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9" r:id="rId1"/>
  </p:sldMasterIdLst>
  <p:notesMasterIdLst>
    <p:notesMasterId r:id="rId41"/>
  </p:notesMasterIdLst>
  <p:sldIdLst>
    <p:sldId id="256" r:id="rId2"/>
    <p:sldId id="678" r:id="rId3"/>
    <p:sldId id="730" r:id="rId4"/>
    <p:sldId id="731" r:id="rId5"/>
    <p:sldId id="732" r:id="rId6"/>
    <p:sldId id="709" r:id="rId7"/>
    <p:sldId id="758" r:id="rId8"/>
    <p:sldId id="734" r:id="rId9"/>
    <p:sldId id="708" r:id="rId10"/>
    <p:sldId id="733" r:id="rId11"/>
    <p:sldId id="735" r:id="rId12"/>
    <p:sldId id="736" r:id="rId13"/>
    <p:sldId id="737" r:id="rId14"/>
    <p:sldId id="738" r:id="rId15"/>
    <p:sldId id="752" r:id="rId16"/>
    <p:sldId id="740" r:id="rId17"/>
    <p:sldId id="741" r:id="rId18"/>
    <p:sldId id="743" r:id="rId19"/>
    <p:sldId id="745" r:id="rId20"/>
    <p:sldId id="746" r:id="rId21"/>
    <p:sldId id="747" r:id="rId22"/>
    <p:sldId id="763" r:id="rId23"/>
    <p:sldId id="748" r:id="rId24"/>
    <p:sldId id="744" r:id="rId25"/>
    <p:sldId id="767" r:id="rId26"/>
    <p:sldId id="750" r:id="rId27"/>
    <p:sldId id="761" r:id="rId28"/>
    <p:sldId id="762" r:id="rId29"/>
    <p:sldId id="760" r:id="rId30"/>
    <p:sldId id="757" r:id="rId31"/>
    <p:sldId id="766" r:id="rId32"/>
    <p:sldId id="764" r:id="rId33"/>
    <p:sldId id="765" r:id="rId34"/>
    <p:sldId id="749" r:id="rId35"/>
    <p:sldId id="753" r:id="rId36"/>
    <p:sldId id="756" r:id="rId37"/>
    <p:sldId id="754" r:id="rId38"/>
    <p:sldId id="742" r:id="rId39"/>
    <p:sldId id="284" r:id="rId40"/>
  </p:sldIdLst>
  <p:sldSz cx="9144000" cy="6858000" type="screen4x3"/>
  <p:notesSz cx="6562725" cy="8686800"/>
  <p:defaultTextStyle>
    <a:defPPr>
      <a:defRPr lang="pl-P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7190E"/>
    <a:srgbClr val="ED0EF2"/>
    <a:srgbClr val="FFD3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snapToObjects="1">
      <p:cViewPr varScale="1">
        <p:scale>
          <a:sx n="65" d="100"/>
          <a:sy n="65" d="100"/>
        </p:scale>
        <p:origin x="-1300" y="-64"/>
      </p:cViewPr>
      <p:guideLst>
        <p:guide orient="horz" pos="2160"/>
        <p:guide pos="2880"/>
      </p:guideLst>
    </p:cSldViewPr>
  </p:slideViewPr>
  <p:outlineViewPr>
    <p:cViewPr>
      <p:scale>
        <a:sx n="33" d="100"/>
        <a:sy n="33" d="100"/>
      </p:scale>
      <p:origin x="0" y="2135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843213" cy="434975"/>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717925" y="0"/>
            <a:ext cx="2843213" cy="434975"/>
          </a:xfrm>
          <a:prstGeom prst="rect">
            <a:avLst/>
          </a:prstGeom>
        </p:spPr>
        <p:txBody>
          <a:bodyPr vert="horz" lIns="91440" tIns="45720" rIns="91440" bIns="45720" rtlCol="0"/>
          <a:lstStyle>
            <a:lvl1pPr algn="r">
              <a:defRPr sz="1200"/>
            </a:lvl1pPr>
          </a:lstStyle>
          <a:p>
            <a:fld id="{CEBAED3E-43E8-476F-9C4F-152FCADD4CCB}" type="datetimeFigureOut">
              <a:rPr lang="pl-PL" smtClean="0"/>
              <a:t>26.01.2020</a:t>
            </a:fld>
            <a:endParaRPr lang="pl-PL"/>
          </a:p>
        </p:txBody>
      </p:sp>
      <p:sp>
        <p:nvSpPr>
          <p:cNvPr id="4" name="Symbol zastępczy obrazu slajdu 3"/>
          <p:cNvSpPr>
            <a:spLocks noGrp="1" noRot="1" noChangeAspect="1"/>
          </p:cNvSpPr>
          <p:nvPr>
            <p:ph type="sldImg" idx="2"/>
          </p:nvPr>
        </p:nvSpPr>
        <p:spPr>
          <a:xfrm>
            <a:off x="1109663" y="650875"/>
            <a:ext cx="4343400" cy="325755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55638" y="4125913"/>
            <a:ext cx="5251450" cy="3910012"/>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250238"/>
            <a:ext cx="2843213" cy="434975"/>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717925" y="8250238"/>
            <a:ext cx="2843213" cy="434975"/>
          </a:xfrm>
          <a:prstGeom prst="rect">
            <a:avLst/>
          </a:prstGeom>
        </p:spPr>
        <p:txBody>
          <a:bodyPr vert="horz" lIns="91440" tIns="45720" rIns="91440" bIns="45720" rtlCol="0" anchor="b"/>
          <a:lstStyle>
            <a:lvl1pPr algn="r">
              <a:defRPr sz="1200"/>
            </a:lvl1pPr>
          </a:lstStyle>
          <a:p>
            <a:fld id="{EDF0E4C1-A220-41C4-A8CC-6F3BAD82A019}" type="slidenum">
              <a:rPr lang="pl-PL" smtClean="0"/>
              <a:t>‹#›</a:t>
            </a:fld>
            <a:endParaRPr lang="pl-PL"/>
          </a:p>
        </p:txBody>
      </p:sp>
    </p:spTree>
    <p:extLst>
      <p:ext uri="{BB962C8B-B14F-4D97-AF65-F5344CB8AC3E}">
        <p14:creationId xmlns:p14="http://schemas.microsoft.com/office/powerpoint/2010/main" val="2694502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Slide Number Placeholder 5"/>
          <p:cNvSpPr>
            <a:spLocks noGrp="1"/>
          </p:cNvSpPr>
          <p:nvPr>
            <p:ph type="sldNum" sz="quarter" idx="10"/>
          </p:nvPr>
        </p:nvSpPr>
        <p:spPr>
          <a:ln/>
        </p:spPr>
        <p:txBody>
          <a:bodyPr/>
          <a:lstStyle>
            <a:lvl1pPr>
              <a:defRPr/>
            </a:lvl1pPr>
          </a:lstStyle>
          <a:p>
            <a:pPr>
              <a:defRPr/>
            </a:pPr>
            <a:fld id="{7D12E89F-1820-4A8A-8FD5-90F211A71CED}"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A3858A51-5A2E-470A-B18F-857A48639BE3}" type="datetimeFigureOut">
              <a:rPr lang="en-GB"/>
              <a:pPr>
                <a:defRPr/>
              </a:pPr>
              <a:t>26/01/2020</a:t>
            </a:fld>
            <a:endParaRPr lang="en-GB"/>
          </a:p>
        </p:txBody>
      </p:sp>
    </p:spTree>
  </p:cSld>
  <p:clrMapOvr>
    <a:masterClrMapping/>
  </p:clrMapOvr>
  <p:transition>
    <p:randomBa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A94366D0-F84C-41F2-BAE4-743570A277AA}"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1C49E219-317F-4B23-90EE-042271F7C31A}" type="datetimeFigureOut">
              <a:rPr lang="en-GB"/>
              <a:pPr>
                <a:defRPr/>
              </a:pPr>
              <a:t>26/01/2020</a:t>
            </a:fld>
            <a:endParaRPr lang="en-GB"/>
          </a:p>
        </p:txBody>
      </p:sp>
    </p:spTree>
  </p:cSld>
  <p:clrMapOvr>
    <a:masterClrMapping/>
  </p:clrMapOvr>
  <p:transition>
    <p:randomBa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B38F97C4-010C-4512-91C2-0A515A237A20}"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C21B0708-27B5-41F3-86C7-BC46FD5EC5EE}" type="datetimeFigureOut">
              <a:rPr lang="en-GB"/>
              <a:pPr>
                <a:defRPr/>
              </a:pPr>
              <a:t>26/01/2020</a:t>
            </a:fld>
            <a:endParaRPr lang="en-GB"/>
          </a:p>
        </p:txBody>
      </p:sp>
    </p:spTree>
  </p:cSld>
  <p:clrMapOvr>
    <a:masterClrMapping/>
  </p:clrMapOvr>
  <p:transition>
    <p:randomBa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DD2C2BC5-0E1D-4F56-B488-D75B2E0FD708}"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D495237C-B063-4968-895F-7E6F856896CD}" type="datetimeFigureOut">
              <a:rPr lang="en-GB"/>
              <a:pPr>
                <a:defRPr/>
              </a:pPr>
              <a:t>26/01/2020</a:t>
            </a:fld>
            <a:endParaRPr lang="en-GB"/>
          </a:p>
        </p:txBody>
      </p:sp>
    </p:spTree>
  </p:cSld>
  <p:clrMapOvr>
    <a:masterClrMapping/>
  </p:clrMapOvr>
  <p:transition>
    <p:randomBa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a:spLocks noGrp="1"/>
          </p:cNvSpPr>
          <p:nvPr>
            <p:ph type="sldNum" sz="quarter" idx="10"/>
          </p:nvPr>
        </p:nvSpPr>
        <p:spPr>
          <a:ln/>
        </p:spPr>
        <p:txBody>
          <a:bodyPr/>
          <a:lstStyle>
            <a:lvl1pPr>
              <a:defRPr/>
            </a:lvl1pPr>
          </a:lstStyle>
          <a:p>
            <a:pPr>
              <a:defRPr/>
            </a:pPr>
            <a:fld id="{7041CB55-C8D6-4994-B17C-FB3867B714C6}"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857DD756-1FED-4B3A-AAB1-056853BC5755}" type="datetimeFigureOut">
              <a:rPr lang="en-GB"/>
              <a:pPr>
                <a:defRPr/>
              </a:pPr>
              <a:t>26/01/2020</a:t>
            </a:fld>
            <a:endParaRPr lang="en-GB"/>
          </a:p>
        </p:txBody>
      </p:sp>
    </p:spTree>
  </p:cSld>
  <p:clrMapOvr>
    <a:masterClrMapping/>
  </p:clrMapOvr>
  <p:transition>
    <p:randomBa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0"/>
          </p:nvPr>
        </p:nvSpPr>
        <p:spPr>
          <a:ln/>
        </p:spPr>
        <p:txBody>
          <a:bodyPr/>
          <a:lstStyle>
            <a:lvl1pPr>
              <a:defRPr/>
            </a:lvl1pPr>
          </a:lstStyle>
          <a:p>
            <a:pPr>
              <a:defRPr/>
            </a:pPr>
            <a:fld id="{912A234B-79DE-4C6F-A0F7-AF448EC11E2C}" type="slidenum">
              <a:rPr lang="en-GB"/>
              <a:pPr>
                <a:defRPr/>
              </a:pPr>
              <a:t>‹#›</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Date Placeholder 3"/>
          <p:cNvSpPr>
            <a:spLocks noGrp="1"/>
          </p:cNvSpPr>
          <p:nvPr>
            <p:ph type="dt" sz="half" idx="12"/>
          </p:nvPr>
        </p:nvSpPr>
        <p:spPr/>
        <p:txBody>
          <a:bodyPr/>
          <a:lstStyle>
            <a:lvl1pPr>
              <a:defRPr/>
            </a:lvl1pPr>
          </a:lstStyle>
          <a:p>
            <a:pPr>
              <a:defRPr/>
            </a:pPr>
            <a:fld id="{F66E75FA-21E5-44BC-BFFB-F11C8E17B8E1}" type="datetimeFigureOut">
              <a:rPr lang="en-GB"/>
              <a:pPr>
                <a:defRPr/>
              </a:pPr>
              <a:t>26/01/2020</a:t>
            </a:fld>
            <a:endParaRPr lang="en-GB"/>
          </a:p>
        </p:txBody>
      </p:sp>
    </p:spTree>
  </p:cSld>
  <p:clrMapOvr>
    <a:masterClrMapping/>
  </p:clrMapOvr>
  <p:transition>
    <p:randomBa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0"/>
          </p:nvPr>
        </p:nvSpPr>
        <p:spPr>
          <a:ln/>
        </p:spPr>
        <p:txBody>
          <a:bodyPr/>
          <a:lstStyle>
            <a:lvl1pPr>
              <a:defRPr/>
            </a:lvl1pPr>
          </a:lstStyle>
          <a:p>
            <a:pPr>
              <a:defRPr/>
            </a:pPr>
            <a:fld id="{008D0A5A-B302-4B51-BE11-01B3C52C9B76}" type="slidenum">
              <a:rPr lang="en-GB"/>
              <a:pPr>
                <a:defRPr/>
              </a:pPr>
              <a:t>‹#›</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Date Placeholder 3"/>
          <p:cNvSpPr>
            <a:spLocks noGrp="1"/>
          </p:cNvSpPr>
          <p:nvPr>
            <p:ph type="dt" sz="half" idx="12"/>
          </p:nvPr>
        </p:nvSpPr>
        <p:spPr/>
        <p:txBody>
          <a:bodyPr/>
          <a:lstStyle>
            <a:lvl1pPr>
              <a:defRPr/>
            </a:lvl1pPr>
          </a:lstStyle>
          <a:p>
            <a:pPr>
              <a:defRPr/>
            </a:pPr>
            <a:fld id="{1A4E55EC-706E-44C7-BB3B-12F121570E47}" type="datetimeFigureOut">
              <a:rPr lang="en-GB"/>
              <a:pPr>
                <a:defRPr/>
              </a:pPr>
              <a:t>26/01/2020</a:t>
            </a:fld>
            <a:endParaRPr lang="en-GB"/>
          </a:p>
        </p:txBody>
      </p:sp>
    </p:spTree>
  </p:cSld>
  <p:clrMapOvr>
    <a:masterClrMapping/>
  </p:clrMapOvr>
  <p:transition>
    <p:randomBa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a:ln/>
        </p:spPr>
        <p:txBody>
          <a:bodyPr/>
          <a:lstStyle>
            <a:lvl1pPr>
              <a:defRPr/>
            </a:lvl1pPr>
          </a:lstStyle>
          <a:p>
            <a:pPr>
              <a:defRPr/>
            </a:pPr>
            <a:fld id="{C7A5DB98-17CD-44CA-A042-EB2FA85C8E9F}" type="slidenum">
              <a:rPr lang="en-GB"/>
              <a:pPr>
                <a:defRPr/>
              </a:pPr>
              <a:t>‹#›</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Date Placeholder 3"/>
          <p:cNvSpPr>
            <a:spLocks noGrp="1"/>
          </p:cNvSpPr>
          <p:nvPr>
            <p:ph type="dt" sz="half" idx="12"/>
          </p:nvPr>
        </p:nvSpPr>
        <p:spPr/>
        <p:txBody>
          <a:bodyPr/>
          <a:lstStyle>
            <a:lvl1pPr>
              <a:defRPr/>
            </a:lvl1pPr>
          </a:lstStyle>
          <a:p>
            <a:pPr>
              <a:defRPr/>
            </a:pPr>
            <a:fld id="{D8E90ADC-3DC6-42E6-A329-A96877ADB487}" type="datetimeFigureOut">
              <a:rPr lang="en-GB"/>
              <a:pPr>
                <a:defRPr/>
              </a:pPr>
              <a:t>26/01/2020</a:t>
            </a:fld>
            <a:endParaRPr lang="en-GB"/>
          </a:p>
        </p:txBody>
      </p:sp>
    </p:spTree>
  </p:cSld>
  <p:clrMapOvr>
    <a:masterClrMapping/>
  </p:clrMapOvr>
  <p:transition>
    <p:randomBa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ln/>
        </p:spPr>
        <p:txBody>
          <a:bodyPr/>
          <a:lstStyle>
            <a:lvl1pPr>
              <a:defRPr/>
            </a:lvl1pPr>
          </a:lstStyle>
          <a:p>
            <a:pPr>
              <a:defRPr/>
            </a:pPr>
            <a:fld id="{479B9B5E-7FF8-4ABF-A740-11E3E71D8540}" type="slidenum">
              <a:rPr lang="en-GB"/>
              <a:pPr>
                <a:defRPr/>
              </a:pPr>
              <a:t>‹#›</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Date Placeholder 3"/>
          <p:cNvSpPr>
            <a:spLocks noGrp="1"/>
          </p:cNvSpPr>
          <p:nvPr>
            <p:ph type="dt" sz="half" idx="12"/>
          </p:nvPr>
        </p:nvSpPr>
        <p:spPr/>
        <p:txBody>
          <a:bodyPr/>
          <a:lstStyle>
            <a:lvl1pPr>
              <a:defRPr/>
            </a:lvl1pPr>
          </a:lstStyle>
          <a:p>
            <a:pPr>
              <a:defRPr/>
            </a:pPr>
            <a:fld id="{1DB1F732-E961-4E9C-AA61-CA6E5081A8FD}" type="datetimeFigureOut">
              <a:rPr lang="en-GB"/>
              <a:pPr>
                <a:defRPr/>
              </a:pPr>
              <a:t>26/01/2020</a:t>
            </a:fld>
            <a:endParaRPr lang="en-GB"/>
          </a:p>
        </p:txBody>
      </p:sp>
    </p:spTree>
  </p:cSld>
  <p:clrMapOvr>
    <a:masterClrMapping/>
  </p:clrMapOvr>
  <p:transition>
    <p:randomBa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4"/>
          </p:nvPr>
        </p:nvSpPr>
        <p:spPr>
          <a:ln/>
        </p:spPr>
        <p:txBody>
          <a:bodyPr/>
          <a:lstStyle>
            <a:lvl1pPr>
              <a:defRPr/>
            </a:lvl1pPr>
          </a:lstStyle>
          <a:p>
            <a:pPr>
              <a:defRPr/>
            </a:pPr>
            <a:fld id="{847F81DF-4154-4ADF-9016-2A4EDF49D795}" type="slidenum">
              <a:rPr lang="en-GB"/>
              <a:pPr>
                <a:defRPr/>
              </a:pPr>
              <a:t>‹#›</a:t>
            </a:fld>
            <a:endParaRPr lang="en-GB"/>
          </a:p>
        </p:txBody>
      </p:sp>
      <p:sp>
        <p:nvSpPr>
          <p:cNvPr id="6" name="Footer Placeholder 4"/>
          <p:cNvSpPr>
            <a:spLocks noGrp="1"/>
          </p:cNvSpPr>
          <p:nvPr>
            <p:ph type="ftr" sz="quarter" idx="15"/>
          </p:nvPr>
        </p:nvSpPr>
        <p:spPr/>
        <p:txBody>
          <a:bodyPr/>
          <a:lstStyle>
            <a:lvl1pPr>
              <a:defRPr/>
            </a:lvl1pPr>
          </a:lstStyle>
          <a:p>
            <a:pPr>
              <a:defRPr/>
            </a:pPr>
            <a:endParaRPr lang="en-GB"/>
          </a:p>
        </p:txBody>
      </p:sp>
      <p:sp>
        <p:nvSpPr>
          <p:cNvPr id="7" name="Date Placeholder 3"/>
          <p:cNvSpPr>
            <a:spLocks noGrp="1"/>
          </p:cNvSpPr>
          <p:nvPr>
            <p:ph type="dt" sz="half" idx="16"/>
          </p:nvPr>
        </p:nvSpPr>
        <p:spPr/>
        <p:txBody>
          <a:bodyPr/>
          <a:lstStyle>
            <a:lvl1pPr>
              <a:defRPr/>
            </a:lvl1pPr>
          </a:lstStyle>
          <a:p>
            <a:pPr>
              <a:defRPr/>
            </a:pPr>
            <a:fld id="{8757FC2D-773F-4FB3-9B72-5E4A1918D4C8}" type="datetimeFigureOut">
              <a:rPr lang="en-GB"/>
              <a:pPr>
                <a:defRPr/>
              </a:pPr>
              <a:t>26/01/2020</a:t>
            </a:fld>
            <a:endParaRPr lang="en-GB"/>
          </a:p>
        </p:txBody>
      </p:sp>
    </p:spTree>
  </p:cSld>
  <p:clrMapOvr>
    <a:masterClrMapping/>
  </p:clrMapOvr>
  <p:transition>
    <p:randomBa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a:ln/>
        </p:spPr>
        <p:txBody>
          <a:bodyPr/>
          <a:lstStyle>
            <a:lvl1pPr>
              <a:defRPr/>
            </a:lvl1pPr>
          </a:lstStyle>
          <a:p>
            <a:pPr>
              <a:defRPr/>
            </a:pPr>
            <a:fld id="{CC5B0F01-F2A1-49AA-A34A-542FE204A9B1}" type="slidenum">
              <a:rPr lang="en-GB"/>
              <a:pPr>
                <a:defRPr/>
              </a:pPr>
              <a:t>‹#›</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Date Placeholder 3"/>
          <p:cNvSpPr>
            <a:spLocks noGrp="1"/>
          </p:cNvSpPr>
          <p:nvPr>
            <p:ph type="dt" sz="half" idx="12"/>
          </p:nvPr>
        </p:nvSpPr>
        <p:spPr/>
        <p:txBody>
          <a:bodyPr/>
          <a:lstStyle>
            <a:lvl1pPr>
              <a:defRPr/>
            </a:lvl1pPr>
          </a:lstStyle>
          <a:p>
            <a:pPr>
              <a:defRPr/>
            </a:pPr>
            <a:fld id="{70344DD5-FF70-4523-B1CB-1660B681777E}" type="datetimeFigureOut">
              <a:rPr lang="en-GB"/>
              <a:pPr>
                <a:defRPr/>
              </a:pPr>
              <a:t>26/01/2020</a:t>
            </a:fld>
            <a:endParaRPr lang="en-GB"/>
          </a:p>
        </p:txBody>
      </p:sp>
    </p:spTree>
  </p:cSld>
  <p:clrMapOvr>
    <a:masterClrMapping/>
  </p:clrMapOvr>
  <p:transition>
    <p:randomBa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76200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Slide Number Placeholder 5"/>
          <p:cNvSpPr>
            <a:spLocks noGrp="1"/>
          </p:cNvSpPr>
          <p:nvPr>
            <p:ph type="sldNum" sz="quarter" idx="4"/>
          </p:nvPr>
        </p:nvSpPr>
        <p:spPr>
          <a:xfrm>
            <a:off x="8531225" y="5648325"/>
            <a:ext cx="549275" cy="396875"/>
          </a:xfrm>
          <a:prstGeom prst="bracketPair">
            <a:avLst>
              <a:gd name="adj" fmla="val 17949"/>
            </a:avLst>
          </a:prstGeom>
          <a:ln w="19050">
            <a:solidFill>
              <a:srgbClr val="FFFFFF"/>
            </a:solidFill>
          </a:ln>
        </p:spPr>
        <p:txBody>
          <a:bodyPr vert="horz" lIns="0" tIns="0" rIns="0" bIns="0" rtlCol="0" anchor="ctr"/>
          <a:lstStyle>
            <a:lvl1pPr algn="ctr">
              <a:defRPr sz="1800" smtClean="0">
                <a:solidFill>
                  <a:srgbClr val="FFFFFF"/>
                </a:solidFill>
                <a:cs typeface="+mn-cs"/>
              </a:defRPr>
            </a:lvl1pPr>
          </a:lstStyle>
          <a:p>
            <a:pPr>
              <a:defRPr/>
            </a:pPr>
            <a:fld id="{394EA871-B7BE-4C62-AE4D-CF4A67E988B2}" type="slidenum">
              <a:rPr lang="en-GB"/>
              <a:pPr>
                <a:defRPr/>
              </a:pPr>
              <a:t>‹#›</a:t>
            </a:fld>
            <a:endParaRPr lang="en-GB"/>
          </a:p>
        </p:txBody>
      </p:sp>
      <p:sp>
        <p:nvSpPr>
          <p:cNvPr id="5" name="Footer Placeholder 4"/>
          <p:cNvSpPr>
            <a:spLocks noGrp="1"/>
          </p:cNvSpPr>
          <p:nvPr>
            <p:ph type="ftr" sz="quarter" idx="3"/>
          </p:nvPr>
        </p:nvSpPr>
        <p:spPr>
          <a:xfrm rot="16200000">
            <a:off x="7587456" y="4048919"/>
            <a:ext cx="2366963" cy="365125"/>
          </a:xfrm>
          <a:prstGeom prst="rect">
            <a:avLst/>
          </a:prstGeom>
        </p:spPr>
        <p:txBody>
          <a:bodyPr vert="horz" lIns="91440" tIns="45720" rIns="91440" bIns="45720" rtlCol="0" anchor="ctr"/>
          <a:lstStyle>
            <a:lvl1pPr algn="r">
              <a:defRPr sz="1200">
                <a:solidFill>
                  <a:schemeClr val="bg2"/>
                </a:solidFill>
                <a:cs typeface="+mn-cs"/>
              </a:defRPr>
            </a:lvl1pPr>
          </a:lstStyle>
          <a:p>
            <a:pPr>
              <a:defRPr/>
            </a:pPr>
            <a:endParaRPr lang="en-GB"/>
          </a:p>
        </p:txBody>
      </p:sp>
      <p:sp>
        <p:nvSpPr>
          <p:cNvPr id="4" name="Date Placeholder 3"/>
          <p:cNvSpPr>
            <a:spLocks noGrp="1"/>
          </p:cNvSpPr>
          <p:nvPr>
            <p:ph type="dt" sz="half" idx="2"/>
          </p:nvPr>
        </p:nvSpPr>
        <p:spPr>
          <a:xfrm rot="16200000">
            <a:off x="7551738" y="1646237"/>
            <a:ext cx="2438400" cy="365125"/>
          </a:xfrm>
          <a:prstGeom prst="rect">
            <a:avLst/>
          </a:prstGeom>
        </p:spPr>
        <p:txBody>
          <a:bodyPr vert="horz" lIns="91440" tIns="45720" rIns="91440" bIns="45720" rtlCol="0" anchor="ctr"/>
          <a:lstStyle>
            <a:lvl1pPr algn="l">
              <a:defRPr sz="1200" smtClean="0">
                <a:solidFill>
                  <a:schemeClr val="bg2"/>
                </a:solidFill>
                <a:cs typeface="+mn-cs"/>
              </a:defRPr>
            </a:lvl1pPr>
          </a:lstStyle>
          <a:p>
            <a:pPr>
              <a:defRPr/>
            </a:pPr>
            <a:fld id="{5E7B94CA-B9BE-4C29-BF48-4EEAC3749699}" type="datetimeFigureOut">
              <a:rPr lang="en-GB"/>
              <a:pPr>
                <a:defRPr/>
              </a:pPr>
              <a:t>26/01/2020</a:t>
            </a:fld>
            <a:endParaRPr lang="en-GB"/>
          </a:p>
        </p:txBody>
      </p:sp>
    </p:spTree>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Lst>
  <p:transition>
    <p:randomBar/>
  </p:transition>
  <p:timing>
    <p:tnLst>
      <p:par>
        <p:cTn id="1" dur="indefinite" restart="never" nodeType="tmRoot"/>
      </p:par>
    </p:tnLst>
  </p:timing>
  <p:txStyles>
    <p:titleStyle>
      <a:lvl1pPr algn="l" rtl="0" fontAlgn="base">
        <a:spcBef>
          <a:spcPct val="0"/>
        </a:spcBef>
        <a:spcAft>
          <a:spcPct val="0"/>
        </a:spcAft>
        <a:defRPr sz="4600" kern="1200" spc="-100">
          <a:solidFill>
            <a:schemeClr val="tx2"/>
          </a:solidFill>
          <a:latin typeface="+mj-lt"/>
          <a:ea typeface="+mj-ea"/>
          <a:cs typeface="+mj-cs"/>
        </a:defRPr>
      </a:lvl1pPr>
      <a:lvl2pPr algn="l" rtl="0" fontAlgn="base">
        <a:spcBef>
          <a:spcPct val="0"/>
        </a:spcBef>
        <a:spcAft>
          <a:spcPct val="0"/>
        </a:spcAft>
        <a:defRPr sz="4600">
          <a:solidFill>
            <a:schemeClr val="tx2"/>
          </a:solidFill>
          <a:latin typeface="Cambria" pitchFamily="18" charset="0"/>
        </a:defRPr>
      </a:lvl2pPr>
      <a:lvl3pPr algn="l" rtl="0" fontAlgn="base">
        <a:spcBef>
          <a:spcPct val="0"/>
        </a:spcBef>
        <a:spcAft>
          <a:spcPct val="0"/>
        </a:spcAft>
        <a:defRPr sz="4600">
          <a:solidFill>
            <a:schemeClr val="tx2"/>
          </a:solidFill>
          <a:latin typeface="Cambria" pitchFamily="18" charset="0"/>
        </a:defRPr>
      </a:lvl3pPr>
      <a:lvl4pPr algn="l" rtl="0" fontAlgn="base">
        <a:spcBef>
          <a:spcPct val="0"/>
        </a:spcBef>
        <a:spcAft>
          <a:spcPct val="0"/>
        </a:spcAft>
        <a:defRPr sz="4600">
          <a:solidFill>
            <a:schemeClr val="tx2"/>
          </a:solidFill>
          <a:latin typeface="Cambria" pitchFamily="18" charset="0"/>
        </a:defRPr>
      </a:lvl4pPr>
      <a:lvl5pPr algn="l" rtl="0" fontAlgn="base">
        <a:spcBef>
          <a:spcPct val="0"/>
        </a:spcBef>
        <a:spcAft>
          <a:spcPct val="0"/>
        </a:spcAft>
        <a:defRPr sz="4600">
          <a:solidFill>
            <a:schemeClr val="tx2"/>
          </a:solidFill>
          <a:latin typeface="Cambria" pitchFamily="18" charset="0"/>
        </a:defRPr>
      </a:lvl5pPr>
      <a:lvl6pPr marL="457200" algn="l" rtl="0" fontAlgn="base">
        <a:spcBef>
          <a:spcPct val="0"/>
        </a:spcBef>
        <a:spcAft>
          <a:spcPct val="0"/>
        </a:spcAft>
        <a:defRPr sz="4600">
          <a:solidFill>
            <a:schemeClr val="tx2"/>
          </a:solidFill>
          <a:latin typeface="Cambria" pitchFamily="18" charset="0"/>
        </a:defRPr>
      </a:lvl6pPr>
      <a:lvl7pPr marL="914400" algn="l" rtl="0" fontAlgn="base">
        <a:spcBef>
          <a:spcPct val="0"/>
        </a:spcBef>
        <a:spcAft>
          <a:spcPct val="0"/>
        </a:spcAft>
        <a:defRPr sz="4600">
          <a:solidFill>
            <a:schemeClr val="tx2"/>
          </a:solidFill>
          <a:latin typeface="Cambria" pitchFamily="18" charset="0"/>
        </a:defRPr>
      </a:lvl7pPr>
      <a:lvl8pPr marL="1371600" algn="l" rtl="0" fontAlgn="base">
        <a:spcBef>
          <a:spcPct val="0"/>
        </a:spcBef>
        <a:spcAft>
          <a:spcPct val="0"/>
        </a:spcAft>
        <a:defRPr sz="4600">
          <a:solidFill>
            <a:schemeClr val="tx2"/>
          </a:solidFill>
          <a:latin typeface="Cambria" pitchFamily="18" charset="0"/>
        </a:defRPr>
      </a:lvl8pPr>
      <a:lvl9pPr marL="1828800" algn="l" rtl="0" fontAlgn="base">
        <a:spcBef>
          <a:spcPct val="0"/>
        </a:spcBef>
        <a:spcAft>
          <a:spcPct val="0"/>
        </a:spcAft>
        <a:defRPr sz="4600">
          <a:solidFill>
            <a:schemeClr val="tx2"/>
          </a:solidFill>
          <a:latin typeface="Cambria" pitchFamily="18" charset="0"/>
        </a:defRPr>
      </a:lvl9pPr>
    </p:titleStyle>
    <p:bodyStyle>
      <a:lvl1pPr marL="342900" indent="-228600" algn="l" rtl="0" fontAlgn="base">
        <a:spcBef>
          <a:spcPct val="20000"/>
        </a:spcBef>
        <a:spcAft>
          <a:spcPct val="0"/>
        </a:spcAft>
        <a:buClr>
          <a:schemeClr val="accent1"/>
        </a:buClr>
        <a:buFont typeface="Arial" charset="0"/>
        <a:buChar char="•"/>
        <a:defRPr sz="2200" kern="1200">
          <a:solidFill>
            <a:schemeClr val="tx1"/>
          </a:solidFill>
          <a:latin typeface="+mn-lt"/>
          <a:ea typeface="+mn-ea"/>
          <a:cs typeface="+mn-cs"/>
        </a:defRPr>
      </a:lvl1pPr>
      <a:lvl2pPr marL="639763" indent="-228600" algn="l" rtl="0" fontAlgn="base">
        <a:spcBef>
          <a:spcPct val="20000"/>
        </a:spcBef>
        <a:spcAft>
          <a:spcPct val="0"/>
        </a:spcAft>
        <a:buClr>
          <a:schemeClr val="accent2"/>
        </a:buClr>
        <a:buFont typeface="Arial" charset="0"/>
        <a:buChar char="•"/>
        <a:defRPr sz="2000" kern="1200">
          <a:solidFill>
            <a:schemeClr val="tx1"/>
          </a:solidFill>
          <a:latin typeface="+mn-lt"/>
          <a:ea typeface="+mn-ea"/>
          <a:cs typeface="+mn-cs"/>
        </a:defRPr>
      </a:lvl2pPr>
      <a:lvl3pPr marL="1004888" indent="-228600" algn="l" rtl="0" fontAlgn="base">
        <a:spcBef>
          <a:spcPct val="20000"/>
        </a:spcBef>
        <a:spcAft>
          <a:spcPct val="0"/>
        </a:spcAft>
        <a:buClr>
          <a:srgbClr val="526DB0"/>
        </a:buClr>
        <a:buFont typeface="Arial" charset="0"/>
        <a:buChar char="•"/>
        <a:defRPr kern="1200">
          <a:solidFill>
            <a:schemeClr val="tx1"/>
          </a:solidFill>
          <a:latin typeface="+mn-lt"/>
          <a:ea typeface="+mn-ea"/>
          <a:cs typeface="+mn-cs"/>
        </a:defRPr>
      </a:lvl3pPr>
      <a:lvl4pPr marL="1279525" indent="-228600" algn="l" rtl="0" fontAlgn="base">
        <a:spcBef>
          <a:spcPct val="20000"/>
        </a:spcBef>
        <a:spcAft>
          <a:spcPct val="0"/>
        </a:spcAft>
        <a:buClr>
          <a:srgbClr val="989AAC"/>
        </a:buClr>
        <a:buFont typeface="Arial" charset="0"/>
        <a:buChar char="•"/>
        <a:defRPr sz="1600" kern="1200">
          <a:solidFill>
            <a:schemeClr val="tx1"/>
          </a:solidFill>
          <a:latin typeface="+mn-lt"/>
          <a:ea typeface="+mn-ea"/>
          <a:cs typeface="+mn-cs"/>
        </a:defRPr>
      </a:lvl4pPr>
      <a:lvl5pPr marL="1554163" indent="-228600" algn="l" rtl="0" fontAlgn="base">
        <a:spcBef>
          <a:spcPct val="20000"/>
        </a:spcBef>
        <a:spcAft>
          <a:spcPct val="0"/>
        </a:spcAft>
        <a:buClr>
          <a:srgbClr val="DC5924"/>
        </a:buClr>
        <a:buFont typeface="Arial"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blip>
          <a:stretch>
            <a:fillRect/>
          </a:stretch>
        </p:blipFill>
        <p:spPr>
          <a:xfrm>
            <a:off x="3277869" y="1052662"/>
            <a:ext cx="5112569" cy="3168351"/>
          </a:xfrm>
          <a:prstGeom prst="rect">
            <a:avLst/>
          </a:prstGeom>
          <a:ln>
            <a:noFill/>
          </a:ln>
          <a:effectLst>
            <a:softEdge rad="317500"/>
          </a:effectLst>
        </p:spPr>
      </p:pic>
      <p:sp>
        <p:nvSpPr>
          <p:cNvPr id="129026" name="Rectangle 2"/>
          <p:cNvSpPr>
            <a:spLocks noGrp="1" noChangeArrowheads="1"/>
          </p:cNvSpPr>
          <p:nvPr>
            <p:ph type="ctrTitle"/>
          </p:nvPr>
        </p:nvSpPr>
        <p:spPr>
          <a:xfrm>
            <a:off x="685800" y="2636838"/>
            <a:ext cx="7543800" cy="2593975"/>
          </a:xfrm>
        </p:spPr>
        <p:txBody>
          <a:bodyPr/>
          <a:lstStyle/>
          <a:p>
            <a:pPr fontAlgn="auto">
              <a:spcAft>
                <a:spcPts val="0"/>
              </a:spcAft>
              <a:defRPr/>
            </a:pPr>
            <a:r>
              <a:rPr lang="pl-PL" sz="4400" dirty="0" smtClean="0">
                <a:solidFill>
                  <a:schemeClr val="accent3">
                    <a:lumMod val="75000"/>
                  </a:schemeClr>
                </a:solidFill>
              </a:rPr>
              <a:t>Znamiona typu czynu zabronionego 1</a:t>
            </a:r>
            <a:endParaRPr lang="pl-PL" sz="4400" dirty="0">
              <a:solidFill>
                <a:schemeClr val="accent3">
                  <a:lumMod val="75000"/>
                </a:schemeClr>
              </a:solidFill>
            </a:endParaRPr>
          </a:p>
        </p:txBody>
      </p:sp>
      <p:sp>
        <p:nvSpPr>
          <p:cNvPr id="129027" name="Rectangle 3"/>
          <p:cNvSpPr>
            <a:spLocks noGrp="1" noChangeArrowheads="1"/>
          </p:cNvSpPr>
          <p:nvPr>
            <p:ph type="subTitle" idx="1"/>
          </p:nvPr>
        </p:nvSpPr>
        <p:spPr>
          <a:xfrm>
            <a:off x="685800" y="4830763"/>
            <a:ext cx="6461125" cy="985837"/>
          </a:xfrm>
        </p:spPr>
        <p:txBody>
          <a:bodyPr rtlCol="0">
            <a:noAutofit/>
          </a:bodyPr>
          <a:lstStyle/>
          <a:p>
            <a:pPr fontAlgn="auto">
              <a:spcAft>
                <a:spcPts val="0"/>
              </a:spcAft>
              <a:buFont typeface="Arial" pitchFamily="34" charset="0"/>
              <a:buNone/>
              <a:defRPr/>
            </a:pPr>
            <a:r>
              <a:rPr lang="pl-PL" sz="3200" dirty="0" smtClean="0">
                <a:solidFill>
                  <a:schemeClr val="tx1">
                    <a:lumMod val="85000"/>
                    <a:lumOff val="15000"/>
                  </a:schemeClr>
                </a:solidFill>
              </a:rPr>
              <a:t> </a:t>
            </a:r>
            <a:endParaRPr lang="pl-PL" sz="3200" dirty="0">
              <a:solidFill>
                <a:schemeClr val="tx1">
                  <a:lumMod val="85000"/>
                  <a:lumOff val="15000"/>
                </a:schemeClr>
              </a:solidFill>
            </a:endParaRPr>
          </a:p>
          <a:p>
            <a:pPr fontAlgn="auto">
              <a:spcAft>
                <a:spcPts val="0"/>
              </a:spcAft>
              <a:buFont typeface="Arial" pitchFamily="34" charset="0"/>
              <a:buNone/>
              <a:defRPr/>
            </a:pPr>
            <a:r>
              <a:rPr lang="pl-PL" sz="3200" dirty="0" smtClean="0">
                <a:solidFill>
                  <a:schemeClr val="tx1">
                    <a:lumMod val="85000"/>
                    <a:lumOff val="15000"/>
                  </a:schemeClr>
                </a:solidFill>
              </a:rPr>
              <a:t>dr </a:t>
            </a:r>
            <a:r>
              <a:rPr lang="en-GB" sz="3200" dirty="0" err="1" smtClean="0">
                <a:solidFill>
                  <a:schemeClr val="tx1">
                    <a:lumMod val="85000"/>
                    <a:lumOff val="15000"/>
                  </a:schemeClr>
                </a:solidFill>
              </a:rPr>
              <a:t>Dagmara</a:t>
            </a:r>
            <a:r>
              <a:rPr lang="en-GB" sz="3200" dirty="0" smtClean="0">
                <a:solidFill>
                  <a:schemeClr val="tx1">
                    <a:lumMod val="85000"/>
                    <a:lumOff val="15000"/>
                  </a:schemeClr>
                </a:solidFill>
              </a:rPr>
              <a:t> </a:t>
            </a:r>
            <a:r>
              <a:rPr lang="en-GB" sz="3200" dirty="0" err="1" smtClean="0">
                <a:solidFill>
                  <a:schemeClr val="tx1">
                    <a:lumMod val="85000"/>
                    <a:lumOff val="15000"/>
                  </a:schemeClr>
                </a:solidFill>
              </a:rPr>
              <a:t>Gruszecka</a:t>
            </a:r>
            <a:endParaRPr lang="pl-PL" sz="3200" dirty="0">
              <a:solidFill>
                <a:schemeClr val="tx1">
                  <a:lumMod val="85000"/>
                  <a:lumOff val="15000"/>
                </a:schemeClr>
              </a:solidFill>
            </a:endParaRPr>
          </a:p>
        </p:txBody>
      </p:sp>
      <p:pic>
        <p:nvPicPr>
          <p:cNvPr id="6" name="Obraz 5" descr="WPIA.png"/>
          <p:cNvPicPr>
            <a:picLocks noChangeAspect="1"/>
          </p:cNvPicPr>
          <p:nvPr/>
        </p:nvPicPr>
        <p:blipFill>
          <a:blip r:embed="rId3" cstate="print"/>
          <a:stretch>
            <a:fillRect/>
          </a:stretch>
        </p:blipFill>
        <p:spPr>
          <a:xfrm>
            <a:off x="269541" y="332656"/>
            <a:ext cx="2987824" cy="864096"/>
          </a:xfrm>
          <a:prstGeom prst="rect">
            <a:avLst/>
          </a:prstGeom>
        </p:spPr>
      </p:pic>
    </p:spTree>
  </p:cSld>
  <p:clrMapOvr>
    <a:masterClrMapping/>
  </p:clrMapOvr>
  <p:transition>
    <p:randomBa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Podmiot przestępstwa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lnSpcReduction="10000"/>
          </a:bodyPr>
          <a:lstStyle/>
          <a:p>
            <a:pPr fontAlgn="auto">
              <a:spcAft>
                <a:spcPts val="0"/>
              </a:spcAft>
              <a:buFont typeface="Arial" pitchFamily="34" charset="0"/>
              <a:buNone/>
              <a:defRPr/>
            </a:pPr>
            <a:endParaRPr lang="pl-PL" b="1" u="sng" dirty="0"/>
          </a:p>
          <a:p>
            <a:pPr marL="114300" indent="0" algn="just" fontAlgn="auto">
              <a:spcAft>
                <a:spcPts val="0"/>
              </a:spcAft>
              <a:buNone/>
              <a:defRPr/>
            </a:pPr>
            <a:r>
              <a:rPr lang="pl-PL" dirty="0" smtClean="0"/>
              <a:t>„Sprawcy </a:t>
            </a:r>
            <a:r>
              <a:rPr lang="pl-PL" dirty="0"/>
              <a:t>można przypisać zawinienie w popełnieniu określonego przestępstwa jeśli nie ma wątpliwości co do jego rozwoju intelektualnego wynikającego z jego dojrzałości (art. 10 KK) oraz poczytalności (art. 31 KK), a przy tym jest on w stanie rozpoznać że jego zachowanie jest bezprawne (art. 30 KK) lub też ma on możliwość rozpoznania, że nie zachodzi okoliczność wyłączająca bezprawność albo winę (art. 29 KK). Są to okoliczności istotne w chwili dopuszczenia się przestępstwa, których wystąpienie pozwala na przypisanie sprawcy winy, a w konsekwencji także kary. Nie mają one jednak znaczenia na dalszym etapie rozstrzygania, jakim jest wymierzenie kary łącznej (art. 85 KK), bo jest ona wymierzana dopiero wtedy, gdy nie ma wątpliwości, co do zawinienia sprawcy</a:t>
            </a:r>
            <a:r>
              <a:rPr lang="pl-PL" dirty="0" smtClean="0"/>
              <a:t>.”</a:t>
            </a:r>
          </a:p>
          <a:p>
            <a:pPr marL="114300" indent="0" fontAlgn="auto">
              <a:spcAft>
                <a:spcPts val="0"/>
              </a:spcAft>
              <a:buNone/>
              <a:defRPr/>
            </a:pPr>
            <a:r>
              <a:rPr lang="pl-PL" dirty="0" smtClean="0"/>
              <a:t>(</a:t>
            </a:r>
            <a:r>
              <a:rPr lang="pl-PL" dirty="0"/>
              <a:t>wyr. SA we Wrocławiu z 29.1.2014 r., II AKA 426/13, </a:t>
            </a:r>
            <a:r>
              <a:rPr lang="pl-PL" dirty="0" err="1"/>
              <a:t>Legalis</a:t>
            </a:r>
            <a:r>
              <a:rPr lang="pl-PL" dirty="0" smtClean="0"/>
              <a:t>)</a:t>
            </a:r>
          </a:p>
          <a:p>
            <a:pPr fontAlgn="auto">
              <a:spcAft>
                <a:spcPts val="0"/>
              </a:spcAft>
              <a:buFont typeface="Wingdings" pitchFamily="2" charset="2"/>
              <a:buChar char="Ø"/>
              <a:defRPr/>
            </a:pPr>
            <a:r>
              <a:rPr lang="pl-PL" b="1" dirty="0"/>
              <a:t>Podmiotem czynu zabronionego jest </a:t>
            </a:r>
            <a:r>
              <a:rPr lang="pl-PL" b="1" dirty="0" smtClean="0"/>
              <a:t>jednak także </a:t>
            </a:r>
            <a:r>
              <a:rPr lang="pl-PL" b="1" dirty="0"/>
              <a:t>osoba nieletnia oraz osoba </a:t>
            </a:r>
            <a:r>
              <a:rPr lang="pl-PL" b="1" dirty="0" smtClean="0"/>
              <a:t>niepoczytalna</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1289695907"/>
      </p:ext>
    </p:extLst>
  </p:cSld>
  <p:clrMapOvr>
    <a:masterClrMapping/>
  </p:clrMapOvr>
  <p:transition>
    <p:randomBa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Przedmiot przestępstwa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fontScale="92500" lnSpcReduction="10000"/>
          </a:bodyPr>
          <a:lstStyle/>
          <a:p>
            <a:pPr fontAlgn="auto">
              <a:spcAft>
                <a:spcPts val="0"/>
              </a:spcAft>
              <a:buFont typeface="Arial" pitchFamily="34" charset="0"/>
              <a:buNone/>
              <a:defRPr/>
            </a:pPr>
            <a:endParaRPr lang="pl-PL" b="1" u="sng" dirty="0"/>
          </a:p>
          <a:p>
            <a:pPr fontAlgn="auto">
              <a:spcAft>
                <a:spcPts val="0"/>
              </a:spcAft>
              <a:buFont typeface="Wingdings" pitchFamily="2" charset="2"/>
              <a:buChar char="q"/>
              <a:defRPr/>
            </a:pPr>
            <a:r>
              <a:rPr lang="pl-PL" dirty="0" smtClean="0"/>
              <a:t> funkcja dobra prawnego jako kryterium uzasadnionej kryminalizacji (paradygmat ochrony dóbr prawnych we współczesnym prawie karnym, tzw. ogólny przedmiot ochrony) i jako znamienia typu czynu zabronionego (określanego też wtedy przedmiotem zamachu)</a:t>
            </a:r>
          </a:p>
          <a:p>
            <a:pPr fontAlgn="auto">
              <a:spcAft>
                <a:spcPts val="0"/>
              </a:spcAft>
              <a:buFont typeface="Wingdings" pitchFamily="2" charset="2"/>
              <a:buChar char="q"/>
              <a:defRPr/>
            </a:pPr>
            <a:r>
              <a:rPr lang="pl-PL" dirty="0"/>
              <a:t> </a:t>
            </a:r>
            <a:r>
              <a:rPr lang="pl-PL" dirty="0" smtClean="0"/>
              <a:t>dobro prawne przedstawia sobą tę szczególnie społecznie istotna i pozytywnie wartościowaną kategorię, której ochrona przed ewentualnymi zamachami staje się racją wprowadzenia zakazów karnych.</a:t>
            </a:r>
          </a:p>
          <a:p>
            <a:pPr marL="114300" indent="0" fontAlgn="auto">
              <a:spcAft>
                <a:spcPts val="0"/>
              </a:spcAft>
              <a:buNone/>
              <a:defRPr/>
            </a:pPr>
            <a:r>
              <a:rPr lang="pl-PL" dirty="0" smtClean="0">
                <a:solidFill>
                  <a:schemeClr val="tx2"/>
                </a:solidFill>
              </a:rPr>
              <a:t>Dobra prawne mogą mieć zróżnicowaną naturę</a:t>
            </a:r>
            <a:r>
              <a:rPr lang="pl-PL" dirty="0" smtClean="0"/>
              <a:t>:</a:t>
            </a:r>
          </a:p>
          <a:p>
            <a:pPr fontAlgn="auto">
              <a:spcAft>
                <a:spcPts val="0"/>
              </a:spcAft>
              <a:buFont typeface="Wingdings" pitchFamily="2" charset="2"/>
              <a:buChar char="Ø"/>
              <a:defRPr/>
            </a:pPr>
            <a:r>
              <a:rPr lang="pl-PL" dirty="0"/>
              <a:t> </a:t>
            </a:r>
            <a:r>
              <a:rPr lang="pl-PL" dirty="0" smtClean="0"/>
              <a:t>dobra indywidualne i kolektywne (społeczne)</a:t>
            </a:r>
          </a:p>
          <a:p>
            <a:pPr fontAlgn="auto">
              <a:spcAft>
                <a:spcPts val="0"/>
              </a:spcAft>
              <a:buFont typeface="Wingdings" pitchFamily="2" charset="2"/>
              <a:buChar char="Ø"/>
              <a:defRPr/>
            </a:pPr>
            <a:r>
              <a:rPr lang="pl-PL" dirty="0"/>
              <a:t> </a:t>
            </a:r>
            <a:r>
              <a:rPr lang="pl-PL" dirty="0" smtClean="0"/>
              <a:t>dobra systemowo immanentne i systemowo krytyczne</a:t>
            </a:r>
          </a:p>
          <a:p>
            <a:pPr fontAlgn="auto">
              <a:spcAft>
                <a:spcPts val="0"/>
              </a:spcAft>
              <a:buFont typeface="Wingdings" pitchFamily="2" charset="2"/>
              <a:buChar char="Ø"/>
              <a:defRPr/>
            </a:pPr>
            <a:r>
              <a:rPr lang="pl-PL" dirty="0"/>
              <a:t> </a:t>
            </a:r>
            <a:r>
              <a:rPr lang="pl-PL" dirty="0" smtClean="0"/>
              <a:t>dobra tzw. uduchowione (odmaterializowane)</a:t>
            </a:r>
          </a:p>
          <a:p>
            <a:pPr marL="114300" indent="0" fontAlgn="auto">
              <a:spcAft>
                <a:spcPts val="0"/>
              </a:spcAft>
              <a:buNone/>
              <a:defRPr/>
            </a:pPr>
            <a:r>
              <a:rPr lang="pl-PL" u="sng" dirty="0" smtClean="0"/>
              <a:t>W literaturze spotkać możne też podział dóbr prawnych ujmowanych od strony przedmiotu zamachu:</a:t>
            </a:r>
          </a:p>
          <a:p>
            <a:pPr marL="114300" indent="0" fontAlgn="auto">
              <a:spcAft>
                <a:spcPts val="0"/>
              </a:spcAft>
              <a:buNone/>
              <a:defRPr/>
            </a:pPr>
            <a:r>
              <a:rPr lang="pl-PL" b="1" dirty="0" smtClean="0"/>
              <a:t>		Rodzajowy przedmiot zamachu</a:t>
            </a:r>
          </a:p>
          <a:p>
            <a:pPr marL="114300" indent="0" fontAlgn="auto">
              <a:spcAft>
                <a:spcPts val="0"/>
              </a:spcAft>
              <a:buNone/>
              <a:defRPr/>
            </a:pPr>
            <a:r>
              <a:rPr lang="pl-PL" b="1" dirty="0" smtClean="0"/>
              <a:t>		Indywidualny przedmiot zamachu</a:t>
            </a:r>
          </a:p>
          <a:p>
            <a:pPr marL="114300" indent="0" fontAlgn="auto">
              <a:spcAft>
                <a:spcPts val="0"/>
              </a:spcAft>
              <a:buNone/>
              <a:defRPr/>
            </a:pPr>
            <a:r>
              <a:rPr lang="pl-PL" b="1"/>
              <a:t>	</a:t>
            </a:r>
            <a:r>
              <a:rPr lang="pl-PL" b="1" smtClean="0"/>
              <a:t>	bliższy </a:t>
            </a:r>
            <a:r>
              <a:rPr lang="pl-PL" b="1" dirty="0" smtClean="0"/>
              <a:t>i dalszy przedmiot zamachu</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2036052220"/>
      </p:ext>
    </p:extLst>
  </p:cSld>
  <p:clrMapOvr>
    <a:masterClrMapping/>
  </p:clrMapOvr>
  <p:transition>
    <p:randomBa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Przedmiot przestępstwa </a:t>
            </a:r>
            <a:endParaRPr lang="pl-PL" sz="4000" dirty="0"/>
          </a:p>
        </p:txBody>
      </p:sp>
      <p:sp>
        <p:nvSpPr>
          <p:cNvPr id="2" name="Prostokąt zaokrąglony 1"/>
          <p:cNvSpPr/>
          <p:nvPr/>
        </p:nvSpPr>
        <p:spPr>
          <a:xfrm>
            <a:off x="683568" y="4509120"/>
            <a:ext cx="7056784" cy="1656184"/>
          </a:xfrm>
          <a:prstGeom prst="roundRect">
            <a:avLst/>
          </a:prstGeom>
          <a:solidFill>
            <a:schemeClr val="accent4">
              <a:lumMod val="40000"/>
              <a:lumOff val="6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1" name="Rectangle 3"/>
          <p:cNvSpPr>
            <a:spLocks noGrp="1" noChangeArrowheads="1"/>
          </p:cNvSpPr>
          <p:nvPr>
            <p:ph idx="1"/>
          </p:nvPr>
        </p:nvSpPr>
        <p:spPr>
          <a:xfrm>
            <a:off x="457200" y="1052513"/>
            <a:ext cx="7620000" cy="5805487"/>
          </a:xfrm>
        </p:spPr>
        <p:txBody>
          <a:bodyPr rtlCol="0">
            <a:normAutofit/>
          </a:bodyPr>
          <a:lstStyle/>
          <a:p>
            <a:pPr fontAlgn="auto">
              <a:spcAft>
                <a:spcPts val="0"/>
              </a:spcAft>
              <a:buFont typeface="Arial" pitchFamily="34" charset="0"/>
              <a:buNone/>
              <a:defRPr/>
            </a:pPr>
            <a:r>
              <a:rPr lang="pl-PL" b="1" u="sng" dirty="0" smtClean="0"/>
              <a:t>Ze względu na rodzaj zamachu na dobro prawne dzielimy przestępstwa na:</a:t>
            </a:r>
          </a:p>
          <a:p>
            <a:pPr fontAlgn="auto">
              <a:spcAft>
                <a:spcPts val="0"/>
              </a:spcAft>
              <a:buFont typeface="Arial" pitchFamily="34" charset="0"/>
              <a:buNone/>
              <a:defRPr/>
            </a:pPr>
            <a:endParaRPr lang="pl-PL" b="1" u="sng" dirty="0"/>
          </a:p>
          <a:p>
            <a:pPr fontAlgn="auto">
              <a:spcAft>
                <a:spcPts val="0"/>
              </a:spcAft>
              <a:buFont typeface="Wingdings" panose="05000000000000000000" pitchFamily="2" charset="2"/>
              <a:buChar char="§"/>
              <a:defRPr/>
            </a:pPr>
            <a:r>
              <a:rPr lang="pl-PL" dirty="0"/>
              <a:t> </a:t>
            </a:r>
            <a:r>
              <a:rPr lang="pl-PL" dirty="0" smtClean="0"/>
              <a:t>przestępstwa z naruszenia dobra prawnego</a:t>
            </a:r>
          </a:p>
          <a:p>
            <a:pPr fontAlgn="auto">
              <a:spcAft>
                <a:spcPts val="0"/>
              </a:spcAft>
              <a:buFont typeface="Wingdings" panose="05000000000000000000" pitchFamily="2" charset="2"/>
              <a:buChar char="§"/>
              <a:defRPr/>
            </a:pPr>
            <a:r>
              <a:rPr lang="pl-PL" dirty="0"/>
              <a:t> </a:t>
            </a:r>
            <a:r>
              <a:rPr lang="pl-PL" dirty="0" smtClean="0"/>
              <a:t>przestępstwa z narażenia dobra prawnego na niebezpieczeństwo</a:t>
            </a:r>
            <a:endParaRPr lang="pl-PL" dirty="0"/>
          </a:p>
          <a:p>
            <a:pPr lvl="2" fontAlgn="auto">
              <a:spcAft>
                <a:spcPts val="0"/>
              </a:spcAft>
              <a:buFont typeface="Wingdings" panose="05000000000000000000" pitchFamily="2" charset="2"/>
              <a:buChar char="§"/>
              <a:defRPr/>
            </a:pPr>
            <a:r>
              <a:rPr lang="pl-PL" dirty="0" smtClean="0"/>
              <a:t>Przestępstwa z narażenia konkretnego</a:t>
            </a:r>
          </a:p>
          <a:p>
            <a:pPr lvl="2" fontAlgn="auto">
              <a:spcAft>
                <a:spcPts val="0"/>
              </a:spcAft>
              <a:buFont typeface="Wingdings" panose="05000000000000000000" pitchFamily="2" charset="2"/>
              <a:buChar char="§"/>
              <a:defRPr/>
            </a:pPr>
            <a:r>
              <a:rPr lang="pl-PL" dirty="0" smtClean="0"/>
              <a:t>Przestępstwa </a:t>
            </a:r>
            <a:r>
              <a:rPr lang="pl-PL" dirty="0"/>
              <a:t>z narażenia </a:t>
            </a:r>
            <a:r>
              <a:rPr lang="pl-PL" dirty="0" smtClean="0"/>
              <a:t>abstrakcyjnego</a:t>
            </a:r>
          </a:p>
          <a:p>
            <a:pPr lvl="2" fontAlgn="auto">
              <a:spcAft>
                <a:spcPts val="0"/>
              </a:spcAft>
              <a:buFont typeface="Wingdings" panose="05000000000000000000" pitchFamily="2" charset="2"/>
              <a:buChar char="§"/>
              <a:defRPr/>
            </a:pPr>
            <a:r>
              <a:rPr lang="pl-PL" dirty="0"/>
              <a:t> </a:t>
            </a:r>
            <a:r>
              <a:rPr lang="pl-PL" dirty="0" smtClean="0"/>
              <a:t>inne rodzaje przestępstw z narażenia </a:t>
            </a:r>
          </a:p>
          <a:p>
            <a:pPr marL="776288" lvl="2" indent="0" fontAlgn="auto">
              <a:spcAft>
                <a:spcPts val="0"/>
              </a:spcAft>
              <a:buNone/>
              <a:defRPr/>
            </a:pPr>
            <a:endParaRPr lang="pl-PL" dirty="0" smtClean="0"/>
          </a:p>
          <a:p>
            <a:pPr fontAlgn="auto">
              <a:spcAft>
                <a:spcPts val="0"/>
              </a:spcAft>
              <a:buFont typeface="Arial" pitchFamily="34" charset="0"/>
              <a:buNone/>
              <a:defRPr/>
            </a:pPr>
            <a:r>
              <a:rPr lang="pl-PL" dirty="0" smtClean="0"/>
              <a:t>	Jako </a:t>
            </a:r>
            <a:r>
              <a:rPr lang="pl-PL" dirty="0"/>
              <a:t>powód wprowadzenia </a:t>
            </a:r>
            <a:r>
              <a:rPr lang="pl-PL" dirty="0" smtClean="0"/>
              <a:t>tego  </a:t>
            </a:r>
            <a:r>
              <a:rPr lang="pl-PL" dirty="0"/>
              <a:t>rodzaju kryminalizacji wskazuje się przede wszystkim względy prewencyjne, ułatwienia dowodowe lub brak konstrukcji usiłowania nieumyślnego.</a:t>
            </a: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580307032"/>
      </p:ext>
    </p:extLst>
  </p:cSld>
  <p:clrMapOvr>
    <a:masterClrMapping/>
  </p:clrMapOvr>
  <p:transition>
    <p:randomBa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Strona przedmiotowa przestępstwa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a:bodyPr>
          <a:lstStyle/>
          <a:p>
            <a:pPr marL="114300" indent="0">
              <a:buNone/>
            </a:pPr>
            <a:r>
              <a:rPr lang="pl-PL" b="1" u="sng" dirty="0" smtClean="0"/>
              <a:t>Znamiona strony przedmiotowej wskazują:</a:t>
            </a:r>
            <a:endParaRPr lang="pl-PL" dirty="0" smtClean="0"/>
          </a:p>
          <a:p>
            <a:r>
              <a:rPr lang="pl-PL" dirty="0"/>
              <a:t>jakiego rodzaju czynnością można popełnić czyn zabroniony </a:t>
            </a:r>
            <a:r>
              <a:rPr lang="pl-PL" dirty="0" smtClean="0"/>
              <a:t>(wskazujące </a:t>
            </a:r>
            <a:r>
              <a:rPr lang="pl-PL" dirty="0"/>
              <a:t>na to, jakiego rodzaju czynność jest czynnością zakazująco unormowaną przez prawnokarną normę </a:t>
            </a:r>
            <a:r>
              <a:rPr lang="pl-PL" dirty="0" smtClean="0"/>
              <a:t>sankcjonowaną – </a:t>
            </a:r>
            <a:r>
              <a:rPr lang="pl-PL" b="1" dirty="0" smtClean="0"/>
              <a:t>tzw. opis czynności wykonawczej</a:t>
            </a:r>
            <a:r>
              <a:rPr lang="pl-PL" dirty="0" smtClean="0"/>
              <a:t>) </a:t>
            </a:r>
          </a:p>
          <a:p>
            <a:r>
              <a:rPr lang="pl-PL" dirty="0" smtClean="0"/>
              <a:t>w </a:t>
            </a:r>
            <a:r>
              <a:rPr lang="pl-PL" dirty="0"/>
              <a:t>jakich okolicznościach (czasie, miejscu, sytuacji) podmiot </a:t>
            </a:r>
            <a:r>
              <a:rPr lang="pl-PL" dirty="0" smtClean="0"/>
              <a:t>może </a:t>
            </a:r>
            <a:r>
              <a:rPr lang="pl-PL" dirty="0"/>
              <a:t>się tego czynu dopuścić (</a:t>
            </a:r>
            <a:r>
              <a:rPr lang="pl-PL" b="1" dirty="0"/>
              <a:t>znamiona opisujące okoliczności modalne</a:t>
            </a:r>
            <a:r>
              <a:rPr lang="pl-PL" dirty="0"/>
              <a:t> typu czynu zabronionego, a więc wskazujące na to, w jakich okolicznościach przekroczenie prawnokarnej normy sankcjonowanej jest </a:t>
            </a:r>
            <a:r>
              <a:rPr lang="pl-PL" dirty="0" smtClean="0"/>
              <a:t>możliwe)</a:t>
            </a:r>
          </a:p>
          <a:p>
            <a:r>
              <a:rPr lang="pl-PL" dirty="0"/>
              <a:t> </a:t>
            </a:r>
            <a:r>
              <a:rPr lang="pl-PL" dirty="0" smtClean="0"/>
              <a:t>możliwy </a:t>
            </a:r>
            <a:r>
              <a:rPr lang="pl-PL" b="1" dirty="0" smtClean="0"/>
              <a:t>przedmiot czynności wykonawczej </a:t>
            </a:r>
          </a:p>
          <a:p>
            <a:r>
              <a:rPr lang="pl-PL" dirty="0" smtClean="0"/>
              <a:t>ewentualny </a:t>
            </a:r>
            <a:r>
              <a:rPr lang="pl-PL" b="1" dirty="0" smtClean="0"/>
              <a:t>skutek</a:t>
            </a:r>
            <a:r>
              <a:rPr lang="pl-PL" dirty="0" smtClean="0"/>
              <a:t>, którego spowodowanie jest zakazane jakiego rodzaju związek o charakterze przyczynowym musi zachodzić, abyśmy mogli w sposób prawnie istotny powiązać zachowanie  z wywołaniem zakazanego skutku, czyli mówić o spowodowaniu skutku (</a:t>
            </a:r>
            <a:r>
              <a:rPr lang="pl-PL" b="1" dirty="0" smtClean="0"/>
              <a:t>znamiona związku przyczynowego)</a:t>
            </a: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492063779"/>
      </p:ext>
    </p:extLst>
  </p:cSld>
  <p:clrMapOvr>
    <a:masterClrMapping/>
  </p:clrMapOvr>
  <p:transition>
    <p:randomBa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Strona przedmiotowa przestępstwa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a:bodyPr>
          <a:lstStyle/>
          <a:p>
            <a:pPr fontAlgn="auto">
              <a:spcAft>
                <a:spcPts val="0"/>
              </a:spcAft>
              <a:buFont typeface="Arial" pitchFamily="34" charset="0"/>
              <a:buNone/>
              <a:defRPr/>
            </a:pPr>
            <a:r>
              <a:rPr lang="pl-PL" b="1" u="sng" dirty="0" smtClean="0"/>
              <a:t>Znamię czynnościowe</a:t>
            </a:r>
            <a:endParaRPr lang="pl-PL" b="1" u="sng" dirty="0"/>
          </a:p>
          <a:p>
            <a:pPr fontAlgn="auto">
              <a:spcAft>
                <a:spcPts val="0"/>
              </a:spcAft>
              <a:buFont typeface="Arial" pitchFamily="34" charset="0"/>
              <a:buNone/>
              <a:defRPr/>
            </a:pPr>
            <a:endParaRPr lang="pl-PL" dirty="0" smtClean="0"/>
          </a:p>
          <a:p>
            <a:pPr fontAlgn="auto">
              <a:spcAft>
                <a:spcPts val="0"/>
              </a:spcAft>
              <a:buFontTx/>
              <a:buChar char="-"/>
              <a:defRPr/>
            </a:pPr>
            <a:r>
              <a:rPr lang="pl-PL" dirty="0" smtClean="0"/>
              <a:t>Stanowi podstawową charakterystykę zachowania sprawcy poprzez użycie czasownika opisującego czynność wykonawczą</a:t>
            </a:r>
          </a:p>
          <a:p>
            <a:pPr marL="114300" indent="0" fontAlgn="auto">
              <a:spcAft>
                <a:spcPts val="0"/>
              </a:spcAft>
              <a:buNone/>
              <a:defRPr/>
            </a:pPr>
            <a:r>
              <a:rPr lang="pl-PL" dirty="0" smtClean="0"/>
              <a:t>Rodzaj użytego czasownika może wskazywać na skutkowy lub </a:t>
            </a:r>
            <a:r>
              <a:rPr lang="pl-PL" dirty="0" err="1" smtClean="0"/>
              <a:t>bezskutkowy</a:t>
            </a:r>
            <a:r>
              <a:rPr lang="pl-PL" dirty="0" smtClean="0"/>
              <a:t> charakter przekroczenia normy sankcjonowanej, w więc to, czy ustawodawca zabrania określonych </a:t>
            </a:r>
            <a:r>
              <a:rPr lang="pl-PL" dirty="0" err="1" smtClean="0"/>
              <a:t>zachowań</a:t>
            </a:r>
            <a:r>
              <a:rPr lang="pl-PL" dirty="0" smtClean="0"/>
              <a:t> jako takich czy też zabrania wywołania nimi ujemnie ocenianego rezultatu.</a:t>
            </a:r>
          </a:p>
          <a:p>
            <a:pPr marL="114300" indent="0" fontAlgn="auto">
              <a:spcAft>
                <a:spcPts val="0"/>
              </a:spcAft>
              <a:buNone/>
              <a:defRPr/>
            </a:pPr>
            <a:endParaRPr lang="pl-PL" dirty="0"/>
          </a:p>
          <a:p>
            <a:pPr marL="114300" indent="0" fontAlgn="auto">
              <a:spcAft>
                <a:spcPts val="0"/>
              </a:spcAft>
              <a:buNone/>
              <a:defRPr/>
            </a:pPr>
            <a:endParaRPr lang="pl-PL" b="1" u="sng"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
        <p:nvSpPr>
          <p:cNvPr id="2" name="Strzałka w dół 1"/>
          <p:cNvSpPr/>
          <p:nvPr/>
        </p:nvSpPr>
        <p:spPr>
          <a:xfrm>
            <a:off x="5292080" y="4725144"/>
            <a:ext cx="1080120" cy="432048"/>
          </a:xfrm>
          <a:prstGeom prst="downArrow">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4177564529"/>
      </p:ext>
    </p:extLst>
  </p:cSld>
  <p:clrMapOvr>
    <a:masterClrMapping/>
  </p:clrMapOvr>
  <p:transition>
    <p:randomBa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Strona przedmiotowa przestępstwa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a:bodyPr>
          <a:lstStyle/>
          <a:p>
            <a:pPr marL="114300" indent="0" fontAlgn="auto">
              <a:spcAft>
                <a:spcPts val="0"/>
              </a:spcAft>
              <a:buNone/>
              <a:defRPr/>
            </a:pPr>
            <a:endParaRPr lang="pl-PL" dirty="0"/>
          </a:p>
          <a:p>
            <a:pPr marL="114300" indent="0" fontAlgn="auto">
              <a:spcAft>
                <a:spcPts val="0"/>
              </a:spcAft>
              <a:buNone/>
              <a:defRPr/>
            </a:pPr>
            <a:r>
              <a:rPr lang="pl-PL" b="1" u="sng" dirty="0" smtClean="0"/>
              <a:t>Znamię skutku</a:t>
            </a:r>
          </a:p>
          <a:p>
            <a:pPr marL="114300" indent="0" fontAlgn="auto">
              <a:spcAft>
                <a:spcPts val="0"/>
              </a:spcAft>
              <a:buNone/>
              <a:defRPr/>
            </a:pPr>
            <a:r>
              <a:rPr lang="pl-PL" dirty="0"/>
              <a:t>Skutek stanowi zmianę w świecie zewnętrznym wobec sprawcy, stanowiącą wynik podjętej przez niego </a:t>
            </a:r>
            <a:r>
              <a:rPr lang="pl-PL" dirty="0" smtClean="0"/>
              <a:t>czynności, różną od samej czynności </a:t>
            </a:r>
            <a:endParaRPr lang="pl-PL" b="1" u="sng" dirty="0"/>
          </a:p>
          <a:p>
            <a:pPr marL="114300" indent="0" fontAlgn="auto">
              <a:spcAft>
                <a:spcPts val="0"/>
              </a:spcAft>
              <a:buNone/>
              <a:defRPr/>
            </a:pPr>
            <a:endParaRPr lang="pl-PL" b="1" u="sng" dirty="0" smtClean="0"/>
          </a:p>
          <a:p>
            <a:pPr fontAlgn="auto">
              <a:spcAft>
                <a:spcPts val="0"/>
              </a:spcAft>
              <a:buFont typeface="Arial" pitchFamily="34" charset="0"/>
              <a:buNone/>
              <a:defRPr/>
            </a:pPr>
            <a:r>
              <a:rPr lang="pl-PL" dirty="0"/>
              <a:t>"Skutkiem przestępnym może być jakaś zmiana materialna (np. zniszczenie lub uszkodzenie cudzego mienia), funkcjonalna (np. uczynienie jakiegoś przedmiotu niezdatnym do użytku, przez jego namagnetyzowanie), fizjologiczna czy biologiczna (np. śmierć człowieka, rozstrój zdrowia), psychiczna (np. obawa spełnienia </a:t>
            </a:r>
            <a:r>
              <a:rPr lang="pl-PL" dirty="0" smtClean="0"/>
              <a:t>groźby</a:t>
            </a:r>
            <a:r>
              <a:rPr lang="pl-PL" dirty="0"/>
              <a:t>)</a:t>
            </a:r>
            <a:r>
              <a:rPr lang="pl-PL" dirty="0" smtClean="0"/>
              <a:t>, </a:t>
            </a:r>
            <a:r>
              <a:rPr lang="pl-PL" dirty="0"/>
              <a:t>sytuacyjna (np. niebezpieczeństwo), w układzie stosunku społecznego (np. zawarcie bigamicznego małżeństwa)" </a:t>
            </a:r>
            <a:r>
              <a:rPr lang="pl-PL" dirty="0" smtClean="0"/>
              <a:t>(</a:t>
            </a:r>
            <a:r>
              <a:rPr lang="pl-PL" i="1" dirty="0" smtClean="0"/>
              <a:t>W</a:t>
            </a:r>
            <a:r>
              <a:rPr lang="pl-PL" i="1" dirty="0"/>
              <a:t>. </a:t>
            </a:r>
            <a:r>
              <a:rPr lang="pl-PL" i="1" dirty="0" smtClean="0"/>
              <a:t>Wolter</a:t>
            </a:r>
            <a:r>
              <a:rPr lang="pl-PL" dirty="0" smtClean="0"/>
              <a:t>)</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4008960168"/>
      </p:ext>
    </p:extLst>
  </p:cSld>
  <p:clrMapOvr>
    <a:masterClrMapping/>
  </p:clrMapOvr>
  <p:transition>
    <p:randomBa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Strona przedmiotowa przestępstwa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lnSpcReduction="10000"/>
          </a:bodyPr>
          <a:lstStyle/>
          <a:p>
            <a:pPr marL="114300" indent="0">
              <a:buNone/>
            </a:pPr>
            <a:r>
              <a:rPr lang="pl-PL" u="sng" dirty="0" smtClean="0">
                <a:solidFill>
                  <a:srgbClr val="FF0000"/>
                </a:solidFill>
              </a:rPr>
              <a:t>Podział na przestępstwa materialne i formalne</a:t>
            </a:r>
          </a:p>
          <a:p>
            <a:pPr marL="114300" indent="0">
              <a:buNone/>
            </a:pPr>
            <a:r>
              <a:rPr lang="pl-PL" dirty="0" smtClean="0"/>
              <a:t>ustawodawca </a:t>
            </a:r>
            <a:r>
              <a:rPr lang="pl-PL" dirty="0"/>
              <a:t>ma do dyspozycji dwa podstawowe sposoby typizacji, a mianowicie </a:t>
            </a:r>
            <a:r>
              <a:rPr lang="pl-PL" dirty="0" smtClean="0"/>
              <a:t>opisanie samego </a:t>
            </a:r>
            <a:r>
              <a:rPr lang="pl-PL" dirty="0"/>
              <a:t>zachowania </a:t>
            </a:r>
            <a:r>
              <a:rPr lang="pl-PL" dirty="0" smtClean="0"/>
              <a:t>sprawcy lub włączenie </a:t>
            </a:r>
            <a:r>
              <a:rPr lang="pl-PL" dirty="0"/>
              <a:t>skutku w obręb zespołu znamion. </a:t>
            </a:r>
            <a:endParaRPr lang="pl-PL" dirty="0" smtClean="0"/>
          </a:p>
          <a:p>
            <a:pPr>
              <a:buFont typeface="Wingdings" panose="05000000000000000000" pitchFamily="2" charset="2"/>
              <a:buChar char="q"/>
            </a:pPr>
            <a:r>
              <a:rPr lang="pl-PL" dirty="0" smtClean="0"/>
              <a:t>ujemna </a:t>
            </a:r>
            <a:r>
              <a:rPr lang="pl-PL" dirty="0"/>
              <a:t>ocena stanu rzeczy, która jest kwalifikowana </a:t>
            </a:r>
            <a:r>
              <a:rPr lang="pl-PL" dirty="0" smtClean="0"/>
              <a:t>karnoprawnie musi wynikać </a:t>
            </a:r>
            <a:r>
              <a:rPr lang="pl-PL" dirty="0"/>
              <a:t>z opisu zachowania w przypadku </a:t>
            </a:r>
            <a:r>
              <a:rPr lang="pl-PL" b="1" dirty="0"/>
              <a:t>przestępstw </a:t>
            </a:r>
            <a:r>
              <a:rPr lang="pl-PL" b="1" dirty="0" smtClean="0"/>
              <a:t>formalnych</a:t>
            </a:r>
            <a:endParaRPr lang="pl-PL" dirty="0"/>
          </a:p>
          <a:p>
            <a:pPr>
              <a:buFont typeface="Wingdings" panose="05000000000000000000" pitchFamily="2" charset="2"/>
              <a:buChar char="q"/>
            </a:pPr>
            <a:r>
              <a:rPr lang="pl-PL" dirty="0" smtClean="0"/>
              <a:t>W przypadku </a:t>
            </a:r>
            <a:r>
              <a:rPr lang="pl-PL" b="1" dirty="0" smtClean="0"/>
              <a:t>przestępstw materialnych </a:t>
            </a:r>
            <a:r>
              <a:rPr lang="pl-PL" dirty="0"/>
              <a:t>zaś </a:t>
            </a:r>
            <a:r>
              <a:rPr lang="pl-PL" dirty="0" smtClean="0"/>
              <a:t>przede wszystkim ze skutku, tj. o zgodności z typem czynu zabronionego decyduje wystąpienie skutku!</a:t>
            </a:r>
          </a:p>
          <a:p>
            <a:pPr marL="114300" indent="0">
              <a:buNone/>
            </a:pPr>
            <a:r>
              <a:rPr lang="pl-PL" b="1" dirty="0" smtClean="0">
                <a:solidFill>
                  <a:srgbClr val="FF0000"/>
                </a:solidFill>
              </a:rPr>
              <a:t>Skutkiem może być zarówno naruszenie dobra prawnego, jak i jego narażenie na  niebezpieczeństwo.</a:t>
            </a:r>
            <a:endParaRPr lang="pl-PL" b="1" dirty="0">
              <a:solidFill>
                <a:srgbClr val="FF0000"/>
              </a:solidFill>
            </a:endParaRPr>
          </a:p>
          <a:p>
            <a:pPr fontAlgn="auto">
              <a:spcAft>
                <a:spcPts val="0"/>
              </a:spcAft>
              <a:buFont typeface="Arial" pitchFamily="34" charset="0"/>
              <a:buNone/>
              <a:defRPr/>
            </a:pPr>
            <a:endParaRPr lang="pl-PL" b="1" u="sng" dirty="0"/>
          </a:p>
          <a:p>
            <a:pPr fontAlgn="auto">
              <a:spcAft>
                <a:spcPts val="0"/>
              </a:spcAft>
              <a:buFont typeface="Arial" pitchFamily="34" charset="0"/>
              <a:buNone/>
              <a:defRPr/>
            </a:pPr>
            <a:r>
              <a:rPr lang="pl-PL" dirty="0" smtClean="0"/>
              <a:t>Wyróżnia się też tzw. skutek dalszy czyli </a:t>
            </a:r>
            <a:r>
              <a:rPr lang="pl-PL" b="1" dirty="0" smtClean="0"/>
              <a:t>następstwo</a:t>
            </a:r>
          </a:p>
          <a:p>
            <a:pPr fontAlgn="auto">
              <a:spcAft>
                <a:spcPts val="0"/>
              </a:spcAft>
              <a:buFont typeface="Arial" pitchFamily="34" charset="0"/>
              <a:buNone/>
              <a:defRPr/>
            </a:pPr>
            <a:r>
              <a:rPr lang="pl-PL" b="1" dirty="0" smtClean="0"/>
              <a:t>Mamy do czynienia też bowiem z tzw. typami kwalifikowanymi przez następstwo – </a:t>
            </a:r>
            <a:r>
              <a:rPr lang="pl-PL" dirty="0" smtClean="0"/>
              <a:t>por. 207 § 1 i 207 § 3 KK czy 173 § 4 KK</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1793120971"/>
      </p:ext>
    </p:extLst>
  </p:cSld>
  <p:clrMapOvr>
    <a:masterClrMapping/>
  </p:clrMapOvr>
  <p:transition>
    <p:randomBa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Strona przedmiotowa przestępstwa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a:bodyPr>
          <a:lstStyle/>
          <a:p>
            <a:pPr fontAlgn="auto">
              <a:spcAft>
                <a:spcPts val="0"/>
              </a:spcAft>
              <a:buFont typeface="Arial" pitchFamily="34" charset="0"/>
              <a:buNone/>
              <a:defRPr/>
            </a:pPr>
            <a:r>
              <a:rPr lang="pl-PL" b="1" u="sng" dirty="0" smtClean="0"/>
              <a:t>Problematyka powiązania zachowania ze skutkiem</a:t>
            </a:r>
            <a:endParaRPr lang="pl-PL" b="1" u="sng" dirty="0"/>
          </a:p>
          <a:p>
            <a:pPr fontAlgn="auto">
              <a:spcAft>
                <a:spcPts val="0"/>
              </a:spcAft>
              <a:buFont typeface="Arial" pitchFamily="34" charset="0"/>
              <a:buNone/>
              <a:defRPr/>
            </a:pPr>
            <a:endParaRPr lang="pl-PL" dirty="0" smtClean="0"/>
          </a:p>
          <a:p>
            <a:pPr fontAlgn="auto">
              <a:spcAft>
                <a:spcPts val="0"/>
              </a:spcAft>
              <a:buFont typeface="Arial" pitchFamily="34" charset="0"/>
              <a:buNone/>
              <a:defRPr/>
            </a:pPr>
            <a:r>
              <a:rPr lang="pl-PL" b="1" dirty="0" smtClean="0"/>
              <a:t>2 płaszczyzny oceny relacji sprawstwa skutku:</a:t>
            </a:r>
          </a:p>
          <a:p>
            <a:pPr fontAlgn="auto">
              <a:spcAft>
                <a:spcPts val="0"/>
              </a:spcAft>
              <a:buFontTx/>
              <a:buChar char="-"/>
              <a:defRPr/>
            </a:pPr>
            <a:r>
              <a:rPr lang="pl-PL" b="1" dirty="0" smtClean="0"/>
              <a:t>Ontologiczna (związana z przyczynowością)</a:t>
            </a:r>
          </a:p>
          <a:p>
            <a:pPr fontAlgn="auto">
              <a:spcAft>
                <a:spcPts val="0"/>
              </a:spcAft>
              <a:buFontTx/>
              <a:buChar char="-"/>
              <a:defRPr/>
            </a:pPr>
            <a:r>
              <a:rPr lang="pl-PL" b="1" dirty="0" smtClean="0"/>
              <a:t>Normatywna (związana z </a:t>
            </a:r>
            <a:r>
              <a:rPr lang="pl-PL" b="1" dirty="0" err="1" smtClean="0"/>
              <a:t>przypisywalnością</a:t>
            </a:r>
            <a:r>
              <a:rPr lang="pl-PL" b="1" dirty="0" smtClean="0"/>
              <a:t>)</a:t>
            </a:r>
          </a:p>
          <a:p>
            <a:pPr fontAlgn="auto">
              <a:spcAft>
                <a:spcPts val="0"/>
              </a:spcAft>
              <a:buFont typeface="Arial" pitchFamily="34" charset="0"/>
              <a:buNone/>
              <a:defRPr/>
            </a:pPr>
            <a:endParaRPr lang="pl-PL" u="sng" dirty="0">
              <a:solidFill>
                <a:srgbClr val="FF0000"/>
              </a:solidFill>
            </a:endParaRPr>
          </a:p>
          <a:p>
            <a:r>
              <a:rPr lang="pl-PL" b="1" dirty="0"/>
              <a:t>Relacja sprawstwa </a:t>
            </a:r>
            <a:r>
              <a:rPr lang="pl-PL" b="1" dirty="0" smtClean="0"/>
              <a:t>:</a:t>
            </a:r>
          </a:p>
          <a:p>
            <a:pPr marL="628650" indent="-514350">
              <a:buFont typeface="+mj-lt"/>
              <a:buAutoNum type="romanUcPeriod"/>
            </a:pPr>
            <a:r>
              <a:rPr lang="pl-PL" dirty="0" smtClean="0"/>
              <a:t>bezprawne </a:t>
            </a:r>
            <a:r>
              <a:rPr lang="pl-PL" dirty="0"/>
              <a:t>zachowanie się potencjalnego sprawcy</a:t>
            </a:r>
            <a:r>
              <a:rPr lang="pl-PL" dirty="0" smtClean="0"/>
              <a:t>;</a:t>
            </a:r>
            <a:endParaRPr lang="pl-PL" dirty="0"/>
          </a:p>
          <a:p>
            <a:pPr marL="628650" indent="-514350">
              <a:buFont typeface="+mj-lt"/>
              <a:buAutoNum type="romanUcPeriod"/>
            </a:pPr>
            <a:r>
              <a:rPr lang="pl-PL" dirty="0"/>
              <a:t>związek przyczynowy lub </a:t>
            </a:r>
            <a:r>
              <a:rPr lang="pl-PL" i="1" dirty="0"/>
              <a:t>quasi</a:t>
            </a:r>
            <a:r>
              <a:rPr lang="pl-PL" dirty="0"/>
              <a:t>-przyczynowy w przypadku </a:t>
            </a:r>
            <a:r>
              <a:rPr lang="pl-PL" dirty="0" smtClean="0"/>
              <a:t>zaniechania;</a:t>
            </a:r>
            <a:endParaRPr lang="pl-PL" dirty="0"/>
          </a:p>
          <a:p>
            <a:pPr marL="628650" indent="-514350">
              <a:buFont typeface="+mj-lt"/>
              <a:buAutoNum type="romanUcPeriod"/>
            </a:pPr>
            <a:r>
              <a:rPr lang="pl-PL" dirty="0" smtClean="0"/>
              <a:t>związek </a:t>
            </a:r>
            <a:r>
              <a:rPr lang="pl-PL" dirty="0"/>
              <a:t>normatywny zachowania się potencjalnego sprawcy z negatywnym skutkiem stanowiącym znamię typu zabronionego</a:t>
            </a:r>
            <a:r>
              <a:rPr lang="pl-PL" dirty="0" smtClean="0"/>
              <a:t>.</a:t>
            </a:r>
          </a:p>
          <a:p>
            <a:pPr fontAlgn="auto">
              <a:spcAft>
                <a:spcPts val="0"/>
              </a:spcAft>
              <a:buFont typeface="Arial" pitchFamily="34" charset="0"/>
              <a:buNone/>
              <a:defRPr/>
            </a:pPr>
            <a:endParaRPr lang="pl-PL" u="sng" dirty="0" smtClean="0">
              <a:solidFill>
                <a:srgbClr val="FF0000"/>
              </a:solidFill>
            </a:endParaRP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4195629452"/>
      </p:ext>
    </p:extLst>
  </p:cSld>
  <p:clrMapOvr>
    <a:masterClrMapping/>
  </p:clrMapOvr>
  <p:transition>
    <p:randomBa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Strona przedmiotowa przestępstwa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fontScale="92500" lnSpcReduction="20000"/>
          </a:bodyPr>
          <a:lstStyle/>
          <a:p>
            <a:pPr fontAlgn="auto">
              <a:spcAft>
                <a:spcPts val="0"/>
              </a:spcAft>
              <a:buFont typeface="Arial" pitchFamily="34" charset="0"/>
              <a:buNone/>
              <a:defRPr/>
            </a:pPr>
            <a:r>
              <a:rPr lang="pl-PL" b="1" u="sng" dirty="0" smtClean="0"/>
              <a:t>Problematyka powiązania zachowania ze skutkiem</a:t>
            </a:r>
            <a:endParaRPr lang="pl-PL" b="1" u="sng" dirty="0"/>
          </a:p>
          <a:p>
            <a:pPr fontAlgn="auto">
              <a:spcAft>
                <a:spcPts val="0"/>
              </a:spcAft>
              <a:buFont typeface="Arial" pitchFamily="34" charset="0"/>
              <a:buNone/>
              <a:defRPr/>
            </a:pPr>
            <a:endParaRPr lang="pl-PL" b="1" dirty="0" smtClean="0">
              <a:solidFill>
                <a:srgbClr val="FF0000"/>
              </a:solidFill>
            </a:endParaRPr>
          </a:p>
          <a:p>
            <a:pPr fontAlgn="auto">
              <a:spcAft>
                <a:spcPts val="0"/>
              </a:spcAft>
              <a:buFont typeface="Arial" pitchFamily="34" charset="0"/>
              <a:buNone/>
              <a:defRPr/>
            </a:pPr>
            <a:r>
              <a:rPr lang="pl-PL" b="1" dirty="0" smtClean="0">
                <a:solidFill>
                  <a:srgbClr val="FF0000"/>
                </a:solidFill>
              </a:rPr>
              <a:t>Koncepcje związku przyczynowego</a:t>
            </a:r>
          </a:p>
          <a:p>
            <a:pPr marL="571500" indent="-457200" fontAlgn="auto">
              <a:spcAft>
                <a:spcPts val="0"/>
              </a:spcAft>
              <a:buFont typeface="Arial" pitchFamily="34" charset="0"/>
              <a:buAutoNum type="arabicParenR"/>
              <a:defRPr/>
            </a:pPr>
            <a:r>
              <a:rPr lang="pl-PL" b="1" dirty="0" smtClean="0"/>
              <a:t>Teoria ekwiwalencji </a:t>
            </a:r>
          </a:p>
          <a:p>
            <a:pPr marL="114300" indent="0" fontAlgn="auto">
              <a:spcAft>
                <a:spcPts val="0"/>
              </a:spcAft>
              <a:buNone/>
              <a:defRPr/>
            </a:pPr>
            <a:endParaRPr lang="pl-PL" b="1" dirty="0"/>
          </a:p>
          <a:p>
            <a:pPr fontAlgn="auto">
              <a:spcAft>
                <a:spcPts val="0"/>
              </a:spcAft>
              <a:buFont typeface="Wingdings" panose="05000000000000000000" pitchFamily="2" charset="2"/>
              <a:buChar char="q"/>
              <a:defRPr/>
            </a:pPr>
            <a:r>
              <a:rPr lang="pl-PL" dirty="0"/>
              <a:t>Najbardziej rozpowszechniona w orzecznictwie teoria związku przyczynowego </a:t>
            </a:r>
            <a:r>
              <a:rPr lang="pl-PL" dirty="0" smtClean="0"/>
              <a:t>(</a:t>
            </a:r>
            <a:r>
              <a:rPr lang="pl-PL" b="1" dirty="0" smtClean="0"/>
              <a:t>teoria warunku sine qua non lub </a:t>
            </a:r>
            <a:r>
              <a:rPr lang="pl-PL" b="1" dirty="0"/>
              <a:t>równowartości warunków</a:t>
            </a:r>
            <a:r>
              <a:rPr lang="pl-PL" dirty="0"/>
              <a:t> sięga do koncepcji </a:t>
            </a:r>
            <a:r>
              <a:rPr lang="pl-PL" i="1" dirty="0"/>
              <a:t>J. S. </a:t>
            </a:r>
            <a:r>
              <a:rPr lang="pl-PL" i="1" dirty="0" smtClean="0"/>
              <a:t>Milla</a:t>
            </a:r>
            <a:r>
              <a:rPr lang="pl-PL" dirty="0" smtClean="0"/>
              <a:t>.  </a:t>
            </a:r>
          </a:p>
          <a:p>
            <a:pPr fontAlgn="auto">
              <a:spcAft>
                <a:spcPts val="0"/>
              </a:spcAft>
              <a:buFont typeface="Wingdings" panose="05000000000000000000" pitchFamily="2" charset="2"/>
              <a:buChar char="q"/>
              <a:defRPr/>
            </a:pPr>
            <a:r>
              <a:rPr lang="pl-PL" dirty="0" smtClean="0"/>
              <a:t>dane </a:t>
            </a:r>
            <a:r>
              <a:rPr lang="pl-PL" dirty="0"/>
              <a:t>zachowanie się człowieka, w określonym układzie </a:t>
            </a:r>
            <a:r>
              <a:rPr lang="pl-PL" dirty="0" smtClean="0"/>
              <a:t>przyczyn stanowiło </a:t>
            </a:r>
            <a:r>
              <a:rPr lang="pl-PL" dirty="0"/>
              <a:t>warunek </a:t>
            </a:r>
            <a:r>
              <a:rPr lang="pl-PL" dirty="0" smtClean="0"/>
              <a:t>konieczny nastąpienia skutku, jeżeli nie da się tego zachowania wyeliminować bez eliminacji samego skutku.  </a:t>
            </a:r>
          </a:p>
          <a:p>
            <a:pPr fontAlgn="auto">
              <a:spcAft>
                <a:spcPts val="0"/>
              </a:spcAft>
              <a:buFont typeface="Wingdings" panose="05000000000000000000" pitchFamily="2" charset="2"/>
              <a:buChar char="q"/>
              <a:defRPr/>
            </a:pPr>
            <a:r>
              <a:rPr lang="pl-PL" b="1" dirty="0"/>
              <a:t>test warunku </a:t>
            </a:r>
            <a:r>
              <a:rPr lang="pl-PL" b="1" i="1" dirty="0"/>
              <a:t>sine qua </a:t>
            </a:r>
            <a:r>
              <a:rPr lang="pl-PL" b="1" i="1" dirty="0" smtClean="0"/>
              <a:t>non </a:t>
            </a:r>
            <a:r>
              <a:rPr lang="pl-PL" dirty="0" smtClean="0"/>
              <a:t>oparty na eliminacji</a:t>
            </a:r>
          </a:p>
          <a:p>
            <a:pPr fontAlgn="auto">
              <a:spcAft>
                <a:spcPts val="0"/>
              </a:spcAft>
              <a:buFont typeface="Wingdings" panose="05000000000000000000" pitchFamily="2" charset="2"/>
              <a:buChar char="q"/>
              <a:defRPr/>
            </a:pPr>
            <a:r>
              <a:rPr lang="pl-PL" b="1" dirty="0"/>
              <a:t>związku przyczynowego nie przerywa również włączenie się innej osoby</a:t>
            </a:r>
            <a:r>
              <a:rPr lang="pl-PL" dirty="0"/>
              <a:t> nawet wtedy, gdy działanie innej osoby jest działaniem bezprawnym albo jest działaniem ofiary w postaci jej własnego czynu </a:t>
            </a:r>
            <a:endParaRPr lang="pl-PL" dirty="0" smtClean="0"/>
          </a:p>
          <a:p>
            <a:pPr fontAlgn="auto">
              <a:spcAft>
                <a:spcPts val="0"/>
              </a:spcAft>
              <a:buFont typeface="Wingdings" panose="05000000000000000000" pitchFamily="2" charset="2"/>
              <a:buChar char="q"/>
              <a:defRPr/>
            </a:pPr>
            <a:r>
              <a:rPr lang="pl-PL" b="1" dirty="0"/>
              <a:t> </a:t>
            </a:r>
            <a:r>
              <a:rPr lang="pl-PL" b="1" dirty="0" smtClean="0"/>
              <a:t>problem z przyczynowością hipotetyczną</a:t>
            </a:r>
          </a:p>
          <a:p>
            <a:pPr fontAlgn="auto">
              <a:spcAft>
                <a:spcPts val="0"/>
              </a:spcAft>
              <a:buFont typeface="Wingdings" panose="05000000000000000000" pitchFamily="2" charset="2"/>
              <a:buChar char="q"/>
              <a:defRPr/>
            </a:pPr>
            <a:r>
              <a:rPr lang="pl-PL" b="1" dirty="0"/>
              <a:t> </a:t>
            </a:r>
            <a:r>
              <a:rPr lang="pl-PL" b="1" dirty="0" smtClean="0"/>
              <a:t>problem z przyczynowością alternatywną</a:t>
            </a:r>
          </a:p>
          <a:p>
            <a:pPr fontAlgn="auto">
              <a:spcAft>
                <a:spcPts val="0"/>
              </a:spcAft>
              <a:buFont typeface="Wingdings" panose="05000000000000000000" pitchFamily="2" charset="2"/>
              <a:buChar char="q"/>
              <a:defRPr/>
            </a:pPr>
            <a:r>
              <a:rPr lang="pl-PL" b="1" dirty="0"/>
              <a:t> </a:t>
            </a:r>
            <a:r>
              <a:rPr lang="pl-PL" b="1" dirty="0" smtClean="0"/>
              <a:t>problem regresu </a:t>
            </a:r>
            <a:r>
              <a:rPr lang="pl-PL" b="1" i="1" dirty="0" smtClean="0"/>
              <a:t>ad infinitum</a:t>
            </a:r>
            <a:endParaRPr lang="pl-PL" b="1" dirty="0"/>
          </a:p>
          <a:p>
            <a:pPr fontAlgn="auto">
              <a:spcAft>
                <a:spcPts val="0"/>
              </a:spcAft>
              <a:buFont typeface="Arial" pitchFamily="34" charset="0"/>
              <a:buNone/>
              <a:defRPr/>
            </a:pPr>
            <a:endParaRPr lang="pl-PL" b="1" dirty="0" smtClean="0">
              <a:solidFill>
                <a:srgbClr val="FF0000"/>
              </a:solidFill>
            </a:endParaRP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3697137981"/>
      </p:ext>
    </p:extLst>
  </p:cSld>
  <p:clrMapOvr>
    <a:masterClrMapping/>
  </p:clrMapOvr>
  <p:transition>
    <p:randomBa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Strona przedmiotowa przestępstwa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fontScale="92500" lnSpcReduction="10000"/>
          </a:bodyPr>
          <a:lstStyle/>
          <a:p>
            <a:pPr fontAlgn="auto">
              <a:spcAft>
                <a:spcPts val="0"/>
              </a:spcAft>
              <a:buFont typeface="Arial" pitchFamily="34" charset="0"/>
              <a:buNone/>
              <a:defRPr/>
            </a:pPr>
            <a:r>
              <a:rPr lang="pl-PL" b="1" u="sng" dirty="0" smtClean="0"/>
              <a:t>Problematyka powiązania zachowania ze skutkiem</a:t>
            </a:r>
            <a:endParaRPr lang="pl-PL" b="1" u="sng" dirty="0"/>
          </a:p>
          <a:p>
            <a:pPr marL="114300" indent="0" fontAlgn="auto">
              <a:spcAft>
                <a:spcPts val="0"/>
              </a:spcAft>
              <a:buNone/>
              <a:defRPr/>
            </a:pPr>
            <a:endParaRPr lang="pl-PL" b="1" dirty="0">
              <a:solidFill>
                <a:srgbClr val="FF0000"/>
              </a:solidFill>
            </a:endParaRPr>
          </a:p>
          <a:p>
            <a:pPr marL="114300" indent="0" fontAlgn="auto">
              <a:spcAft>
                <a:spcPts val="0"/>
              </a:spcAft>
              <a:buNone/>
              <a:defRPr/>
            </a:pPr>
            <a:r>
              <a:rPr lang="pl-PL" b="1" dirty="0" smtClean="0">
                <a:solidFill>
                  <a:schemeClr val="bg1">
                    <a:lumMod val="50000"/>
                  </a:schemeClr>
                </a:solidFill>
              </a:rPr>
              <a:t>2)</a:t>
            </a:r>
            <a:r>
              <a:rPr lang="pl-PL" b="1" dirty="0" smtClean="0">
                <a:solidFill>
                  <a:srgbClr val="FF0000"/>
                </a:solidFill>
              </a:rPr>
              <a:t>  </a:t>
            </a:r>
            <a:r>
              <a:rPr lang="pl-PL" b="1" dirty="0" smtClean="0"/>
              <a:t>Teoria adekwatnego związku przyczynowego </a:t>
            </a:r>
          </a:p>
          <a:p>
            <a:pPr marL="114300" indent="0" fontAlgn="auto">
              <a:spcAft>
                <a:spcPts val="0"/>
              </a:spcAft>
              <a:buNone/>
              <a:defRPr/>
            </a:pPr>
            <a:endParaRPr lang="pl-PL" b="1" dirty="0"/>
          </a:p>
          <a:p>
            <a:pPr fontAlgn="auto">
              <a:spcAft>
                <a:spcPts val="0"/>
              </a:spcAft>
              <a:buFont typeface="Wingdings" panose="05000000000000000000" pitchFamily="2" charset="2"/>
              <a:buChar char="q"/>
              <a:defRPr/>
            </a:pPr>
            <a:r>
              <a:rPr lang="pl-PL" dirty="0" smtClean="0"/>
              <a:t> bazuje na koncepcji Johannesa von </a:t>
            </a:r>
            <a:r>
              <a:rPr lang="pl-PL" dirty="0" err="1" smtClean="0"/>
              <a:t>Kriesa</a:t>
            </a:r>
            <a:r>
              <a:rPr lang="pl-PL" dirty="0" smtClean="0"/>
              <a:t> i jest też nazywana teorią związku normalnego lub typowego </a:t>
            </a:r>
          </a:p>
          <a:p>
            <a:pPr fontAlgn="auto">
              <a:spcAft>
                <a:spcPts val="0"/>
              </a:spcAft>
              <a:buFont typeface="Wingdings" panose="05000000000000000000" pitchFamily="2" charset="2"/>
              <a:buChar char="q"/>
              <a:defRPr/>
            </a:pPr>
            <a:r>
              <a:rPr lang="pl-PL" dirty="0" smtClean="0"/>
              <a:t>przyjmuje </a:t>
            </a:r>
            <a:r>
              <a:rPr lang="pl-PL" dirty="0"/>
              <a:t>za punkt wyjścia </a:t>
            </a:r>
            <a:r>
              <a:rPr lang="pl-PL" dirty="0" smtClean="0"/>
              <a:t>test  warunku koniecznego, ale koryguje jego wynik poprzez ustalanie czy skutek </a:t>
            </a:r>
            <a:r>
              <a:rPr lang="pl-PL" dirty="0"/>
              <a:t>(którego przyczyny poszukujemy) może być oceniony jako "typowe", "normalne", "przeciętne" następstwo wyodrębnionego wcześniej zachowania. </a:t>
            </a:r>
          </a:p>
          <a:p>
            <a:pPr fontAlgn="auto">
              <a:spcAft>
                <a:spcPts val="0"/>
              </a:spcAft>
              <a:buFont typeface="Wingdings" panose="05000000000000000000" pitchFamily="2" charset="2"/>
              <a:buChar char="q"/>
              <a:defRPr/>
            </a:pPr>
            <a:r>
              <a:rPr lang="pl-PL" dirty="0" smtClean="0"/>
              <a:t>Ocena owej typowości może następować z trzech możliwych punktów widzenia: oceny obiektywnej </a:t>
            </a:r>
            <a:r>
              <a:rPr lang="pl-PL" dirty="0"/>
              <a:t>(kiedy ocena "normalności" skutku dokonywana jest z punktu obiektywnego obserwatora</a:t>
            </a:r>
            <a:r>
              <a:rPr lang="pl-PL" dirty="0" smtClean="0"/>
              <a:t>), oceny  </a:t>
            </a:r>
            <a:r>
              <a:rPr lang="pl-PL" dirty="0"/>
              <a:t>subiektywnej (kiedy to o "normalności" rozstrzyga przekonanie sprawcy) i mieszanej. </a:t>
            </a:r>
            <a:endParaRPr lang="pl-PL" dirty="0" smtClean="0"/>
          </a:p>
          <a:p>
            <a:pPr fontAlgn="auto">
              <a:spcAft>
                <a:spcPts val="0"/>
              </a:spcAft>
              <a:buFont typeface="Wingdings" panose="05000000000000000000" pitchFamily="2" charset="2"/>
              <a:buChar char="q"/>
              <a:defRPr/>
            </a:pPr>
            <a:r>
              <a:rPr lang="pl-PL" b="1" dirty="0">
                <a:solidFill>
                  <a:srgbClr val="FF0000"/>
                </a:solidFill>
              </a:rPr>
              <a:t> </a:t>
            </a:r>
            <a:r>
              <a:rPr lang="pl-PL" dirty="0" smtClean="0"/>
              <a:t>ponadto</a:t>
            </a:r>
            <a:r>
              <a:rPr lang="pl-PL" dirty="0" smtClean="0">
                <a:solidFill>
                  <a:srgbClr val="FF0000"/>
                </a:solidFill>
              </a:rPr>
              <a:t> </a:t>
            </a:r>
            <a:r>
              <a:rPr lang="pl-PL" dirty="0" smtClean="0"/>
              <a:t>pojawia się problem punktu czasowego oceny i w związku z tym dostępnej wiedzy </a:t>
            </a:r>
          </a:p>
          <a:p>
            <a:pPr fontAlgn="auto">
              <a:spcAft>
                <a:spcPts val="0"/>
              </a:spcAft>
              <a:buFont typeface="Wingdings" panose="05000000000000000000" pitchFamily="2" charset="2"/>
              <a:buChar char="q"/>
              <a:defRPr/>
            </a:pPr>
            <a:r>
              <a:rPr lang="pl-PL" b="1" dirty="0">
                <a:solidFill>
                  <a:srgbClr val="FF0000"/>
                </a:solidFill>
              </a:rPr>
              <a:t> </a:t>
            </a:r>
            <a:r>
              <a:rPr lang="pl-PL" dirty="0" smtClean="0"/>
              <a:t>problem czy jest to teoria przyczynowości czy teoria ograniczania odpowiedzialności.</a:t>
            </a:r>
            <a:endParaRPr lang="pl-PL" b="1" dirty="0" smtClean="0">
              <a:solidFill>
                <a:srgbClr val="FF0000"/>
              </a:solidFill>
            </a:endParaRP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2617726932"/>
      </p:ext>
    </p:extLst>
  </p:cSld>
  <p:clrMapOvr>
    <a:masterClrMapping/>
  </p:clrMapOvr>
  <p:transition>
    <p:randomBa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Pojęcie i znaczenie zespołu znamion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lnSpcReduction="10000"/>
          </a:bodyPr>
          <a:lstStyle/>
          <a:p>
            <a:pPr fontAlgn="auto">
              <a:spcAft>
                <a:spcPts val="0"/>
              </a:spcAft>
              <a:buFont typeface="Arial" pitchFamily="34" charset="0"/>
              <a:buNone/>
              <a:defRPr/>
            </a:pPr>
            <a:endParaRPr lang="pl-PL" b="1" u="sng" dirty="0" smtClean="0"/>
          </a:p>
          <a:p>
            <a:pPr fontAlgn="auto">
              <a:spcAft>
                <a:spcPts val="0"/>
              </a:spcAft>
              <a:buFont typeface="Wingdings" pitchFamily="2" charset="2"/>
              <a:buChar char="q"/>
              <a:defRPr/>
            </a:pPr>
            <a:r>
              <a:rPr lang="pl-PL" b="1" dirty="0"/>
              <a:t> </a:t>
            </a:r>
            <a:r>
              <a:rPr lang="pl-PL" b="1" dirty="0" smtClean="0"/>
              <a:t>2 znaczenia zespołu znamion: </a:t>
            </a:r>
            <a:r>
              <a:rPr lang="pl-PL" dirty="0" smtClean="0"/>
              <a:t>(znamiona określające warunki przestępności każdego czynu i znamion określające poszczególne typy czynów zabronionych)</a:t>
            </a:r>
          </a:p>
          <a:p>
            <a:pPr marL="114300" indent="0" fontAlgn="auto">
              <a:spcAft>
                <a:spcPts val="0"/>
              </a:spcAft>
              <a:buNone/>
              <a:defRPr/>
            </a:pPr>
            <a:endParaRPr lang="pl-PL" b="1" dirty="0"/>
          </a:p>
          <a:p>
            <a:pPr marL="114300" indent="0" fontAlgn="auto">
              <a:spcAft>
                <a:spcPts val="0"/>
              </a:spcAft>
              <a:buNone/>
              <a:defRPr/>
            </a:pPr>
            <a:r>
              <a:rPr lang="pl-PL" b="1" dirty="0" smtClean="0"/>
              <a:t>Typ czynu zabronionego służyć ma wyodrębnieniu </a:t>
            </a:r>
            <a:r>
              <a:rPr lang="pl-PL" b="1" dirty="0" err="1" smtClean="0"/>
              <a:t>zachowań</a:t>
            </a:r>
            <a:r>
              <a:rPr lang="pl-PL" b="1" dirty="0" smtClean="0"/>
              <a:t> zabronionych pod groźbą kary od innych czynów naruszających normę sankcjonowaną oraz od </a:t>
            </a:r>
            <a:r>
              <a:rPr lang="pl-PL" b="1" dirty="0" err="1" smtClean="0"/>
              <a:t>zachowań</a:t>
            </a:r>
            <a:r>
              <a:rPr lang="pl-PL" b="1" dirty="0" smtClean="0"/>
              <a:t>, które nie są sprzeczne z normą  (</a:t>
            </a:r>
            <a:r>
              <a:rPr lang="pl-PL" b="1" i="1" dirty="0" smtClean="0"/>
              <a:t>Zoll)</a:t>
            </a:r>
            <a:endParaRPr lang="pl-PL" b="1" dirty="0" smtClean="0"/>
          </a:p>
          <a:p>
            <a:pPr marL="114300" indent="0" fontAlgn="auto">
              <a:spcAft>
                <a:spcPts val="0"/>
              </a:spcAft>
              <a:buNone/>
              <a:defRPr/>
            </a:pPr>
            <a:endParaRPr lang="pl-PL" b="1" dirty="0"/>
          </a:p>
          <a:p>
            <a:pPr marL="114300" indent="0" fontAlgn="auto">
              <a:spcAft>
                <a:spcPts val="0"/>
              </a:spcAft>
              <a:buNone/>
              <a:defRPr/>
            </a:pPr>
            <a:r>
              <a:rPr lang="pl-PL" b="1" dirty="0" smtClean="0"/>
              <a:t>Ustawowe znamiona wyznaczają zespół charakterystycznych cech tworzących zarys typu przestępstwa. Zarys ten zamieszczony w dyspozycji przepisu części szczególnej KK i dopełniających przepisów części ogólnej, obejmuje znamiona, które łącznie określają przestępstwo, a które muszą być udowodnione w postępowaniu karnym, aby mogło nastąpić prawidłowe skazanie (</a:t>
            </a:r>
            <a:r>
              <a:rPr lang="pl-PL" b="1" i="1" dirty="0" smtClean="0"/>
              <a:t>Dębski)</a:t>
            </a:r>
            <a:endParaRPr lang="pl-PL" b="1" dirty="0" smtClean="0"/>
          </a:p>
          <a:p>
            <a:pPr marL="114300" indent="0" fontAlgn="auto">
              <a:spcAft>
                <a:spcPts val="0"/>
              </a:spcAft>
              <a:buNone/>
              <a:defRPr/>
            </a:pPr>
            <a:endParaRPr lang="pl-PL" b="1" dirty="0"/>
          </a:p>
          <a:p>
            <a:pPr marL="114300" indent="0" fontAlgn="auto">
              <a:spcAft>
                <a:spcPts val="0"/>
              </a:spcAft>
              <a:buNone/>
              <a:defRPr/>
            </a:pPr>
            <a:endParaRPr lang="pl-PL" b="1"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cSld>
  <p:clrMapOvr>
    <a:masterClrMapping/>
  </p:clrMapOvr>
  <p:transition>
    <p:randomBa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Strona przedmiotowa przestępstwa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fontScale="92500"/>
          </a:bodyPr>
          <a:lstStyle/>
          <a:p>
            <a:pPr fontAlgn="auto">
              <a:spcAft>
                <a:spcPts val="0"/>
              </a:spcAft>
              <a:buFont typeface="Arial" pitchFamily="34" charset="0"/>
              <a:buNone/>
              <a:defRPr/>
            </a:pPr>
            <a:r>
              <a:rPr lang="pl-PL" b="1" u="sng" dirty="0" smtClean="0"/>
              <a:t>Problematyka powiązania zachowania ze skutkiem</a:t>
            </a:r>
            <a:endParaRPr lang="pl-PL" b="1" u="sng" dirty="0"/>
          </a:p>
          <a:p>
            <a:pPr marL="114300" indent="0" fontAlgn="auto">
              <a:spcAft>
                <a:spcPts val="0"/>
              </a:spcAft>
              <a:buNone/>
              <a:defRPr/>
            </a:pPr>
            <a:endParaRPr lang="pl-PL" b="1" dirty="0">
              <a:solidFill>
                <a:srgbClr val="FF0000"/>
              </a:solidFill>
            </a:endParaRPr>
          </a:p>
          <a:p>
            <a:pPr marL="114300" indent="0" fontAlgn="auto">
              <a:spcAft>
                <a:spcPts val="0"/>
              </a:spcAft>
              <a:buNone/>
              <a:defRPr/>
            </a:pPr>
            <a:r>
              <a:rPr lang="pl-PL" b="1" dirty="0" smtClean="0">
                <a:solidFill>
                  <a:schemeClr val="bg1">
                    <a:lumMod val="50000"/>
                  </a:schemeClr>
                </a:solidFill>
              </a:rPr>
              <a:t>2)</a:t>
            </a:r>
            <a:r>
              <a:rPr lang="pl-PL" b="1" dirty="0" smtClean="0">
                <a:solidFill>
                  <a:srgbClr val="FF0000"/>
                </a:solidFill>
              </a:rPr>
              <a:t>  </a:t>
            </a:r>
            <a:r>
              <a:rPr lang="pl-PL" b="1" dirty="0" smtClean="0"/>
              <a:t>Teoria relewantnego związku przyczynowego </a:t>
            </a:r>
          </a:p>
          <a:p>
            <a:pPr marL="114300" indent="0" fontAlgn="auto">
              <a:spcAft>
                <a:spcPts val="0"/>
              </a:spcAft>
              <a:buNone/>
              <a:defRPr/>
            </a:pPr>
            <a:endParaRPr lang="pl-PL" b="1" dirty="0"/>
          </a:p>
          <a:p>
            <a:pPr fontAlgn="auto">
              <a:spcAft>
                <a:spcPts val="0"/>
              </a:spcAft>
              <a:buFont typeface="Wingdings" panose="05000000000000000000" pitchFamily="2" charset="2"/>
              <a:buChar char="q"/>
              <a:defRPr/>
            </a:pPr>
            <a:r>
              <a:rPr lang="pl-PL" dirty="0" smtClean="0"/>
              <a:t> jej sedno stanowi twierdzenie, że o tylko takie zachowania mogą być uznane za przyczynowo powiązane ze skutkiem, które są istotne (relewantne) z punktu widzenia prawa karnego</a:t>
            </a:r>
          </a:p>
          <a:p>
            <a:pPr fontAlgn="auto">
              <a:spcAft>
                <a:spcPts val="0"/>
              </a:spcAft>
              <a:buFont typeface="Wingdings" panose="05000000000000000000" pitchFamily="2" charset="2"/>
              <a:buChar char="q"/>
              <a:defRPr/>
            </a:pPr>
            <a:r>
              <a:rPr lang="pl-PL" dirty="0"/>
              <a:t> </a:t>
            </a:r>
            <a:r>
              <a:rPr lang="pl-PL" dirty="0" smtClean="0"/>
              <a:t>W pierwszym etapie dokonuje się </a:t>
            </a:r>
            <a:r>
              <a:rPr lang="pl-PL" dirty="0"/>
              <a:t>wartościowania </a:t>
            </a:r>
            <a:r>
              <a:rPr lang="pl-PL" dirty="0" smtClean="0"/>
              <a:t>zachowania w oparciu o jego bezprawność (może to być bezprawność formalna czyli </a:t>
            </a:r>
            <a:r>
              <a:rPr lang="pl-PL" dirty="0"/>
              <a:t>niezgodność z zakazem </a:t>
            </a:r>
            <a:r>
              <a:rPr lang="pl-PL" dirty="0" smtClean="0"/>
              <a:t>karnym, </a:t>
            </a:r>
            <a:r>
              <a:rPr lang="pl-PL" dirty="0"/>
              <a:t>albo bezprawność materialną </a:t>
            </a:r>
            <a:r>
              <a:rPr lang="pl-PL" dirty="0" smtClean="0"/>
              <a:t>(szkodliwość społeczna) Następnie zachowanie </a:t>
            </a:r>
            <a:r>
              <a:rPr lang="pl-PL" dirty="0"/>
              <a:t>zostaje w </a:t>
            </a:r>
            <a:r>
              <a:rPr lang="pl-PL" dirty="0" smtClean="0"/>
              <a:t>dalszej </a:t>
            </a:r>
            <a:r>
              <a:rPr lang="pl-PL" dirty="0"/>
              <a:t>kolejności poddane testowi </a:t>
            </a:r>
            <a:r>
              <a:rPr lang="pl-PL" i="1" dirty="0"/>
              <a:t>conditio sine qua non</a:t>
            </a:r>
            <a:r>
              <a:rPr lang="pl-PL" dirty="0"/>
              <a:t> i jeśli otrzymamy wynik pozytywny – może być ono uznane za prawnie "relewantną" przyczynę wywołania </a:t>
            </a:r>
            <a:r>
              <a:rPr lang="pl-PL" dirty="0" smtClean="0"/>
              <a:t>skutku</a:t>
            </a:r>
          </a:p>
          <a:p>
            <a:pPr fontAlgn="auto">
              <a:spcAft>
                <a:spcPts val="0"/>
              </a:spcAft>
              <a:buFont typeface="Wingdings" panose="05000000000000000000" pitchFamily="2" charset="2"/>
              <a:buChar char="q"/>
              <a:defRPr/>
            </a:pPr>
            <a:r>
              <a:rPr lang="pl-PL" dirty="0"/>
              <a:t> </a:t>
            </a:r>
            <a:r>
              <a:rPr lang="pl-PL" dirty="0" smtClean="0"/>
              <a:t>teorii tej również zarzuca się, że nie jest ona właściwie teorią przyczynowości</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2762675711"/>
      </p:ext>
    </p:extLst>
  </p:cSld>
  <p:clrMapOvr>
    <a:masterClrMapping/>
  </p:clrMapOvr>
  <p:transition>
    <p:randomBa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Strona przedmiotowa przestępstwa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fontScale="92500" lnSpcReduction="20000"/>
          </a:bodyPr>
          <a:lstStyle/>
          <a:p>
            <a:pPr fontAlgn="auto">
              <a:spcAft>
                <a:spcPts val="0"/>
              </a:spcAft>
              <a:buFont typeface="Arial" pitchFamily="34" charset="0"/>
              <a:buNone/>
              <a:defRPr/>
            </a:pPr>
            <a:r>
              <a:rPr lang="pl-PL" b="1" u="sng" dirty="0" smtClean="0"/>
              <a:t>Problematyka powiązania zachowania ze skutkiem</a:t>
            </a:r>
            <a:endParaRPr lang="pl-PL" b="1" u="sng" dirty="0"/>
          </a:p>
          <a:p>
            <a:pPr marL="114300" indent="0" fontAlgn="auto">
              <a:spcAft>
                <a:spcPts val="0"/>
              </a:spcAft>
              <a:buNone/>
              <a:defRPr/>
            </a:pPr>
            <a:endParaRPr lang="pl-PL" b="1" dirty="0">
              <a:solidFill>
                <a:srgbClr val="FF0000"/>
              </a:solidFill>
            </a:endParaRPr>
          </a:p>
          <a:p>
            <a:pPr marL="114300" indent="0" fontAlgn="auto">
              <a:spcAft>
                <a:spcPts val="0"/>
              </a:spcAft>
              <a:buNone/>
              <a:defRPr/>
            </a:pPr>
            <a:r>
              <a:rPr lang="pl-PL" b="1" dirty="0" smtClean="0">
                <a:solidFill>
                  <a:schemeClr val="bg1">
                    <a:lumMod val="50000"/>
                  </a:schemeClr>
                </a:solidFill>
              </a:rPr>
              <a:t>2)</a:t>
            </a:r>
            <a:r>
              <a:rPr lang="pl-PL" b="1" dirty="0" smtClean="0">
                <a:solidFill>
                  <a:srgbClr val="FF0000"/>
                </a:solidFill>
              </a:rPr>
              <a:t>  </a:t>
            </a:r>
            <a:r>
              <a:rPr lang="pl-PL" b="1" dirty="0" smtClean="0"/>
              <a:t>Teoria warunku właściwego </a:t>
            </a:r>
          </a:p>
          <a:p>
            <a:pPr marL="114300" indent="0" fontAlgn="auto">
              <a:spcAft>
                <a:spcPts val="0"/>
              </a:spcAft>
              <a:buNone/>
              <a:defRPr/>
            </a:pPr>
            <a:endParaRPr lang="pl-PL" b="1" dirty="0"/>
          </a:p>
          <a:p>
            <a:pPr fontAlgn="auto">
              <a:spcAft>
                <a:spcPts val="0"/>
              </a:spcAft>
              <a:buFont typeface="Wingdings" panose="05000000000000000000" pitchFamily="2" charset="2"/>
              <a:buChar char="q"/>
              <a:defRPr/>
            </a:pPr>
            <a:r>
              <a:rPr lang="pl-PL" dirty="0" smtClean="0"/>
              <a:t> </a:t>
            </a:r>
            <a:r>
              <a:rPr lang="it-IT" dirty="0"/>
              <a:t>Korekta formuły </a:t>
            </a:r>
            <a:r>
              <a:rPr lang="it-IT" i="1" dirty="0"/>
              <a:t>conditio sine qua </a:t>
            </a:r>
            <a:r>
              <a:rPr lang="it-IT" i="1" dirty="0" smtClean="0"/>
              <a:t>non</a:t>
            </a:r>
            <a:endParaRPr lang="pl-PL" dirty="0"/>
          </a:p>
          <a:p>
            <a:pPr fontAlgn="auto">
              <a:spcAft>
                <a:spcPts val="0"/>
              </a:spcAft>
              <a:buFont typeface="Wingdings" panose="05000000000000000000" pitchFamily="2" charset="2"/>
              <a:buChar char="q"/>
              <a:defRPr/>
            </a:pPr>
            <a:r>
              <a:rPr lang="pl-PL" b="1" dirty="0"/>
              <a:t> </a:t>
            </a:r>
            <a:r>
              <a:rPr lang="pl-PL" b="1" dirty="0" smtClean="0"/>
              <a:t>opiera się na ustaleniu praw przyczynowych.</a:t>
            </a:r>
            <a:r>
              <a:rPr lang="pl-PL" dirty="0"/>
              <a:t> Jeśli według nich w danej dziedzinie zachodzi pewna prawidłowość, że po jednym zdarzeniu następuje inne, określonego rodzaju, możemy to pierwsze uznać za przyczynę tego </a:t>
            </a:r>
            <a:r>
              <a:rPr lang="pl-PL" dirty="0" smtClean="0"/>
              <a:t>ostatniego. </a:t>
            </a:r>
          </a:p>
          <a:p>
            <a:pPr fontAlgn="auto">
              <a:spcAft>
                <a:spcPts val="0"/>
              </a:spcAft>
              <a:buFont typeface="Wingdings" panose="05000000000000000000" pitchFamily="2" charset="2"/>
              <a:buChar char="q"/>
              <a:defRPr/>
            </a:pPr>
            <a:r>
              <a:rPr lang="pl-PL" dirty="0"/>
              <a:t> </a:t>
            </a:r>
            <a:r>
              <a:rPr lang="pl-PL" dirty="0" smtClean="0"/>
              <a:t>Musimy zatem znać 1) </a:t>
            </a:r>
            <a:r>
              <a:rPr lang="pl-PL" b="1" dirty="0" smtClean="0"/>
              <a:t>warunki skutku, </a:t>
            </a:r>
            <a:r>
              <a:rPr lang="pl-PL" dirty="0" smtClean="0"/>
              <a:t>2) </a:t>
            </a:r>
            <a:r>
              <a:rPr lang="pl-PL" b="1" dirty="0" smtClean="0"/>
              <a:t>ogólne prawa empiryczne</a:t>
            </a:r>
            <a:r>
              <a:rPr lang="pl-PL" b="1" i="1" dirty="0" smtClean="0"/>
              <a:t>, </a:t>
            </a:r>
            <a:r>
              <a:rPr lang="pl-PL" dirty="0" smtClean="0"/>
              <a:t>oraz ustalić, że z konkretnych zdarzeń oraz ww. ogólnych praw wynika logicznie opis rozpatrywanego zdarzenia</a:t>
            </a:r>
          </a:p>
          <a:p>
            <a:pPr fontAlgn="auto">
              <a:spcAft>
                <a:spcPts val="0"/>
              </a:spcAft>
              <a:buFont typeface="Wingdings" panose="05000000000000000000" pitchFamily="2" charset="2"/>
              <a:buChar char="q"/>
              <a:defRPr/>
            </a:pPr>
            <a:r>
              <a:rPr lang="pl-PL" dirty="0"/>
              <a:t> Innymi słowy, sprawdzamy, </a:t>
            </a:r>
            <a:r>
              <a:rPr lang="pl-PL" b="1" dirty="0"/>
              <a:t>czy w konkretnej sytuacji spełniony został dostateczny kompleks warunków, </a:t>
            </a:r>
            <a:r>
              <a:rPr lang="pl-PL" b="1" dirty="0" smtClean="0"/>
              <a:t>który - </a:t>
            </a:r>
            <a:r>
              <a:rPr lang="pl-PL" b="1" dirty="0"/>
              <a:t>zgodnie z dostępną wiedzą – jest wystarczający do wyjaśnienia kauzalnego zdarzenia ujmowanego jako skutek</a:t>
            </a:r>
            <a:r>
              <a:rPr lang="pl-PL" dirty="0"/>
              <a:t>. Wówczas, gdy stwierdzimy, że wyłączenie zachowania sprawcy oznacza – stosownie do wiedzy wynikającej z ustalonego w pierwszym etapie rozumowania prawa przyczynowego – brak możliwości sprowadzenia skutku, należy uznać, że zachodzi relacja ontologiczna między zachowaniem się sprawcy a skutkiem.</a:t>
            </a: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856850690"/>
      </p:ext>
    </p:extLst>
  </p:cSld>
  <p:clrMapOvr>
    <a:masterClrMapping/>
  </p:clrMapOvr>
  <p:transition>
    <p:randomBa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Strona przedmiotowa przestępstwa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a:bodyPr>
          <a:lstStyle/>
          <a:p>
            <a:pPr fontAlgn="auto">
              <a:spcAft>
                <a:spcPts val="0"/>
              </a:spcAft>
              <a:buFont typeface="Arial" pitchFamily="34" charset="0"/>
              <a:buNone/>
              <a:defRPr/>
            </a:pPr>
            <a:r>
              <a:rPr lang="pl-PL" sz="2400" b="1" dirty="0" smtClean="0"/>
              <a:t>RODZAJE PRZYCZYNOWOŚCI:</a:t>
            </a:r>
          </a:p>
          <a:p>
            <a:pPr fontAlgn="auto">
              <a:spcAft>
                <a:spcPts val="0"/>
              </a:spcAft>
              <a:buFont typeface="Arial" pitchFamily="34" charset="0"/>
              <a:buNone/>
              <a:defRPr/>
            </a:pPr>
            <a:endParaRPr lang="pl-PL" dirty="0" smtClean="0"/>
          </a:p>
          <a:p>
            <a:pPr fontAlgn="auto">
              <a:spcAft>
                <a:spcPts val="0"/>
              </a:spcAft>
              <a:buBlip>
                <a:blip r:embed="rId2"/>
              </a:buBlip>
              <a:defRPr/>
            </a:pPr>
            <a:r>
              <a:rPr lang="pl-PL" dirty="0"/>
              <a:t> </a:t>
            </a:r>
            <a:r>
              <a:rPr lang="pl-PL" dirty="0" smtClean="0"/>
              <a:t>przyczynowość alternatywna</a:t>
            </a:r>
          </a:p>
          <a:p>
            <a:pPr marL="114300" indent="0" fontAlgn="auto">
              <a:spcAft>
                <a:spcPts val="0"/>
              </a:spcAft>
              <a:buNone/>
              <a:defRPr/>
            </a:pPr>
            <a:r>
              <a:rPr lang="pl-PL" dirty="0" smtClean="0"/>
              <a:t>A						B</a:t>
            </a:r>
          </a:p>
          <a:p>
            <a:pPr fontAlgn="auto">
              <a:spcAft>
                <a:spcPts val="0"/>
              </a:spcAft>
              <a:buBlip>
                <a:blip r:embed="rId2"/>
              </a:buBlip>
              <a:defRPr/>
            </a:pPr>
            <a:r>
              <a:rPr lang="pl-PL" dirty="0" smtClean="0"/>
              <a:t>Przyczynowość kumulatywna</a:t>
            </a:r>
          </a:p>
          <a:p>
            <a:pPr marL="114300" indent="0" fontAlgn="auto">
              <a:spcAft>
                <a:spcPts val="0"/>
              </a:spcAft>
              <a:buNone/>
              <a:defRPr/>
            </a:pPr>
            <a:r>
              <a:rPr lang="pl-PL" dirty="0" smtClean="0"/>
              <a:t>	A		</a:t>
            </a:r>
            <a:r>
              <a:rPr lang="pl-PL" dirty="0" smtClean="0"/>
              <a:t>B			A i B</a:t>
            </a:r>
            <a:endParaRPr lang="pl-PL" dirty="0" smtClean="0"/>
          </a:p>
          <a:p>
            <a:pPr fontAlgn="auto">
              <a:spcAft>
                <a:spcPts val="0"/>
              </a:spcAft>
              <a:buBlip>
                <a:blip r:embed="rId2"/>
              </a:buBlip>
              <a:defRPr/>
            </a:pPr>
            <a:r>
              <a:rPr lang="pl-PL" dirty="0" smtClean="0"/>
              <a:t>Przyczynowość hipotetyczna</a:t>
            </a:r>
          </a:p>
          <a:p>
            <a:pPr marL="114300" indent="0" fontAlgn="auto">
              <a:spcAft>
                <a:spcPts val="0"/>
              </a:spcAft>
              <a:buNone/>
              <a:defRPr/>
            </a:pPr>
            <a:r>
              <a:rPr lang="pl-PL" dirty="0" smtClean="0"/>
              <a:t>A</a:t>
            </a:r>
          </a:p>
          <a:p>
            <a:pPr marL="114300" indent="0" fontAlgn="auto">
              <a:spcAft>
                <a:spcPts val="0"/>
              </a:spcAft>
              <a:buNone/>
              <a:defRPr/>
            </a:pPr>
            <a:r>
              <a:rPr lang="pl-PL" dirty="0" smtClean="0"/>
              <a:t>B</a:t>
            </a:r>
          </a:p>
          <a:p>
            <a:pPr fontAlgn="auto">
              <a:spcAft>
                <a:spcPts val="0"/>
              </a:spcAft>
              <a:buBlip>
                <a:blip r:embed="rId2"/>
              </a:buBlip>
              <a:defRPr/>
            </a:pPr>
            <a:r>
              <a:rPr lang="pl-PL" dirty="0"/>
              <a:t> </a:t>
            </a:r>
            <a:r>
              <a:rPr lang="pl-PL" dirty="0" smtClean="0"/>
              <a:t>przyczynowość przerwana</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r>
              <a:rPr lang="pl-PL" dirty="0" smtClean="0"/>
              <a:t>A</a:t>
            </a:r>
          </a:p>
          <a:p>
            <a:pPr fontAlgn="auto">
              <a:spcAft>
                <a:spcPts val="0"/>
              </a:spcAft>
              <a:buFont typeface="Arial" pitchFamily="34" charset="0"/>
              <a:buNone/>
              <a:defRPr/>
            </a:pPr>
            <a:endParaRPr lang="pl-PL" dirty="0"/>
          </a:p>
          <a:p>
            <a:pPr fontAlgn="auto">
              <a:spcAft>
                <a:spcPts val="0"/>
              </a:spcAft>
              <a:buFont typeface="Arial" pitchFamily="34" charset="0"/>
              <a:buNone/>
              <a:defRPr/>
            </a:pPr>
            <a:r>
              <a:rPr lang="pl-PL" dirty="0" smtClean="0"/>
              <a:t>			    B	</a:t>
            </a:r>
          </a:p>
        </p:txBody>
      </p:sp>
      <p:cxnSp>
        <p:nvCxnSpPr>
          <p:cNvPr id="3" name="Łącznik prosty ze strzałką 2"/>
          <p:cNvCxnSpPr/>
          <p:nvPr/>
        </p:nvCxnSpPr>
        <p:spPr>
          <a:xfrm>
            <a:off x="683568" y="3284984"/>
            <a:ext cx="187220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Łącznik prosty ze strzałką 5"/>
          <p:cNvCxnSpPr/>
          <p:nvPr/>
        </p:nvCxnSpPr>
        <p:spPr>
          <a:xfrm flipH="1">
            <a:off x="4283968" y="2444275"/>
            <a:ext cx="1656184" cy="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8" name="Gwiazda 5-ramienna 7"/>
          <p:cNvSpPr/>
          <p:nvPr/>
        </p:nvSpPr>
        <p:spPr>
          <a:xfrm>
            <a:off x="3203848" y="2276872"/>
            <a:ext cx="432048" cy="36004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cxnSp>
        <p:nvCxnSpPr>
          <p:cNvPr id="11" name="Łącznik prosty ze strzałką 10"/>
          <p:cNvCxnSpPr/>
          <p:nvPr/>
        </p:nvCxnSpPr>
        <p:spPr>
          <a:xfrm>
            <a:off x="2569301" y="3284984"/>
            <a:ext cx="187220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Gwiazda 5-ramienna 11"/>
          <p:cNvSpPr/>
          <p:nvPr/>
        </p:nvSpPr>
        <p:spPr>
          <a:xfrm>
            <a:off x="4680012" y="3104964"/>
            <a:ext cx="432048" cy="36004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cxnSp>
        <p:nvCxnSpPr>
          <p:cNvPr id="13" name="Łącznik prosty ze strzałką 12"/>
          <p:cNvCxnSpPr/>
          <p:nvPr/>
        </p:nvCxnSpPr>
        <p:spPr>
          <a:xfrm>
            <a:off x="899592" y="2456892"/>
            <a:ext cx="1872208" cy="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14" name="Łącznik prosty ze strzałką 13"/>
          <p:cNvCxnSpPr/>
          <p:nvPr/>
        </p:nvCxnSpPr>
        <p:spPr>
          <a:xfrm>
            <a:off x="683568" y="4149080"/>
            <a:ext cx="187220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Łącznik prosty ze strzałką 15"/>
          <p:cNvCxnSpPr/>
          <p:nvPr/>
        </p:nvCxnSpPr>
        <p:spPr>
          <a:xfrm>
            <a:off x="827584" y="4509120"/>
            <a:ext cx="3456384" cy="0"/>
          </a:xfrm>
          <a:prstGeom prst="straightConnector1">
            <a:avLst/>
          </a:prstGeom>
          <a:ln>
            <a:prstDash val="dash"/>
            <a:tailEnd type="arrow"/>
          </a:ln>
        </p:spPr>
        <p:style>
          <a:lnRef idx="1">
            <a:schemeClr val="accent1"/>
          </a:lnRef>
          <a:fillRef idx="0">
            <a:schemeClr val="accent1"/>
          </a:fillRef>
          <a:effectRef idx="0">
            <a:schemeClr val="accent1"/>
          </a:effectRef>
          <a:fontRef idx="minor">
            <a:schemeClr val="tx1"/>
          </a:fontRef>
        </p:style>
      </p:cxn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09287" y="3941911"/>
            <a:ext cx="500063" cy="414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21774" y="4301951"/>
            <a:ext cx="500063" cy="414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21" name="Łącznik prosty ze strzałką 20"/>
          <p:cNvCxnSpPr/>
          <p:nvPr/>
        </p:nvCxnSpPr>
        <p:spPr>
          <a:xfrm>
            <a:off x="899592" y="5793388"/>
            <a:ext cx="187220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Łącznik prosty ze strzałką 25"/>
          <p:cNvCxnSpPr/>
          <p:nvPr/>
        </p:nvCxnSpPr>
        <p:spPr>
          <a:xfrm>
            <a:off x="2771800" y="5793388"/>
            <a:ext cx="1862519" cy="0"/>
          </a:xfrm>
          <a:prstGeom prst="straightConnector1">
            <a:avLst/>
          </a:prstGeom>
          <a:ln>
            <a:prstDash val="dash"/>
            <a:tailEnd type="arrow"/>
          </a:ln>
        </p:spPr>
        <p:style>
          <a:lnRef idx="1">
            <a:schemeClr val="accent1"/>
          </a:lnRef>
          <a:fillRef idx="0">
            <a:schemeClr val="accent1"/>
          </a:fillRef>
          <a:effectRef idx="0">
            <a:schemeClr val="accent1"/>
          </a:effectRef>
          <a:fontRef idx="minor">
            <a:schemeClr val="tx1"/>
          </a:fontRef>
        </p:style>
      </p:cxnSp>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2028" y="5517232"/>
            <a:ext cx="500063" cy="414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28" name="Łącznik prosty ze strzałką 27"/>
          <p:cNvCxnSpPr/>
          <p:nvPr/>
        </p:nvCxnSpPr>
        <p:spPr>
          <a:xfrm flipV="1">
            <a:off x="2909287" y="5931569"/>
            <a:ext cx="1725032" cy="73779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 name="Nawias klamrowy zamykający 1"/>
          <p:cNvSpPr/>
          <p:nvPr/>
        </p:nvSpPr>
        <p:spPr>
          <a:xfrm>
            <a:off x="5292080" y="2924944"/>
            <a:ext cx="504056" cy="72008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Tree>
    <p:extLst>
      <p:ext uri="{BB962C8B-B14F-4D97-AF65-F5344CB8AC3E}">
        <p14:creationId xmlns:p14="http://schemas.microsoft.com/office/powerpoint/2010/main" val="399232157"/>
      </p:ext>
    </p:extLst>
  </p:cSld>
  <p:clrMapOvr>
    <a:masterClrMapping/>
  </p:clrMapOvr>
  <p:transition>
    <p:randomBa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Strona przedmiotowa przestępstwa </a:t>
            </a:r>
            <a:endParaRPr lang="pl-PL" sz="4000" dirty="0"/>
          </a:p>
        </p:txBody>
      </p:sp>
      <p:sp>
        <p:nvSpPr>
          <p:cNvPr id="2" name="Prostokąt zaokrąglony 1"/>
          <p:cNvSpPr/>
          <p:nvPr/>
        </p:nvSpPr>
        <p:spPr>
          <a:xfrm>
            <a:off x="611560" y="4869160"/>
            <a:ext cx="7465640" cy="1728192"/>
          </a:xfrm>
          <a:prstGeom prst="roundRect">
            <a:avLst/>
          </a:prstGeom>
          <a:solidFill>
            <a:schemeClr val="accent1">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1" name="Rectangle 3"/>
          <p:cNvSpPr>
            <a:spLocks noGrp="1" noChangeArrowheads="1"/>
          </p:cNvSpPr>
          <p:nvPr>
            <p:ph idx="1"/>
          </p:nvPr>
        </p:nvSpPr>
        <p:spPr>
          <a:xfrm>
            <a:off x="457200" y="1052513"/>
            <a:ext cx="7620000" cy="5805487"/>
          </a:xfrm>
        </p:spPr>
        <p:txBody>
          <a:bodyPr rtlCol="0">
            <a:normAutofit/>
          </a:bodyPr>
          <a:lstStyle/>
          <a:p>
            <a:pPr fontAlgn="auto">
              <a:spcAft>
                <a:spcPts val="0"/>
              </a:spcAft>
              <a:buFont typeface="Arial" pitchFamily="34" charset="0"/>
              <a:buNone/>
              <a:defRPr/>
            </a:pPr>
            <a:r>
              <a:rPr lang="pl-PL" b="1" u="sng" dirty="0" smtClean="0"/>
              <a:t>Problematyka powiązania zachowania ze skutkiem</a:t>
            </a:r>
            <a:endParaRPr lang="pl-PL" b="1" u="sng" dirty="0"/>
          </a:p>
          <a:p>
            <a:pPr marL="114300" indent="0" fontAlgn="auto">
              <a:spcAft>
                <a:spcPts val="0"/>
              </a:spcAft>
              <a:buNone/>
              <a:defRPr/>
            </a:pPr>
            <a:endParaRPr lang="pl-PL" b="1" dirty="0" smtClean="0">
              <a:solidFill>
                <a:srgbClr val="FF0000"/>
              </a:solidFill>
            </a:endParaRPr>
          </a:p>
          <a:p>
            <a:pPr marL="114300" indent="0" fontAlgn="auto">
              <a:spcAft>
                <a:spcPts val="0"/>
              </a:spcAft>
              <a:buNone/>
              <a:defRPr/>
            </a:pPr>
            <a:r>
              <a:rPr lang="pl-PL" b="1" u="sng" dirty="0" smtClean="0">
                <a:solidFill>
                  <a:srgbClr val="FF0000"/>
                </a:solidFill>
              </a:rPr>
              <a:t>Koncepcje normatywnego przypisania</a:t>
            </a:r>
            <a:r>
              <a:rPr lang="pl-PL" b="1" u="sng" dirty="0">
                <a:solidFill>
                  <a:schemeClr val="tx2"/>
                </a:solidFill>
              </a:rPr>
              <a:t>:</a:t>
            </a:r>
            <a:endParaRPr lang="pl-PL" b="1" dirty="0"/>
          </a:p>
          <a:p>
            <a:pPr marL="114300" indent="0">
              <a:buNone/>
            </a:pPr>
            <a:r>
              <a:rPr lang="pl-PL" b="1" dirty="0" smtClean="0"/>
              <a:t>oddzielenia od siebie dwóch kwestii</a:t>
            </a:r>
            <a:r>
              <a:rPr lang="pl-PL" dirty="0" smtClean="0"/>
              <a:t>:</a:t>
            </a:r>
          </a:p>
          <a:p>
            <a:pPr marL="114300" indent="0">
              <a:buNone/>
            </a:pPr>
            <a:r>
              <a:rPr lang="pl-PL" dirty="0" smtClean="0"/>
              <a:t>1) przyczynienia się do wywołania skutku oraz </a:t>
            </a:r>
          </a:p>
          <a:p>
            <a:pPr marL="114300" indent="0">
              <a:buNone/>
            </a:pPr>
            <a:r>
              <a:rPr lang="pl-PL" dirty="0" smtClean="0"/>
              <a:t>2) przypisania na płaszczyźnie normatywnej skutku zachowaniu się określonego podmiotu.</a:t>
            </a:r>
          </a:p>
          <a:p>
            <a:pPr marL="114300" indent="0" fontAlgn="auto">
              <a:spcAft>
                <a:spcPts val="0"/>
              </a:spcAft>
              <a:buNone/>
              <a:defRPr/>
            </a:pPr>
            <a:endParaRPr lang="pl-PL" dirty="0" smtClean="0"/>
          </a:p>
          <a:p>
            <a:pPr marL="114300" indent="0" fontAlgn="auto">
              <a:spcAft>
                <a:spcPts val="0"/>
              </a:spcAft>
              <a:buNone/>
              <a:defRPr/>
            </a:pPr>
            <a:r>
              <a:rPr lang="pl-PL" dirty="0" smtClean="0"/>
              <a:t>Nauka o obiektywnym przypisaniu skutku</a:t>
            </a:r>
          </a:p>
          <a:p>
            <a:pPr marL="114300" indent="0" fontAlgn="auto">
              <a:spcAft>
                <a:spcPts val="0"/>
              </a:spcAft>
              <a:buNone/>
              <a:defRPr/>
            </a:pPr>
            <a:endParaRPr lang="pl-PL" dirty="0"/>
          </a:p>
          <a:p>
            <a:pPr marL="114300" indent="0" fontAlgn="auto">
              <a:spcAft>
                <a:spcPts val="0"/>
              </a:spcAft>
              <a:buNone/>
              <a:defRPr/>
            </a:pPr>
            <a:r>
              <a:rPr lang="pl-PL" dirty="0" err="1" smtClean="0"/>
              <a:t>Przypisywalny</a:t>
            </a:r>
            <a:r>
              <a:rPr lang="pl-PL" dirty="0" smtClean="0"/>
              <a:t> jest tylko ten stan rzeczy, który został przez dany podmiot spowodowany w wyniku sprowadzenia </a:t>
            </a:r>
            <a:r>
              <a:rPr lang="pl-PL" dirty="0" err="1" smtClean="0"/>
              <a:t>niedozowolonego</a:t>
            </a:r>
            <a:r>
              <a:rPr lang="pl-PL" dirty="0" smtClean="0"/>
              <a:t> niebezpieczeństwa (ryzyka) jego powstania lub istotnego zwiększenia ryzyka już istniejącego</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596566779"/>
      </p:ext>
    </p:extLst>
  </p:cSld>
  <p:clrMapOvr>
    <a:masterClrMapping/>
  </p:clrMapOvr>
  <p:transition>
    <p:randomBa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Strona przedmiotowa przestępstwa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fontScale="92500" lnSpcReduction="20000"/>
          </a:bodyPr>
          <a:lstStyle/>
          <a:p>
            <a:pPr fontAlgn="auto">
              <a:spcAft>
                <a:spcPts val="0"/>
              </a:spcAft>
              <a:buNone/>
              <a:defRPr/>
            </a:pPr>
            <a:r>
              <a:rPr lang="pl-PL" dirty="0" smtClean="0"/>
              <a:t>Nauka </a:t>
            </a:r>
            <a:r>
              <a:rPr lang="pl-PL" dirty="0"/>
              <a:t>o obiektywnym przypisaniu skutku</a:t>
            </a:r>
          </a:p>
          <a:p>
            <a:pPr fontAlgn="auto">
              <a:spcAft>
                <a:spcPts val="0"/>
              </a:spcAft>
              <a:buFont typeface="Arial" pitchFamily="34" charset="0"/>
              <a:buNone/>
              <a:defRPr/>
            </a:pPr>
            <a:endParaRPr lang="pl-PL" b="1" u="sng" dirty="0"/>
          </a:p>
          <a:p>
            <a:pPr marL="628650" indent="-514350" fontAlgn="auto">
              <a:spcAft>
                <a:spcPts val="0"/>
              </a:spcAft>
              <a:buFont typeface="+mj-lt"/>
              <a:buAutoNum type="romanUcPeriod"/>
              <a:defRPr/>
            </a:pPr>
            <a:r>
              <a:rPr lang="pl-PL" dirty="0" smtClean="0"/>
              <a:t>Działający podmiot musi naruszyć tę regułę postępowania, która miała zapobiec nastąpieniu skutku właśnie na tej drodze, na której on rzeczywiście nastąpił</a:t>
            </a:r>
          </a:p>
          <a:p>
            <a:pPr marL="628650" indent="-514350" fontAlgn="auto">
              <a:spcAft>
                <a:spcPts val="0"/>
              </a:spcAft>
              <a:buFont typeface="+mj-lt"/>
              <a:buAutoNum type="romanUcPeriod"/>
              <a:defRPr/>
            </a:pPr>
            <a:r>
              <a:rPr lang="pl-PL" dirty="0" smtClean="0"/>
              <a:t>Naruszenie reguły postepowania z dobrem musi zwiększać w sposób istotny zagrożenie dla dobra w porównaniu ze stanem, w którym nie doszłoby do naruszenia reguły postępowania</a:t>
            </a:r>
          </a:p>
          <a:p>
            <a:pPr marL="114300" indent="0" fontAlgn="auto">
              <a:spcAft>
                <a:spcPts val="0"/>
              </a:spcAft>
              <a:buNone/>
              <a:defRPr/>
            </a:pPr>
            <a:endParaRPr lang="pl-PL" dirty="0"/>
          </a:p>
          <a:p>
            <a:pPr marL="114300" indent="0" fontAlgn="auto">
              <a:spcAft>
                <a:spcPts val="0"/>
              </a:spcAft>
              <a:buNone/>
              <a:defRPr/>
            </a:pPr>
            <a:r>
              <a:rPr lang="pl-PL" dirty="0" smtClean="0"/>
              <a:t>„</a:t>
            </a:r>
            <a:r>
              <a:rPr lang="pl-PL" dirty="0"/>
              <a:t>Spowodowanie skutku może być tylko wtedy obiektywnie przypisane sprawcy (co stwarza podstawę wyjściową do ustalenia realizacji ustawowych znamion czynu </a:t>
            </a:r>
            <a:r>
              <a:rPr lang="pl-PL" dirty="0" smtClean="0"/>
              <a:t>zabronionego (…)gdy </a:t>
            </a:r>
            <a:r>
              <a:rPr lang="pl-PL" dirty="0"/>
              <a:t>urzeczywistnia się w nim niebezpieczeństwo, któremu zapobiec miałoby przestrzeganie naruszonego </a:t>
            </a:r>
            <a:r>
              <a:rPr lang="pl-PL" dirty="0" smtClean="0"/>
              <a:t>obowiązku </a:t>
            </a:r>
            <a:r>
              <a:rPr lang="pl-PL" dirty="0"/>
              <a:t>ostrożności</a:t>
            </a:r>
            <a:r>
              <a:rPr lang="pl-PL" dirty="0" smtClean="0"/>
              <a:t>.” (wyr. SN </a:t>
            </a:r>
            <a:r>
              <a:rPr lang="pl-PL" dirty="0"/>
              <a:t>z 8.3.2000 </a:t>
            </a:r>
            <a:r>
              <a:rPr lang="pl-PL" dirty="0" smtClean="0"/>
              <a:t>r., III </a:t>
            </a:r>
            <a:r>
              <a:rPr lang="pl-PL" dirty="0"/>
              <a:t>KKN 231/98, OSNKW 2000, z. 5–6, poz. 45 </a:t>
            </a:r>
            <a:r>
              <a:rPr lang="pl-PL" dirty="0" smtClean="0"/>
              <a:t>)</a:t>
            </a:r>
          </a:p>
          <a:p>
            <a:pPr marL="114300" indent="0" fontAlgn="auto">
              <a:spcAft>
                <a:spcPts val="0"/>
              </a:spcAft>
              <a:buNone/>
              <a:defRPr/>
            </a:pPr>
            <a:endParaRPr lang="pl-PL" dirty="0" smtClean="0"/>
          </a:p>
          <a:p>
            <a:pPr marL="114300" indent="0" fontAlgn="auto">
              <a:spcAft>
                <a:spcPts val="0"/>
              </a:spcAft>
              <a:buNone/>
              <a:defRPr/>
            </a:pPr>
            <a:r>
              <a:rPr lang="pl-PL" dirty="0" smtClean="0"/>
              <a:t>Nie </a:t>
            </a:r>
            <a:r>
              <a:rPr lang="pl-PL" dirty="0"/>
              <a:t>ponosi odpowiedzialności karnej za dokonanie przestępstwa skutkowego osoba, której zachowanie nie stwarzało albo w sposób znaczący nie zwiększało niebezpieczeństwa dla dobra chronionego prawem" (wyr. SN z 1.12.2000 r., IV KKN 509/98, OSNKW 2001, Nr 5–6, poz. 45)</a:t>
            </a: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1915704840"/>
      </p:ext>
    </p:extLst>
  </p:cSld>
  <p:clrMapOvr>
    <a:masterClrMapping/>
  </p:clrMapOvr>
  <p:transition>
    <p:randomBa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Strona przedmiotowa przestępstwa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a:bodyPr>
          <a:lstStyle/>
          <a:p>
            <a:pPr fontAlgn="auto">
              <a:spcAft>
                <a:spcPts val="0"/>
              </a:spcAft>
              <a:buNone/>
              <a:defRPr/>
            </a:pPr>
            <a:r>
              <a:rPr lang="pl-PL" dirty="0" smtClean="0"/>
              <a:t>- IV </a:t>
            </a:r>
            <a:r>
              <a:rPr lang="pl-PL" dirty="0"/>
              <a:t>KKN 509/98, OSNKW 2001, nr 5/6, poz. 45: „Otóż, zgodnie z wymaganiami współczesnej doktryny prawa karnego, istotne jest niezachowanie przez sprawcę ostrożności. Spowodowanie przez sprawcę skutku jako element strony przedmiotowej czynu zabronionego musi być następstwem naruszenia zasad ostrożności. Nie każde jednak naruszenie reguł ostrożności pozwala na przypisanie sprawcy tego naruszenia popełnienia przezeń czynu zabronionego, a zwłaszcza spowodowanie określonego </a:t>
            </a:r>
            <a:r>
              <a:rPr lang="pl-PL" dirty="0" smtClean="0"/>
              <a:t>w </a:t>
            </a:r>
            <a:r>
              <a:rPr lang="pl-PL" dirty="0"/>
              <a:t>ustawie skutku. W takich wypadkach pomocne są kryteria koncepcji obiektywnego przypisania, która stanowi ważną kategorię, służącą do ustalenia i uzasadnienia (a jednocześnie racjonalnego ograniczenia) zakresu odpowiedzialności karnej sprawcy. Samo ustalenie związku przyczynowego między zachowaniem sprawcy a skutkiem przestępnym nie jest wystarczającym warunkiem obiektywnego przypisania tego skutku danemu sprawcy”.</a:t>
            </a: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2551326482"/>
      </p:ext>
    </p:extLst>
  </p:cSld>
  <p:clrMapOvr>
    <a:masterClrMapping/>
  </p:clrMapOvr>
  <p:transition>
    <p:randomBa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zaokrąglony 1"/>
          <p:cNvSpPr/>
          <p:nvPr/>
        </p:nvSpPr>
        <p:spPr>
          <a:xfrm>
            <a:off x="323528" y="1628800"/>
            <a:ext cx="7272808" cy="792088"/>
          </a:xfrm>
          <a:prstGeom prst="roundRect">
            <a:avLst/>
          </a:prstGeom>
          <a:solidFill>
            <a:schemeClr val="bg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Strona przedmiotowa przestępstwa </a:t>
            </a:r>
            <a:endParaRPr lang="pl-PL" sz="4000" dirty="0"/>
          </a:p>
        </p:txBody>
      </p:sp>
      <p:sp>
        <p:nvSpPr>
          <p:cNvPr id="130051" name="Rectangle 3"/>
          <p:cNvSpPr>
            <a:spLocks noGrp="1" noChangeArrowheads="1"/>
          </p:cNvSpPr>
          <p:nvPr>
            <p:ph idx="1"/>
          </p:nvPr>
        </p:nvSpPr>
        <p:spPr>
          <a:xfrm>
            <a:off x="179388" y="1040054"/>
            <a:ext cx="8208962" cy="5805487"/>
          </a:xfrm>
        </p:spPr>
        <p:txBody>
          <a:bodyPr rtlCol="0">
            <a:normAutofit fontScale="92500" lnSpcReduction="10000"/>
          </a:bodyPr>
          <a:lstStyle/>
          <a:p>
            <a:pPr fontAlgn="auto">
              <a:spcAft>
                <a:spcPts val="0"/>
              </a:spcAft>
              <a:buNone/>
              <a:defRPr/>
            </a:pPr>
            <a:r>
              <a:rPr lang="pl-PL" dirty="0"/>
              <a:t>Nauka o obiektywnym przypisaniu skutku</a:t>
            </a:r>
          </a:p>
          <a:p>
            <a:pPr fontAlgn="auto">
              <a:spcAft>
                <a:spcPts val="0"/>
              </a:spcAft>
              <a:buNone/>
              <a:defRPr/>
            </a:pPr>
            <a:endParaRPr lang="pl-PL" b="1" u="sng" dirty="0"/>
          </a:p>
          <a:p>
            <a:pPr fontAlgn="auto">
              <a:spcAft>
                <a:spcPts val="0"/>
              </a:spcAft>
              <a:buNone/>
              <a:defRPr/>
            </a:pPr>
            <a:r>
              <a:rPr lang="pl-PL" b="1" i="1" dirty="0" smtClean="0"/>
              <a:t>„</a:t>
            </a:r>
            <a:r>
              <a:rPr lang="pl-PL" b="1" i="1" dirty="0"/>
              <a:t>stworzenie prawnie nieakceptowanego niebezpieczeństwa, które urzeczywistniło się w skutku przestępnym</a:t>
            </a:r>
            <a:r>
              <a:rPr lang="pl-PL" b="1" i="1" dirty="0" smtClean="0"/>
              <a:t>”</a:t>
            </a:r>
          </a:p>
          <a:p>
            <a:pPr fontAlgn="auto">
              <a:spcAft>
                <a:spcPts val="0"/>
              </a:spcAft>
              <a:buNone/>
              <a:defRPr/>
            </a:pPr>
            <a:endParaRPr lang="pl-PL" b="1" i="1" dirty="0"/>
          </a:p>
          <a:p>
            <a:pPr fontAlgn="auto">
              <a:spcAft>
                <a:spcPts val="0"/>
              </a:spcAft>
              <a:buNone/>
              <a:defRPr/>
            </a:pPr>
            <a:r>
              <a:rPr lang="pl-PL" dirty="0" smtClean="0"/>
              <a:t>(po </a:t>
            </a:r>
            <a:r>
              <a:rPr lang="pl-PL" dirty="0"/>
              <a:t>pierwsze czy w ogóle zachowanie potencjalnego sprawcy może być w sensie czysto kauzalnym określane jako przyczyna </a:t>
            </a:r>
            <a:r>
              <a:rPr lang="pl-PL" dirty="0" smtClean="0"/>
              <a:t>skutku)</a:t>
            </a:r>
          </a:p>
          <a:p>
            <a:pPr fontAlgn="auto">
              <a:spcAft>
                <a:spcPts val="0"/>
              </a:spcAft>
              <a:buNone/>
              <a:defRPr/>
            </a:pPr>
            <a:r>
              <a:rPr lang="pl-PL" dirty="0" smtClean="0">
                <a:solidFill>
                  <a:srgbClr val="FF0000"/>
                </a:solidFill>
                <a:effectLst>
                  <a:outerShdw blurRad="38100" dist="38100" dir="2700000" algn="tl">
                    <a:srgbClr val="000000">
                      <a:alpha val="43137"/>
                    </a:srgbClr>
                  </a:outerShdw>
                </a:effectLst>
              </a:rPr>
              <a:t>po </a:t>
            </a:r>
            <a:r>
              <a:rPr lang="pl-PL" dirty="0">
                <a:solidFill>
                  <a:srgbClr val="FF0000"/>
                </a:solidFill>
                <a:effectLst>
                  <a:outerShdw blurRad="38100" dist="38100" dir="2700000" algn="tl">
                    <a:srgbClr val="000000">
                      <a:alpha val="43137"/>
                    </a:srgbClr>
                  </a:outerShdw>
                </a:effectLst>
              </a:rPr>
              <a:t>drugie zaś czy potencjalny sprawca zachował się w sposób społecznie nieadekwatny, a w razie odpowiedzi pozytywnej - czy do zaistnienia skutku w jego konkretnej, rzeczywistej postaci, doszło właśnie w wyniku realizacji tego stworzonego przez potencjalnego sprawcę nadmiernego ryzyka.</a:t>
            </a:r>
            <a:endParaRPr lang="pl-PL" b="1" u="sng" dirty="0">
              <a:solidFill>
                <a:srgbClr val="FF0000"/>
              </a:solidFill>
              <a:effectLst>
                <a:outerShdw blurRad="38100" dist="38100" dir="2700000" algn="tl">
                  <a:srgbClr val="000000">
                    <a:alpha val="43137"/>
                  </a:srgbClr>
                </a:outerShdw>
              </a:effectLst>
            </a:endParaRPr>
          </a:p>
          <a:p>
            <a:pPr fontAlgn="auto">
              <a:spcAft>
                <a:spcPts val="0"/>
              </a:spcAft>
              <a:buNone/>
              <a:defRPr/>
            </a:pPr>
            <a:endParaRPr lang="pl-PL" b="1" u="sng" dirty="0"/>
          </a:p>
          <a:p>
            <a:pPr marL="571500" indent="-457200" fontAlgn="auto">
              <a:spcAft>
                <a:spcPts val="0"/>
              </a:spcAft>
              <a:buAutoNum type="arabicPeriod"/>
              <a:defRPr/>
            </a:pPr>
            <a:r>
              <a:rPr lang="pl-PL" b="1" dirty="0"/>
              <a:t>Kryteria związane z oceną zachowania prowadzącego do powstania skutku w jego konkretnym kształcie </a:t>
            </a:r>
          </a:p>
          <a:p>
            <a:pPr marL="571500" indent="-457200" fontAlgn="auto">
              <a:spcAft>
                <a:spcPts val="0"/>
              </a:spcAft>
              <a:buAutoNum type="arabicPeriod"/>
              <a:defRPr/>
            </a:pPr>
            <a:r>
              <a:rPr lang="pl-PL" b="1" dirty="0"/>
              <a:t>Kryteria związane z relacją tego zachowania do </a:t>
            </a:r>
            <a:r>
              <a:rPr lang="pl-PL" b="1" dirty="0" err="1"/>
              <a:t>zachowań</a:t>
            </a:r>
            <a:r>
              <a:rPr lang="pl-PL" b="1" dirty="0"/>
              <a:t> innych osób</a:t>
            </a:r>
          </a:p>
          <a:p>
            <a:pPr marL="571500" indent="-457200" fontAlgn="auto">
              <a:spcAft>
                <a:spcPts val="0"/>
              </a:spcAft>
              <a:buAutoNum type="arabicPeriod"/>
              <a:defRPr/>
            </a:pPr>
            <a:r>
              <a:rPr lang="pl-PL" b="1" dirty="0"/>
              <a:t>Kryteria dotyczące związku tego zachowania ze skutkiem bezprawność zachowania się sprawcy i cel ochronny </a:t>
            </a:r>
            <a:r>
              <a:rPr lang="pl-PL" b="1" dirty="0" smtClean="0"/>
              <a:t>normy (J. </a:t>
            </a:r>
            <a:r>
              <a:rPr lang="pl-PL" b="1" dirty="0" err="1" smtClean="0"/>
              <a:t>Giezek</a:t>
            </a:r>
            <a:r>
              <a:rPr lang="pl-PL" b="1" dirty="0" smtClean="0"/>
              <a:t>)</a:t>
            </a:r>
            <a:endParaRPr lang="pl-PL" b="1" dirty="0"/>
          </a:p>
          <a:p>
            <a:pPr fontAlgn="auto">
              <a:spcAft>
                <a:spcPts val="0"/>
              </a:spcAft>
              <a:buFont typeface="Arial" pitchFamily="34" charset="0"/>
              <a:buNone/>
              <a:defRPr/>
            </a:pPr>
            <a:endParaRPr lang="pl-PL" b="1" dirty="0"/>
          </a:p>
          <a:p>
            <a:pPr fontAlgn="auto">
              <a:spcAft>
                <a:spcPts val="0"/>
              </a:spcAft>
              <a:buFont typeface="Arial" pitchFamily="34" charset="0"/>
              <a:buNone/>
              <a:defRPr/>
            </a:pPr>
            <a:endParaRPr lang="pl-PL" b="1" dirty="0" smtClean="0"/>
          </a:p>
          <a:p>
            <a:pPr fontAlgn="auto">
              <a:spcAft>
                <a:spcPts val="0"/>
              </a:spcAft>
              <a:buFont typeface="Arial" pitchFamily="34" charset="0"/>
              <a:buNone/>
              <a:defRPr/>
            </a:pPr>
            <a:endParaRPr lang="pl-PL" b="1"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3845294156"/>
      </p:ext>
    </p:extLst>
  </p:cSld>
  <p:clrMapOvr>
    <a:masterClrMapping/>
  </p:clrMapOvr>
  <p:transition>
    <p:randomBa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Strona przedmiotowa przestępstwa </a:t>
            </a:r>
            <a:endParaRPr lang="pl-PL" sz="4000" dirty="0"/>
          </a:p>
        </p:txBody>
      </p:sp>
      <p:sp>
        <p:nvSpPr>
          <p:cNvPr id="130051" name="Rectangle 3"/>
          <p:cNvSpPr>
            <a:spLocks noGrp="1" noChangeArrowheads="1"/>
          </p:cNvSpPr>
          <p:nvPr>
            <p:ph idx="1"/>
          </p:nvPr>
        </p:nvSpPr>
        <p:spPr>
          <a:xfrm>
            <a:off x="179388" y="1040054"/>
            <a:ext cx="8208962" cy="5805487"/>
          </a:xfrm>
        </p:spPr>
        <p:txBody>
          <a:bodyPr rtlCol="0">
            <a:normAutofit fontScale="92500" lnSpcReduction="20000"/>
          </a:bodyPr>
          <a:lstStyle/>
          <a:p>
            <a:pPr fontAlgn="auto">
              <a:spcAft>
                <a:spcPts val="0"/>
              </a:spcAft>
              <a:buNone/>
              <a:defRPr/>
            </a:pPr>
            <a:r>
              <a:rPr lang="pl-PL" dirty="0"/>
              <a:t>Nauka o obiektywnym przypisaniu skutku</a:t>
            </a:r>
          </a:p>
          <a:p>
            <a:pPr fontAlgn="auto">
              <a:spcAft>
                <a:spcPts val="0"/>
              </a:spcAft>
              <a:buFont typeface="Arial" pitchFamily="34" charset="0"/>
              <a:buNone/>
              <a:defRPr/>
            </a:pPr>
            <a:endParaRPr lang="pl-PL" b="1" u="sng" dirty="0"/>
          </a:p>
          <a:p>
            <a:pPr marL="628650" indent="-514350" fontAlgn="auto">
              <a:spcAft>
                <a:spcPts val="0"/>
              </a:spcAft>
              <a:buFont typeface="+mj-lt"/>
              <a:buAutoNum type="romanUcPeriod"/>
              <a:defRPr/>
            </a:pPr>
            <a:r>
              <a:rPr lang="pl-PL" dirty="0"/>
              <a:t>Działający podmiot musi naruszyć tę regułę postępowania, która miała zapobiec nastąpieniu skutku właśnie na tej drodze, na której on rzeczywiście nastąpił</a:t>
            </a:r>
          </a:p>
          <a:p>
            <a:pPr marL="628650" indent="-514350" fontAlgn="auto">
              <a:spcAft>
                <a:spcPts val="0"/>
              </a:spcAft>
              <a:buFont typeface="+mj-lt"/>
              <a:buAutoNum type="romanUcPeriod"/>
              <a:defRPr/>
            </a:pPr>
            <a:r>
              <a:rPr lang="pl-PL" dirty="0"/>
              <a:t>Naruszenie reguły postepowania z dobrem musi zwiększać w sposób istotny zagrożenie dla dobra w porównaniu ze stanem, w którym nie doszłoby do naruszenia reguły postępowania</a:t>
            </a:r>
          </a:p>
          <a:p>
            <a:pPr marL="114300" indent="0" fontAlgn="auto">
              <a:spcAft>
                <a:spcPts val="0"/>
              </a:spcAft>
              <a:buNone/>
              <a:defRPr/>
            </a:pPr>
            <a:endParaRPr lang="pl-PL" dirty="0"/>
          </a:p>
          <a:p>
            <a:pPr marL="114300" indent="0" fontAlgn="auto">
              <a:spcAft>
                <a:spcPts val="0"/>
              </a:spcAft>
              <a:buNone/>
              <a:defRPr/>
            </a:pPr>
            <a:r>
              <a:rPr lang="pl-PL" dirty="0"/>
              <a:t>„Spowodowanie skutku może być tylko wtedy obiektywnie przypisane sprawcy (co stwarza podstawę wyjściową do ustalenia realizacji ustawowych znamion czynu zabronionego (…)gdy urzeczywistnia się w nim niebezpieczeństwo, któremu zapobiec miałoby przestrzeganie naruszonego obowiązku ostrożności.” (wyr. SN z 8.3.2000 r., III KKN 231/98, OSNKW 2000, z. 5–6, poz. 45 )</a:t>
            </a:r>
          </a:p>
          <a:p>
            <a:pPr marL="114300" indent="0" fontAlgn="auto">
              <a:spcAft>
                <a:spcPts val="0"/>
              </a:spcAft>
              <a:buNone/>
              <a:defRPr/>
            </a:pPr>
            <a:endParaRPr lang="pl-PL" dirty="0"/>
          </a:p>
          <a:p>
            <a:pPr marL="114300" indent="0" fontAlgn="auto">
              <a:spcAft>
                <a:spcPts val="0"/>
              </a:spcAft>
              <a:buNone/>
              <a:defRPr/>
            </a:pPr>
            <a:r>
              <a:rPr lang="pl-PL" dirty="0"/>
              <a:t>Nie ponosi odpowiedzialności karnej za dokonanie przestępstwa skutkowego osoba, której zachowanie nie stwarzało albo w sposób znaczący nie zwiększało niebezpieczeństwa dla dobra chronionego prawem" (wyr. SN z 1.12.2000 r., IV KKN 509/98, OSNKW 2001, Nr 5–6, poz. 45)</a:t>
            </a:r>
          </a:p>
          <a:p>
            <a:pPr fontAlgn="auto">
              <a:spcAft>
                <a:spcPts val="0"/>
              </a:spcAft>
              <a:buFont typeface="Arial" pitchFamily="34" charset="0"/>
              <a:buNone/>
              <a:defRPr/>
            </a:pPr>
            <a:endParaRPr lang="pl-PL" b="1" dirty="0"/>
          </a:p>
          <a:p>
            <a:pPr fontAlgn="auto">
              <a:spcAft>
                <a:spcPts val="0"/>
              </a:spcAft>
              <a:buFont typeface="Arial" pitchFamily="34" charset="0"/>
              <a:buNone/>
              <a:defRPr/>
            </a:pPr>
            <a:endParaRPr lang="pl-PL" b="1" dirty="0" smtClean="0"/>
          </a:p>
          <a:p>
            <a:pPr fontAlgn="auto">
              <a:spcAft>
                <a:spcPts val="0"/>
              </a:spcAft>
              <a:buFont typeface="Arial" pitchFamily="34" charset="0"/>
              <a:buNone/>
              <a:defRPr/>
            </a:pPr>
            <a:endParaRPr lang="pl-PL" b="1"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3280307742"/>
      </p:ext>
    </p:extLst>
  </p:cSld>
  <p:clrMapOvr>
    <a:masterClrMapping/>
  </p:clrMapOvr>
  <p:transition>
    <p:randomBa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Strona przedmiotowa przestępstwa </a:t>
            </a:r>
            <a:endParaRPr lang="pl-PL" sz="4000" dirty="0"/>
          </a:p>
        </p:txBody>
      </p:sp>
      <p:sp>
        <p:nvSpPr>
          <p:cNvPr id="130051" name="Rectangle 3"/>
          <p:cNvSpPr>
            <a:spLocks noGrp="1" noChangeArrowheads="1"/>
          </p:cNvSpPr>
          <p:nvPr>
            <p:ph idx="1"/>
          </p:nvPr>
        </p:nvSpPr>
        <p:spPr>
          <a:xfrm>
            <a:off x="179388" y="1040054"/>
            <a:ext cx="8208962" cy="5805487"/>
          </a:xfrm>
        </p:spPr>
        <p:txBody>
          <a:bodyPr rtlCol="0">
            <a:normAutofit fontScale="92500" lnSpcReduction="10000"/>
          </a:bodyPr>
          <a:lstStyle/>
          <a:p>
            <a:pPr fontAlgn="auto">
              <a:spcAft>
                <a:spcPts val="0"/>
              </a:spcAft>
              <a:buNone/>
              <a:defRPr/>
            </a:pPr>
            <a:r>
              <a:rPr lang="pl-PL" dirty="0" smtClean="0"/>
              <a:t>Nauka </a:t>
            </a:r>
            <a:r>
              <a:rPr lang="pl-PL" dirty="0"/>
              <a:t>o obiektywnym przypisaniu </a:t>
            </a:r>
            <a:r>
              <a:rPr lang="pl-PL" dirty="0" smtClean="0"/>
              <a:t>skutku (wariant z podziałem na pozytywne i negatywne kryteria)</a:t>
            </a:r>
            <a:endParaRPr lang="pl-PL" dirty="0"/>
          </a:p>
          <a:p>
            <a:pPr fontAlgn="auto">
              <a:spcAft>
                <a:spcPts val="0"/>
              </a:spcAft>
              <a:buFont typeface="Arial" pitchFamily="34" charset="0"/>
              <a:buNone/>
              <a:defRPr/>
            </a:pPr>
            <a:endParaRPr lang="pl-PL" b="1" u="sng" dirty="0"/>
          </a:p>
          <a:p>
            <a:pPr marL="571500" indent="-457200" fontAlgn="auto">
              <a:spcAft>
                <a:spcPts val="0"/>
              </a:spcAft>
              <a:buFont typeface="Arial" pitchFamily="34" charset="0"/>
              <a:buAutoNum type="arabicPeriod"/>
              <a:defRPr/>
            </a:pPr>
            <a:r>
              <a:rPr lang="pl-PL" b="1" dirty="0" smtClean="0"/>
              <a:t>Konieczność ustalenia tzw. kryteriów (warunków) pozytywnych  obiektywnego przypisania. </a:t>
            </a:r>
            <a:r>
              <a:rPr lang="pl-PL" dirty="0"/>
              <a:t>Pierwsze z nich umożliwiają normatywne powiązanie skutku z zachowaniem </a:t>
            </a:r>
            <a:r>
              <a:rPr lang="pl-PL" dirty="0" smtClean="0"/>
              <a:t>sprawcy, </a:t>
            </a:r>
            <a:r>
              <a:rPr lang="pl-PL" dirty="0"/>
              <a:t>obowiązujących jako ogólny standard dla zgeneralizowanych </a:t>
            </a:r>
            <a:r>
              <a:rPr lang="pl-PL" dirty="0" smtClean="0"/>
              <a:t>przypadków)</a:t>
            </a:r>
          </a:p>
          <a:p>
            <a:pPr fontAlgn="auto">
              <a:spcAft>
                <a:spcPts val="0"/>
              </a:spcAft>
              <a:buFont typeface="Wingdings" panose="05000000000000000000" pitchFamily="2" charset="2"/>
              <a:buChar char="q"/>
              <a:defRPr/>
            </a:pPr>
            <a:r>
              <a:rPr lang="pl-PL" b="1" dirty="0"/>
              <a:t> </a:t>
            </a:r>
            <a:r>
              <a:rPr lang="pl-PL" b="1" dirty="0" smtClean="0"/>
              <a:t>bezprawność zachowania się sprawcy i cel ochronny normy</a:t>
            </a:r>
          </a:p>
          <a:p>
            <a:pPr fontAlgn="auto">
              <a:spcAft>
                <a:spcPts val="0"/>
              </a:spcAft>
              <a:buFont typeface="Wingdings" panose="05000000000000000000" pitchFamily="2" charset="2"/>
              <a:buChar char="q"/>
              <a:defRPr/>
            </a:pPr>
            <a:r>
              <a:rPr lang="pl-PL" b="1" dirty="0"/>
              <a:t> </a:t>
            </a:r>
            <a:r>
              <a:rPr lang="pl-PL" b="1" dirty="0" smtClean="0"/>
              <a:t>naruszenie reguł ostrożności </a:t>
            </a:r>
          </a:p>
          <a:p>
            <a:pPr marL="114300" indent="0" fontAlgn="auto">
              <a:spcAft>
                <a:spcPts val="0"/>
              </a:spcAft>
              <a:buNone/>
              <a:defRPr/>
            </a:pPr>
            <a:endParaRPr lang="pl-PL" b="1" dirty="0"/>
          </a:p>
          <a:p>
            <a:pPr marL="114300" indent="0" fontAlgn="auto">
              <a:spcAft>
                <a:spcPts val="0"/>
              </a:spcAft>
              <a:buNone/>
              <a:defRPr/>
            </a:pPr>
            <a:r>
              <a:rPr lang="pl-PL" b="1" dirty="0" smtClean="0"/>
              <a:t>Przy ustalaniu spowodowania lub istotne zwiększenie ryzyka musimy odnieść się do konstrukcji tzw. </a:t>
            </a:r>
            <a:r>
              <a:rPr lang="pl-PL" u="sng" dirty="0" smtClean="0">
                <a:solidFill>
                  <a:schemeClr val="tx2"/>
                </a:solidFill>
              </a:rPr>
              <a:t>zgodnego z prawem zachowania alternatywnego </a:t>
            </a:r>
            <a:r>
              <a:rPr lang="pl-PL" dirty="0" smtClean="0"/>
              <a:t>i możliwości uniknięcia na jego drodze skutku</a:t>
            </a:r>
          </a:p>
          <a:p>
            <a:pPr marL="114300" indent="0" fontAlgn="auto">
              <a:spcAft>
                <a:spcPts val="0"/>
              </a:spcAft>
              <a:buNone/>
              <a:defRPr/>
            </a:pPr>
            <a:r>
              <a:rPr lang="pl-PL" u="sng" dirty="0"/>
              <a:t>Jeśli zachowanie nieostrożnie nie prowadzi do zwiększenia prawdopodobieństwa wystąpienia skutku w porównaniu </a:t>
            </a:r>
            <a:r>
              <a:rPr lang="pl-PL" u="sng" dirty="0" smtClean="0"/>
              <a:t>ze zgodnym z prawem zachowaniem </a:t>
            </a:r>
            <a:r>
              <a:rPr lang="pl-PL" u="sng" dirty="0"/>
              <a:t>alternatywnym, </a:t>
            </a:r>
            <a:r>
              <a:rPr lang="pl-PL" u="sng" dirty="0" smtClean="0"/>
              <a:t>przypisanie nie jest możliwe - sama </a:t>
            </a:r>
            <a:r>
              <a:rPr lang="pl-PL" u="sng" dirty="0"/>
              <a:t>nieostrożność zachowania nie może </a:t>
            </a:r>
            <a:r>
              <a:rPr lang="pl-PL" u="sng" dirty="0" smtClean="0"/>
              <a:t>być bowiem wystarczającą </a:t>
            </a:r>
            <a:r>
              <a:rPr lang="pl-PL" u="sng" dirty="0"/>
              <a:t>podstawą do prawnokarnego przypisania skutku.</a:t>
            </a:r>
            <a:endParaRPr lang="pl-PL" b="1" u="sng" dirty="0" smtClean="0"/>
          </a:p>
          <a:p>
            <a:pPr fontAlgn="auto">
              <a:spcAft>
                <a:spcPts val="0"/>
              </a:spcAft>
              <a:buFont typeface="Arial" pitchFamily="34" charset="0"/>
              <a:buNone/>
              <a:defRPr/>
            </a:pPr>
            <a:endParaRPr lang="pl-PL" b="1" dirty="0"/>
          </a:p>
          <a:p>
            <a:pPr fontAlgn="auto">
              <a:spcAft>
                <a:spcPts val="0"/>
              </a:spcAft>
              <a:buFont typeface="Arial" pitchFamily="34" charset="0"/>
              <a:buNone/>
              <a:defRPr/>
            </a:pPr>
            <a:endParaRPr lang="pl-PL" b="1" dirty="0" smtClean="0"/>
          </a:p>
          <a:p>
            <a:pPr fontAlgn="auto">
              <a:spcAft>
                <a:spcPts val="0"/>
              </a:spcAft>
              <a:buFont typeface="Arial" pitchFamily="34" charset="0"/>
              <a:buNone/>
              <a:defRPr/>
            </a:pPr>
            <a:endParaRPr lang="pl-PL" b="1"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2147244793"/>
      </p:ext>
    </p:extLst>
  </p:cSld>
  <p:clrMapOvr>
    <a:masterClrMapping/>
  </p:clrMapOvr>
  <p:transition>
    <p:randomBa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Strona przedmiotowa przestępstwa </a:t>
            </a:r>
            <a:endParaRPr lang="pl-PL" sz="4000" dirty="0"/>
          </a:p>
        </p:txBody>
      </p:sp>
      <p:sp>
        <p:nvSpPr>
          <p:cNvPr id="130051" name="Rectangle 3"/>
          <p:cNvSpPr>
            <a:spLocks noGrp="1" noChangeArrowheads="1"/>
          </p:cNvSpPr>
          <p:nvPr>
            <p:ph idx="1"/>
          </p:nvPr>
        </p:nvSpPr>
        <p:spPr>
          <a:xfrm>
            <a:off x="179388" y="1040054"/>
            <a:ext cx="8208962" cy="5805487"/>
          </a:xfrm>
        </p:spPr>
        <p:txBody>
          <a:bodyPr rtlCol="0">
            <a:normAutofit/>
          </a:bodyPr>
          <a:lstStyle/>
          <a:p>
            <a:pPr fontAlgn="auto">
              <a:spcAft>
                <a:spcPts val="0"/>
              </a:spcAft>
              <a:buNone/>
              <a:defRPr/>
            </a:pPr>
            <a:r>
              <a:rPr lang="pl-PL" dirty="0" smtClean="0"/>
              <a:t>Nauka </a:t>
            </a:r>
            <a:r>
              <a:rPr lang="pl-PL" dirty="0"/>
              <a:t>o obiektywnym przypisaniu </a:t>
            </a:r>
            <a:r>
              <a:rPr lang="pl-PL" dirty="0" smtClean="0"/>
              <a:t>skutku (wariant z podziałem na pozytywne i negatywne kryteria)</a:t>
            </a:r>
            <a:endParaRPr lang="pl-PL" dirty="0"/>
          </a:p>
          <a:p>
            <a:pPr fontAlgn="auto">
              <a:spcAft>
                <a:spcPts val="0"/>
              </a:spcAft>
              <a:buFont typeface="Arial" pitchFamily="34" charset="0"/>
              <a:buNone/>
              <a:defRPr/>
            </a:pPr>
            <a:endParaRPr lang="pl-PL" b="1" u="sng" dirty="0"/>
          </a:p>
          <a:p>
            <a:pPr marL="114300" indent="0" fontAlgn="auto">
              <a:spcAft>
                <a:spcPts val="0"/>
              </a:spcAft>
              <a:buNone/>
              <a:defRPr/>
            </a:pPr>
            <a:r>
              <a:rPr lang="pl-PL" b="1" dirty="0">
                <a:solidFill>
                  <a:schemeClr val="bg1">
                    <a:lumMod val="50000"/>
                  </a:schemeClr>
                </a:solidFill>
              </a:rPr>
              <a:t>2.     </a:t>
            </a:r>
            <a:r>
              <a:rPr lang="pl-PL" b="1" dirty="0"/>
              <a:t>Ewentualna korekta przy wykorzystaniu tzw. kryteriów negatywnych. obiektywnego przypisania. </a:t>
            </a:r>
            <a:r>
              <a:rPr lang="pl-PL" dirty="0"/>
              <a:t>Uwzględnienie przesłanek negatywnych ma miejsce przede wszystkim wówczas, gdy wysoce prawdopodobne jest to, że skutek wystąpił w związku z zachowaniem się pokrzywdzonego, lub gdy ze względu na włączenie się osób trzecich wystąpił dalej idący skutek niż ten, gdyby jedynie podmiot, którego odpowiedzialność jest badana, swoim bezprawnym zachowaniem zwiększył ryzyko wystąpienia szkody.</a:t>
            </a:r>
          </a:p>
          <a:p>
            <a:pPr fontAlgn="auto">
              <a:spcAft>
                <a:spcPts val="0"/>
              </a:spcAft>
              <a:buFont typeface="Wingdings" panose="05000000000000000000" pitchFamily="2" charset="2"/>
              <a:buChar char="q"/>
              <a:defRPr/>
            </a:pPr>
            <a:r>
              <a:rPr lang="pl-PL" b="1" dirty="0"/>
              <a:t> autonomia ofiary (</a:t>
            </a:r>
            <a:r>
              <a:rPr lang="pl-PL" b="1" dirty="0" err="1"/>
              <a:t>samonarażającego</a:t>
            </a:r>
            <a:r>
              <a:rPr lang="pl-PL" b="1" dirty="0"/>
              <a:t> się)</a:t>
            </a:r>
          </a:p>
          <a:p>
            <a:pPr fontAlgn="auto">
              <a:spcAft>
                <a:spcPts val="0"/>
              </a:spcAft>
              <a:buFont typeface="Wingdings" panose="05000000000000000000" pitchFamily="2" charset="2"/>
              <a:buChar char="q"/>
              <a:defRPr/>
            </a:pPr>
            <a:r>
              <a:rPr lang="pl-PL" b="1" dirty="0"/>
              <a:t> interwenient (włączenie się osoby trzeciej)</a:t>
            </a:r>
          </a:p>
          <a:p>
            <a:pPr fontAlgn="auto">
              <a:spcAft>
                <a:spcPts val="0"/>
              </a:spcAft>
              <a:buFont typeface="Wingdings" panose="05000000000000000000" pitchFamily="2" charset="2"/>
              <a:buChar char="q"/>
              <a:defRPr/>
            </a:pPr>
            <a:r>
              <a:rPr lang="pl-PL" b="1" dirty="0"/>
              <a:t> kolizja odpowiedzialności za skutek</a:t>
            </a:r>
          </a:p>
          <a:p>
            <a:pPr fontAlgn="auto">
              <a:spcAft>
                <a:spcPts val="0"/>
              </a:spcAft>
              <a:buFont typeface="Arial" pitchFamily="34" charset="0"/>
              <a:buNone/>
              <a:defRPr/>
            </a:pPr>
            <a:endParaRPr lang="pl-PL" b="1" dirty="0"/>
          </a:p>
          <a:p>
            <a:pPr fontAlgn="auto">
              <a:spcAft>
                <a:spcPts val="0"/>
              </a:spcAft>
              <a:buFont typeface="Arial" pitchFamily="34" charset="0"/>
              <a:buNone/>
              <a:defRPr/>
            </a:pPr>
            <a:endParaRPr lang="pl-PL" b="1" dirty="0" smtClean="0"/>
          </a:p>
          <a:p>
            <a:pPr fontAlgn="auto">
              <a:spcAft>
                <a:spcPts val="0"/>
              </a:spcAft>
              <a:buFont typeface="Arial" pitchFamily="34" charset="0"/>
              <a:buNone/>
              <a:defRPr/>
            </a:pPr>
            <a:endParaRPr lang="pl-PL" b="1"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3898787706"/>
      </p:ext>
    </p:extLst>
  </p:cSld>
  <p:clrMapOvr>
    <a:masterClrMapping/>
  </p:clrMapOvr>
  <p:transition>
    <p:randomBa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Pojęcie i znaczenie zespołu znamion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lnSpcReduction="10000"/>
          </a:bodyPr>
          <a:lstStyle/>
          <a:p>
            <a:pPr fontAlgn="auto">
              <a:spcAft>
                <a:spcPts val="0"/>
              </a:spcAft>
              <a:buFont typeface="Arial" pitchFamily="34" charset="0"/>
              <a:buNone/>
              <a:defRPr/>
            </a:pPr>
            <a:endParaRPr lang="pl-PL" b="1" u="sng" dirty="0" smtClean="0"/>
          </a:p>
          <a:p>
            <a:pPr fontAlgn="auto">
              <a:spcAft>
                <a:spcPts val="0"/>
              </a:spcAft>
              <a:buFont typeface="Arial" pitchFamily="34" charset="0"/>
              <a:buNone/>
              <a:defRPr/>
            </a:pPr>
            <a:r>
              <a:rPr lang="pl-PL" b="1" dirty="0" smtClean="0"/>
              <a:t>Funkcje zespołu znamion:</a:t>
            </a:r>
          </a:p>
          <a:p>
            <a:pPr marL="571500" indent="-457200" fontAlgn="auto">
              <a:spcAft>
                <a:spcPts val="0"/>
              </a:spcAft>
              <a:buFont typeface="+mj-lt"/>
              <a:buAutoNum type="arabicParenR"/>
              <a:defRPr/>
            </a:pPr>
            <a:r>
              <a:rPr lang="pl-PL" b="1" dirty="0"/>
              <a:t> </a:t>
            </a:r>
            <a:r>
              <a:rPr lang="pl-PL" b="1" dirty="0" smtClean="0"/>
              <a:t>wskazują  samą istotę czynu bezprawnego w strukturze przestępstwa, tj. wskazuje na bezprawność choć jej jeszcze nie przesądza</a:t>
            </a:r>
          </a:p>
          <a:p>
            <a:pPr marL="571500" indent="-457200" fontAlgn="auto">
              <a:spcAft>
                <a:spcPts val="0"/>
              </a:spcAft>
              <a:buFont typeface="+mj-lt"/>
              <a:buAutoNum type="arabicParenR"/>
              <a:defRPr/>
            </a:pPr>
            <a:r>
              <a:rPr lang="pl-PL" b="1" dirty="0" smtClean="0"/>
              <a:t>Stanowią ważny element gwarancyjny przesądzony koniecznością ustawowego określenia typu i warunków karalności zgodnie z zasadą </a:t>
            </a:r>
            <a:r>
              <a:rPr lang="pl-PL" b="1" dirty="0" err="1" smtClean="0"/>
              <a:t>nullum</a:t>
            </a:r>
            <a:r>
              <a:rPr lang="pl-PL" b="1" dirty="0" smtClean="0"/>
              <a:t> </a:t>
            </a:r>
            <a:r>
              <a:rPr lang="pl-PL" b="1" dirty="0" err="1" smtClean="0"/>
              <a:t>crimen</a:t>
            </a:r>
            <a:r>
              <a:rPr lang="pl-PL" b="1" dirty="0" smtClean="0"/>
              <a:t> sine lege</a:t>
            </a:r>
          </a:p>
          <a:p>
            <a:pPr marL="114300" indent="0" fontAlgn="auto">
              <a:spcAft>
                <a:spcPts val="0"/>
              </a:spcAft>
              <a:buNone/>
              <a:defRPr/>
            </a:pPr>
            <a:endParaRPr lang="pl-PL" b="1" dirty="0" smtClean="0"/>
          </a:p>
          <a:p>
            <a:pPr marL="114300" indent="0" fontAlgn="auto">
              <a:spcAft>
                <a:spcPts val="0"/>
              </a:spcAft>
              <a:buNone/>
              <a:defRPr/>
            </a:pPr>
            <a:r>
              <a:rPr lang="pl-PL" dirty="0" smtClean="0"/>
              <a:t>W literaturze wskazuje się, że zespół znamion typu pełni funkcje:</a:t>
            </a:r>
          </a:p>
          <a:p>
            <a:pPr fontAlgn="auto">
              <a:spcAft>
                <a:spcPts val="0"/>
              </a:spcAft>
              <a:buFont typeface="Courier New" pitchFamily="49" charset="0"/>
              <a:buChar char="o"/>
              <a:defRPr/>
            </a:pPr>
            <a:r>
              <a:rPr lang="pl-PL" dirty="0"/>
              <a:t>F</a:t>
            </a:r>
            <a:r>
              <a:rPr lang="pl-PL" dirty="0" smtClean="0"/>
              <a:t>undamentalną</a:t>
            </a:r>
            <a:endParaRPr lang="pl-PL" dirty="0"/>
          </a:p>
          <a:p>
            <a:pPr fontAlgn="auto">
              <a:spcAft>
                <a:spcPts val="0"/>
              </a:spcAft>
              <a:buFont typeface="Courier New" pitchFamily="49" charset="0"/>
              <a:buChar char="o"/>
              <a:defRPr/>
            </a:pPr>
            <a:r>
              <a:rPr lang="pl-PL" dirty="0" smtClean="0"/>
              <a:t>Selekcyjną</a:t>
            </a:r>
          </a:p>
          <a:p>
            <a:pPr fontAlgn="auto">
              <a:spcAft>
                <a:spcPts val="0"/>
              </a:spcAft>
              <a:buFont typeface="Courier New" pitchFamily="49" charset="0"/>
              <a:buChar char="o"/>
              <a:defRPr/>
            </a:pPr>
            <a:r>
              <a:rPr lang="pl-PL" dirty="0" smtClean="0"/>
              <a:t>Ostrzegawczą i informacyjną</a:t>
            </a:r>
          </a:p>
          <a:p>
            <a:pPr fontAlgn="auto">
              <a:spcAft>
                <a:spcPts val="0"/>
              </a:spcAft>
              <a:buFont typeface="Courier New" pitchFamily="49" charset="0"/>
              <a:buChar char="o"/>
              <a:defRPr/>
            </a:pPr>
            <a:r>
              <a:rPr lang="pl-PL" dirty="0" err="1" smtClean="0"/>
              <a:t>Indywidualizacyjną</a:t>
            </a:r>
            <a:r>
              <a:rPr lang="pl-PL" dirty="0" smtClean="0"/>
              <a:t> typ</a:t>
            </a:r>
          </a:p>
          <a:p>
            <a:pPr fontAlgn="auto">
              <a:spcAft>
                <a:spcPts val="0"/>
              </a:spcAft>
              <a:buFont typeface="Courier New" pitchFamily="49" charset="0"/>
              <a:buChar char="o"/>
              <a:defRPr/>
            </a:pPr>
            <a:r>
              <a:rPr lang="pl-PL" dirty="0" smtClean="0"/>
              <a:t>Dowodową i gwarancyjną</a:t>
            </a:r>
          </a:p>
          <a:p>
            <a:pPr marL="114300" indent="0" fontAlgn="auto">
              <a:spcAft>
                <a:spcPts val="0"/>
              </a:spcAft>
              <a:buNone/>
              <a:defRPr/>
            </a:pPr>
            <a:r>
              <a:rPr lang="pl-PL" dirty="0" smtClean="0"/>
              <a:t> </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3464612563"/>
      </p:ext>
    </p:extLst>
  </p:cSld>
  <p:clrMapOvr>
    <a:masterClrMapping/>
  </p:clrMapOvr>
  <p:transition>
    <p:randomBa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Strona przedmiotowa przestępstwa </a:t>
            </a:r>
            <a:endParaRPr lang="pl-PL" sz="4000" dirty="0"/>
          </a:p>
        </p:txBody>
      </p:sp>
      <p:sp>
        <p:nvSpPr>
          <p:cNvPr id="130051" name="Rectangle 3"/>
          <p:cNvSpPr>
            <a:spLocks noGrp="1" noChangeArrowheads="1"/>
          </p:cNvSpPr>
          <p:nvPr>
            <p:ph idx="1"/>
          </p:nvPr>
        </p:nvSpPr>
        <p:spPr>
          <a:xfrm>
            <a:off x="179388" y="1040054"/>
            <a:ext cx="8208962" cy="5805487"/>
          </a:xfrm>
        </p:spPr>
        <p:txBody>
          <a:bodyPr rtlCol="0">
            <a:normAutofit/>
          </a:bodyPr>
          <a:lstStyle/>
          <a:p>
            <a:pPr fontAlgn="auto">
              <a:spcAft>
                <a:spcPts val="0"/>
              </a:spcAft>
              <a:buFont typeface="Arial" pitchFamily="34" charset="0"/>
              <a:buNone/>
              <a:defRPr/>
            </a:pPr>
            <a:endParaRPr lang="pl-PL" b="1" dirty="0" smtClean="0"/>
          </a:p>
          <a:p>
            <a:pPr fontAlgn="auto">
              <a:spcAft>
                <a:spcPts val="0"/>
              </a:spcAft>
              <a:buFont typeface="Arial" pitchFamily="34" charset="0"/>
              <a:buNone/>
              <a:defRPr/>
            </a:pPr>
            <a:r>
              <a:rPr lang="pl-PL" b="1" dirty="0" smtClean="0"/>
              <a:t>Kazus rowerzysty </a:t>
            </a:r>
          </a:p>
          <a:p>
            <a:pPr fontAlgn="auto">
              <a:spcAft>
                <a:spcPts val="0"/>
              </a:spcAft>
              <a:buFont typeface="Arial" pitchFamily="34" charset="0"/>
              <a:buNone/>
              <a:defRPr/>
            </a:pPr>
            <a:endParaRPr lang="pl-PL" i="1" dirty="0"/>
          </a:p>
          <a:p>
            <a:pPr fontAlgn="auto">
              <a:spcAft>
                <a:spcPts val="0"/>
              </a:spcAft>
              <a:buFont typeface="Arial" pitchFamily="34" charset="0"/>
              <a:buNone/>
              <a:defRPr/>
            </a:pPr>
            <a:endParaRPr lang="pl-PL" i="1" dirty="0" smtClean="0"/>
          </a:p>
          <a:p>
            <a:pPr fontAlgn="auto">
              <a:spcAft>
                <a:spcPts val="0"/>
              </a:spcAft>
              <a:buFont typeface="Arial" pitchFamily="34" charset="0"/>
              <a:buNone/>
              <a:defRPr/>
            </a:pPr>
            <a:endParaRPr lang="pl-PL" b="1" dirty="0" smtClean="0"/>
          </a:p>
          <a:p>
            <a:pPr fontAlgn="auto">
              <a:spcAft>
                <a:spcPts val="0"/>
              </a:spcAft>
              <a:buFont typeface="Arial" pitchFamily="34" charset="0"/>
              <a:buNone/>
              <a:defRPr/>
            </a:pPr>
            <a:endParaRPr lang="pl-PL"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664" y="2204864"/>
            <a:ext cx="5184576" cy="3384376"/>
          </a:xfrm>
          <a:prstGeom prst="rect">
            <a:avLst/>
          </a:prstGeom>
          <a:no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43270893"/>
      </p:ext>
    </p:extLst>
  </p:cSld>
  <p:clrMapOvr>
    <a:masterClrMapping/>
  </p:clrMapOvr>
  <p:transition>
    <p:randomBa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3600" dirty="0"/>
              <a:t>Strona przedmiotowa przestępstwa </a:t>
            </a:r>
          </a:p>
        </p:txBody>
      </p:sp>
      <p:sp>
        <p:nvSpPr>
          <p:cNvPr id="3" name="Symbol zastępczy zawartości 2"/>
          <p:cNvSpPr>
            <a:spLocks noGrp="1"/>
          </p:cNvSpPr>
          <p:nvPr>
            <p:ph idx="1"/>
          </p:nvPr>
        </p:nvSpPr>
        <p:spPr/>
        <p:txBody>
          <a:bodyPr/>
          <a:lstStyle/>
          <a:p>
            <a:r>
              <a:rPr lang="pl-PL" b="1" dirty="0" smtClean="0"/>
              <a:t>Kazus 3 rowerzystów</a:t>
            </a:r>
          </a:p>
          <a:p>
            <a:pPr marL="114300" indent="0">
              <a:buNone/>
            </a:pPr>
            <a:endParaRPr lang="pl-PL" b="1" dirty="0"/>
          </a:p>
          <a:p>
            <a:pPr marL="114300" indent="0">
              <a:buNone/>
            </a:pPr>
            <a:endParaRPr lang="pl-PL" b="1" dirty="0" smtClean="0"/>
          </a:p>
          <a:p>
            <a:pPr marL="114300" indent="0">
              <a:buNone/>
            </a:pPr>
            <a:endParaRPr lang="pl-PL" b="1" dirty="0"/>
          </a:p>
          <a:p>
            <a:pPr marL="114300" indent="0">
              <a:buNone/>
            </a:pPr>
            <a:endParaRPr lang="pl-PL" b="1" dirty="0" smtClean="0"/>
          </a:p>
          <a:p>
            <a:pPr marL="114300" indent="0">
              <a:buNone/>
            </a:pPr>
            <a:r>
              <a:rPr lang="pl-PL" b="1" dirty="0"/>
              <a:t>	</a:t>
            </a:r>
            <a:r>
              <a:rPr lang="pl-PL" b="1" dirty="0" smtClean="0"/>
              <a:t>A</a:t>
            </a:r>
          </a:p>
          <a:p>
            <a:pPr marL="114300" indent="0">
              <a:buNone/>
            </a:pPr>
            <a:r>
              <a:rPr lang="pl-PL" b="1" dirty="0"/>
              <a:t>	</a:t>
            </a:r>
            <a:r>
              <a:rPr lang="pl-PL" b="1" dirty="0" smtClean="0"/>
              <a:t>B</a:t>
            </a:r>
          </a:p>
          <a:p>
            <a:pPr marL="114300" indent="0">
              <a:buNone/>
            </a:pPr>
            <a:endParaRPr lang="pl-PL" b="1" dirty="0"/>
          </a:p>
          <a:p>
            <a:pPr marL="114300" indent="0">
              <a:buNone/>
            </a:pPr>
            <a:endParaRPr lang="pl-PL" b="1" dirty="0" smtClean="0"/>
          </a:p>
          <a:p>
            <a:pPr marL="114300" indent="0">
              <a:buNone/>
            </a:pPr>
            <a:endParaRPr lang="pl-PL" b="1" dirty="0"/>
          </a:p>
          <a:p>
            <a:pPr marL="114300" indent="0">
              <a:buNone/>
            </a:pPr>
            <a:r>
              <a:rPr lang="pl-PL" b="1" dirty="0"/>
              <a:t>C</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54810" y="2204864"/>
            <a:ext cx="4608512" cy="2952327"/>
          </a:xfrm>
          <a:prstGeom prst="rect">
            <a:avLst/>
          </a:prstGeom>
          <a:no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trzałka w prawo 3"/>
          <p:cNvSpPr/>
          <p:nvPr/>
        </p:nvSpPr>
        <p:spPr>
          <a:xfrm>
            <a:off x="539552" y="6021288"/>
            <a:ext cx="93610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Strzałka w dół 4"/>
          <p:cNvSpPr/>
          <p:nvPr/>
        </p:nvSpPr>
        <p:spPr>
          <a:xfrm>
            <a:off x="1578746" y="4581128"/>
            <a:ext cx="576064" cy="151216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Gwiazda 5-ramienna 5"/>
          <p:cNvSpPr/>
          <p:nvPr/>
        </p:nvSpPr>
        <p:spPr>
          <a:xfrm>
            <a:off x="1635288" y="6220747"/>
            <a:ext cx="472974" cy="360040"/>
          </a:xfrm>
          <a:prstGeom prst="star5">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1240165148"/>
      </p:ext>
    </p:extLst>
  </p:cSld>
  <p:clrMapOvr>
    <a:masterClrMapping/>
  </p:clrMapOvr>
  <p:transition>
    <p:randomBa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Strona przedmiotowa przestępstwa </a:t>
            </a:r>
            <a:endParaRPr lang="pl-PL" sz="4000" dirty="0"/>
          </a:p>
        </p:txBody>
      </p:sp>
      <p:sp>
        <p:nvSpPr>
          <p:cNvPr id="130051" name="Rectangle 3"/>
          <p:cNvSpPr>
            <a:spLocks noGrp="1" noChangeArrowheads="1"/>
          </p:cNvSpPr>
          <p:nvPr>
            <p:ph idx="1"/>
          </p:nvPr>
        </p:nvSpPr>
        <p:spPr>
          <a:xfrm>
            <a:off x="179388" y="1040054"/>
            <a:ext cx="8208962" cy="5805487"/>
          </a:xfrm>
        </p:spPr>
        <p:txBody>
          <a:bodyPr rtlCol="0">
            <a:normAutofit/>
          </a:bodyPr>
          <a:lstStyle/>
          <a:p>
            <a:pPr fontAlgn="auto">
              <a:spcAft>
                <a:spcPts val="0"/>
              </a:spcAft>
              <a:buFont typeface="Arial" pitchFamily="34" charset="0"/>
              <a:buNone/>
              <a:defRPr/>
            </a:pPr>
            <a:endParaRPr lang="pl-PL" b="1" dirty="0" smtClean="0"/>
          </a:p>
          <a:p>
            <a:pPr fontAlgn="auto">
              <a:spcAft>
                <a:spcPts val="0"/>
              </a:spcAft>
              <a:buFont typeface="Arial" pitchFamily="34" charset="0"/>
              <a:buNone/>
              <a:defRPr/>
            </a:pPr>
            <a:r>
              <a:rPr lang="pl-PL" b="1" dirty="0" smtClean="0"/>
              <a:t>Kazus „płonącego anioła”</a:t>
            </a:r>
          </a:p>
          <a:p>
            <a:pPr fontAlgn="auto">
              <a:spcAft>
                <a:spcPts val="0"/>
              </a:spcAft>
              <a:buFont typeface="Arial" pitchFamily="34" charset="0"/>
              <a:buNone/>
              <a:defRPr/>
            </a:pPr>
            <a:endParaRPr lang="pl-PL" b="1" dirty="0"/>
          </a:p>
          <a:p>
            <a:pPr fontAlgn="auto">
              <a:spcAft>
                <a:spcPts val="0"/>
              </a:spcAft>
              <a:buFont typeface="Arial" pitchFamily="34" charset="0"/>
              <a:buNone/>
              <a:defRPr/>
            </a:pPr>
            <a:endParaRPr lang="pl-PL" b="1" dirty="0" smtClean="0"/>
          </a:p>
          <a:p>
            <a:pPr fontAlgn="auto">
              <a:spcAft>
                <a:spcPts val="0"/>
              </a:spcAft>
              <a:buFont typeface="Arial" pitchFamily="34" charset="0"/>
              <a:buNone/>
              <a:defRPr/>
            </a:pPr>
            <a:endParaRPr lang="pl-PL" b="1" dirty="0" smtClean="0"/>
          </a:p>
          <a:p>
            <a:pPr fontAlgn="auto">
              <a:spcAft>
                <a:spcPts val="0"/>
              </a:spcAft>
              <a:buFont typeface="Arial" pitchFamily="34" charset="0"/>
              <a:buNone/>
              <a:defRPr/>
            </a:pPr>
            <a:endParaRPr lang="pl-PL" dirty="0" smtClean="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9752" y="2252663"/>
            <a:ext cx="3816424" cy="4056657"/>
          </a:xfrm>
          <a:prstGeom prst="rect">
            <a:avLst/>
          </a:prstGeom>
          <a:no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67515411"/>
      </p:ext>
    </p:extLst>
  </p:cSld>
  <p:clrMapOvr>
    <a:masterClrMapping/>
  </p:clrMapOvr>
  <p:transition>
    <p:randomBa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Strona przedmiotowa przestępstwa </a:t>
            </a:r>
            <a:endParaRPr lang="pl-PL" sz="4000" dirty="0"/>
          </a:p>
        </p:txBody>
      </p:sp>
      <p:sp>
        <p:nvSpPr>
          <p:cNvPr id="130051" name="Rectangle 3"/>
          <p:cNvSpPr>
            <a:spLocks noGrp="1" noChangeArrowheads="1"/>
          </p:cNvSpPr>
          <p:nvPr>
            <p:ph idx="1"/>
          </p:nvPr>
        </p:nvSpPr>
        <p:spPr>
          <a:xfrm>
            <a:off x="179388" y="1040054"/>
            <a:ext cx="8208962" cy="5805487"/>
          </a:xfrm>
        </p:spPr>
        <p:txBody>
          <a:bodyPr rtlCol="0">
            <a:normAutofit/>
          </a:bodyPr>
          <a:lstStyle/>
          <a:p>
            <a:pPr fontAlgn="auto">
              <a:spcAft>
                <a:spcPts val="0"/>
              </a:spcAft>
              <a:buNone/>
              <a:defRPr/>
            </a:pPr>
            <a:r>
              <a:rPr lang="pl-PL" dirty="0" smtClean="0"/>
              <a:t>Nauka </a:t>
            </a:r>
            <a:r>
              <a:rPr lang="pl-PL" dirty="0"/>
              <a:t>o obiektywnym przypisaniu skutku</a:t>
            </a:r>
          </a:p>
          <a:p>
            <a:pPr fontAlgn="auto">
              <a:spcAft>
                <a:spcPts val="0"/>
              </a:spcAft>
              <a:buFont typeface="Arial" pitchFamily="34" charset="0"/>
              <a:buNone/>
              <a:defRPr/>
            </a:pPr>
            <a:endParaRPr lang="pl-PL" b="1" u="sng" dirty="0"/>
          </a:p>
          <a:p>
            <a:r>
              <a:rPr lang="pl-PL" b="1" dirty="0" smtClean="0"/>
              <a:t>„</a:t>
            </a:r>
            <a:r>
              <a:rPr lang="pl-PL" dirty="0"/>
              <a:t>Dla przyjęcia karygodnego charakteru przyczynienia się do powstania skutku, zwłaszcza przy przestępstwach nieumyślnych, konieczne jest ustalenie, że sprawca - niezależnie od innych warunków obiektywnego przypisania skutku - zachowaniem swoim w sposób znaczący zwiększył ryzyko wystąpienia skutku stanowiącego znamię typu czynu zabronionego.</a:t>
            </a:r>
          </a:p>
          <a:p>
            <a:r>
              <a:rPr lang="pl-PL" dirty="0"/>
              <a:t>2. Ustalenie stopnia zwiększenia ryzyka wystąpienia skutku w realiach konkretnej sprawy należy do sfery ocen faktycznych i pozostaje pod ochroną art. 7 KPK.</a:t>
            </a:r>
          </a:p>
          <a:p>
            <a:r>
              <a:rPr lang="pl-PL" dirty="0"/>
              <a:t>3. Samo naruszenie reguł ostrożności nie wystarczy dla przypisania sprawcy odpowiedzialności za skutek, o ile rezultatem tego naruszenia nie jest istotne zwiększenie ryzyka wystąpienia skutku</a:t>
            </a:r>
            <a:r>
              <a:rPr lang="pl-PL" dirty="0" smtClean="0"/>
              <a:t>.” (</a:t>
            </a:r>
            <a:r>
              <a:rPr lang="pl-PL" b="1" dirty="0"/>
              <a:t>II KK 193/11 - postanowienie SN - Izba Karna z dnia </a:t>
            </a:r>
            <a:r>
              <a:rPr lang="pl-PL" b="1" dirty="0" smtClean="0"/>
              <a:t>15-02-2012</a:t>
            </a:r>
            <a:r>
              <a:rPr lang="pl-PL" dirty="0" smtClean="0"/>
              <a:t>)</a:t>
            </a:r>
            <a:endParaRPr lang="pl-PL" b="1" dirty="0"/>
          </a:p>
          <a:p>
            <a:pPr fontAlgn="auto">
              <a:spcAft>
                <a:spcPts val="0"/>
              </a:spcAft>
              <a:buFont typeface="Arial" pitchFamily="34" charset="0"/>
              <a:buNone/>
              <a:defRPr/>
            </a:pPr>
            <a:endParaRPr lang="pl-PL" b="1" dirty="0" smtClean="0"/>
          </a:p>
          <a:p>
            <a:pPr fontAlgn="auto">
              <a:spcAft>
                <a:spcPts val="0"/>
              </a:spcAft>
              <a:buFont typeface="Arial" pitchFamily="34" charset="0"/>
              <a:buNone/>
              <a:defRPr/>
            </a:pPr>
            <a:endParaRPr lang="pl-PL" b="1"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1442928360"/>
      </p:ext>
    </p:extLst>
  </p:cSld>
  <p:clrMapOvr>
    <a:masterClrMapping/>
  </p:clrMapOvr>
  <p:transition>
    <p:randomBa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Strona przedmiotowa przestępstwa </a:t>
            </a:r>
            <a:endParaRPr lang="pl-PL" sz="4000" dirty="0"/>
          </a:p>
        </p:txBody>
      </p:sp>
      <p:sp>
        <p:nvSpPr>
          <p:cNvPr id="130051" name="Rectangle 3"/>
          <p:cNvSpPr>
            <a:spLocks noGrp="1" noChangeArrowheads="1"/>
          </p:cNvSpPr>
          <p:nvPr>
            <p:ph idx="1"/>
          </p:nvPr>
        </p:nvSpPr>
        <p:spPr>
          <a:xfrm>
            <a:off x="179388" y="1052513"/>
            <a:ext cx="7897812" cy="5805487"/>
          </a:xfrm>
        </p:spPr>
        <p:txBody>
          <a:bodyPr rtlCol="0">
            <a:normAutofit/>
          </a:bodyPr>
          <a:lstStyle/>
          <a:p>
            <a:pPr fontAlgn="auto">
              <a:spcAft>
                <a:spcPts val="0"/>
              </a:spcAft>
              <a:buFont typeface="Arial" pitchFamily="34" charset="0"/>
              <a:buNone/>
              <a:defRPr/>
            </a:pPr>
            <a:r>
              <a:rPr lang="pl-PL" b="1" u="sng" dirty="0" smtClean="0"/>
              <a:t>Powiązanie zachowania ze skutkiem w przypadku zaniechania</a:t>
            </a:r>
          </a:p>
          <a:p>
            <a:pPr fontAlgn="auto">
              <a:spcAft>
                <a:spcPts val="0"/>
              </a:spcAft>
              <a:buFont typeface="Arial" pitchFamily="34" charset="0"/>
              <a:buNone/>
              <a:defRPr/>
            </a:pPr>
            <a:endParaRPr lang="pl-PL" b="1" u="sng" dirty="0"/>
          </a:p>
          <a:p>
            <a:pPr fontAlgn="auto">
              <a:spcAft>
                <a:spcPts val="0"/>
              </a:spcAft>
              <a:buFont typeface="Arial" pitchFamily="34" charset="0"/>
              <a:buNone/>
              <a:defRPr/>
            </a:pPr>
            <a:r>
              <a:rPr lang="pl-PL" u="sng" dirty="0" smtClean="0"/>
              <a:t>Zaniechanie charakteryzuje się brakiem aktywności w kierunku nakazanym przez normę sankcjonowaną</a:t>
            </a:r>
          </a:p>
          <a:p>
            <a:pPr fontAlgn="auto">
              <a:spcAft>
                <a:spcPts val="0"/>
              </a:spcAft>
              <a:buFont typeface="Arial" pitchFamily="34" charset="0"/>
              <a:buNone/>
              <a:defRPr/>
            </a:pPr>
            <a:endParaRPr lang="pl-PL" u="sng" dirty="0"/>
          </a:p>
          <a:p>
            <a:pPr fontAlgn="auto">
              <a:spcAft>
                <a:spcPts val="0"/>
              </a:spcAft>
              <a:buFont typeface="Wingdings" panose="05000000000000000000" pitchFamily="2" charset="2"/>
              <a:buChar char="Ø"/>
              <a:defRPr/>
            </a:pPr>
            <a:r>
              <a:rPr lang="pl-PL" b="1" dirty="0" smtClean="0">
                <a:solidFill>
                  <a:schemeClr val="tx2"/>
                </a:solidFill>
              </a:rPr>
              <a:t>Właściwe i niewłaściwe przestępstwa z zaniechania</a:t>
            </a:r>
          </a:p>
          <a:p>
            <a:pPr fontAlgn="auto">
              <a:spcAft>
                <a:spcPts val="0"/>
              </a:spcAft>
              <a:buFont typeface="Arial" pitchFamily="34" charset="0"/>
              <a:buNone/>
              <a:defRPr/>
            </a:pPr>
            <a:endParaRPr lang="pl-PL" u="sng" dirty="0">
              <a:solidFill>
                <a:schemeClr val="tx2"/>
              </a:solidFill>
            </a:endParaRPr>
          </a:p>
          <a:p>
            <a:pPr fontAlgn="auto">
              <a:spcAft>
                <a:spcPts val="0"/>
              </a:spcAft>
              <a:buNone/>
              <a:defRPr/>
            </a:pPr>
            <a:r>
              <a:rPr lang="pl-PL" u="sng" dirty="0" smtClean="0">
                <a:solidFill>
                  <a:schemeClr val="tx2"/>
                </a:solidFill>
              </a:rPr>
              <a:t>Art. 2 KK </a:t>
            </a:r>
            <a:r>
              <a:rPr lang="pl-PL" b="1" dirty="0"/>
              <a:t>Odpowiedzialności karnej za przestępstwo skutkowe popełnione przez zaniechanie podlega ten tylko, na kim ciążył prawny, szczególny obowiązek zapobiegnięcia skutkowi.</a:t>
            </a:r>
          </a:p>
          <a:p>
            <a:pPr fontAlgn="auto">
              <a:spcAft>
                <a:spcPts val="0"/>
              </a:spcAft>
              <a:buFont typeface="Arial" pitchFamily="34" charset="0"/>
              <a:buNone/>
              <a:defRPr/>
            </a:pPr>
            <a:endParaRPr lang="pl-PL" u="sng" dirty="0" smtClean="0">
              <a:solidFill>
                <a:schemeClr val="tx2"/>
              </a:solidFill>
            </a:endParaRPr>
          </a:p>
          <a:p>
            <a:pPr fontAlgn="auto">
              <a:spcAft>
                <a:spcPts val="0"/>
              </a:spcAft>
              <a:buFont typeface="Wingdings" panose="05000000000000000000" pitchFamily="2" charset="2"/>
              <a:buChar char="Ø"/>
              <a:defRPr/>
            </a:pPr>
            <a:r>
              <a:rPr lang="pl-PL" u="sng" dirty="0">
                <a:solidFill>
                  <a:schemeClr val="tx2"/>
                </a:solidFill>
              </a:rPr>
              <a:t> </a:t>
            </a:r>
            <a:r>
              <a:rPr lang="pl-PL" u="sng" dirty="0" smtClean="0">
                <a:solidFill>
                  <a:schemeClr val="tx2"/>
                </a:solidFill>
              </a:rPr>
              <a:t>pojęcie gwaranta i przestępstwo indywidualne</a:t>
            </a:r>
            <a:endParaRPr lang="pl-PL" u="sng" dirty="0">
              <a:solidFill>
                <a:schemeClr val="tx2"/>
              </a:solidFill>
            </a:endParaRP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724301429"/>
      </p:ext>
    </p:extLst>
  </p:cSld>
  <p:clrMapOvr>
    <a:masterClrMapping/>
  </p:clrMapOvr>
  <p:transition>
    <p:randomBa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Strona przedmiotowa przestępstwa </a:t>
            </a:r>
            <a:endParaRPr lang="pl-PL" sz="4000" dirty="0"/>
          </a:p>
        </p:txBody>
      </p:sp>
      <p:sp>
        <p:nvSpPr>
          <p:cNvPr id="130051" name="Rectangle 3"/>
          <p:cNvSpPr>
            <a:spLocks noGrp="1" noChangeArrowheads="1"/>
          </p:cNvSpPr>
          <p:nvPr>
            <p:ph idx="1"/>
          </p:nvPr>
        </p:nvSpPr>
        <p:spPr>
          <a:xfrm>
            <a:off x="179388" y="1052513"/>
            <a:ext cx="8137028" cy="5805487"/>
          </a:xfrm>
        </p:spPr>
        <p:txBody>
          <a:bodyPr rtlCol="0">
            <a:normAutofit fontScale="92500" lnSpcReduction="10000"/>
          </a:bodyPr>
          <a:lstStyle/>
          <a:p>
            <a:pPr fontAlgn="auto">
              <a:spcAft>
                <a:spcPts val="0"/>
              </a:spcAft>
              <a:buFont typeface="Arial" pitchFamily="34" charset="0"/>
              <a:buNone/>
              <a:defRPr/>
            </a:pPr>
            <a:r>
              <a:rPr lang="pl-PL" b="1" u="sng" dirty="0" smtClean="0"/>
              <a:t>Powiązanie zachowania ze skutkiem w przypadku zaniechania</a:t>
            </a:r>
          </a:p>
          <a:p>
            <a:pPr fontAlgn="auto">
              <a:spcAft>
                <a:spcPts val="0"/>
              </a:spcAft>
              <a:buFont typeface="Arial" pitchFamily="34" charset="0"/>
              <a:buNone/>
              <a:defRPr/>
            </a:pPr>
            <a:endParaRPr lang="pl-PL" b="1" u="sng" dirty="0"/>
          </a:p>
          <a:p>
            <a:pPr fontAlgn="auto">
              <a:spcAft>
                <a:spcPts val="0"/>
              </a:spcAft>
              <a:buFont typeface="Arial" pitchFamily="34" charset="0"/>
              <a:buNone/>
              <a:defRPr/>
            </a:pPr>
            <a:r>
              <a:rPr lang="pl-PL" b="1" dirty="0" smtClean="0"/>
              <a:t>Problem przyczynowości zaniechania? </a:t>
            </a:r>
            <a:r>
              <a:rPr lang="pl-PL" dirty="0" smtClean="0"/>
              <a:t>- </a:t>
            </a:r>
            <a:r>
              <a:rPr lang="pl-PL" dirty="0"/>
              <a:t>czy wiązanie skutku z zaniechaniem wymaganego prawem działania jest wiązaniem opartym na </a:t>
            </a:r>
            <a:r>
              <a:rPr lang="pl-PL" dirty="0" smtClean="0"/>
              <a:t>zasadzie </a:t>
            </a:r>
            <a:r>
              <a:rPr lang="pl-PL" dirty="0"/>
              <a:t>przyczynowości </a:t>
            </a:r>
            <a:r>
              <a:rPr lang="pl-PL" dirty="0" smtClean="0"/>
              <a:t>zaniechania </a:t>
            </a:r>
            <a:r>
              <a:rPr lang="pl-PL" dirty="0"/>
              <a:t>czy wiązaniem dokonującym się jedynie poprzez aplikację wypracowanych w </a:t>
            </a:r>
            <a:r>
              <a:rPr lang="pl-PL" dirty="0" err="1"/>
              <a:t>karnistyce</a:t>
            </a:r>
            <a:r>
              <a:rPr lang="pl-PL" dirty="0"/>
              <a:t> warunków </a:t>
            </a:r>
            <a:r>
              <a:rPr lang="pl-PL" dirty="0" smtClean="0"/>
              <a:t>normatywnych?</a:t>
            </a:r>
          </a:p>
          <a:p>
            <a:pPr fontAlgn="auto">
              <a:spcAft>
                <a:spcPts val="0"/>
              </a:spcAft>
              <a:buFont typeface="Arial" pitchFamily="34" charset="0"/>
              <a:buNone/>
              <a:defRPr/>
            </a:pPr>
            <a:endParaRPr lang="pl-PL" dirty="0"/>
          </a:p>
          <a:p>
            <a:pPr marL="114300" indent="0">
              <a:buNone/>
            </a:pPr>
            <a:r>
              <a:rPr lang="pl-PL" dirty="0">
                <a:solidFill>
                  <a:schemeClr val="tx2"/>
                </a:solidFill>
              </a:rPr>
              <a:t>z realizacją znamion niewłaściwego przestępstwa z zaniechania mamy do czynienia tylko wtedy, </a:t>
            </a:r>
            <a:r>
              <a:rPr lang="pl-PL" dirty="0" smtClean="0">
                <a:solidFill>
                  <a:schemeClr val="tx2"/>
                </a:solidFill>
              </a:rPr>
              <a:t>gdy łącznie zostaną spełnione następujące warunki: </a:t>
            </a:r>
            <a:endParaRPr lang="pl-PL" dirty="0">
              <a:solidFill>
                <a:schemeClr val="tx2"/>
              </a:solidFill>
            </a:endParaRPr>
          </a:p>
          <a:p>
            <a:pPr marL="114300" indent="0">
              <a:buNone/>
            </a:pPr>
            <a:endParaRPr lang="pl-PL" b="1" dirty="0">
              <a:solidFill>
                <a:schemeClr val="tx2"/>
              </a:solidFill>
            </a:endParaRPr>
          </a:p>
          <a:p>
            <a:r>
              <a:rPr lang="pl-PL" b="1" dirty="0"/>
              <a:t>1) ten, który nie zapobiegł skutkowi był gwarantem jego nienastąpienia, </a:t>
            </a:r>
          </a:p>
          <a:p>
            <a:r>
              <a:rPr lang="pl-PL" b="1" dirty="0"/>
              <a:t> </a:t>
            </a:r>
            <a:r>
              <a:rPr lang="pl-PL" b="1" dirty="0" smtClean="0"/>
              <a:t>2</a:t>
            </a:r>
            <a:r>
              <a:rPr lang="pl-PL" b="1" dirty="0"/>
              <a:t>) skutek ten można było przewidzieć, </a:t>
            </a:r>
          </a:p>
          <a:p>
            <a:r>
              <a:rPr lang="pl-PL" b="1" dirty="0"/>
              <a:t> </a:t>
            </a:r>
            <a:r>
              <a:rPr lang="pl-PL" b="1" dirty="0" smtClean="0"/>
              <a:t>3</a:t>
            </a:r>
            <a:r>
              <a:rPr lang="pl-PL" b="1" dirty="0"/>
              <a:t>) gwarant nienastąpienia skutku mógł przewidzieć wystąpienie skutku, </a:t>
            </a:r>
          </a:p>
          <a:p>
            <a:r>
              <a:rPr lang="pl-PL" b="1" dirty="0"/>
              <a:t> </a:t>
            </a:r>
            <a:r>
              <a:rPr lang="pl-PL" b="1" dirty="0" smtClean="0"/>
              <a:t>4</a:t>
            </a:r>
            <a:r>
              <a:rPr lang="pl-PL" b="1" dirty="0"/>
              <a:t>) gwarant nienastąpienia skutku mógł temu skutkowi zapobiec, </a:t>
            </a:r>
          </a:p>
          <a:p>
            <a:r>
              <a:rPr lang="pl-PL" b="1" dirty="0"/>
              <a:t> </a:t>
            </a:r>
            <a:r>
              <a:rPr lang="pl-PL" b="1" dirty="0" smtClean="0"/>
              <a:t>5</a:t>
            </a:r>
            <a:r>
              <a:rPr lang="pl-PL" b="1" dirty="0"/>
              <a:t>) niezapobiegnięcie skutkowi było zachowaniem społecznie nieakceptowanym. </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2628266577"/>
      </p:ext>
    </p:extLst>
  </p:cSld>
  <p:clrMapOvr>
    <a:masterClrMapping/>
  </p:clrMapOvr>
  <p:transition>
    <p:randomBa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Strona przedmiotowa przestępstwa </a:t>
            </a:r>
            <a:endParaRPr lang="pl-PL" sz="4000" dirty="0"/>
          </a:p>
        </p:txBody>
      </p:sp>
      <p:sp>
        <p:nvSpPr>
          <p:cNvPr id="130051" name="Rectangle 3"/>
          <p:cNvSpPr>
            <a:spLocks noGrp="1" noChangeArrowheads="1"/>
          </p:cNvSpPr>
          <p:nvPr>
            <p:ph idx="1"/>
          </p:nvPr>
        </p:nvSpPr>
        <p:spPr>
          <a:xfrm>
            <a:off x="179388" y="1052513"/>
            <a:ext cx="8137028" cy="5805487"/>
          </a:xfrm>
        </p:spPr>
        <p:txBody>
          <a:bodyPr rtlCol="0">
            <a:normAutofit fontScale="92500" lnSpcReduction="20000"/>
          </a:bodyPr>
          <a:lstStyle/>
          <a:p>
            <a:pPr fontAlgn="auto">
              <a:spcAft>
                <a:spcPts val="0"/>
              </a:spcAft>
              <a:buFont typeface="Arial" pitchFamily="34" charset="0"/>
              <a:buNone/>
              <a:defRPr/>
            </a:pPr>
            <a:r>
              <a:rPr lang="pl-PL" b="1" u="sng" dirty="0" smtClean="0"/>
              <a:t>Powiązanie zachowania ze skutkiem w przypadku zaniechania</a:t>
            </a:r>
          </a:p>
          <a:p>
            <a:pPr fontAlgn="auto">
              <a:spcAft>
                <a:spcPts val="0"/>
              </a:spcAft>
              <a:buFont typeface="Arial" pitchFamily="34" charset="0"/>
              <a:buNone/>
              <a:defRPr/>
            </a:pPr>
            <a:endParaRPr lang="pl-PL" b="1" u="sng" dirty="0"/>
          </a:p>
          <a:p>
            <a:pPr fontAlgn="auto">
              <a:spcAft>
                <a:spcPts val="0"/>
              </a:spcAft>
              <a:buFont typeface="Arial" pitchFamily="34" charset="0"/>
              <a:buNone/>
              <a:defRPr/>
            </a:pPr>
            <a:r>
              <a:rPr lang="pl-PL" dirty="0" smtClean="0"/>
              <a:t>„Prawny</a:t>
            </a:r>
            <a:r>
              <a:rPr lang="pl-PL" dirty="0"/>
              <a:t>, szczególny obowiązek, o którym mowa w art. 2 KK, nie może być utożsamiany z kierowanym wobec określonej osoby, czy przez nią samą wobec siebie, oczekiwaniem postąpienia pożądanego w danej sytuacji w myśl ogólnych - moralnych, życiowych czy też obyczajowych zasad; obowiązek ten musi wynikać z reguł prawnych, których źródłem - w odniesieniu do określonej osoby - jest treść aktu normatywnego, orzeczenie sądu, umowa, czy też skonkretyzowana sytuacja faktyczna, w której w sposób jednoznaczny urzeczywistnia się powstanie po stronie tej osoby wymagania zapobieżenia powstaniu skutku stanowiącego znamię określonego czynu zabronionego</a:t>
            </a:r>
            <a:r>
              <a:rPr lang="pl-PL" dirty="0" smtClean="0"/>
              <a:t>.” (</a:t>
            </a:r>
            <a:r>
              <a:rPr lang="pl-PL" b="1" dirty="0"/>
              <a:t>IV KK 32/15 - wyrok SN - Izba Karna z dnia </a:t>
            </a:r>
            <a:r>
              <a:rPr lang="pl-PL" b="1" dirty="0" smtClean="0"/>
              <a:t>04-03-2015)</a:t>
            </a:r>
          </a:p>
          <a:p>
            <a:pPr fontAlgn="auto">
              <a:spcAft>
                <a:spcPts val="0"/>
              </a:spcAft>
              <a:buFont typeface="Arial" pitchFamily="34" charset="0"/>
              <a:buNone/>
              <a:defRPr/>
            </a:pPr>
            <a:r>
              <a:rPr lang="pl-PL" b="1" dirty="0" smtClean="0"/>
              <a:t>„</a:t>
            </a:r>
            <a:r>
              <a:rPr lang="pl-PL" dirty="0"/>
              <a:t>Art. 2 KK uzależnia odpowiedzialność za przestępstwo skutkowe popełnione przez zaniechanie od szczególnego obowiązku prawnego ciążącego na sprawcy niedopuszczenia do tego skutku. Oznacza to, że za przestępstwo skutkowe z zaniechania nie może odpowiadać każdy, jak to zachodzi przy działaniu, ale tylko ten, kto pełni funkcje gwaranta ochrony danego dobra, kogo obciąża obowiązek prawny, a nie tylko obowiązek społeczny czy moralno-obyczajowy, więc ten kto ma pozycję gwaranta zapobiegnięcia skutkowi. Omawiane przestępstwo jest przestępstwem indywidualnym. </a:t>
            </a:r>
            <a:r>
              <a:rPr lang="pl-PL" dirty="0" smtClean="0"/>
              <a:t>„ (</a:t>
            </a:r>
            <a:r>
              <a:rPr lang="pl-PL" b="1" dirty="0"/>
              <a:t>II </a:t>
            </a:r>
            <a:r>
              <a:rPr lang="pl-PL" b="1" dirty="0" err="1"/>
              <a:t>AKa</a:t>
            </a:r>
            <a:r>
              <a:rPr lang="pl-PL" b="1" dirty="0"/>
              <a:t> 48/12 - wyrok SA Kraków z dnia </a:t>
            </a:r>
            <a:r>
              <a:rPr lang="pl-PL" b="1" dirty="0" smtClean="0"/>
              <a:t>10-05-2012)</a:t>
            </a:r>
            <a:r>
              <a:rPr lang="pl-PL" dirty="0" smtClean="0"/>
              <a:t> </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3227927095"/>
      </p:ext>
    </p:extLst>
  </p:cSld>
  <p:clrMapOvr>
    <a:masterClrMapping/>
  </p:clrMapOvr>
  <p:transition>
    <p:randomBa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Strona przedmiotowa przestępstwa </a:t>
            </a:r>
            <a:endParaRPr lang="pl-PL" sz="4000" dirty="0"/>
          </a:p>
        </p:txBody>
      </p:sp>
      <p:sp>
        <p:nvSpPr>
          <p:cNvPr id="130051" name="Rectangle 3"/>
          <p:cNvSpPr>
            <a:spLocks noGrp="1" noChangeArrowheads="1"/>
          </p:cNvSpPr>
          <p:nvPr>
            <p:ph idx="1"/>
          </p:nvPr>
        </p:nvSpPr>
        <p:spPr>
          <a:xfrm>
            <a:off x="179388" y="1052513"/>
            <a:ext cx="8137028" cy="5805487"/>
          </a:xfrm>
        </p:spPr>
        <p:txBody>
          <a:bodyPr rtlCol="0">
            <a:normAutofit fontScale="77500" lnSpcReduction="20000"/>
          </a:bodyPr>
          <a:lstStyle/>
          <a:p>
            <a:pPr fontAlgn="auto">
              <a:spcAft>
                <a:spcPts val="0"/>
              </a:spcAft>
              <a:buFont typeface="Arial" pitchFamily="34" charset="0"/>
              <a:buNone/>
              <a:defRPr/>
            </a:pPr>
            <a:r>
              <a:rPr lang="pl-PL" b="1" u="sng" dirty="0" smtClean="0"/>
              <a:t>Powiązanie zachowania ze skutkiem w przypadku zaniechania</a:t>
            </a:r>
          </a:p>
          <a:p>
            <a:pPr fontAlgn="auto">
              <a:spcAft>
                <a:spcPts val="0"/>
              </a:spcAft>
              <a:buFont typeface="Arial" pitchFamily="34" charset="0"/>
              <a:buNone/>
              <a:defRPr/>
            </a:pPr>
            <a:endParaRPr lang="pl-PL" b="1" u="sng" dirty="0"/>
          </a:p>
          <a:p>
            <a:pPr marL="114300" indent="0">
              <a:buNone/>
            </a:pPr>
            <a:r>
              <a:rPr lang="pl-PL" dirty="0" smtClean="0"/>
              <a:t>„I</a:t>
            </a:r>
            <a:r>
              <a:rPr lang="pl-PL" dirty="0"/>
              <a:t>. Kauzalną podstawą przypisania przestępstwa skutkowego popełnionego przez zaniechanie (a takie zostało zarzucone oskarżonym) jest wyjaśnienie przyczynowe prawnie relewantnego skutku. Wymaga to udzielenia odpowiedzi na pytanie, dlaczego doszło do wystąpienia skutku, jaka była tego kauzalna przyczyna. Dopiero wtedy, gdy kwestia ta zostanie prawidłowo rozwiązana, jest możliwe przejście na płaszczyznę normatywną i udzielenie odpowiedzi na pytanie, czy sprawca, który wbrew ciążącemu na nim obowiązkowi zaniechał określonego działania, mógł zapobiec powstaniu skutku.</a:t>
            </a:r>
          </a:p>
          <a:p>
            <a:pPr marL="114300" indent="0">
              <a:buNone/>
            </a:pPr>
            <a:r>
              <a:rPr lang="pl-PL" dirty="0"/>
              <a:t>II. Znając przyczynę wystąpienia skutku, należy rozważyć, czy działanie, które zostało zaniechane, wyeliminowałoby ten skutek. Ustalić zatem należy, czy w razie wykonania przez obu oskarżonych zaniechanego działania, skutek w postaci zerwania przewodu i gwałtownego wyzwolenia energii elektrycznej wystąpiłby. Innymi słowy, czy zachowanie, którego oskarżeni zaniechali, wyeliminowałoby ten skutek.</a:t>
            </a:r>
          </a:p>
          <a:p>
            <a:pPr marL="114300" indent="0">
              <a:buNone/>
            </a:pPr>
            <a:r>
              <a:rPr lang="pl-PL" dirty="0"/>
              <a:t>III. Od oskarżonych można domagać się tylko takiego zachowania, które są w stanie zrealizować, aby zapobiec skutkowi stanowiącemu znamię czynu zabronionego.</a:t>
            </a:r>
          </a:p>
          <a:p>
            <a:pPr marL="114300" indent="0">
              <a:buNone/>
            </a:pPr>
            <a:r>
              <a:rPr lang="pl-PL" dirty="0"/>
              <a:t>IV. Treścią obowiązku gwaranta jest podjęcie niezbędnych czynności, prowadzących zgodnie z posiadaną wiedzą i doświadczeniem życiowym do zneutralizowania niebezpieczeństwa grożącego dobru prawnie chronionemu, a przynajmniej do jego istotnego zmniejszenia. Od gwaranta należy domagać się jedynie takiego zachowania, które znajduje się w jego sprawczym zasięgu, któremu jest on w stanie podołać, aby zapobiec skutkowi stanowiącemu znamię czynu zabronionego. </a:t>
            </a:r>
            <a:r>
              <a:rPr lang="pl-PL" dirty="0" smtClean="0"/>
              <a:t>„</a:t>
            </a:r>
            <a:endParaRPr lang="pl-PL" dirty="0"/>
          </a:p>
          <a:p>
            <a:pPr fontAlgn="auto">
              <a:spcAft>
                <a:spcPts val="0"/>
              </a:spcAft>
              <a:buFont typeface="Arial" pitchFamily="34" charset="0"/>
              <a:buNone/>
              <a:defRPr/>
            </a:pPr>
            <a:r>
              <a:rPr lang="pl-PL" b="1" dirty="0" smtClean="0"/>
              <a:t>(II </a:t>
            </a:r>
            <a:r>
              <a:rPr lang="pl-PL" b="1" dirty="0" err="1"/>
              <a:t>AKa</a:t>
            </a:r>
            <a:r>
              <a:rPr lang="pl-PL" b="1" dirty="0"/>
              <a:t> 67/16 - wyrok SA Wrocław z dnia </a:t>
            </a:r>
            <a:r>
              <a:rPr lang="pl-PL" b="1" dirty="0" smtClean="0"/>
              <a:t>06-04-2016)</a:t>
            </a: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272453372"/>
      </p:ext>
    </p:extLst>
  </p:cSld>
  <p:clrMapOvr>
    <a:masterClrMapping/>
  </p:clrMapOvr>
  <p:transition>
    <p:randomBa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Strona przedmiotowa przestępstwa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fontScale="92500" lnSpcReduction="20000"/>
          </a:bodyPr>
          <a:lstStyle/>
          <a:p>
            <a:pPr fontAlgn="auto">
              <a:spcAft>
                <a:spcPts val="0"/>
              </a:spcAft>
              <a:buFont typeface="Arial" pitchFamily="34" charset="0"/>
              <a:buNone/>
              <a:defRPr/>
            </a:pPr>
            <a:r>
              <a:rPr lang="pl-PL" b="1" u="sng" dirty="0" smtClean="0"/>
              <a:t>Okoliczności modalne typu czynu zabronionego</a:t>
            </a:r>
            <a:endParaRPr lang="pl-PL" b="1" u="sng" dirty="0"/>
          </a:p>
          <a:p>
            <a:pPr fontAlgn="auto">
              <a:spcAft>
                <a:spcPts val="0"/>
              </a:spcAft>
              <a:buFont typeface="Arial" pitchFamily="34" charset="0"/>
              <a:buNone/>
              <a:defRPr/>
            </a:pPr>
            <a:endParaRPr lang="pl-PL" dirty="0" smtClean="0"/>
          </a:p>
          <a:p>
            <a:pPr fontAlgn="auto">
              <a:spcAft>
                <a:spcPts val="0"/>
              </a:spcAft>
              <a:buFont typeface="Wingdings" panose="05000000000000000000" pitchFamily="2" charset="2"/>
              <a:buChar char="Ø"/>
              <a:defRPr/>
            </a:pPr>
            <a:r>
              <a:rPr lang="pl-PL" dirty="0" smtClean="0"/>
              <a:t> z reguły KK przewiduje karalność </a:t>
            </a:r>
            <a:r>
              <a:rPr lang="pl-PL" dirty="0" err="1" smtClean="0"/>
              <a:t>zachowań</a:t>
            </a:r>
            <a:r>
              <a:rPr lang="pl-PL" dirty="0" smtClean="0"/>
              <a:t>, które pozostają wysoce społecznie szkodliwe bez względu na okoliczności, w których są podejmowane</a:t>
            </a:r>
          </a:p>
          <a:p>
            <a:pPr fontAlgn="auto">
              <a:spcAft>
                <a:spcPts val="0"/>
              </a:spcAft>
              <a:buFont typeface="Wingdings" panose="05000000000000000000" pitchFamily="2" charset="2"/>
              <a:buChar char="Ø"/>
              <a:defRPr/>
            </a:pPr>
            <a:r>
              <a:rPr lang="pl-PL" dirty="0"/>
              <a:t> </a:t>
            </a:r>
            <a:r>
              <a:rPr lang="pl-PL" dirty="0" smtClean="0"/>
              <a:t>niekiedy ustawodawca wprowadza jednak do opisu znamiona precyzujące czas, miejsce lub sposób postępowania jako warunek karalności albo jej modyfikacji</a:t>
            </a:r>
          </a:p>
          <a:p>
            <a:pPr fontAlgn="auto">
              <a:spcAft>
                <a:spcPts val="0"/>
              </a:spcAft>
              <a:buFont typeface="Wingdings" panose="05000000000000000000" pitchFamily="2" charset="2"/>
              <a:buChar char="Ø"/>
              <a:defRPr/>
            </a:pPr>
            <a:endParaRPr lang="pl-PL" dirty="0"/>
          </a:p>
          <a:p>
            <a:pPr marL="114300" indent="0" fontAlgn="auto">
              <a:spcAft>
                <a:spcPts val="0"/>
              </a:spcAft>
              <a:buNone/>
              <a:defRPr/>
            </a:pPr>
            <a:r>
              <a:rPr lang="pl-PL" sz="1900" dirty="0" smtClean="0"/>
              <a:t>Np. art. 136 § 1 KK „na </a:t>
            </a:r>
            <a:r>
              <a:rPr lang="pl-PL" sz="1900" smtClean="0"/>
              <a:t>terytorium Rzeczypospolitej </a:t>
            </a:r>
            <a:r>
              <a:rPr lang="pl-PL" sz="1900" dirty="0" smtClean="0"/>
              <a:t>Polskiej”</a:t>
            </a:r>
          </a:p>
          <a:p>
            <a:pPr marL="114300" indent="0" fontAlgn="auto">
              <a:spcAft>
                <a:spcPts val="0"/>
              </a:spcAft>
              <a:buNone/>
              <a:defRPr/>
            </a:pPr>
            <a:r>
              <a:rPr lang="pl-PL" sz="1900" dirty="0" smtClean="0"/>
              <a:t>Art. 137 KK „publicznie”</a:t>
            </a:r>
          </a:p>
          <a:p>
            <a:pPr marL="114300" indent="0" fontAlgn="auto">
              <a:spcAft>
                <a:spcPts val="0"/>
              </a:spcAft>
              <a:buNone/>
              <a:defRPr/>
            </a:pPr>
            <a:r>
              <a:rPr lang="pl-PL" sz="1900" dirty="0" smtClean="0"/>
              <a:t>Art. 188 KK „na terenie objętym ochroną ze względów…”</a:t>
            </a:r>
          </a:p>
          <a:p>
            <a:pPr marL="114300" indent="0" fontAlgn="auto">
              <a:spcAft>
                <a:spcPts val="0"/>
              </a:spcAft>
              <a:buNone/>
              <a:defRPr/>
            </a:pPr>
            <a:r>
              <a:rPr lang="pl-PL" sz="1900" dirty="0" smtClean="0"/>
              <a:t>Art. 125 KK „na obszarze okupowanym”</a:t>
            </a:r>
          </a:p>
          <a:p>
            <a:pPr marL="114300" indent="0" fontAlgn="auto">
              <a:spcAft>
                <a:spcPts val="0"/>
              </a:spcAft>
              <a:buNone/>
              <a:defRPr/>
            </a:pPr>
            <a:r>
              <a:rPr lang="pl-PL" sz="1900" dirty="0" smtClean="0"/>
              <a:t>Art. 126 KK „w czasie działań zbrojnych”</a:t>
            </a:r>
          </a:p>
          <a:p>
            <a:pPr marL="114300" indent="0" fontAlgn="auto">
              <a:spcAft>
                <a:spcPts val="0"/>
              </a:spcAft>
              <a:buNone/>
              <a:defRPr/>
            </a:pPr>
            <a:endParaRPr lang="pl-PL" b="1" u="sng" dirty="0" smtClean="0"/>
          </a:p>
          <a:p>
            <a:pPr marL="114300" indent="0" fontAlgn="auto">
              <a:spcAft>
                <a:spcPts val="0"/>
              </a:spcAft>
              <a:buNone/>
              <a:defRPr/>
            </a:pPr>
            <a:r>
              <a:rPr lang="pl-PL" b="1" u="sng" dirty="0" smtClean="0"/>
              <a:t>Przedmiot czynności wykonawczej</a:t>
            </a:r>
          </a:p>
          <a:p>
            <a:pPr fontAlgn="auto">
              <a:spcAft>
                <a:spcPts val="0"/>
              </a:spcAft>
              <a:buFont typeface="Wingdings" panose="05000000000000000000" pitchFamily="2" charset="2"/>
              <a:buChar char="Ø"/>
              <a:defRPr/>
            </a:pPr>
            <a:r>
              <a:rPr lang="pl-PL" dirty="0" smtClean="0"/>
              <a:t>Jest to przedmiot na który fizycznie oddziałuje sprawca – np. podrabiany lub przerabiany dokument (art. 270 KK), którego nie należy mylić z dobrem prawnym, czyli przedmiotem przestępstwa!!!</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311680524"/>
      </p:ext>
    </p:extLst>
  </p:cSld>
  <p:clrMapOvr>
    <a:masterClrMapping/>
  </p:clrMapOvr>
  <p:transition>
    <p:randomBa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Placeholder 9"/>
          <p:cNvPicPr>
            <a:picLocks noGrp="1" noChangeAspect="1"/>
          </p:cNvPicPr>
          <p:nvPr>
            <p:ph type="pic" idx="1"/>
          </p:nvPr>
        </p:nvPicPr>
        <p:blipFill>
          <a:blip r:embed="rId2" cstate="print">
            <a:extLst/>
          </a:blip>
          <a:srcRect t="4970" b="4970"/>
          <a:stretch>
            <a:fillRect/>
          </a:stretch>
        </p:blipFill>
        <p:spPr>
          <a:xfrm>
            <a:off x="1187624" y="836712"/>
            <a:ext cx="4281948" cy="2777480"/>
          </a:xfrm>
          <a:effectLst>
            <a:softEdge rad="112500"/>
          </a:effectLst>
        </p:spPr>
      </p:pic>
      <p:sp>
        <p:nvSpPr>
          <p:cNvPr id="11" name="TextBox 10"/>
          <p:cNvSpPr txBox="1"/>
          <p:nvPr/>
        </p:nvSpPr>
        <p:spPr>
          <a:xfrm>
            <a:off x="4067175" y="4292600"/>
            <a:ext cx="3760788" cy="708025"/>
          </a:xfrm>
          <a:prstGeom prst="rect">
            <a:avLst/>
          </a:prstGeom>
          <a:noFill/>
        </p:spPr>
        <p:txBody>
          <a:bodyPr wrap="none">
            <a:spAutoFit/>
          </a:bodyPr>
          <a:lstStyle/>
          <a:p>
            <a:pPr>
              <a:defRPr/>
            </a:pPr>
            <a:r>
              <a:rPr lang="pl-PL" sz="4000" dirty="0">
                <a:latin typeface="+mn-lt"/>
                <a:cs typeface="+mn-cs"/>
              </a:rPr>
              <a:t>... jakieś pytania?</a:t>
            </a:r>
            <a:endParaRPr lang="en-GB" sz="4000" dirty="0">
              <a:latin typeface="+mn-lt"/>
              <a:cs typeface="+mn-cs"/>
            </a:endParaRPr>
          </a:p>
        </p:txBody>
      </p:sp>
    </p:spTree>
  </p:cSld>
  <p:clrMapOvr>
    <a:masterClrMapping/>
  </p:clrMapOvr>
  <p:transition>
    <p:randomBa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Pojęcie i znaczenie zespołu znamion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fontScale="92500" lnSpcReduction="20000"/>
          </a:bodyPr>
          <a:lstStyle/>
          <a:p>
            <a:pPr fontAlgn="auto">
              <a:spcAft>
                <a:spcPts val="0"/>
              </a:spcAft>
              <a:buFont typeface="Arial" pitchFamily="34" charset="0"/>
              <a:buNone/>
              <a:defRPr/>
            </a:pPr>
            <a:endParaRPr lang="pl-PL" b="1" u="sng" dirty="0" smtClean="0"/>
          </a:p>
          <a:p>
            <a:pPr fontAlgn="auto">
              <a:spcAft>
                <a:spcPts val="0"/>
              </a:spcAft>
              <a:buFont typeface="Arial" pitchFamily="34" charset="0"/>
              <a:buNone/>
              <a:defRPr/>
            </a:pPr>
            <a:r>
              <a:rPr lang="pl-PL" dirty="0" smtClean="0"/>
              <a:t>Znamiona tworzące typ przestępstwa znajdują się:</a:t>
            </a:r>
          </a:p>
          <a:p>
            <a:pPr fontAlgn="auto">
              <a:spcAft>
                <a:spcPts val="0"/>
              </a:spcAft>
              <a:buFont typeface="Wingdings" pitchFamily="2" charset="2"/>
              <a:buChar char="Ø"/>
              <a:defRPr/>
            </a:pPr>
            <a:r>
              <a:rPr lang="pl-PL" dirty="0"/>
              <a:t> </a:t>
            </a:r>
            <a:r>
              <a:rPr lang="pl-PL" dirty="0" smtClean="0"/>
              <a:t>przede wszystkim w dyspozycji przepisu części szczególnej KK,</a:t>
            </a:r>
          </a:p>
          <a:p>
            <a:pPr fontAlgn="auto">
              <a:spcAft>
                <a:spcPts val="0"/>
              </a:spcAft>
              <a:buFont typeface="Wingdings" pitchFamily="2" charset="2"/>
              <a:buChar char="Ø"/>
              <a:defRPr/>
            </a:pPr>
            <a:r>
              <a:rPr lang="pl-PL" dirty="0"/>
              <a:t> </a:t>
            </a:r>
            <a:r>
              <a:rPr lang="pl-PL" dirty="0" smtClean="0"/>
              <a:t>ponadto należy także uwzględnić przepisy części ogólnej KK dopełniające określenie strony podmiotowej, podmiotu oraz form stadialnych i zjawiskowych danego przestępstwa</a:t>
            </a:r>
          </a:p>
          <a:p>
            <a:pPr fontAlgn="auto">
              <a:spcAft>
                <a:spcPts val="0"/>
              </a:spcAft>
              <a:buFont typeface="Wingdings" pitchFamily="2" charset="2"/>
              <a:buChar char="Ø"/>
              <a:defRPr/>
            </a:pPr>
            <a:r>
              <a:rPr lang="pl-PL" dirty="0"/>
              <a:t> </a:t>
            </a:r>
            <a:r>
              <a:rPr lang="pl-PL" dirty="0" smtClean="0"/>
              <a:t>tzw. znamiona </a:t>
            </a:r>
            <a:r>
              <a:rPr lang="pl-PL" dirty="0" err="1" smtClean="0"/>
              <a:t>pozaustwowe</a:t>
            </a:r>
            <a:r>
              <a:rPr lang="pl-PL" dirty="0" smtClean="0"/>
              <a:t> (niepisane), tj. nie wyrażone wprost, językowo w ustawie</a:t>
            </a:r>
          </a:p>
          <a:p>
            <a:pPr marL="114300" indent="0" fontAlgn="auto">
              <a:spcAft>
                <a:spcPts val="0"/>
              </a:spcAft>
              <a:buNone/>
              <a:defRPr/>
            </a:pPr>
            <a:endParaRPr lang="pl-PL" dirty="0" smtClean="0"/>
          </a:p>
          <a:p>
            <a:pPr marL="114300" indent="0" fontAlgn="auto">
              <a:spcAft>
                <a:spcPts val="0"/>
              </a:spcAft>
              <a:buNone/>
              <a:defRPr/>
            </a:pPr>
            <a:r>
              <a:rPr lang="pl-PL" dirty="0" smtClean="0"/>
              <a:t>Podziały znamion:</a:t>
            </a:r>
          </a:p>
          <a:p>
            <a:pPr fontAlgn="auto">
              <a:spcAft>
                <a:spcPts val="0"/>
              </a:spcAft>
              <a:buBlip>
                <a:blip r:embed="rId2"/>
              </a:buBlip>
              <a:defRPr/>
            </a:pPr>
            <a:r>
              <a:rPr lang="de-DE" dirty="0" err="1" smtClean="0">
                <a:solidFill>
                  <a:srgbClr val="FF0000"/>
                </a:solidFill>
              </a:rPr>
              <a:t>Pod</a:t>
            </a:r>
            <a:r>
              <a:rPr lang="pl-PL" dirty="0" smtClean="0">
                <a:solidFill>
                  <a:srgbClr val="FF0000"/>
                </a:solidFill>
              </a:rPr>
              <a:t>ziały logiczne znamion:</a:t>
            </a:r>
            <a:endParaRPr lang="pl-PL" dirty="0" smtClean="0"/>
          </a:p>
          <a:p>
            <a:pPr fontAlgn="auto">
              <a:spcAft>
                <a:spcPts val="0"/>
              </a:spcAft>
              <a:buBlip>
                <a:blip r:embed="rId3"/>
              </a:buBlip>
              <a:defRPr/>
            </a:pPr>
            <a:r>
              <a:rPr lang="pl-PL" dirty="0" smtClean="0"/>
              <a:t> </a:t>
            </a:r>
            <a:r>
              <a:rPr lang="pl-PL" b="1" dirty="0" smtClean="0"/>
              <a:t>znamiona tworzące typ podstawowy i zmodyfikowany  przestępstwa</a:t>
            </a:r>
          </a:p>
          <a:p>
            <a:pPr fontAlgn="auto">
              <a:spcAft>
                <a:spcPts val="0"/>
              </a:spcAft>
              <a:buBlip>
                <a:blip r:embed="rId3"/>
              </a:buBlip>
              <a:defRPr/>
            </a:pPr>
            <a:r>
              <a:rPr lang="pl-PL" b="1" dirty="0" smtClean="0"/>
              <a:t>opisowe (deskryptywne) – np. </a:t>
            </a:r>
            <a:r>
              <a:rPr lang="pl-PL" dirty="0" smtClean="0"/>
              <a:t>„człowiek, matka, śmierć, zabija, zawiadamia, zabiera”</a:t>
            </a:r>
            <a:r>
              <a:rPr lang="pl-PL" b="1" dirty="0" smtClean="0"/>
              <a:t> i </a:t>
            </a:r>
            <a:r>
              <a:rPr lang="pl-PL" b="1" dirty="0" err="1" smtClean="0"/>
              <a:t>ocenne</a:t>
            </a:r>
            <a:r>
              <a:rPr lang="pl-PL" b="1" dirty="0" smtClean="0"/>
              <a:t> (wartościujące) np. </a:t>
            </a:r>
            <a:r>
              <a:rPr lang="pl-PL" dirty="0" smtClean="0"/>
              <a:t>„treści pornograficzne, istotne zeszpecenie, szczególne okrucieństwo, znieważa” </a:t>
            </a:r>
          </a:p>
          <a:p>
            <a:pPr fontAlgn="auto">
              <a:spcAft>
                <a:spcPts val="0"/>
              </a:spcAft>
              <a:buBlip>
                <a:blip r:embed="rId3"/>
              </a:buBlip>
              <a:defRPr/>
            </a:pPr>
            <a:r>
              <a:rPr lang="pl-PL" b="1" dirty="0" smtClean="0"/>
              <a:t>znamiona normatywne  </a:t>
            </a:r>
            <a:r>
              <a:rPr lang="pl-PL" dirty="0" smtClean="0"/>
              <a:t>– tj. odnoszące się do pojęć języka prawnego np. „małżeństwo, funkcjonariusz publiczny, groźba bezprawna, wierzyciel, upadłość”</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2035425717"/>
      </p:ext>
    </p:extLst>
  </p:cSld>
  <p:clrMapOvr>
    <a:masterClrMapping/>
  </p:clrMapOvr>
  <p:transition>
    <p:randomBa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Pojęcie i znaczenie zespołu znamion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a:bodyPr>
          <a:lstStyle/>
          <a:p>
            <a:pPr marL="114300" indent="0" fontAlgn="auto">
              <a:spcAft>
                <a:spcPts val="0"/>
              </a:spcAft>
              <a:buNone/>
              <a:defRPr/>
            </a:pPr>
            <a:endParaRPr lang="pl-PL" dirty="0" smtClean="0"/>
          </a:p>
          <a:p>
            <a:pPr fontAlgn="auto">
              <a:spcAft>
                <a:spcPts val="0"/>
              </a:spcAft>
              <a:buBlip>
                <a:blip r:embed="rId2"/>
              </a:buBlip>
              <a:defRPr/>
            </a:pPr>
            <a:r>
              <a:rPr lang="pl-PL" dirty="0" smtClean="0"/>
              <a:t> </a:t>
            </a:r>
            <a:r>
              <a:rPr lang="pl-PL" b="1" dirty="0"/>
              <a:t>Z</a:t>
            </a:r>
            <a:r>
              <a:rPr lang="pl-PL" b="1" dirty="0" smtClean="0"/>
              <a:t>namiona</a:t>
            </a:r>
            <a:r>
              <a:rPr lang="pl-PL" dirty="0" smtClean="0"/>
              <a:t> </a:t>
            </a:r>
            <a:r>
              <a:rPr lang="pl-PL" b="1" dirty="0" smtClean="0"/>
              <a:t>odsyłające</a:t>
            </a:r>
            <a:r>
              <a:rPr lang="pl-PL" dirty="0" smtClean="0"/>
              <a:t> w postaci tzw. klauzul normatywnych</a:t>
            </a:r>
          </a:p>
          <a:p>
            <a:pPr fontAlgn="auto">
              <a:spcAft>
                <a:spcPts val="0"/>
              </a:spcAft>
              <a:buBlip>
                <a:blip r:embed="rId2"/>
              </a:buBlip>
              <a:defRPr/>
            </a:pPr>
            <a:r>
              <a:rPr lang="pl-PL" b="1" dirty="0" smtClean="0"/>
              <a:t>Znamiona ostre i nieostre – </a:t>
            </a:r>
            <a:r>
              <a:rPr lang="pl-PL" dirty="0" smtClean="0"/>
              <a:t>znamiona opisowe mają najczęściej charakter ostry, zaś znamiona </a:t>
            </a:r>
            <a:r>
              <a:rPr lang="pl-PL" dirty="0" err="1" smtClean="0"/>
              <a:t>ocenne</a:t>
            </a:r>
            <a:r>
              <a:rPr lang="pl-PL" dirty="0" smtClean="0"/>
              <a:t> – nieostry</a:t>
            </a:r>
          </a:p>
          <a:p>
            <a:pPr fontAlgn="auto">
              <a:spcAft>
                <a:spcPts val="0"/>
              </a:spcAft>
              <a:buBlip>
                <a:blip r:embed="rId2"/>
              </a:buBlip>
              <a:defRPr/>
            </a:pPr>
            <a:r>
              <a:rPr lang="pl-PL" b="1" dirty="0"/>
              <a:t> </a:t>
            </a:r>
            <a:r>
              <a:rPr lang="pl-PL" b="1" dirty="0" smtClean="0"/>
              <a:t>znamiona pozytywne i negatywne</a:t>
            </a:r>
          </a:p>
          <a:p>
            <a:pPr marL="114300" indent="0" fontAlgn="auto">
              <a:spcAft>
                <a:spcPts val="0"/>
              </a:spcAft>
              <a:buNone/>
              <a:defRPr/>
            </a:pPr>
            <a:r>
              <a:rPr lang="pl-PL" dirty="0" smtClean="0">
                <a:solidFill>
                  <a:srgbClr val="FF0000"/>
                </a:solidFill>
              </a:rPr>
              <a:t>strukturalny </a:t>
            </a:r>
            <a:r>
              <a:rPr lang="pl-PL" dirty="0">
                <a:solidFill>
                  <a:srgbClr val="FF0000"/>
                </a:solidFill>
              </a:rPr>
              <a:t>podział </a:t>
            </a:r>
            <a:r>
              <a:rPr lang="pl-PL" dirty="0" smtClean="0">
                <a:solidFill>
                  <a:srgbClr val="FF0000"/>
                </a:solidFill>
              </a:rPr>
              <a:t>znamion</a:t>
            </a:r>
            <a:endParaRPr lang="pl-PL" b="1" dirty="0" smtClean="0"/>
          </a:p>
          <a:p>
            <a:pPr fontAlgn="auto">
              <a:spcAft>
                <a:spcPts val="0"/>
              </a:spcAft>
              <a:buBlip>
                <a:blip r:embed="rId2"/>
              </a:buBlip>
              <a:defRPr/>
            </a:pPr>
            <a:r>
              <a:rPr lang="pl-PL" b="1" dirty="0" smtClean="0"/>
              <a:t>Tzw. czwórpodział znamion:</a:t>
            </a:r>
          </a:p>
          <a:p>
            <a:pPr marL="114300" indent="0" fontAlgn="auto">
              <a:spcAft>
                <a:spcPts val="0"/>
              </a:spcAft>
              <a:buNone/>
              <a:defRPr/>
            </a:pPr>
            <a:r>
              <a:rPr lang="pl-PL" dirty="0" smtClean="0"/>
              <a:t>Najczęściej przyjmowanym podziałem znamion, jest wskazanie, że znamiona każdego typu przestępstwa muszą dotyczyć:</a:t>
            </a:r>
          </a:p>
          <a:p>
            <a:pPr marL="571500" indent="-457200" fontAlgn="auto">
              <a:spcAft>
                <a:spcPts val="0"/>
              </a:spcAft>
              <a:buFont typeface="+mj-lt"/>
              <a:buAutoNum type="arabicPeriod"/>
              <a:defRPr/>
            </a:pPr>
            <a:r>
              <a:rPr lang="pl-PL" b="1" dirty="0" smtClean="0"/>
              <a:t>Podmiotu przestępstwa</a:t>
            </a:r>
          </a:p>
          <a:p>
            <a:pPr marL="571500" indent="-457200" fontAlgn="auto">
              <a:spcAft>
                <a:spcPts val="0"/>
              </a:spcAft>
              <a:buFont typeface="+mj-lt"/>
              <a:buAutoNum type="arabicPeriod"/>
              <a:defRPr/>
            </a:pPr>
            <a:r>
              <a:rPr lang="pl-PL" b="1" dirty="0" smtClean="0"/>
              <a:t>Przedmiotu przestępstwa</a:t>
            </a:r>
          </a:p>
          <a:p>
            <a:pPr marL="571500" indent="-457200" fontAlgn="auto">
              <a:spcAft>
                <a:spcPts val="0"/>
              </a:spcAft>
              <a:buFont typeface="+mj-lt"/>
              <a:buAutoNum type="arabicPeriod"/>
              <a:defRPr/>
            </a:pPr>
            <a:r>
              <a:rPr lang="pl-PL" b="1" dirty="0"/>
              <a:t> S</a:t>
            </a:r>
            <a:r>
              <a:rPr lang="pl-PL" b="1" dirty="0" smtClean="0"/>
              <a:t>trony przedmiotowej</a:t>
            </a:r>
          </a:p>
          <a:p>
            <a:pPr marL="571500" indent="-457200" fontAlgn="auto">
              <a:spcAft>
                <a:spcPts val="0"/>
              </a:spcAft>
              <a:buFont typeface="+mj-lt"/>
              <a:buAutoNum type="arabicPeriod"/>
              <a:defRPr/>
            </a:pPr>
            <a:r>
              <a:rPr lang="pl-PL" b="1" dirty="0" smtClean="0"/>
              <a:t>Strony podmiotowej</a:t>
            </a:r>
          </a:p>
          <a:p>
            <a:pPr marL="114300" indent="0" fontAlgn="auto">
              <a:spcAft>
                <a:spcPts val="0"/>
              </a:spcAft>
              <a:buNone/>
              <a:defRPr/>
            </a:pPr>
            <a:endParaRPr lang="pl-PL" dirty="0" smtClean="0"/>
          </a:p>
          <a:p>
            <a:pPr marL="114300" indent="0" fontAlgn="auto">
              <a:spcAft>
                <a:spcPts val="0"/>
              </a:spcAft>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pic>
        <p:nvPicPr>
          <p:cNvPr id="2" name="Obraz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76056" y="4149080"/>
            <a:ext cx="2592288" cy="208823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95249390"/>
      </p:ext>
    </p:extLst>
  </p:cSld>
  <p:clrMapOvr>
    <a:masterClrMapping/>
  </p:clrMapOvr>
  <p:transition>
    <p:randomBa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1619672" y="1052513"/>
            <a:ext cx="5184576" cy="540082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Znamiona przestępstwa </a:t>
            </a:r>
            <a:endParaRPr lang="pl-PL" sz="4000" dirty="0"/>
          </a:p>
        </p:txBody>
      </p:sp>
      <p:sp>
        <p:nvSpPr>
          <p:cNvPr id="130051" name="Rectangle 3"/>
          <p:cNvSpPr>
            <a:spLocks noGrp="1" noChangeArrowheads="1"/>
          </p:cNvSpPr>
          <p:nvPr>
            <p:ph idx="1"/>
          </p:nvPr>
        </p:nvSpPr>
        <p:spPr>
          <a:xfrm>
            <a:off x="179388" y="1052513"/>
            <a:ext cx="7897812" cy="5805487"/>
          </a:xfrm>
        </p:spPr>
        <p:txBody>
          <a:bodyPr rtlCol="0">
            <a:normAutofit/>
          </a:bodyPr>
          <a:lstStyle/>
          <a:p>
            <a:pPr marL="114300" indent="0" fontAlgn="auto">
              <a:spcAft>
                <a:spcPts val="0"/>
              </a:spcAft>
              <a:buNone/>
              <a:defRPr/>
            </a:pPr>
            <a:endParaRPr lang="pl-PL" b="1" dirty="0" smtClean="0"/>
          </a:p>
          <a:p>
            <a:pPr marL="114300" indent="0" fontAlgn="auto">
              <a:spcAft>
                <a:spcPts val="0"/>
              </a:spcAft>
              <a:buNone/>
              <a:defRPr/>
            </a:pPr>
            <a:r>
              <a:rPr lang="pl-PL" dirty="0" smtClean="0"/>
              <a:t>		</a:t>
            </a:r>
            <a:r>
              <a:rPr lang="pl-PL" sz="2800" b="1" dirty="0" smtClean="0">
                <a:latin typeface="Bahnschrift SemiBold" panose="020B0502040204020203" pitchFamily="34" charset="0"/>
              </a:rPr>
              <a:t>STRAFFRÄTTEN</a:t>
            </a:r>
            <a:endParaRPr lang="pl-PL" sz="2800" b="1" u="sng" dirty="0" smtClean="0">
              <a:latin typeface="Bahnschrift SemiBold" panose="020B0502040204020203" pitchFamily="34" charset="0"/>
            </a:endParaRPr>
          </a:p>
          <a:p>
            <a:pPr marL="114300" indent="0" fontAlgn="auto">
              <a:spcAft>
                <a:spcPts val="0"/>
              </a:spcAft>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pic>
        <p:nvPicPr>
          <p:cNvPr id="2" name="Obraz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3688" y="2060848"/>
            <a:ext cx="4752528" cy="4176464"/>
          </a:xfrm>
          <a:prstGeom prst="rect">
            <a:avLst/>
          </a:prstGeom>
        </p:spPr>
      </p:pic>
    </p:spTree>
    <p:extLst>
      <p:ext uri="{BB962C8B-B14F-4D97-AF65-F5344CB8AC3E}">
        <p14:creationId xmlns:p14="http://schemas.microsoft.com/office/powerpoint/2010/main" val="2903669726"/>
      </p:ext>
    </p:extLst>
  </p:cSld>
  <p:clrMapOvr>
    <a:masterClrMapping/>
  </p:clrMapOvr>
  <p:transition>
    <p:randomBa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Podmiot przestępstwa </a:t>
            </a:r>
            <a:endParaRPr lang="pl-PL" sz="4000" dirty="0"/>
          </a:p>
        </p:txBody>
      </p:sp>
      <p:sp>
        <p:nvSpPr>
          <p:cNvPr id="3" name="Prostokąt zaokrąglony 2"/>
          <p:cNvSpPr/>
          <p:nvPr/>
        </p:nvSpPr>
        <p:spPr>
          <a:xfrm>
            <a:off x="179388" y="1052513"/>
            <a:ext cx="8065020" cy="720303"/>
          </a:xfrm>
          <a:prstGeom prst="roundRect">
            <a:avLst/>
          </a:prstGeom>
          <a:solidFill>
            <a:schemeClr val="bg2">
              <a:lumMod val="40000"/>
              <a:lumOff val="6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1" name="Rectangle 3"/>
          <p:cNvSpPr>
            <a:spLocks noGrp="1" noChangeArrowheads="1"/>
          </p:cNvSpPr>
          <p:nvPr>
            <p:ph idx="1"/>
          </p:nvPr>
        </p:nvSpPr>
        <p:spPr>
          <a:xfrm>
            <a:off x="179388" y="1052513"/>
            <a:ext cx="7897812" cy="5805487"/>
          </a:xfrm>
        </p:spPr>
        <p:txBody>
          <a:bodyPr rtlCol="0">
            <a:normAutofit fontScale="92500"/>
          </a:bodyPr>
          <a:lstStyle/>
          <a:p>
            <a:pPr marL="114300" indent="0" fontAlgn="auto">
              <a:spcAft>
                <a:spcPts val="0"/>
              </a:spcAft>
              <a:buNone/>
              <a:defRPr/>
            </a:pPr>
            <a:r>
              <a:rPr lang="pl-PL" dirty="0" smtClean="0"/>
              <a:t>Znamiona podmiotu przestępstwa informują </a:t>
            </a:r>
            <a:r>
              <a:rPr lang="pl-PL" dirty="0"/>
              <a:t>o tym, kto jest adresatem statuującej typ czynu zabronionego </a:t>
            </a:r>
            <a:r>
              <a:rPr lang="pl-PL" dirty="0" smtClean="0"/>
              <a:t>normy</a:t>
            </a:r>
          </a:p>
          <a:p>
            <a:pPr fontAlgn="auto">
              <a:spcAft>
                <a:spcPts val="0"/>
              </a:spcAft>
              <a:buFont typeface="Wingdings" pitchFamily="2" charset="2"/>
              <a:buChar char="q"/>
              <a:defRPr/>
            </a:pPr>
            <a:r>
              <a:rPr lang="pl-PL" b="1" u="sng" dirty="0" smtClean="0"/>
              <a:t> sprawcą przestępstwa </a:t>
            </a:r>
            <a:r>
              <a:rPr lang="pl-PL" dirty="0" smtClean="0"/>
              <a:t>może być tylko człowiek.</a:t>
            </a:r>
          </a:p>
          <a:p>
            <a:pPr marL="114300" indent="0" fontAlgn="auto">
              <a:spcAft>
                <a:spcPts val="0"/>
              </a:spcAft>
              <a:buNone/>
              <a:defRPr/>
            </a:pPr>
            <a:r>
              <a:rPr lang="pl-PL" dirty="0" smtClean="0"/>
              <a:t>por. jednak ustawę z dnia 28.10.2002 r. </a:t>
            </a:r>
            <a:r>
              <a:rPr lang="pl-PL" i="1" dirty="0" smtClean="0"/>
              <a:t>o odpowiedzialności podmiotów zbiorowych za czyny zabronione pod groźbą kary</a:t>
            </a:r>
            <a:endParaRPr lang="pl-PL" i="1" dirty="0"/>
          </a:p>
          <a:p>
            <a:pPr marL="114300" indent="0" fontAlgn="auto">
              <a:spcAft>
                <a:spcPts val="0"/>
              </a:spcAft>
              <a:buNone/>
              <a:defRPr/>
            </a:pPr>
            <a:r>
              <a:rPr lang="pl-PL" i="1" u="sng" dirty="0" smtClean="0">
                <a:solidFill>
                  <a:schemeClr val="tx2"/>
                </a:solidFill>
              </a:rPr>
              <a:t>Ze względu na podmiot możemy </a:t>
            </a:r>
            <a:r>
              <a:rPr lang="pl-PL" i="1" u="sng" dirty="0" err="1" smtClean="0">
                <a:solidFill>
                  <a:schemeClr val="tx2"/>
                </a:solidFill>
              </a:rPr>
              <a:t>dzialić</a:t>
            </a:r>
            <a:r>
              <a:rPr lang="pl-PL" i="1" u="sng" dirty="0" smtClean="0">
                <a:solidFill>
                  <a:schemeClr val="tx2"/>
                </a:solidFill>
              </a:rPr>
              <a:t> przestępstwa na:</a:t>
            </a:r>
          </a:p>
          <a:p>
            <a:pPr marL="114300" indent="0" fontAlgn="auto">
              <a:spcAft>
                <a:spcPts val="0"/>
              </a:spcAft>
              <a:buNone/>
              <a:defRPr/>
            </a:pPr>
            <a:r>
              <a:rPr lang="pl-PL" b="1" dirty="0" smtClean="0">
                <a:solidFill>
                  <a:schemeClr val="tx2"/>
                </a:solidFill>
              </a:rPr>
              <a:t>Powszechne i indywidualne właściwe oraz indywidualne niewłaściwe</a:t>
            </a:r>
          </a:p>
          <a:p>
            <a:pPr fontAlgn="auto">
              <a:spcAft>
                <a:spcPts val="0"/>
              </a:spcAft>
              <a:buFont typeface="Wingdings" pitchFamily="2" charset="2"/>
              <a:buChar char="q"/>
              <a:defRPr/>
            </a:pPr>
            <a:r>
              <a:rPr lang="pl-PL" dirty="0" smtClean="0"/>
              <a:t>ustawa karna wprowadza też 2 dalsze warunki związane ze zdolnością do zawinienia sprawcy, czyli warunek wieku i stanu psychicznego:</a:t>
            </a:r>
          </a:p>
          <a:p>
            <a:pPr marL="114300" indent="0" fontAlgn="auto">
              <a:spcAft>
                <a:spcPts val="0"/>
              </a:spcAft>
              <a:buNone/>
              <a:defRPr/>
            </a:pPr>
            <a:r>
              <a:rPr lang="pl-PL" b="1" dirty="0" smtClean="0"/>
              <a:t>Nieletni – </a:t>
            </a:r>
            <a:r>
              <a:rPr lang="pl-PL" dirty="0" smtClean="0"/>
              <a:t>obejmuje </a:t>
            </a:r>
            <a:r>
              <a:rPr lang="pl-PL" dirty="0"/>
              <a:t>w zakresie zapobiegania i zwalczania demoralizacji – osoby, które nie ukończyły lat 18, postępowania w sprawach o czyny karalne – osoby w wieku 13–17 lat, wykonywania </a:t>
            </a:r>
            <a:r>
              <a:rPr lang="pl-PL" dirty="0" smtClean="0"/>
              <a:t>środków wychowawczych lub poprawczych – osoby nawet do 21. roku życia.</a:t>
            </a:r>
          </a:p>
          <a:p>
            <a:pPr marL="114300" indent="0" fontAlgn="auto">
              <a:spcAft>
                <a:spcPts val="0"/>
              </a:spcAft>
              <a:buNone/>
              <a:defRPr/>
            </a:pPr>
            <a:endParaRPr lang="pl-PL" dirty="0" smtClean="0"/>
          </a:p>
          <a:p>
            <a:pPr marL="114300" indent="0" fontAlgn="auto">
              <a:spcAft>
                <a:spcPts val="0"/>
              </a:spcAft>
              <a:buNone/>
              <a:defRPr/>
            </a:pPr>
            <a:r>
              <a:rPr lang="pl-PL" b="1" dirty="0" smtClean="0"/>
              <a:t>Młodociany - </a:t>
            </a:r>
            <a:r>
              <a:rPr lang="pl-PL" dirty="0"/>
              <a:t>Młodocianym jest sprawca, który w chwili popełnienia czynu zabronionego nie ukończył 21 lat i w czasie orzekania w pierwszej instancji 24 lat. </a:t>
            </a:r>
            <a:r>
              <a:rPr lang="pl-PL" dirty="0" smtClean="0"/>
              <a:t>(art. 115 </a:t>
            </a:r>
            <a:r>
              <a:rPr lang="pl-PL" dirty="0"/>
              <a:t>§ </a:t>
            </a:r>
            <a:r>
              <a:rPr lang="pl-PL" dirty="0" smtClean="0"/>
              <a:t>10)</a:t>
            </a:r>
          </a:p>
          <a:p>
            <a:pPr marL="114300" indent="0" fontAlgn="auto">
              <a:spcAft>
                <a:spcPts val="0"/>
              </a:spcAft>
              <a:buNone/>
              <a:defRPr/>
            </a:pPr>
            <a:endParaRPr lang="pl-PL" b="1" dirty="0" smtClean="0"/>
          </a:p>
          <a:p>
            <a:pPr marL="114300" indent="0" fontAlgn="auto">
              <a:spcAft>
                <a:spcPts val="0"/>
              </a:spcAft>
              <a:buNone/>
              <a:defRPr/>
            </a:pPr>
            <a:endParaRPr lang="pl-PL" b="1" u="sng" dirty="0" smtClean="0"/>
          </a:p>
          <a:p>
            <a:pPr marL="114300" indent="0" fontAlgn="auto">
              <a:spcAft>
                <a:spcPts val="0"/>
              </a:spcAft>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4135670479"/>
      </p:ext>
    </p:extLst>
  </p:cSld>
  <p:clrMapOvr>
    <a:masterClrMapping/>
  </p:clrMapOvr>
  <p:transition>
    <p:randomBa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Podmiot przestępstwa </a:t>
            </a:r>
            <a:endParaRPr lang="pl-PL" sz="4000" dirty="0"/>
          </a:p>
        </p:txBody>
      </p:sp>
      <p:sp>
        <p:nvSpPr>
          <p:cNvPr id="130051" name="Rectangle 3"/>
          <p:cNvSpPr>
            <a:spLocks noGrp="1" noChangeArrowheads="1"/>
          </p:cNvSpPr>
          <p:nvPr>
            <p:ph idx="1"/>
          </p:nvPr>
        </p:nvSpPr>
        <p:spPr>
          <a:xfrm>
            <a:off x="323528" y="1052513"/>
            <a:ext cx="7753672" cy="5805487"/>
          </a:xfrm>
        </p:spPr>
        <p:txBody>
          <a:bodyPr rtlCol="0">
            <a:normAutofit/>
          </a:bodyPr>
          <a:lstStyle/>
          <a:p>
            <a:pPr fontAlgn="auto">
              <a:spcAft>
                <a:spcPts val="0"/>
              </a:spcAft>
              <a:buFont typeface="Wingdings" pitchFamily="2" charset="2"/>
              <a:buChar char="q"/>
              <a:defRPr/>
            </a:pPr>
            <a:r>
              <a:rPr lang="pl-PL" dirty="0" smtClean="0"/>
              <a:t>Zgodnie </a:t>
            </a:r>
            <a:r>
              <a:rPr lang="pl-PL" dirty="0"/>
              <a:t>z </a:t>
            </a:r>
            <a:r>
              <a:rPr lang="pl-PL" b="1" dirty="0"/>
              <a:t>art. </a:t>
            </a:r>
            <a:r>
              <a:rPr lang="pl-PL" b="1" dirty="0" smtClean="0"/>
              <a:t>1 ustawy o postepowaniu w sprawach nieletnich </a:t>
            </a:r>
            <a:r>
              <a:rPr lang="pl-PL" dirty="0" smtClean="0"/>
              <a:t>osoba </a:t>
            </a:r>
            <a:r>
              <a:rPr lang="pl-PL" dirty="0"/>
              <a:t>do 17. roku życia, która popełni czyn karalny – w tym wyczerpujący ustawowe znamiona przestępstwa – jest uznana za </a:t>
            </a:r>
            <a:r>
              <a:rPr lang="pl-PL" dirty="0" smtClean="0"/>
              <a:t>nieletniego i nie </a:t>
            </a:r>
            <a:r>
              <a:rPr lang="pl-PL" dirty="0"/>
              <a:t>ponosi odpowiedzialności karnej, gdyż nie można jej przypisać winy. </a:t>
            </a:r>
            <a:endParaRPr lang="pl-PL" dirty="0" smtClean="0"/>
          </a:p>
          <a:p>
            <a:pPr fontAlgn="auto">
              <a:spcAft>
                <a:spcPts val="0"/>
              </a:spcAft>
              <a:buFont typeface="Wingdings" pitchFamily="2" charset="2"/>
              <a:buChar char="q"/>
              <a:defRPr/>
            </a:pPr>
            <a:r>
              <a:rPr lang="pl-PL" dirty="0" smtClean="0"/>
              <a:t>Podlega </a:t>
            </a:r>
            <a:r>
              <a:rPr lang="pl-PL" dirty="0"/>
              <a:t>ona szczególnemu traktowaniu ze strony prawa, nakierowanemu na wychowanie i poprawę. </a:t>
            </a:r>
            <a:endParaRPr lang="pl-PL" dirty="0" smtClean="0"/>
          </a:p>
          <a:p>
            <a:pPr fontAlgn="auto">
              <a:spcAft>
                <a:spcPts val="0"/>
              </a:spcAft>
              <a:buFont typeface="Wingdings" pitchFamily="2" charset="2"/>
              <a:buChar char="q"/>
              <a:defRPr/>
            </a:pPr>
            <a:r>
              <a:rPr lang="pl-PL" dirty="0" smtClean="0"/>
              <a:t>Nie </a:t>
            </a:r>
            <a:r>
              <a:rPr lang="pl-PL" dirty="0"/>
              <a:t>stosuje się wobec niej kar, lecz jedynie środki wychowawcze, lecznicze lub poprawcze. </a:t>
            </a:r>
            <a:endParaRPr lang="pl-PL" dirty="0" smtClean="0"/>
          </a:p>
          <a:p>
            <a:pPr fontAlgn="auto">
              <a:spcAft>
                <a:spcPts val="0"/>
              </a:spcAft>
              <a:buFont typeface="Wingdings" pitchFamily="2" charset="2"/>
              <a:buChar char="q"/>
              <a:defRPr/>
            </a:pPr>
            <a:r>
              <a:rPr lang="pl-PL" dirty="0" smtClean="0"/>
              <a:t>Wyjątek </a:t>
            </a:r>
            <a:r>
              <a:rPr lang="pl-PL" dirty="0"/>
              <a:t>pozwalający orzec karę nadzwyczajnie złagodzoną, gdy nieletni, wobec którego orzeczono umieszczenie w zakładzie poprawczym, ukończył lat 18 przed rozpoczęciem wykonania orzeczenia, a sąd uznał, że należy odstąpić od wykonania tego środka (art. 94 </a:t>
            </a:r>
            <a:r>
              <a:rPr lang="pl-PL" dirty="0" err="1"/>
              <a:t>NielU</a:t>
            </a:r>
            <a:r>
              <a:rPr lang="pl-PL" dirty="0"/>
              <a:t>).</a:t>
            </a:r>
            <a:endParaRPr lang="pl-PL" b="1" dirty="0" smtClean="0"/>
          </a:p>
          <a:p>
            <a:pPr marL="114300" indent="0" fontAlgn="auto">
              <a:spcAft>
                <a:spcPts val="0"/>
              </a:spcAft>
              <a:buNone/>
              <a:defRPr/>
            </a:pPr>
            <a:endParaRPr lang="pl-PL" b="1" u="sng" dirty="0" smtClean="0"/>
          </a:p>
          <a:p>
            <a:pPr marL="114300" indent="0" fontAlgn="auto">
              <a:spcAft>
                <a:spcPts val="0"/>
              </a:spcAft>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
        <p:nvSpPr>
          <p:cNvPr id="2" name="Strzałka w dół 1"/>
          <p:cNvSpPr/>
          <p:nvPr/>
        </p:nvSpPr>
        <p:spPr>
          <a:xfrm>
            <a:off x="5652120" y="5875223"/>
            <a:ext cx="936104" cy="648072"/>
          </a:xfrm>
          <a:prstGeom prst="downArrow">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3542093072"/>
      </p:ext>
    </p:extLst>
  </p:cSld>
  <p:clrMapOvr>
    <a:masterClrMapping/>
  </p:clrMapOvr>
  <p:transition>
    <p:randomBa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Podmiot przestępstwa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fontScale="92500" lnSpcReduction="10000"/>
          </a:bodyPr>
          <a:lstStyle/>
          <a:p>
            <a:pPr fontAlgn="auto">
              <a:spcAft>
                <a:spcPts val="0"/>
              </a:spcAft>
              <a:buFont typeface="Arial" pitchFamily="34" charset="0"/>
              <a:buNone/>
              <a:defRPr/>
            </a:pPr>
            <a:endParaRPr lang="pl-PL" b="1" u="sng" dirty="0"/>
          </a:p>
          <a:p>
            <a:pPr fontAlgn="auto">
              <a:spcAft>
                <a:spcPts val="0"/>
              </a:spcAft>
              <a:buFont typeface="Arial" pitchFamily="34" charset="0"/>
              <a:buNone/>
              <a:defRPr/>
            </a:pPr>
            <a:r>
              <a:rPr lang="pl-PL" b="1" dirty="0" smtClean="0"/>
              <a:t>Granica wiekowa odpowiedzialności karnej</a:t>
            </a:r>
          </a:p>
          <a:p>
            <a:pPr marL="114300" indent="0" fontAlgn="auto">
              <a:spcAft>
                <a:spcPts val="0"/>
              </a:spcAft>
              <a:buNone/>
              <a:defRPr/>
            </a:pPr>
            <a:r>
              <a:rPr lang="pl-PL" dirty="0" smtClean="0">
                <a:solidFill>
                  <a:schemeClr val="tx2"/>
                </a:solidFill>
              </a:rPr>
              <a:t>art. 10 KK</a:t>
            </a:r>
          </a:p>
          <a:p>
            <a:pPr algn="just" fontAlgn="auto">
              <a:spcAft>
                <a:spcPts val="0"/>
              </a:spcAft>
              <a:buFontTx/>
              <a:buChar char="-"/>
              <a:defRPr/>
            </a:pPr>
            <a:r>
              <a:rPr lang="pl-PL" dirty="0">
                <a:solidFill>
                  <a:schemeClr val="tx2"/>
                </a:solidFill>
              </a:rPr>
              <a:t> </a:t>
            </a:r>
            <a:r>
              <a:rPr lang="pl-PL" dirty="0"/>
              <a:t>W art. 10 § 1 KK została ściśle określona </a:t>
            </a:r>
            <a:r>
              <a:rPr lang="pl-PL" b="1" dirty="0"/>
              <a:t>granica wiekowa</a:t>
            </a:r>
            <a:r>
              <a:rPr lang="pl-PL" dirty="0"/>
              <a:t>, od której – co do zasady – rozpoczyna się </a:t>
            </a:r>
            <a:r>
              <a:rPr lang="pl-PL" b="1" dirty="0"/>
              <a:t>odpowiedzialność karna</a:t>
            </a:r>
            <a:r>
              <a:rPr lang="pl-PL" dirty="0"/>
              <a:t> osoby, która popełniła przestępstwo. Ukończenie 17. roku życia stanowi </a:t>
            </a:r>
            <a:r>
              <a:rPr lang="pl-PL" b="1" dirty="0"/>
              <a:t>dolną</a:t>
            </a:r>
            <a:r>
              <a:rPr lang="pl-PL" dirty="0"/>
              <a:t> </a:t>
            </a:r>
            <a:r>
              <a:rPr lang="pl-PL" b="1" dirty="0"/>
              <a:t>granicę wieku tzw. dojrzałości </a:t>
            </a:r>
            <a:r>
              <a:rPr lang="pl-PL" b="1" dirty="0" smtClean="0"/>
              <a:t>karnej. </a:t>
            </a:r>
            <a:r>
              <a:rPr lang="pl-PL" dirty="0" smtClean="0"/>
              <a:t>Sprawca </a:t>
            </a:r>
            <a:r>
              <a:rPr lang="pl-PL" dirty="0"/>
              <a:t>czynu zabronionego od dnia ukończenia 17. roku życia, jeżeli można mu przypisać winę, ponosi odpowiedzialność karną za przestępstwo na zasadach określonych w KK</a:t>
            </a:r>
            <a:r>
              <a:rPr lang="pl-PL" dirty="0" smtClean="0"/>
              <a:t>.</a:t>
            </a:r>
          </a:p>
          <a:p>
            <a:pPr algn="just" fontAlgn="auto">
              <a:spcAft>
                <a:spcPts val="0"/>
              </a:spcAft>
              <a:buFontTx/>
              <a:buChar char="-"/>
              <a:defRPr/>
            </a:pPr>
            <a:r>
              <a:rPr lang="pl-PL" dirty="0">
                <a:solidFill>
                  <a:schemeClr val="tx2"/>
                </a:solidFill>
              </a:rPr>
              <a:t> </a:t>
            </a:r>
            <a:r>
              <a:rPr lang="pl-PL" b="1" dirty="0" smtClean="0">
                <a:solidFill>
                  <a:schemeClr val="tx2"/>
                </a:solidFill>
              </a:rPr>
              <a:t>granica 15 lat – </a:t>
            </a:r>
            <a:r>
              <a:rPr lang="pl-PL" dirty="0" smtClean="0"/>
              <a:t>tylko w przypadku czynów wymienionych enumeratywnie w art. 10 </a:t>
            </a:r>
            <a:r>
              <a:rPr lang="pl-PL" dirty="0"/>
              <a:t>§ </a:t>
            </a:r>
            <a:r>
              <a:rPr lang="pl-PL" dirty="0" smtClean="0"/>
              <a:t>2 KK  i po spełnieniu przewidzianych tam przesłanek</a:t>
            </a:r>
          </a:p>
          <a:p>
            <a:pPr algn="just" fontAlgn="auto">
              <a:spcAft>
                <a:spcPts val="0"/>
              </a:spcAft>
              <a:buFontTx/>
              <a:buChar char="-"/>
              <a:defRPr/>
            </a:pPr>
            <a:r>
              <a:rPr lang="pl-PL" dirty="0"/>
              <a:t> </a:t>
            </a:r>
            <a:r>
              <a:rPr lang="pl-PL" b="1" dirty="0" smtClean="0">
                <a:solidFill>
                  <a:schemeClr val="tx2"/>
                </a:solidFill>
              </a:rPr>
              <a:t>przedział od 17 do 18 lat </a:t>
            </a:r>
            <a:r>
              <a:rPr lang="pl-PL" dirty="0" smtClean="0"/>
              <a:t>- </a:t>
            </a:r>
            <a:r>
              <a:rPr lang="pl-PL" dirty="0"/>
              <a:t>sąd </a:t>
            </a:r>
            <a:r>
              <a:rPr lang="pl-PL" dirty="0" smtClean="0"/>
              <a:t>może zamiast </a:t>
            </a:r>
            <a:r>
              <a:rPr lang="pl-PL" dirty="0"/>
              <a:t>kary </a:t>
            </a:r>
            <a:r>
              <a:rPr lang="pl-PL" dirty="0" smtClean="0"/>
              <a:t>zastosować </a:t>
            </a:r>
            <a:r>
              <a:rPr lang="pl-PL" dirty="0"/>
              <a:t>środki wychowawcze, lecznicze albo poprawcze przewidziane dla nieletnich, jeżeli okoliczności sprawy oraz stopień rozwoju sprawcy, jego właściwości i warunki osobiste za tym przemawiają</a:t>
            </a:r>
            <a:r>
              <a:rPr lang="pl-PL" dirty="0" smtClean="0"/>
              <a:t>. 10 </a:t>
            </a:r>
            <a:r>
              <a:rPr lang="pl-PL" dirty="0"/>
              <a:t>§ </a:t>
            </a:r>
            <a:r>
              <a:rPr lang="pl-PL" dirty="0" smtClean="0"/>
              <a:t>4 </a:t>
            </a:r>
            <a:r>
              <a:rPr lang="pl-PL" dirty="0"/>
              <a:t>KK </a:t>
            </a:r>
            <a:endParaRPr lang="pl-PL" dirty="0" smtClean="0"/>
          </a:p>
          <a:p>
            <a:pPr algn="just" fontAlgn="auto">
              <a:spcAft>
                <a:spcPts val="0"/>
              </a:spcAft>
              <a:buFontTx/>
              <a:buChar char="-"/>
              <a:defRPr/>
            </a:pPr>
            <a:r>
              <a:rPr lang="pl-PL" dirty="0"/>
              <a:t> </a:t>
            </a:r>
            <a:r>
              <a:rPr lang="pl-PL" b="1" dirty="0" smtClean="0"/>
              <a:t>Modyfikacje wymiaru kary związane z wiekiem sprawcy!</a:t>
            </a:r>
            <a:endParaRPr lang="pl-PL" dirty="0" smtClean="0"/>
          </a:p>
          <a:p>
            <a:pPr marL="114300" indent="0" fontAlgn="auto">
              <a:spcAft>
                <a:spcPts val="0"/>
              </a:spcAft>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2810992973"/>
      </p:ext>
    </p:extLst>
  </p:cSld>
  <p:clrMapOvr>
    <a:masterClrMapping/>
  </p:clrMapOvr>
  <p:transition>
    <p:randomBa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8697</TotalTime>
  <Words>3965</Words>
  <Application>Microsoft Office PowerPoint</Application>
  <PresentationFormat>Pokaz na ekranie (4:3)</PresentationFormat>
  <Paragraphs>419</Paragraphs>
  <Slides>39</Slides>
  <Notes>0</Notes>
  <HiddenSlides>0</HiddenSlides>
  <MMClips>0</MMClips>
  <ScaleCrop>false</ScaleCrop>
  <HeadingPairs>
    <vt:vector size="4" baseType="variant">
      <vt:variant>
        <vt:lpstr>Motyw</vt:lpstr>
      </vt:variant>
      <vt:variant>
        <vt:i4>1</vt:i4>
      </vt:variant>
      <vt:variant>
        <vt:lpstr>Tytuły slajdów</vt:lpstr>
      </vt:variant>
      <vt:variant>
        <vt:i4>39</vt:i4>
      </vt:variant>
    </vt:vector>
  </HeadingPairs>
  <TitlesOfParts>
    <vt:vector size="40" baseType="lpstr">
      <vt:lpstr>Adjacency</vt:lpstr>
      <vt:lpstr>Znamiona typu czynu zabronionego 1</vt:lpstr>
      <vt:lpstr>Pojęcie i znaczenie zespołu znamion </vt:lpstr>
      <vt:lpstr>Pojęcie i znaczenie zespołu znamion </vt:lpstr>
      <vt:lpstr>Pojęcie i znaczenie zespołu znamion </vt:lpstr>
      <vt:lpstr>Pojęcie i znaczenie zespołu znamion </vt:lpstr>
      <vt:lpstr>Znamiona przestępstwa </vt:lpstr>
      <vt:lpstr>Podmiot przestępstwa </vt:lpstr>
      <vt:lpstr>Podmiot przestępstwa </vt:lpstr>
      <vt:lpstr>Podmiot przestępstwa </vt:lpstr>
      <vt:lpstr>Podmiot przestępstwa </vt:lpstr>
      <vt:lpstr>Przedmiot przestępstwa </vt:lpstr>
      <vt:lpstr>Przedmiot przestępstwa </vt:lpstr>
      <vt:lpstr>Strona przedmiotowa przestępstwa </vt:lpstr>
      <vt:lpstr>Strona przedmiotowa przestępstwa </vt:lpstr>
      <vt:lpstr>Strona przedmiotowa przestępstwa </vt:lpstr>
      <vt:lpstr>Strona przedmiotowa przestępstwa </vt:lpstr>
      <vt:lpstr>Strona przedmiotowa przestępstwa </vt:lpstr>
      <vt:lpstr>Strona przedmiotowa przestępstwa </vt:lpstr>
      <vt:lpstr>Strona przedmiotowa przestępstwa </vt:lpstr>
      <vt:lpstr>Strona przedmiotowa przestępstwa </vt:lpstr>
      <vt:lpstr>Strona przedmiotowa przestępstwa </vt:lpstr>
      <vt:lpstr>Strona przedmiotowa przestępstwa </vt:lpstr>
      <vt:lpstr>Strona przedmiotowa przestępstwa </vt:lpstr>
      <vt:lpstr>Strona przedmiotowa przestępstwa </vt:lpstr>
      <vt:lpstr>Strona przedmiotowa przestępstwa </vt:lpstr>
      <vt:lpstr>Strona przedmiotowa przestępstwa </vt:lpstr>
      <vt:lpstr>Strona przedmiotowa przestępstwa </vt:lpstr>
      <vt:lpstr>Strona przedmiotowa przestępstwa </vt:lpstr>
      <vt:lpstr>Strona przedmiotowa przestępstwa </vt:lpstr>
      <vt:lpstr>Strona przedmiotowa przestępstwa </vt:lpstr>
      <vt:lpstr>Strona przedmiotowa przestępstwa </vt:lpstr>
      <vt:lpstr>Strona przedmiotowa przestępstwa </vt:lpstr>
      <vt:lpstr>Strona przedmiotowa przestępstwa </vt:lpstr>
      <vt:lpstr>Strona przedmiotowa przestępstwa </vt:lpstr>
      <vt:lpstr>Strona przedmiotowa przestępstwa </vt:lpstr>
      <vt:lpstr>Strona przedmiotowa przestępstwa </vt:lpstr>
      <vt:lpstr>Strona przedmiotowa przestępstwa </vt:lpstr>
      <vt:lpstr>Strona przedmiotowa przestępstwa </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Wprowadznie do nauki prawa karnego</dc:title>
  <dc:creator>Tomasz Biegacz</dc:creator>
  <cp:lastModifiedBy>Dagmara</cp:lastModifiedBy>
  <cp:revision>511</cp:revision>
  <dcterms:created xsi:type="dcterms:W3CDTF">2012-10-05T20:53:44Z</dcterms:created>
  <dcterms:modified xsi:type="dcterms:W3CDTF">2020-01-26T12:32:49Z</dcterms:modified>
</cp:coreProperties>
</file>