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1"/>
  </p:notesMasterIdLst>
  <p:sldIdLst>
    <p:sldId id="256" r:id="rId2"/>
    <p:sldId id="758" r:id="rId3"/>
    <p:sldId id="759" r:id="rId4"/>
    <p:sldId id="760" r:id="rId5"/>
    <p:sldId id="764" r:id="rId6"/>
    <p:sldId id="761" r:id="rId7"/>
    <p:sldId id="766" r:id="rId8"/>
    <p:sldId id="763" r:id="rId9"/>
    <p:sldId id="765" r:id="rId10"/>
    <p:sldId id="767" r:id="rId11"/>
    <p:sldId id="762" r:id="rId12"/>
    <p:sldId id="770" r:id="rId13"/>
    <p:sldId id="773" r:id="rId14"/>
    <p:sldId id="774" r:id="rId15"/>
    <p:sldId id="786" r:id="rId16"/>
    <p:sldId id="775" r:id="rId17"/>
    <p:sldId id="776" r:id="rId18"/>
    <p:sldId id="771" r:id="rId19"/>
    <p:sldId id="777" r:id="rId20"/>
    <p:sldId id="772" r:id="rId21"/>
    <p:sldId id="778" r:id="rId22"/>
    <p:sldId id="779" r:id="rId23"/>
    <p:sldId id="781" r:id="rId24"/>
    <p:sldId id="780" r:id="rId25"/>
    <p:sldId id="782" r:id="rId26"/>
    <p:sldId id="783" r:id="rId27"/>
    <p:sldId id="784" r:id="rId28"/>
    <p:sldId id="785" r:id="rId29"/>
    <p:sldId id="284" r:id="rId30"/>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26.01.2020</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26/01/2020</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26/01/2020</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26/01/2020</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26/01/2020</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26/01/2020</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26/01/2020</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26/01/2020</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26/01/2020</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26/01/2020</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26/01/2020</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26/01/2020</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26/01/2020</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Znamiona typu czynu zabronionego 2</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8219256" cy="58054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Zamiar ewentualny</a:t>
            </a:r>
          </a:p>
          <a:p>
            <a:pPr fontAlgn="auto">
              <a:spcAft>
                <a:spcPts val="0"/>
              </a:spcAft>
              <a:buNone/>
              <a:defRPr/>
            </a:pPr>
            <a:r>
              <a:rPr lang="pl-PL" dirty="0"/>
              <a:t>	</a:t>
            </a:r>
            <a:r>
              <a:rPr lang="pl-PL" dirty="0" smtClean="0"/>
              <a:t>			element intelektualny (</a:t>
            </a:r>
            <a:r>
              <a:rPr lang="pl-PL" b="1" dirty="0" smtClean="0"/>
              <a:t>tylko świadomoś</a:t>
            </a:r>
            <a:r>
              <a:rPr lang="pl-PL" b="1" dirty="0"/>
              <a:t>ć</a:t>
            </a:r>
          </a:p>
          <a:p>
            <a:pPr fontAlgn="auto">
              <a:spcAft>
                <a:spcPts val="0"/>
              </a:spcAft>
              <a:buNone/>
              <a:defRPr/>
            </a:pPr>
            <a:r>
              <a:rPr lang="pl-PL" u="sng" dirty="0" smtClean="0"/>
              <a:t>2 </a:t>
            </a:r>
            <a:r>
              <a:rPr lang="pl-PL" u="sng" dirty="0"/>
              <a:t>elementy:   </a:t>
            </a:r>
            <a:r>
              <a:rPr lang="pl-PL" dirty="0" smtClean="0"/>
              <a:t>		</a:t>
            </a:r>
            <a:r>
              <a:rPr lang="pl-PL" b="1" dirty="0" smtClean="0"/>
              <a:t>możliwości</a:t>
            </a:r>
            <a:r>
              <a:rPr lang="pl-PL" dirty="0" smtClean="0"/>
              <a:t>)</a:t>
            </a:r>
            <a:endParaRPr lang="pl-PL" u="sng" dirty="0"/>
          </a:p>
          <a:p>
            <a:pPr fontAlgn="auto">
              <a:spcAft>
                <a:spcPts val="0"/>
              </a:spcAft>
              <a:buFont typeface="Arial" pitchFamily="34" charset="0"/>
              <a:buNone/>
              <a:defRPr/>
            </a:pPr>
            <a:r>
              <a:rPr lang="pl-PL" dirty="0" smtClean="0"/>
              <a:t>				element wolicjonalny  (</a:t>
            </a:r>
            <a:r>
              <a:rPr lang="pl-PL" b="1" dirty="0" smtClean="0"/>
              <a:t>godzenie się</a:t>
            </a:r>
            <a:r>
              <a:rPr lang="pl-PL" dirty="0" smtClean="0"/>
              <a:t>)</a:t>
            </a:r>
          </a:p>
          <a:p>
            <a:pPr marL="114300" indent="0" fontAlgn="auto">
              <a:spcAft>
                <a:spcPts val="0"/>
              </a:spcAft>
              <a:buNone/>
              <a:defRPr/>
            </a:pPr>
            <a:endParaRPr lang="pl-PL" dirty="0" smtClean="0"/>
          </a:p>
          <a:p>
            <a:pPr fontAlgn="auto">
              <a:spcAft>
                <a:spcPts val="0"/>
              </a:spcAft>
              <a:buFont typeface="Wingdings" panose="05000000000000000000" pitchFamily="2" charset="2"/>
              <a:buChar char="§"/>
              <a:defRPr/>
            </a:pPr>
            <a:r>
              <a:rPr lang="pl-PL" dirty="0"/>
              <a:t>kryterium decydującym o przyjęciu zamiaru ewentualnego jest </a:t>
            </a:r>
            <a:r>
              <a:rPr lang="pl-PL" dirty="0" smtClean="0"/>
              <a:t>z </a:t>
            </a:r>
            <a:r>
              <a:rPr lang="pl-PL" dirty="0"/>
              <a:t>jednej strony </a:t>
            </a:r>
            <a:r>
              <a:rPr lang="pl-PL" b="1" dirty="0"/>
              <a:t>brak chęci</a:t>
            </a:r>
            <a:r>
              <a:rPr lang="pl-PL" dirty="0"/>
              <a:t> popełnienia czynu zabronionego (okoliczność negatywna), </a:t>
            </a:r>
            <a:endParaRPr lang="pl-PL" dirty="0" smtClean="0"/>
          </a:p>
          <a:p>
            <a:pPr fontAlgn="auto">
              <a:spcAft>
                <a:spcPts val="0"/>
              </a:spcAft>
              <a:buFont typeface="Wingdings" panose="05000000000000000000" pitchFamily="2" charset="2"/>
              <a:buChar char="§"/>
              <a:defRPr/>
            </a:pPr>
            <a:r>
              <a:rPr lang="pl-PL" dirty="0" smtClean="0"/>
              <a:t>z </a:t>
            </a:r>
            <a:r>
              <a:rPr lang="pl-PL" dirty="0"/>
              <a:t>drugiej natomiast - stopień prawdopodobieństwa, jaki charakteryzuje sprawcę uświadamiającego sobie fakt, iż w konkretnym układzie okoliczności faktycznych możliwe jest popełnienie przez niego czynu </a:t>
            </a:r>
            <a:r>
              <a:rPr lang="pl-PL" dirty="0" smtClean="0"/>
              <a:t>zabronionego</a:t>
            </a:r>
          </a:p>
          <a:p>
            <a:pPr fontAlgn="auto">
              <a:spcAft>
                <a:spcPts val="0"/>
              </a:spcAft>
              <a:buFont typeface="Wingdings" panose="05000000000000000000" pitchFamily="2" charset="2"/>
              <a:buChar char="§"/>
              <a:defRPr/>
            </a:pPr>
            <a:r>
              <a:rPr lang="pl-PL" dirty="0"/>
              <a:t> </a:t>
            </a:r>
            <a:r>
              <a:rPr lang="pl-PL" dirty="0" smtClean="0"/>
              <a:t>zamiar ewentualny nigdy nie istnieje samodzielnie</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cxnSp>
        <p:nvCxnSpPr>
          <p:cNvPr id="3" name="Łącznik prosty ze strzałką 2"/>
          <p:cNvCxnSpPr/>
          <p:nvPr/>
        </p:nvCxnSpPr>
        <p:spPr>
          <a:xfrm flipV="1">
            <a:off x="2411760" y="2564904"/>
            <a:ext cx="50405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Łącznik prosty ze strzałką 4"/>
          <p:cNvCxnSpPr/>
          <p:nvPr/>
        </p:nvCxnSpPr>
        <p:spPr>
          <a:xfrm>
            <a:off x="2411760" y="2996952"/>
            <a:ext cx="50405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286219"/>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Wingdings" panose="05000000000000000000" pitchFamily="2" charset="2"/>
              <a:buChar char="q"/>
              <a:defRPr/>
            </a:pPr>
            <a:r>
              <a:rPr lang="pl-PL" dirty="0"/>
              <a:t>Zgodnie z orzecznictwem Sądu Najwyższego warunkiem przyjęcia, że sprawca czynu działał z zamiarem ewentualnym, jest ustalenie po pierwsze - że sprawca ma świadomość, że podjęte działanie może wyczerpywać przedmiotowe znamiona ustawy karnej, i po drugie - sprawca akceptuje sytuację, w której czyn wyczerpuje przedmiotowe znamiona przestępstwa w postaci aktu woli polegającej na godzeniu się z góry z takim stanem rzeczy, przy czym zgody na skutek nie można domniemywać czy domyślać się, lecz należy wykazać, że stanowiła ona jeden z elementów zachodzących w psychice sprawcy </a:t>
            </a:r>
            <a:endParaRPr lang="pl-PL" dirty="0" smtClean="0"/>
          </a:p>
          <a:p>
            <a:pPr fontAlgn="auto">
              <a:spcAft>
                <a:spcPts val="0"/>
              </a:spcAft>
              <a:buFont typeface="Wingdings" panose="05000000000000000000" pitchFamily="2" charset="2"/>
              <a:buChar char="q"/>
              <a:defRPr/>
            </a:pPr>
            <a:r>
              <a:rPr lang="pl-PL" dirty="0"/>
              <a:t> </a:t>
            </a:r>
            <a:r>
              <a:rPr lang="pl-PL" dirty="0" smtClean="0"/>
              <a:t>W doktrynie proponowano różne koncepcje uchwycenia istoty zamiaru ewentualnego (koncepcja zgody</a:t>
            </a:r>
            <a:r>
              <a:rPr lang="pl-PL" dirty="0"/>
              <a:t>, obojętności woli, nietolerowanego ryzyka, prawdopodobieństwa, czy obiektywnej manifestacji)</a:t>
            </a:r>
            <a:endParaRPr lang="pl-PL" dirty="0" smtClean="0"/>
          </a:p>
          <a:p>
            <a:pPr fontAlgn="auto">
              <a:spcAft>
                <a:spcPts val="0"/>
              </a:spcAft>
              <a:buFont typeface="Arial" pitchFamily="34" charset="0"/>
              <a:buNone/>
              <a:defRPr/>
            </a:pPr>
            <a:endParaRPr lang="pl-PL" b="1" u="sng" dirty="0"/>
          </a:p>
          <a:p>
            <a:pPr fontAlgn="auto">
              <a:spcAft>
                <a:spcPts val="0"/>
              </a:spcAft>
              <a:buFont typeface="Arial" pitchFamily="34" charset="0"/>
              <a:buNone/>
              <a:defRPr/>
            </a:pPr>
            <a:endParaRPr lang="pl-PL" b="1" u="sng" dirty="0"/>
          </a:p>
          <a:p>
            <a:pPr fontAlgn="auto">
              <a:spcAft>
                <a:spcPts val="0"/>
              </a:spcAft>
              <a:buFont typeface="Arial" pitchFamily="34" charset="0"/>
              <a:buNone/>
              <a:defRPr/>
            </a:pPr>
            <a:endParaRPr lang="pl-PL" b="1" u="sng" dirty="0" smtClean="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911215289"/>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pPr fontAlgn="auto">
              <a:spcAft>
                <a:spcPts val="0"/>
              </a:spcAft>
              <a:buNone/>
              <a:defRPr/>
            </a:pPr>
            <a:r>
              <a:rPr lang="pl-PL" dirty="0" smtClean="0"/>
              <a:t>„W </a:t>
            </a:r>
            <a:r>
              <a:rPr lang="pl-PL" dirty="0"/>
              <a:t>wypadku drugiej postaci zamiaru, tj. zamiaru wynikowego, sprawca może przewidywać, że zamiast albo obok objętego chęcią stanu rzeczy zrealizuje inny, który nie jest już objęty chęcią. Czynnikiem różniącym zamiar wynikowy od zamiaru bezpośredniego jest element </a:t>
            </a:r>
            <a:r>
              <a:rPr lang="pl-PL" dirty="0" err="1"/>
              <a:t>woluntatywny</a:t>
            </a:r>
            <a:r>
              <a:rPr lang="pl-PL" dirty="0"/>
              <a:t>, który ustawa określa mianem godzenia się na popełnienie czynu zabronionego. Niezależnie od różnych teoretycznych koncepcji zamiaru wynikowego (zgody, obojętności woli, nietolerowanego ryzyka, prawdopodobieństwa, czy obiektywnej manifestacji) zamiar wynikowy różni od zamiaru bezpośredniego brak chęci popełnienia czynu zabronionego</a:t>
            </a:r>
            <a:r>
              <a:rPr lang="pl-PL" dirty="0" smtClean="0"/>
              <a:t>.” (</a:t>
            </a:r>
            <a:r>
              <a:rPr lang="pl-PL" b="1" dirty="0"/>
              <a:t>II KK 60/15 - postanowienie SN - Izba Karna z dnia </a:t>
            </a:r>
            <a:r>
              <a:rPr lang="pl-PL" b="1" dirty="0" smtClean="0"/>
              <a:t>13-05-2015</a:t>
            </a:r>
            <a:r>
              <a:rPr lang="pl-PL" dirty="0" smtClean="0"/>
              <a:t>)</a:t>
            </a:r>
          </a:p>
          <a:p>
            <a:pPr fontAlgn="auto">
              <a:spcAft>
                <a:spcPts val="0"/>
              </a:spcAft>
              <a:buNone/>
              <a:defRPr/>
            </a:pPr>
            <a:r>
              <a:rPr lang="pl-PL" dirty="0" smtClean="0"/>
              <a:t>„</a:t>
            </a:r>
            <a:r>
              <a:rPr lang="pl-PL" dirty="0"/>
              <a:t>Zamiar ewentualny nie musi wiązać się z pewnością, czy też nieuchronnością wystąpienia objętego nim skutku. W tym zakresie wystarczy jedynie hipotetyczna przewidywalność. Obniżona sprawność intelektualna nie dowodzi jeszcze braku zdolności do przewidzenia normalnych i możliwych skutków uderzenia kogoś ciężkim przedmiotem w głowę</a:t>
            </a:r>
            <a:r>
              <a:rPr lang="pl-PL" dirty="0" smtClean="0"/>
              <a:t>.” (</a:t>
            </a:r>
            <a:r>
              <a:rPr lang="pl-PL" b="1" dirty="0"/>
              <a:t>II </a:t>
            </a:r>
            <a:r>
              <a:rPr lang="pl-PL" b="1" dirty="0" err="1"/>
              <a:t>AKa</a:t>
            </a:r>
            <a:r>
              <a:rPr lang="pl-PL" b="1" dirty="0"/>
              <a:t> 50/15 - wyrok SA Łódź z dnia </a:t>
            </a:r>
            <a:r>
              <a:rPr lang="pl-PL" b="1" dirty="0" smtClean="0"/>
              <a:t>28-04-2015</a:t>
            </a:r>
            <a:r>
              <a:rPr lang="pl-PL" dirty="0" smtClean="0"/>
              <a:t>) </a:t>
            </a:r>
            <a:endParaRPr lang="pl-PL" dirty="0"/>
          </a:p>
          <a:p>
            <a:pPr fontAlgn="auto">
              <a:spcAft>
                <a:spcPts val="0"/>
              </a:spcAft>
              <a:buFont typeface="Arial" pitchFamily="34" charset="0"/>
              <a:buNone/>
              <a:defRPr/>
            </a:pPr>
            <a:endParaRPr lang="pl-PL" b="1" u="sng" dirty="0" smtClean="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955108991"/>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8003232" cy="5805487"/>
          </a:xfrm>
        </p:spPr>
        <p:txBody>
          <a:bodyPr rtlCol="0">
            <a:normAutofit fontScale="85000" lnSpcReduction="2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r>
              <a:rPr lang="pl-PL" dirty="0"/>
              <a:t>1. Zamiar ewentualny nigdy nie występuje samodzielnie, lecz zawsze obok jakiegoś zamiaru bezpośredniego, wszelka bowiem aktywność człowieka (działanie) lub jej brak (zaniechanie) jest zachowaniem w jakimś celu (dążeniem do czegoś). W rezultacie opis czynu z zamiarem ewentualnym powinien wskazywać, do czego oskarżony zmierzał, jaki cel chciał osiągnąć, jaką możliwość popełnienia czynu zabronionego przewidywał i na co się godził. Proces „godzenia się" nie ma zatem charakteru samoistnego i nie może być bezpośrednim czynnikiem sprawczym określonego zachowania i nigdy nie kieruje działaniem sprawcy. Konstrukcja zamiaru ewentualnego, przyjęta w art. 9 § 1 KK, polega więc na tym, że sprawca - realizując swój cel, który zamierzał osiągnąć - przewiduje też realną możliwość popełnienia przestępstwa i godzi się na zaistnienie przestępnego skutku, jaki w rezultacie jego kierunkowego działania nastąpi. </a:t>
            </a:r>
          </a:p>
          <a:p>
            <a:r>
              <a:rPr lang="pl-PL" dirty="0"/>
              <a:t>2. Godzenie się na wystąpienie skutku śmiertelnego oznacza, że celem nie jest dokonanie zabójstwa, lecz jakiś inny - bezprawny lub prawnie obojętny - rezultat podjętego zachowania. Gdyby natomiast sprawca był pewny, że doprowadzi do śmierci drugiego człowieka i mimo to podjąłby związane z taką prognozą działanie, to należałoby przyjąć, że - dążąc wprawdzie do realizacji innego celu - objął ją jednak zamiarem bezpośrednim</a:t>
            </a:r>
            <a:r>
              <a:rPr lang="pl-PL" dirty="0" smtClean="0"/>
              <a:t>.(</a:t>
            </a:r>
            <a:r>
              <a:rPr lang="pl-PL" b="1" dirty="0"/>
              <a:t>II </a:t>
            </a:r>
            <a:r>
              <a:rPr lang="pl-PL" b="1" dirty="0" err="1"/>
              <a:t>AKa</a:t>
            </a:r>
            <a:r>
              <a:rPr lang="pl-PL" b="1" dirty="0"/>
              <a:t> 132/15 - wyrok SA Wrocław z dnia </a:t>
            </a:r>
            <a:r>
              <a:rPr lang="pl-PL" b="1" dirty="0" smtClean="0"/>
              <a:t>23-06-2015)</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02942571"/>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8003232" cy="5805487"/>
          </a:xfrm>
        </p:spPr>
        <p:txBody>
          <a:bodyPr rtlCol="0">
            <a:normAutofit fontScale="92500" lnSpcReduction="2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pPr fontAlgn="auto">
              <a:spcAft>
                <a:spcPts val="0"/>
              </a:spcAft>
              <a:buNone/>
              <a:defRPr/>
            </a:pPr>
            <a:r>
              <a:rPr lang="pl-PL" dirty="0">
                <a:solidFill>
                  <a:srgbClr val="FF0000"/>
                </a:solidFill>
              </a:rPr>
              <a:t>Ustalenie zamiaru towarzyszącego zachowaniu sprawcy podlega zawsze takim samym regułom dowodzenia, jak pozostałe okoliczności sprawy, a zatem wymaga niespornego udowodnienia i nie może ograniczać się jedynie do domniemań bądź stawiania uprawdopodobnionych lecz nie udowodnionych bezspornie tez. </a:t>
            </a:r>
            <a:r>
              <a:rPr lang="pl-PL" dirty="0" smtClean="0"/>
              <a:t>(</a:t>
            </a:r>
            <a:r>
              <a:rPr lang="pl-PL" b="1" dirty="0"/>
              <a:t>II </a:t>
            </a:r>
            <a:r>
              <a:rPr lang="pl-PL" b="1" dirty="0" err="1"/>
              <a:t>AKa</a:t>
            </a:r>
            <a:r>
              <a:rPr lang="pl-PL" b="1" dirty="0"/>
              <a:t> 405/15 - wyrok SA Katowice z dnia </a:t>
            </a:r>
            <a:r>
              <a:rPr lang="pl-PL" b="1" dirty="0" smtClean="0"/>
              <a:t>20-11-2015</a:t>
            </a:r>
            <a:r>
              <a:rPr lang="pl-PL" dirty="0" smtClean="0"/>
              <a:t>)</a:t>
            </a:r>
          </a:p>
          <a:p>
            <a:pPr fontAlgn="auto">
              <a:spcAft>
                <a:spcPts val="0"/>
              </a:spcAft>
              <a:buNone/>
              <a:defRPr/>
            </a:pPr>
            <a:r>
              <a:rPr lang="pl-PL" dirty="0"/>
              <a:t>Zamiar określony w art. 9 KK to proces zachodzący w psychice sprawcy, wyrażający się w świadomej woli zrealizowania przedmiotowych znamion czynu zabronionego, przy czym zamiar zarówno bezpośredni jak i ewentualny oznacza zjawisko obiektywnej rzeczywistości, realny przebieg procesów psychicznych. Za jego przyjęciem mogą przemawiać różnorakie okoliczności, w tym - poza użytym narzędziem - także przesłanki tak podmiotowe, jak i przedmiotowe, w szczególności pobudki działania sprawcy, jego stosunek do pokrzywdzonego przed popełnieniem przestępstwa, sposób działania, a zwłaszcza miejsce i rodzaj uszkodzenia ciała oraz stopień zagrożenia dla życia pokrzywdzonego. </a:t>
            </a:r>
            <a:r>
              <a:rPr lang="pl-PL" dirty="0" smtClean="0"/>
              <a:t>(</a:t>
            </a:r>
            <a:r>
              <a:rPr lang="pl-PL" b="1" dirty="0"/>
              <a:t>II </a:t>
            </a:r>
            <a:r>
              <a:rPr lang="pl-PL" b="1" dirty="0" err="1"/>
              <a:t>AKa</a:t>
            </a:r>
            <a:r>
              <a:rPr lang="pl-PL" b="1" dirty="0"/>
              <a:t> 170/14 - wyrok SA Szczecin z dnia </a:t>
            </a:r>
            <a:r>
              <a:rPr lang="pl-PL" b="1" dirty="0" smtClean="0"/>
              <a:t>16-10-2014</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60140131"/>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8003232" cy="58054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r>
              <a:rPr lang="pl-PL" dirty="0" smtClean="0"/>
              <a:t>"</a:t>
            </a:r>
            <a:r>
              <a:rPr lang="pl-PL" dirty="0"/>
              <a:t>Rekonstrukcja procesu motywacyjnego zachodzącego w psychice konkretnego sprawcy określonego czynu musi z natury rzeczy opierać się przede wszystkim na analizie jego osobowości, a więc cech charakteru, usposobienia, poziomu umysłowego, reakcji emocjonalnych, stosunku do otoczenia i zachowania się w różnych sytuacjach życiowych. Dopiero suma tych danych </a:t>
            </a:r>
            <a:r>
              <a:rPr lang="pl-PL" dirty="0" err="1"/>
              <a:t>osobopoznawczych</a:t>
            </a:r>
            <a:r>
              <a:rPr lang="pl-PL" dirty="0"/>
              <a:t> w zestawieniu z wszystkimi okolicznościami popełnionego czynu daje podstawę do prawidłowej jego oceny od strony podmiotowej</a:t>
            </a:r>
            <a:r>
              <a:rPr lang="pl-PL" dirty="0" smtClean="0"/>
              <a:t>". (wyrok </a:t>
            </a:r>
            <a:r>
              <a:rPr lang="pl-PL" dirty="0"/>
              <a:t>SN z dnia 13 sierpnia 1974 r., IV KR 177/74, OSNKW 1974, nr 12, poz. </a:t>
            </a:r>
            <a:r>
              <a:rPr lang="pl-PL" dirty="0" smtClean="0"/>
              <a:t>222) </a:t>
            </a:r>
            <a:endParaRPr lang="pl-PL" dirty="0"/>
          </a:p>
        </p:txBody>
      </p:sp>
    </p:spTree>
    <p:extLst>
      <p:ext uri="{BB962C8B-B14F-4D97-AF65-F5344CB8AC3E}">
        <p14:creationId xmlns:p14="http://schemas.microsoft.com/office/powerpoint/2010/main" val="2352455482"/>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8003232" cy="5805487"/>
          </a:xfrm>
        </p:spPr>
        <p:txBody>
          <a:bodyPr rtlCol="0">
            <a:normAutofit fontScale="85000" lnSpcReduction="2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r>
              <a:rPr lang="pl-PL" dirty="0"/>
              <a:t>1. Możność przewidywania następstw działania sprawcy nie może być oceniana w oderwaniu od konkretnej sytuacji; należy ją oceniać z uwzględnieniem prawdopodobieństwa nastąpienia skutków w wyniku konkretnego zachowania się sprawcy, licząc się z jego życiowym doświadczeniem. Prawdopodobieństwo natomiast należy oceniać, jako coś więcej niż abstrakcyjną tylko możliwość. Sprawcę można obciążyć możliwością przewidywania tylko normalnych, typowych następstw, nie zaś następstw zupełnie wyjątkowych, uwzględniając osobowość sprawcy, jego wiek, doświadczenie życiowe, wykształcenie i poziom intelektualny. </a:t>
            </a:r>
          </a:p>
          <a:p>
            <a:r>
              <a:rPr lang="pl-PL" dirty="0"/>
              <a:t>2. Dla przyjęcia, iż sprawca działał z zamiarem zabójstwa człowieka nie wystarczy ustalenie, iż działał on umyślnie, chcąc spowodować nawet ciężkie obrażenia ciała lub godząc się z ich spowodowaniem. Konieczne jest ustalenie objęcia zamiarem także skutku w postaci śmierci. Jeżeli takiego ustalenia nie da się dokonać bezspornie, to mimo stwierdzonej umyślności działania w zakresie spowodowania obrażeń, odpowiedzialność sprawcy kształtuje się wyłącznie na podstawie przepisów przewidujących odpowiedzialność za naruszenie prawidłowych funkcji organizmu, odpowiednio z art. 156 lub art. 157 KK</a:t>
            </a:r>
            <a:r>
              <a:rPr lang="pl-PL" dirty="0" smtClean="0"/>
              <a:t>. (</a:t>
            </a:r>
            <a:r>
              <a:rPr lang="pl-PL" b="1" dirty="0"/>
              <a:t>II </a:t>
            </a:r>
            <a:r>
              <a:rPr lang="pl-PL" b="1" dirty="0" err="1"/>
              <a:t>AKa</a:t>
            </a:r>
            <a:r>
              <a:rPr lang="pl-PL" b="1" dirty="0"/>
              <a:t> 425/14 - wyrok SA Gdańsk z dnia </a:t>
            </a:r>
            <a:r>
              <a:rPr lang="pl-PL" b="1" dirty="0" smtClean="0"/>
              <a:t>04-02-2015</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03865821"/>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8003232" cy="5805487"/>
          </a:xfrm>
        </p:spPr>
        <p:txBody>
          <a:bodyPr rtlCol="0">
            <a:normAutofit fontScale="85000" lnSpcReduction="2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a:t>Zamiar ewentualny nigdy nie występuje samodzielnie, lecz zawsze obok zamiaru bezpośredniego, niczym jego produkt uboczny. Jest on zawsze związany z jakimś zamiarem bezpośrednim, a to z dążeniem do osiągnięcia celu i dlatego nie występuje samoistnie. Sprawca, realizując swój cel, przewiduje możliwość popełnienia przestępstwa i godzi się równocześnie na zaistnienie takiego skutku przestępczego, jaki w rezultacie jego działania nastąpi. Proces „godzenia się” nie ma charakteru samoistnego i nie może być bezpośrednim czynnikiem sprawczym określonego zachowania i nigdy nie kieruje działaniem sprawcy. </a:t>
            </a:r>
            <a:r>
              <a:rPr lang="pl-PL" dirty="0" smtClean="0"/>
              <a:t>(</a:t>
            </a:r>
            <a:r>
              <a:rPr lang="pl-PL" b="1" dirty="0"/>
              <a:t>II </a:t>
            </a:r>
            <a:r>
              <a:rPr lang="pl-PL" b="1" dirty="0" err="1"/>
              <a:t>AKa</a:t>
            </a:r>
            <a:r>
              <a:rPr lang="pl-PL" b="1" dirty="0"/>
              <a:t> 26/14 - wyrok SA Kraków z dnia </a:t>
            </a:r>
            <a:r>
              <a:rPr lang="pl-PL" b="1" dirty="0" smtClean="0"/>
              <a:t>29-05-2014)</a:t>
            </a:r>
          </a:p>
          <a:p>
            <a:pPr fontAlgn="auto">
              <a:spcAft>
                <a:spcPts val="0"/>
              </a:spcAft>
              <a:buNone/>
              <a:defRPr/>
            </a:pPr>
            <a:r>
              <a:rPr lang="pl-PL" dirty="0"/>
              <a:t>Rodzaj użytego narzędzia oraz siła i umiejscowienie ciosów w tym również okolice, na które skierowane było działanie sprawcy, są faktami, których ustalenie niejednokrotnie, jednoznacznie wręcz świadczy o zamiarze zabójstwa. To nie oznacza jednak, by słuszne było w każdym wypadku nadawanie im waloru dowodów automatycznie przesądzających, że sprawca działał z takim właśnie zamiarem. Zawsze bowiem należy sięgać również, do innych okoliczności czynu, ponieważ dopiero uwzględnienie wszystkich składników zdarzenia, pozwala prawidłowo ustalić, jaki był rzeczywisty zamiar sprawcy</a:t>
            </a:r>
            <a:r>
              <a:rPr lang="pl-PL" dirty="0" smtClean="0"/>
              <a:t>.(</a:t>
            </a:r>
            <a:r>
              <a:rPr lang="pl-PL" b="1" dirty="0"/>
              <a:t>II </a:t>
            </a:r>
            <a:r>
              <a:rPr lang="pl-PL" b="1" dirty="0" err="1"/>
              <a:t>AKa</a:t>
            </a:r>
            <a:r>
              <a:rPr lang="pl-PL" b="1" dirty="0"/>
              <a:t> 24/14 - wyrok SA Rzeszów z dnia </a:t>
            </a:r>
            <a:r>
              <a:rPr lang="pl-PL" b="1" dirty="0" smtClean="0"/>
              <a:t>21-05-2014</a:t>
            </a:r>
            <a:r>
              <a:rPr lang="pl-PL" dirty="0" smtClean="0"/>
              <a:t>)</a:t>
            </a:r>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242635345"/>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179388" y="1052513"/>
            <a:ext cx="8425060" cy="5976887"/>
          </a:xfrm>
        </p:spPr>
        <p:txBody>
          <a:bodyPr rtlCol="0">
            <a:normAutofit fontScale="77500" lnSpcReduction="200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b="1" u="sng" dirty="0" smtClean="0"/>
              <a:t>Zamiar ewentualny</a:t>
            </a:r>
          </a:p>
          <a:p>
            <a:pPr fontAlgn="auto">
              <a:spcAft>
                <a:spcPts val="0"/>
              </a:spcAft>
              <a:buFont typeface="Arial" pitchFamily="34" charset="0"/>
              <a:buNone/>
              <a:defRPr/>
            </a:pPr>
            <a:endParaRPr lang="pl-PL" b="1" u="sng" dirty="0" smtClean="0"/>
          </a:p>
          <a:p>
            <a:r>
              <a:rPr lang="pl-PL" dirty="0"/>
              <a:t>1. Przypisanie zbrodni zabójstwa z art. 148 KK wymaga wykazania zamiaru zabójstwa to jest wykazania, że sprawca chciał śmierci swojej ofiary albo przewidując taką możliwość godził się na to. Ustalenia dotyczące zamiaru muszą być wnioskiem końcowym wynikającym z analizy całokształtu przedmiotowych i podmiotowych okoliczności zajścia, a w szczególności ze stosunku sprawcy do pokrzywdzonego, jego właściwości osobistych i dotychczasowego trybu życia, pobudek oraz motywów działania, siły ciosu, głębokości i kierunku rany, miejsca zadawania ciosów, ilości ciosów, rodzaju i rozmiarów użytego narzędzia oraz wszelkich innych przesłanek wskazujących na to, że sprawca chcąc spowodować uszkodzenia ciała, zgodą swą, stanowiącą realny proces psychiczny, obejmował tak wyjątkowo ciężki skutek jakim jest śmierć ofiary. Ustalenie zamiaru sprawcy musi być czynione zawsze w realiach konkretnej sprawy w oparciu o dostępne i przeprowadzone dowody.</a:t>
            </a:r>
          </a:p>
          <a:p>
            <a:r>
              <a:rPr lang="pl-PL" dirty="0"/>
              <a:t>2. Istota zamiaru ewentualnego zgodnie z art. 9 § 1 KK in fine polega na tym, że sprawca przewidując możliwość popełnienia czynu zabronionego godzi się na to. Przyjęcie takiej postaci zamiaru musi opierać się na pewnym ustaleniu, że określony skutek był rzeczywiście wyobrażony przez sprawcę, a także iż był przez niego akceptowany. O zamiarze ewentualnym można mówić wtedy, gdy sprawca wprawdzie nie chce aby nastąpił określony w ustawie skutek jego działania, ale zarazem nie chce tez żeby nie nastąpił, a tym samym gdy wykazuje całkowitą obojętność wobec uświadomionej sobie możliwości nastąpienia owego skutku</a:t>
            </a:r>
            <a:r>
              <a:rPr lang="pl-PL" dirty="0" smtClean="0"/>
              <a:t>.(</a:t>
            </a:r>
            <a:r>
              <a:rPr lang="pl-PL" b="1" dirty="0"/>
              <a:t>II </a:t>
            </a:r>
            <a:r>
              <a:rPr lang="pl-PL" b="1" dirty="0" err="1"/>
              <a:t>AKa</a:t>
            </a:r>
            <a:r>
              <a:rPr lang="pl-PL" b="1" dirty="0"/>
              <a:t> 236/15 - wyrok SA Wrocław z dnia </a:t>
            </a:r>
            <a:r>
              <a:rPr lang="pl-PL" b="1" dirty="0" smtClean="0"/>
              <a:t>30-09-2015)</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157063550"/>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179388" y="1052513"/>
            <a:ext cx="8425060" cy="59768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r>
              <a:rPr lang="pl-PL" dirty="0" smtClean="0"/>
              <a:t>Tzw. zamiar </a:t>
            </a:r>
            <a:r>
              <a:rPr lang="pl-PL" b="1" dirty="0" smtClean="0"/>
              <a:t>niby-ewentualny</a:t>
            </a:r>
            <a:r>
              <a:rPr lang="pl-PL" dirty="0" smtClean="0"/>
              <a:t> </a:t>
            </a:r>
            <a:r>
              <a:rPr lang="pl-PL" dirty="0"/>
              <a:t>(</a:t>
            </a:r>
            <a:r>
              <a:rPr lang="pl-PL" i="1" dirty="0"/>
              <a:t>dolus quasi-</a:t>
            </a:r>
            <a:r>
              <a:rPr lang="pl-PL" i="1" dirty="0" err="1"/>
              <a:t>eventualis</a:t>
            </a:r>
            <a:r>
              <a:rPr lang="pl-PL" dirty="0"/>
              <a:t>). </a:t>
            </a:r>
            <a:endParaRPr lang="pl-PL" dirty="0" smtClean="0"/>
          </a:p>
          <a:p>
            <a:pPr fontAlgn="auto">
              <a:spcAft>
                <a:spcPts val="0"/>
              </a:spcAft>
              <a:buFont typeface="Arial" pitchFamily="34" charset="0"/>
              <a:buNone/>
              <a:defRPr/>
            </a:pPr>
            <a:r>
              <a:rPr lang="pl-PL" dirty="0" smtClean="0"/>
              <a:t>wprawdzie </a:t>
            </a:r>
            <a:r>
              <a:rPr lang="pl-PL" dirty="0"/>
              <a:t>występuje "chcenie" w stosunku do znamienia czasownikowego, lecz brak jest w świadomości odbicia rzeczywistości w postaci w pełni odpowiadającej znamionom strony przedmiotowej, przy czym występuje "godzenie się" na możliwość, że rzeczywistość znamiona te </a:t>
            </a:r>
            <a:endParaRPr lang="pl-PL" dirty="0" smtClean="0"/>
          </a:p>
          <a:p>
            <a:pPr fontAlgn="auto">
              <a:spcAft>
                <a:spcPts val="0"/>
              </a:spcAft>
              <a:buFont typeface="Arial" pitchFamily="34" charset="0"/>
              <a:buNone/>
              <a:defRPr/>
            </a:pPr>
            <a:r>
              <a:rPr lang="pl-PL" dirty="0" smtClean="0"/>
              <a:t>W </a:t>
            </a:r>
            <a:r>
              <a:rPr lang="pl-PL" dirty="0"/>
              <a:t>literaturze dominuje pogląd, że </a:t>
            </a:r>
            <a:r>
              <a:rPr lang="pl-PL" b="1" dirty="0"/>
              <a:t>jest to w zasadzie przestępstwo popełnione w zamiarze bezpośrednim, gdyż godzenie się nie dotyczy istoty realizowanego czynu, ale jednego z jego znamion</a:t>
            </a:r>
            <a:r>
              <a:rPr lang="pl-PL" dirty="0"/>
              <a:t> </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41019546"/>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457200" y="2060848"/>
            <a:ext cx="7715200" cy="1368152"/>
          </a:xfrm>
          <a:prstGeom prst="roundRect">
            <a:avLst/>
          </a:prstGeom>
          <a:solidFill>
            <a:schemeClr val="bg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r>
              <a:rPr lang="pl-PL" b="1" dirty="0" smtClean="0"/>
              <a:t>Wymogi </a:t>
            </a:r>
            <a:r>
              <a:rPr lang="pl-PL" b="1" dirty="0"/>
              <a:t>co do strony podmiotowej czynu zabronionego w kontekście podziału przestępstw na zbrodnie i występki. </a:t>
            </a:r>
            <a:endParaRPr lang="pl-PL" b="1" dirty="0" smtClean="0"/>
          </a:p>
          <a:p>
            <a:pPr marL="114300" indent="0" fontAlgn="auto">
              <a:spcAft>
                <a:spcPts val="0"/>
              </a:spcAft>
              <a:buNone/>
              <a:defRPr/>
            </a:pPr>
            <a:endParaRPr lang="pl-PL" b="1" dirty="0" smtClean="0"/>
          </a:p>
          <a:p>
            <a:pPr marL="114300" indent="0" fontAlgn="auto">
              <a:spcAft>
                <a:spcPts val="0"/>
              </a:spcAft>
              <a:buNone/>
              <a:defRPr/>
            </a:pPr>
            <a:r>
              <a:rPr lang="pl-PL" u="sng" dirty="0" smtClean="0">
                <a:solidFill>
                  <a:srgbClr val="FF0000"/>
                </a:solidFill>
              </a:rPr>
              <a:t>Art. 8 - </a:t>
            </a:r>
            <a:r>
              <a:rPr lang="pl-PL" u="sng" dirty="0">
                <a:solidFill>
                  <a:srgbClr val="FF0000"/>
                </a:solidFill>
              </a:rPr>
              <a:t>W przepisie </a:t>
            </a:r>
            <a:r>
              <a:rPr lang="pl-PL" u="sng" dirty="0" smtClean="0">
                <a:solidFill>
                  <a:srgbClr val="FF0000"/>
                </a:solidFill>
              </a:rPr>
              <a:t>tym wyraźnie wskazano</a:t>
            </a:r>
            <a:r>
              <a:rPr lang="pl-PL" u="sng" dirty="0">
                <a:solidFill>
                  <a:srgbClr val="FF0000"/>
                </a:solidFill>
              </a:rPr>
              <a:t>, że zbrodnię można popełnić tylko umyślnie, a występek co do zasady umyślnie, natomiast nieumyślnie tylko wtedy, gdy ustawa tak stanowi.</a:t>
            </a:r>
          </a:p>
          <a:p>
            <a:pPr marL="114300" indent="0" fontAlgn="auto">
              <a:spcAft>
                <a:spcPts val="0"/>
              </a:spcAft>
              <a:buNone/>
              <a:defRPr/>
            </a:pPr>
            <a:endParaRPr lang="pl-PL" b="1" dirty="0" smtClean="0"/>
          </a:p>
          <a:p>
            <a:pPr fontAlgn="auto">
              <a:spcAft>
                <a:spcPts val="0"/>
              </a:spcAft>
              <a:buFont typeface="Arial" pitchFamily="34" charset="0"/>
              <a:buNone/>
              <a:defRPr/>
            </a:pPr>
            <a:r>
              <a:rPr lang="pl-PL" dirty="0" smtClean="0"/>
              <a:t>„Kodeks </a:t>
            </a:r>
            <a:r>
              <a:rPr lang="pl-PL" dirty="0"/>
              <a:t>utrzymuje zasadę, od której nie przewiduje się wyjątków, że zbrodnię można popełnić tylko umyślnie; występek natomiast także nieumyślnie, jeżeli ustawa tak stanowi. Pozostawia się więc zasadę wyjątkowego karania nieumyślnej realizacji znamion czynu zabronionego, która odpowiada w pełni traktowaniu prawa karnego jako </a:t>
            </a:r>
            <a:r>
              <a:rPr lang="pl-PL" i="1" dirty="0"/>
              <a:t>ultima ratio</a:t>
            </a:r>
            <a:r>
              <a:rPr lang="pl-PL" dirty="0"/>
              <a:t>. </a:t>
            </a:r>
            <a:r>
              <a:rPr lang="pl-PL" dirty="0" smtClean="0"/>
              <a:t>(…)” (Uzasadnienie KK)</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26613183"/>
      </p:ext>
    </p:extLst>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179388" y="1052513"/>
            <a:ext cx="8425060" cy="5976887"/>
          </a:xfrm>
        </p:spPr>
        <p:txBody>
          <a:bodyPr rtlCol="0">
            <a:normAutofit/>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endParaRPr lang="pl-PL" b="1" u="sng" dirty="0" smtClean="0"/>
          </a:p>
          <a:p>
            <a:pPr fontAlgn="auto">
              <a:spcAft>
                <a:spcPts val="0"/>
              </a:spcAft>
              <a:buFont typeface="Arial" pitchFamily="34" charset="0"/>
              <a:buNone/>
              <a:defRPr/>
            </a:pPr>
            <a:endParaRPr lang="pl-PL" b="1" u="sng" dirty="0"/>
          </a:p>
          <a:p>
            <a:pPr fontAlgn="auto">
              <a:spcAft>
                <a:spcPts val="0"/>
              </a:spcAft>
              <a:buFont typeface="Arial" pitchFamily="34" charset="0"/>
              <a:buNone/>
              <a:defRPr/>
            </a:pPr>
            <a:r>
              <a:rPr lang="pl-PL" dirty="0"/>
              <a:t>Umyślność postrzegana jest jako zamiar, podczas gdy nieumyślność to jego brak, to w tym kontekście poszukiwanie granicy tego podziału opierać się powinno na określeniu w konkretnej sprawie stopnia prawdopodobieństwa prognozowania wystąpienia negatywnego skutku, inaczej mówiąc, im wyższe jest to prawdopodobieństwo wywołane aktywnością sprawcy, tym z większą pewnością przyjmowany jest zamiar. Natomiast spadek prawdopodobieństwa poniżej pewnego progu oznacza brak zamiaru. Jeszcze trudniejsza jest sytuacja, gdy prawdopodobieństwo negatywnego skutku jest już za małe, aby można było uznać, że sprawcy zależy na jego wywołaniu, a na tyle jeszcze duże by musiał się liczyć poważnie z możliwością jego wystąpienia. Ale w takiej sytuacji sąd orzekający dysponuje instrumentami pozwalającymi na rozwiązanie dylematu wprowadzając uregulowania gwarancyjne określone w przepisie art. 5 § 2 KPK</a:t>
            </a:r>
            <a:r>
              <a:rPr lang="pl-PL" dirty="0" smtClean="0"/>
              <a:t>.(</a:t>
            </a:r>
            <a:r>
              <a:rPr lang="pl-PL" b="1" dirty="0"/>
              <a:t>II </a:t>
            </a:r>
            <a:r>
              <a:rPr lang="pl-PL" b="1" dirty="0" err="1"/>
              <a:t>AKa</a:t>
            </a:r>
            <a:r>
              <a:rPr lang="pl-PL" b="1" dirty="0"/>
              <a:t> 166/15 - wyrok SA Lublin z dnia </a:t>
            </a:r>
            <a:r>
              <a:rPr lang="pl-PL" b="1" dirty="0" smtClean="0"/>
              <a:t>18-08-2015)</a:t>
            </a:r>
          </a:p>
          <a:p>
            <a:pPr fontAlgn="auto">
              <a:spcAft>
                <a:spcPts val="0"/>
              </a:spcAft>
              <a:buFont typeface="Arial" pitchFamily="34" charset="0"/>
              <a:buNone/>
              <a:defRPr/>
            </a:pPr>
            <a:endParaRPr lang="pl-PL" b="1" u="sng" dirty="0"/>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b="1" u="sng" dirty="0"/>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332200138"/>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Elementy konstrukcyjne nieumyślności z art. 9 </a:t>
            </a:r>
            <a:endParaRPr lang="pl-PL" b="1" u="sng" dirty="0"/>
          </a:p>
          <a:p>
            <a:pPr fontAlgn="auto">
              <a:spcAft>
                <a:spcPts val="0"/>
              </a:spcAft>
              <a:buFont typeface="Arial" pitchFamily="34" charset="0"/>
              <a:buNone/>
              <a:defRPr/>
            </a:pPr>
            <a:endParaRPr lang="pl-PL" b="1" u="sng" dirty="0" smtClean="0"/>
          </a:p>
          <a:p>
            <a:pPr marL="571500" indent="-457200">
              <a:buAutoNum type="alphaLcParenR"/>
            </a:pPr>
            <a:r>
              <a:rPr lang="pl-PL" b="1" dirty="0" smtClean="0"/>
              <a:t>braku </a:t>
            </a:r>
            <a:r>
              <a:rPr lang="pl-PL" b="1" dirty="0"/>
              <a:t>zamiaru</a:t>
            </a:r>
            <a:r>
              <a:rPr lang="pl-PL" dirty="0"/>
              <a:t>  popełnienia czynu </a:t>
            </a:r>
            <a:r>
              <a:rPr lang="pl-PL" dirty="0" smtClean="0"/>
              <a:t>zabronionego,</a:t>
            </a:r>
          </a:p>
          <a:p>
            <a:pPr marL="571500" indent="-457200">
              <a:buAutoNum type="alphaLcParenR"/>
            </a:pPr>
            <a:r>
              <a:rPr lang="pl-PL" b="1" dirty="0" smtClean="0"/>
              <a:t>niezachowania </a:t>
            </a:r>
            <a:r>
              <a:rPr lang="pl-PL" b="1" dirty="0"/>
              <a:t>przez sprawcę ostrożności</a:t>
            </a:r>
            <a:r>
              <a:rPr lang="pl-PL" dirty="0"/>
              <a:t>  wymaganej w danych </a:t>
            </a:r>
            <a:r>
              <a:rPr lang="pl-PL" dirty="0" smtClean="0"/>
              <a:t>okolicznościach,</a:t>
            </a:r>
          </a:p>
          <a:p>
            <a:pPr marL="571500" indent="-457200">
              <a:buAutoNum type="alphaLcParenR" startAt="2"/>
            </a:pPr>
            <a:r>
              <a:rPr lang="pl-PL" b="1" dirty="0" smtClean="0"/>
              <a:t>związku </a:t>
            </a:r>
            <a:r>
              <a:rPr lang="pl-PL" b="1" dirty="0"/>
              <a:t>między brakiem ostrożności a realizacją znamion czynu zabronionego</a:t>
            </a:r>
            <a:r>
              <a:rPr lang="pl-PL" dirty="0"/>
              <a:t> </a:t>
            </a:r>
            <a:r>
              <a:rPr lang="pl-PL" dirty="0" smtClean="0"/>
              <a:t>,</a:t>
            </a:r>
          </a:p>
          <a:p>
            <a:pPr marL="571500" indent="-457200">
              <a:buAutoNum type="alphaLcParenR" startAt="3"/>
            </a:pPr>
            <a:r>
              <a:rPr lang="pl-PL" b="1" dirty="0" smtClean="0"/>
              <a:t>przewidywalności </a:t>
            </a:r>
            <a:r>
              <a:rPr lang="pl-PL" b="1" dirty="0"/>
              <a:t>popełnienia czynu zabronionego</a:t>
            </a:r>
            <a:r>
              <a:rPr lang="pl-PL" dirty="0"/>
              <a:t>  (ściślej zaś - przewidywania lub co najmniej możliwości takiego przewidywania</a:t>
            </a:r>
            <a:r>
              <a:rPr lang="pl-PL" dirty="0" smtClean="0"/>
              <a:t>).</a:t>
            </a:r>
            <a:endParaRPr lang="pl-PL" dirty="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74075919"/>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7500" y="0"/>
            <a:ext cx="2476500" cy="1905000"/>
          </a:xfrm>
          <a:prstGeom prst="rect">
            <a:avLst/>
          </a:prstGeom>
        </p:spPr>
      </p:pic>
      <p:sp>
        <p:nvSpPr>
          <p:cNvPr id="130051" name="Rectangle 3"/>
          <p:cNvSpPr>
            <a:spLocks noGrp="1" noChangeArrowheads="1"/>
          </p:cNvSpPr>
          <p:nvPr>
            <p:ph idx="1"/>
          </p:nvPr>
        </p:nvSpPr>
        <p:spPr>
          <a:xfrm>
            <a:off x="457200" y="1052513"/>
            <a:ext cx="7620000" cy="5805487"/>
          </a:xfrm>
        </p:spPr>
        <p:txBody>
          <a:bodyPr rtlCol="0">
            <a:normAutofit fontScale="77500" lnSpcReduction="20000"/>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p>
          <a:p>
            <a:pPr marL="114300" indent="0" fontAlgn="auto">
              <a:spcAft>
                <a:spcPts val="0"/>
              </a:spcAft>
              <a:buNone/>
              <a:defRPr/>
            </a:pPr>
            <a:endParaRPr lang="pl-PL" b="1" u="sng" dirty="0"/>
          </a:p>
          <a:p>
            <a:pPr marL="114300" indent="0">
              <a:buNone/>
            </a:pPr>
            <a:r>
              <a:rPr lang="pl-PL" dirty="0"/>
              <a:t>1. Określone w art. 177 § 1 i 2 KK oba typy przestępstw są przestępstwami nieumyślnymi, gdyż z treści art. 177 § 1 KK wynika, że naruszenie zasad bezpieczeństwa w ruchu może nastąpić umyślnie lub nieumyślnie, natomiast skutki czynu stanowiące jego ustawowe znamię i decydujące o zaistnieniu przestępstwa są objęte nieumyślnością. Podstawową przesłanką odpowiedzialności za przestępstwo nieumyślne jest naruszenie zasady ostrożności. Nie można bowiem przypisać nikomu popełnienia przestępstwa nieumyślnego, jeżeli działa on zgodnie z zasadami ostrożności wymaganej w danej sytuacji. Do ustalenia, że czyn zabroniony został popełniony nieumyślnie, ustawa (art. 9 § 2 KK) wymaga, aby jego popełnienie miało miejsce na skutek niezachowania ostrożności wymaganej w danych okolicznościach, w jakich podmiot podejmuje zachowanie ryzykując naruszenia dobra prawnego. Oznacza to, że reguły ostrożności nie są ustalane w oderwaniu od określonej sytuacji faktycznej, lecz muszą być dostosowane do aktualnie występujących warunków.</a:t>
            </a:r>
          </a:p>
          <a:p>
            <a:pPr marL="114300" indent="0">
              <a:buNone/>
            </a:pPr>
            <a:r>
              <a:rPr lang="pl-PL" dirty="0"/>
              <a:t>2. Dla prawidłowego ustalenia nieumyślności nie wystarczy wskazanie ogólnej nieostrożności zachowania sprawcy. Konieczne jest bowiem wskazanie konkretnej reguły ostrożności, która została naruszona, w wyniku czego doszło do popełnienia czynu zabronionego. Dla przypisania sprawcy odpowiedzialności za przestępstwo nieumyślne nie wystarczy również - co oczywiste - samo stwierdzenie, że zachował się on nieostrożnie, niezbędne jest bowiem stwierdzenie, że był świadom tego, że swoim zachowaniem może zrealizować znamiona czynu zabronionego (przewidywał taką możliwość), bądź też, że możliwości takiej nie przewidywał, choć mógł ją </a:t>
            </a:r>
            <a:r>
              <a:rPr lang="pl-PL" dirty="0" smtClean="0"/>
              <a:t>przewidzieć. (</a:t>
            </a:r>
            <a:r>
              <a:rPr lang="pl-PL" b="1" dirty="0"/>
              <a:t>V KK 162/14 - postanowienie SN - Izba Karna z dnia </a:t>
            </a:r>
            <a:r>
              <a:rPr lang="pl-PL" b="1" dirty="0" smtClean="0"/>
              <a:t>05-11-2014</a:t>
            </a:r>
            <a:r>
              <a:rPr lang="pl-PL" b="1" dirty="0"/>
              <a:t>)</a:t>
            </a: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84817290"/>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p>
          <a:p>
            <a:pPr marL="114300" indent="0" fontAlgn="auto">
              <a:spcAft>
                <a:spcPts val="0"/>
              </a:spcAft>
              <a:buNone/>
              <a:defRPr/>
            </a:pPr>
            <a:endParaRPr lang="pl-PL" b="1" u="sng" dirty="0"/>
          </a:p>
          <a:p>
            <a:pPr marL="114300" indent="0">
              <a:buNone/>
            </a:pPr>
            <a:r>
              <a:rPr lang="pl-PL" dirty="0"/>
              <a:t>P</a:t>
            </a:r>
            <a:r>
              <a:rPr lang="pl-PL" dirty="0" smtClean="0"/>
              <a:t>rzy </a:t>
            </a:r>
            <a:r>
              <a:rPr lang="pl-PL" dirty="0"/>
              <a:t>formułowaniu reguły ostrożności istotne są trzy </a:t>
            </a:r>
            <a:r>
              <a:rPr lang="pl-PL" dirty="0" smtClean="0"/>
              <a:t>elementy:</a:t>
            </a:r>
            <a:endParaRPr lang="pl-PL" dirty="0"/>
          </a:p>
          <a:p>
            <a:pPr marL="114300" indent="0">
              <a:buNone/>
            </a:pPr>
            <a:r>
              <a:rPr lang="pl-PL" b="1" dirty="0"/>
              <a:t>a)</a:t>
            </a:r>
            <a:r>
              <a:rPr lang="pl-PL" dirty="0"/>
              <a:t>  sprawca musi mieć odpowiednie kwalifikacje do przeprowadzenia określonej czynności, pozostającej w związku z narażanym w ten sposób na potencjalne niebezpieczeństwo dobrem;</a:t>
            </a:r>
          </a:p>
          <a:p>
            <a:pPr marL="114300" indent="0">
              <a:buNone/>
            </a:pPr>
            <a:r>
              <a:rPr lang="pl-PL" b="1" dirty="0"/>
              <a:t>b)</a:t>
            </a:r>
            <a:r>
              <a:rPr lang="pl-PL" dirty="0"/>
              <a:t>  czynność ta ma być przeprowadzona przy użyciu odpowiedniego dla niej narzędzia;</a:t>
            </a:r>
          </a:p>
          <a:p>
            <a:pPr marL="114300" indent="0">
              <a:buNone/>
            </a:pPr>
            <a:r>
              <a:rPr lang="pl-PL" b="1" dirty="0" smtClean="0"/>
              <a:t>c)</a:t>
            </a:r>
            <a:r>
              <a:rPr lang="pl-PL" dirty="0" smtClean="0"/>
              <a:t>  czynność </a:t>
            </a:r>
            <a:r>
              <a:rPr lang="pl-PL" dirty="0"/>
              <a:t>ma być przeprowadzona w odpowiedni sposób, tzn. tak by nie zwiększać ryzyka dla chronionego dobra ponad miarę dopuszczalną ze względu na społecznie istotny sens podejmowanej aktywności </a:t>
            </a:r>
            <a:endParaRPr lang="pl-PL" dirty="0" smtClean="0"/>
          </a:p>
          <a:p>
            <a:pPr>
              <a:buFont typeface="Wingdings" panose="05000000000000000000" pitchFamily="2" charset="2"/>
              <a:buChar char="Ø"/>
            </a:pPr>
            <a:r>
              <a:rPr lang="pl-PL" b="1" dirty="0" smtClean="0"/>
              <a:t>Ponadto należy uwzględniać przy formułowaniu tych reguł</a:t>
            </a:r>
            <a:r>
              <a:rPr lang="pl-PL" dirty="0" smtClean="0"/>
              <a:t> </a:t>
            </a:r>
            <a:r>
              <a:rPr lang="pl-PL" b="1" dirty="0" smtClean="0"/>
              <a:t>warunki </a:t>
            </a:r>
            <a:r>
              <a:rPr lang="pl-PL" b="1" dirty="0"/>
              <a:t>w których określona czynność może być </a:t>
            </a:r>
            <a:r>
              <a:rPr lang="pl-PL" b="1" dirty="0" smtClean="0"/>
              <a:t>podjęta</a:t>
            </a:r>
          </a:p>
          <a:p>
            <a:pPr>
              <a:buFont typeface="Wingdings" panose="05000000000000000000" pitchFamily="2" charset="2"/>
              <a:buChar char="Ø"/>
            </a:pPr>
            <a:r>
              <a:rPr lang="pl-PL" b="1" dirty="0"/>
              <a:t> </a:t>
            </a:r>
            <a:r>
              <a:rPr lang="pl-PL" dirty="0" smtClean="0"/>
              <a:t>zasady ostrożności mogą też dotyczyć reguł pracy w zespole</a:t>
            </a:r>
            <a:endParaRPr lang="pl-PL" b="1" dirty="0" smtClean="0"/>
          </a:p>
          <a:p>
            <a:pPr marL="114300" indent="0">
              <a:buNone/>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234624039"/>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9679" y="56940"/>
            <a:ext cx="2476500" cy="1905000"/>
          </a:xfrm>
          <a:prstGeom prst="rect">
            <a:avLst/>
          </a:prstGeom>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p>
          <a:p>
            <a:pPr marL="114300" indent="0" fontAlgn="auto">
              <a:spcAft>
                <a:spcPts val="0"/>
              </a:spcAft>
              <a:buNone/>
              <a:defRPr/>
            </a:pPr>
            <a:endParaRPr lang="pl-PL" b="1" u="sng" dirty="0"/>
          </a:p>
          <a:p>
            <a:pPr marL="114300" indent="0" fontAlgn="auto">
              <a:spcAft>
                <a:spcPts val="0"/>
              </a:spcAft>
              <a:buNone/>
              <a:defRPr/>
            </a:pPr>
            <a:r>
              <a:rPr lang="pl-PL" dirty="0"/>
              <a:t>1. W art. 9 § 2 KK wskazuje się, że sprawca popełnia nieumyślnie czyn zabroniony na skutek niezachowania ostrożności. Tak więc popełnienie takiego czynu zabronionego musi być skutkiem naruszenia tych zasad, musi z nich wynikać, co oznacza konieczność ustalenia istnienia związku przyczynowego między popełnieniem czynu zabronionego, a naruszeniem konkretnej zasady ostrożności. W części doktryny i w orzecznictwie coraz powszechniej sięga się w tym celu do koncepcji obiektywnego przypisania. Według tej koncepcji, przypisanie skutku (w tym wypadku powstania szkody w mieniu spółki) wymagało ponadto ustalenia, że zachowanie sprawców stworzyło niebezpieczeństwo dla dobra chronionego prawem i że do skutku z dużym prawdopodobieństwem by nie doszło, gdyby przestrzegali oni obowiązujących w tym wypadku reguł ostrożności</a:t>
            </a:r>
            <a:r>
              <a:rPr lang="pl-PL" dirty="0" smtClean="0"/>
              <a:t>. (</a:t>
            </a:r>
            <a:r>
              <a:rPr lang="pl-PL" b="1" dirty="0"/>
              <a:t>II </a:t>
            </a:r>
            <a:r>
              <a:rPr lang="pl-PL" b="1" dirty="0" err="1"/>
              <a:t>AKa</a:t>
            </a:r>
            <a:r>
              <a:rPr lang="pl-PL" b="1" dirty="0"/>
              <a:t> 452/15 - wyrok SA Katowice z dnia </a:t>
            </a:r>
            <a:r>
              <a:rPr lang="pl-PL" b="1" dirty="0" smtClean="0"/>
              <a:t>18-12-2015</a:t>
            </a:r>
            <a:r>
              <a:rPr lang="pl-PL" dirty="0" smtClean="0"/>
              <a:t>)</a:t>
            </a: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249076943"/>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p>
          <a:p>
            <a:pPr marL="114300" indent="0" fontAlgn="auto">
              <a:spcAft>
                <a:spcPts val="0"/>
              </a:spcAft>
              <a:buNone/>
              <a:defRPr/>
            </a:pPr>
            <a:endParaRPr lang="pl-PL" b="1" u="sng" dirty="0"/>
          </a:p>
          <a:p>
            <a:pPr fontAlgn="auto">
              <a:spcAft>
                <a:spcPts val="0"/>
              </a:spcAft>
              <a:buNone/>
              <a:defRPr/>
            </a:pPr>
            <a:r>
              <a:rPr lang="pl-PL" dirty="0" smtClean="0">
                <a:solidFill>
                  <a:srgbClr val="FF0000"/>
                </a:solidFill>
              </a:rPr>
              <a:t>Związek miedzy naruszeniem ostrożności a realizacją znamion czynu zabronionego</a:t>
            </a:r>
          </a:p>
          <a:p>
            <a:pPr fontAlgn="auto">
              <a:spcAft>
                <a:spcPts val="0"/>
              </a:spcAft>
              <a:buBlip>
                <a:blip r:embed="rId2"/>
              </a:buBlip>
              <a:defRPr/>
            </a:pPr>
            <a:r>
              <a:rPr lang="pl-PL" dirty="0" smtClean="0"/>
              <a:t>	</a:t>
            </a:r>
            <a:r>
              <a:rPr lang="pl-PL" b="1" dirty="0" smtClean="0"/>
              <a:t>Nie </a:t>
            </a:r>
            <a:r>
              <a:rPr lang="pl-PL" b="1" dirty="0"/>
              <a:t>każde naruszenie reguły ostrożności pozwala na to, by sprawcy owego naruszenia przypisać popełnienie czynu zabronionego, a w szczególności spowodowanie określonego w ustawie skutku. </a:t>
            </a:r>
            <a:endParaRPr lang="pl-PL" b="1" dirty="0" smtClean="0"/>
          </a:p>
          <a:p>
            <a:pPr fontAlgn="auto">
              <a:spcAft>
                <a:spcPts val="0"/>
              </a:spcAft>
              <a:buBlip>
                <a:blip r:embed="rId2"/>
              </a:buBlip>
              <a:defRPr/>
            </a:pPr>
            <a:r>
              <a:rPr lang="pl-PL" dirty="0" smtClean="0"/>
              <a:t>Podstawą </a:t>
            </a:r>
            <a:r>
              <a:rPr lang="pl-PL" dirty="0"/>
              <a:t>jego przypisania jest </a:t>
            </a:r>
            <a:r>
              <a:rPr lang="pl-PL" dirty="0" smtClean="0"/>
              <a:t>naruszenie tej właśnie reguły</a:t>
            </a:r>
            <a:r>
              <a:rPr lang="pl-PL" dirty="0"/>
              <a:t>, która miała chronić przed wystąpieniem danego </a:t>
            </a:r>
            <a:r>
              <a:rPr lang="pl-PL" u="sng" dirty="0">
                <a:solidFill>
                  <a:schemeClr val="accent3"/>
                </a:solidFill>
              </a:rPr>
              <a:t>skutku </a:t>
            </a:r>
            <a:r>
              <a:rPr lang="pl-PL" u="sng" dirty="0" smtClean="0">
                <a:solidFill>
                  <a:schemeClr val="accent3"/>
                </a:solidFill>
              </a:rPr>
              <a:t>na </a:t>
            </a:r>
            <a:r>
              <a:rPr lang="pl-PL" u="sng" dirty="0">
                <a:solidFill>
                  <a:schemeClr val="accent3"/>
                </a:solidFill>
              </a:rPr>
              <a:t>tej </a:t>
            </a:r>
            <a:r>
              <a:rPr lang="pl-PL" u="sng" dirty="0" smtClean="0">
                <a:solidFill>
                  <a:schemeClr val="accent3"/>
                </a:solidFill>
              </a:rPr>
              <a:t>akurat drodze</a:t>
            </a:r>
            <a:r>
              <a:rPr lang="pl-PL" u="sng" dirty="0">
                <a:solidFill>
                  <a:schemeClr val="accent3"/>
                </a:solidFill>
              </a:rPr>
              <a:t>, na której on rzeczywiście </a:t>
            </a:r>
            <a:r>
              <a:rPr lang="pl-PL" u="sng" dirty="0" smtClean="0">
                <a:solidFill>
                  <a:schemeClr val="accent3"/>
                </a:solidFill>
              </a:rPr>
              <a:t>wystąpił</a:t>
            </a:r>
          </a:p>
          <a:p>
            <a:pPr fontAlgn="auto">
              <a:spcAft>
                <a:spcPts val="0"/>
              </a:spcAft>
              <a:buBlip>
                <a:blip r:embed="rId2"/>
              </a:buBlip>
              <a:defRPr/>
            </a:pPr>
            <a:r>
              <a:rPr lang="pl-PL" dirty="0" smtClean="0"/>
              <a:t>nie </a:t>
            </a:r>
            <a:r>
              <a:rPr lang="pl-PL" dirty="0"/>
              <a:t>wystarcza czysto przyczynowa zależność między zachowaniem sprawcy a ustawowo określonym skutkiem, lecz trzeba ponadto wykazać, że </a:t>
            </a:r>
            <a:r>
              <a:rPr lang="pl-PL" u="sng" dirty="0">
                <a:solidFill>
                  <a:schemeClr val="accent3"/>
                </a:solidFill>
              </a:rPr>
              <a:t>warunkiem owego skutku była nieostrożność sprawcy.</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147730560"/>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nieumyślności </a:t>
            </a:r>
            <a:r>
              <a:rPr lang="pl-PL" b="1" dirty="0" smtClean="0"/>
              <a:t>(nieumyślnie popełniony czyn zabroniony)</a:t>
            </a:r>
          </a:p>
          <a:p>
            <a:pPr marL="114300" indent="0" fontAlgn="auto">
              <a:spcAft>
                <a:spcPts val="0"/>
              </a:spcAft>
              <a:buNone/>
              <a:defRPr/>
            </a:pPr>
            <a:endParaRPr lang="pl-PL" b="1" u="sng" dirty="0"/>
          </a:p>
          <a:p>
            <a:pPr fontAlgn="auto">
              <a:spcAft>
                <a:spcPts val="0"/>
              </a:spcAft>
              <a:buFont typeface="Arial" pitchFamily="34" charset="0"/>
              <a:buNone/>
              <a:defRPr/>
            </a:pPr>
            <a:r>
              <a:rPr lang="pl-PL" dirty="0" smtClean="0">
                <a:solidFill>
                  <a:srgbClr val="FF0000"/>
                </a:solidFill>
              </a:rPr>
              <a:t>Przewidywanie a przewidywalność popełnienia czynu zabronionego</a:t>
            </a:r>
          </a:p>
          <a:p>
            <a:pPr marL="628650" indent="-514350" fontAlgn="auto">
              <a:spcAft>
                <a:spcPts val="0"/>
              </a:spcAft>
              <a:buFont typeface="+mj-lt"/>
              <a:buAutoNum type="romanUcPeriod"/>
              <a:defRPr/>
            </a:pPr>
            <a:r>
              <a:rPr lang="pl-PL" b="1" dirty="0" smtClean="0"/>
              <a:t>Świadoma nieumyślność</a:t>
            </a:r>
            <a:r>
              <a:rPr lang="pl-PL" dirty="0"/>
              <a:t> </a:t>
            </a:r>
            <a:r>
              <a:rPr lang="pl-PL" dirty="0" smtClean="0"/>
              <a:t>- </a:t>
            </a:r>
            <a:r>
              <a:rPr lang="pl-PL" b="1" dirty="0" smtClean="0"/>
              <a:t>nieprawidłowa prognoza</a:t>
            </a:r>
            <a:r>
              <a:rPr lang="pl-PL" dirty="0"/>
              <a:t> elementów otaczającej sprawcę </a:t>
            </a:r>
            <a:r>
              <a:rPr lang="pl-PL" dirty="0" smtClean="0"/>
              <a:t>rzeczywistości</a:t>
            </a:r>
            <a:endParaRPr lang="pl-PL" dirty="0">
              <a:solidFill>
                <a:srgbClr val="FF0000"/>
              </a:solidFill>
            </a:endParaRPr>
          </a:p>
          <a:p>
            <a:pPr marL="628650" indent="-514350" fontAlgn="auto">
              <a:spcAft>
                <a:spcPts val="0"/>
              </a:spcAft>
              <a:buFont typeface="+mj-lt"/>
              <a:buAutoNum type="romanUcPeriod"/>
              <a:defRPr/>
            </a:pPr>
            <a:r>
              <a:rPr lang="pl-PL" b="1" dirty="0" smtClean="0"/>
              <a:t>Nieświadoma nieumyślność</a:t>
            </a:r>
            <a:r>
              <a:rPr lang="pl-PL" dirty="0" smtClean="0"/>
              <a:t> - </a:t>
            </a:r>
            <a:r>
              <a:rPr lang="pl-PL" b="1" dirty="0" smtClean="0"/>
              <a:t>nieprawidłowa diagnoza</a:t>
            </a:r>
            <a:r>
              <a:rPr lang="pl-PL" dirty="0"/>
              <a:t> elementów otaczającej sprawcę </a:t>
            </a:r>
            <a:r>
              <a:rPr lang="pl-PL" dirty="0" smtClean="0"/>
              <a:t>rzeczywistości</a:t>
            </a:r>
            <a:endParaRPr lang="pl-PL" dirty="0"/>
          </a:p>
          <a:p>
            <a:pPr marL="114300" indent="0" fontAlgn="auto">
              <a:spcAft>
                <a:spcPts val="0"/>
              </a:spcAft>
              <a:buNone/>
              <a:defRPr/>
            </a:pPr>
            <a:r>
              <a:rPr lang="pl-PL" dirty="0" smtClean="0"/>
              <a:t>(po </a:t>
            </a:r>
            <a:r>
              <a:rPr lang="pl-PL" dirty="0"/>
              <a:t>to, by procedurę prognozowania móc uruchomić, sprawca musi w pierwszej kolejności zdiagnozować rzeczywistość, a więc odebrać z otoczenia informacje, które wskazywałyby na to, że jego zachowanie jest </a:t>
            </a:r>
            <a:r>
              <a:rPr lang="pl-PL" dirty="0" smtClean="0"/>
              <a:t>nieostrożne)</a:t>
            </a:r>
          </a:p>
          <a:p>
            <a:pPr marL="114300" indent="0" fontAlgn="auto">
              <a:spcAft>
                <a:spcPts val="0"/>
              </a:spcAft>
              <a:buNone/>
              <a:defRPr/>
            </a:pPr>
            <a:endParaRPr lang="pl-PL" dirty="0"/>
          </a:p>
          <a:p>
            <a:pPr fontAlgn="auto">
              <a:spcAft>
                <a:spcPts val="0"/>
              </a:spcAft>
              <a:buFont typeface="Wingdings" panose="05000000000000000000" pitchFamily="2" charset="2"/>
              <a:buChar char="q"/>
              <a:defRPr/>
            </a:pPr>
            <a:r>
              <a:rPr lang="pl-PL" dirty="0" smtClean="0"/>
              <a:t> problem wiadomości specjalnych</a:t>
            </a:r>
            <a:endParaRPr lang="pl-PL" dirty="0"/>
          </a:p>
          <a:p>
            <a:pPr marL="628650" indent="-514350" fontAlgn="auto">
              <a:spcAft>
                <a:spcPts val="0"/>
              </a:spcAft>
              <a:buFont typeface="+mj-lt"/>
              <a:buAutoNum type="romanUcPeriod"/>
              <a:defRPr/>
            </a:pPr>
            <a:endParaRPr lang="pl-PL" dirty="0" smtClean="0">
              <a:solidFill>
                <a:srgbClr val="FF0000"/>
              </a:solidFill>
            </a:endParaRP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33598039"/>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85000" lnSpcReduction="20000"/>
          </a:bodyPr>
          <a:lstStyle/>
          <a:p>
            <a:pPr marL="114300" indent="0">
              <a:buNone/>
            </a:pPr>
            <a:r>
              <a:rPr lang="pl-PL" b="1" dirty="0"/>
              <a:t>Kombinacja strony podmiotowej</a:t>
            </a:r>
            <a:endParaRPr lang="pl-PL" dirty="0"/>
          </a:p>
          <a:p>
            <a:pPr marL="114300" indent="0" fontAlgn="auto">
              <a:spcAft>
                <a:spcPts val="0"/>
              </a:spcAft>
              <a:buNone/>
              <a:defRPr/>
            </a:pPr>
            <a:endParaRPr lang="pl-PL" b="1" u="sng" dirty="0" smtClean="0"/>
          </a:p>
          <a:p>
            <a:pPr marL="114300" indent="0" fontAlgn="auto">
              <a:spcAft>
                <a:spcPts val="0"/>
              </a:spcAft>
              <a:buNone/>
              <a:defRPr/>
            </a:pPr>
            <a:r>
              <a:rPr lang="pl-PL" dirty="0" smtClean="0"/>
              <a:t>Art. 9 </a:t>
            </a:r>
            <a:r>
              <a:rPr lang="pl-PL" dirty="0"/>
              <a:t>§ 3. Sprawca ponosi surowszą odpowiedzialność, którą ustawa uzależnia od określonego następstwa czynu zabronionego, jeżeli następstwo to przewidywał albo mógł przewidzieć</a:t>
            </a:r>
            <a:r>
              <a:rPr lang="pl-PL" dirty="0" smtClean="0"/>
              <a:t>.</a:t>
            </a:r>
            <a:endParaRPr lang="pl-PL" b="1" u="sng" dirty="0" smtClean="0"/>
          </a:p>
          <a:p>
            <a:pPr marL="114300" indent="0" fontAlgn="auto">
              <a:spcAft>
                <a:spcPts val="0"/>
              </a:spcAft>
              <a:buNone/>
              <a:defRPr/>
            </a:pPr>
            <a:r>
              <a:rPr lang="pl-PL" dirty="0"/>
              <a:t>strona podmiotowa czynu zabronionego kwalifikowanego przez następstwo może </a:t>
            </a:r>
            <a:r>
              <a:rPr lang="pl-PL" dirty="0" smtClean="0"/>
              <a:t>zaktualizować </a:t>
            </a:r>
            <a:r>
              <a:rPr lang="pl-PL" dirty="0"/>
              <a:t>się jako </a:t>
            </a:r>
            <a:r>
              <a:rPr lang="pl-PL" b="1" dirty="0"/>
              <a:t>kombinacja </a:t>
            </a:r>
            <a:endParaRPr lang="pl-PL" b="1" dirty="0" smtClean="0"/>
          </a:p>
          <a:p>
            <a:pPr marL="571500" indent="-457200" fontAlgn="auto">
              <a:spcAft>
                <a:spcPts val="0"/>
              </a:spcAft>
              <a:buFont typeface="+mj-lt"/>
              <a:buAutoNum type="arabicPeriod"/>
              <a:defRPr/>
            </a:pPr>
            <a:r>
              <a:rPr lang="pl-PL" b="1" dirty="0" smtClean="0"/>
              <a:t>umyślności </a:t>
            </a:r>
            <a:r>
              <a:rPr lang="pl-PL" b="1" dirty="0"/>
              <a:t>z umyślnością, </a:t>
            </a:r>
            <a:endParaRPr lang="pl-PL" b="1" dirty="0" smtClean="0"/>
          </a:p>
          <a:p>
            <a:pPr marL="571500" indent="-457200" fontAlgn="auto">
              <a:spcAft>
                <a:spcPts val="0"/>
              </a:spcAft>
              <a:buFont typeface="+mj-lt"/>
              <a:buAutoNum type="arabicPeriod"/>
              <a:defRPr/>
            </a:pPr>
            <a:r>
              <a:rPr lang="pl-PL" b="1" dirty="0" smtClean="0"/>
              <a:t>umyślności </a:t>
            </a:r>
            <a:r>
              <a:rPr lang="pl-PL" b="1" dirty="0"/>
              <a:t>z nieumyślnością, </a:t>
            </a:r>
            <a:endParaRPr lang="pl-PL" b="1" dirty="0" smtClean="0"/>
          </a:p>
          <a:p>
            <a:pPr marL="571500" indent="-457200" fontAlgn="auto">
              <a:spcAft>
                <a:spcPts val="0"/>
              </a:spcAft>
              <a:buFont typeface="+mj-lt"/>
              <a:buAutoNum type="arabicPeriod"/>
              <a:defRPr/>
            </a:pPr>
            <a:r>
              <a:rPr lang="pl-PL" b="1" dirty="0" smtClean="0"/>
              <a:t>nieumyślności </a:t>
            </a:r>
            <a:r>
              <a:rPr lang="pl-PL" b="1" dirty="0"/>
              <a:t>z nieumyślnością</a:t>
            </a:r>
            <a:r>
              <a:rPr lang="pl-PL" dirty="0"/>
              <a:t>.</a:t>
            </a:r>
            <a:endParaRPr lang="pl-PL" dirty="0" smtClean="0">
              <a:solidFill>
                <a:srgbClr val="FF0000"/>
              </a:solidFill>
            </a:endParaRPr>
          </a:p>
          <a:p>
            <a:pPr fontAlgn="auto">
              <a:spcAft>
                <a:spcPts val="0"/>
              </a:spcAft>
              <a:buFont typeface="Arial" pitchFamily="34" charset="0"/>
              <a:buNone/>
              <a:defRPr/>
            </a:pPr>
            <a:endParaRPr lang="pl-PL" dirty="0" smtClean="0"/>
          </a:p>
          <a:p>
            <a:pPr fontAlgn="auto">
              <a:spcAft>
                <a:spcPts val="0"/>
              </a:spcAft>
              <a:buNone/>
              <a:defRPr/>
            </a:pPr>
            <a:r>
              <a:rPr lang="pl-PL" dirty="0"/>
              <a:t>Strona podmiotowa występku określonego w art. 156 § 3 KK polega na tzw. winie kombinowanej (culpa dolo </a:t>
            </a:r>
            <a:r>
              <a:rPr lang="pl-PL" dirty="0" err="1"/>
              <a:t>exorta</a:t>
            </a:r>
            <a:r>
              <a:rPr lang="pl-PL" dirty="0"/>
              <a:t>), czyli umyślności - nieumyślności (art. 9 § 3 KK). Czyn wyjściowy (sprowadzenie ciężkiego uszczerbku na zdrowiu) ma być spowodowany przez sprawcę umyślnie (w postaci zamiaru bezpośredniego lub ewentualnego), następstwo natomiast czynu (śmierć człowieka) ma być objęte nieumyślnością (art. 9 § 2 KK), przy czym konieczne jest ustalenie, że charakteryzujące nieumyślność przesłanki - przewidywanie możliwości wywołania tego następstwa albo możność przewidzenia go istniały najpóźniej w momencie dokonywania tego czynu, nie zaś po jego popełnieniu</a:t>
            </a:r>
            <a:r>
              <a:rPr lang="pl-PL" dirty="0" smtClean="0"/>
              <a:t>.(</a:t>
            </a:r>
            <a:r>
              <a:rPr lang="pl-PL" b="1" dirty="0"/>
              <a:t>II </a:t>
            </a:r>
            <a:r>
              <a:rPr lang="pl-PL" b="1" dirty="0" err="1"/>
              <a:t>AKa</a:t>
            </a:r>
            <a:r>
              <a:rPr lang="pl-PL" b="1" dirty="0"/>
              <a:t> 8/15 - wyrok SA Łódź z dnia </a:t>
            </a:r>
            <a:r>
              <a:rPr lang="pl-PL" b="1" dirty="0" smtClean="0"/>
              <a:t>17-03-2015</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610611809"/>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marL="114300" indent="0">
              <a:buNone/>
            </a:pPr>
            <a:r>
              <a:rPr lang="pl-PL" b="1" dirty="0"/>
              <a:t>Kombinacja strony podmiotowej</a:t>
            </a:r>
            <a:endParaRPr lang="pl-PL" dirty="0"/>
          </a:p>
          <a:p>
            <a:pPr marL="114300" indent="0" fontAlgn="auto">
              <a:spcAft>
                <a:spcPts val="0"/>
              </a:spcAft>
              <a:buNone/>
              <a:defRPr/>
            </a:pPr>
            <a:endParaRPr lang="pl-PL" b="1" u="sng" dirty="0" smtClean="0"/>
          </a:p>
          <a:p>
            <a:pPr marL="114300" indent="0" fontAlgn="auto">
              <a:spcAft>
                <a:spcPts val="0"/>
              </a:spcAft>
              <a:buNone/>
              <a:defRPr/>
            </a:pPr>
            <a:r>
              <a:rPr lang="pl-PL" dirty="0"/>
              <a:t>Strona podmiotowa przestępstwa z art. 156 § 3 KK ma charakter kombinowany (art. 9 § 3 KK), spowodowanie bowiem ciężkiego uszczerbku na zdrowiu objęte jest umyślnością, natomiast pozostająca z nim w związku przyczynowym śmierć człowieka - nieumyślnością. Warunkiem prawnym zaś przyjęcia nieumyślności jest brak zamiaru spowodowania śmierci, jednakże jej nastąpienie wiązać należy z niezachowaniem wymaganej w takich okolicznościach ostrożności oraz przewidywaniem takiej możliwości lub możliwości takiego przewidzenia (art. 9 § 2 i 3 KK</a:t>
            </a:r>
            <a:r>
              <a:rPr lang="pl-PL" dirty="0" smtClean="0"/>
              <a:t>).(</a:t>
            </a:r>
            <a:r>
              <a:rPr lang="pl-PL" b="1" dirty="0"/>
              <a:t>IV KKN 122/00 - wyrok SN - Izba Karna z dnia </a:t>
            </a:r>
            <a:r>
              <a:rPr lang="pl-PL" b="1" dirty="0" smtClean="0"/>
              <a:t>17-08-2000)</a:t>
            </a:r>
          </a:p>
          <a:p>
            <a:pPr marL="114300" indent="0" fontAlgn="auto">
              <a:spcAft>
                <a:spcPts val="0"/>
              </a:spcAft>
              <a:buNone/>
              <a:defRPr/>
            </a:pPr>
            <a:r>
              <a:rPr lang="pl-PL" dirty="0"/>
              <a:t>O ile naruszenie zasad w ruchu drogowym może nastąpić umyślnie lub nieumyślnie, o tyle skutki czynu stanowiące jego ustawowe znamię i decydujące o zaistnieniu przestępstwa są zawsze objęte winą nieumyślną. Oba typy przestępstw określone w § 1 i § 2 art. 177 KK są przestępstwami nieumyślnymi i mają taki charakter niezależnie od tego, czy sprawca naruszył zasady bezpieczeństwa w ruchu umyślnie czy też nieumyślnie. Wyłączone jest tu, zatem stosowanie art. 9 § 3 KK</a:t>
            </a:r>
            <a:r>
              <a:rPr lang="pl-PL" dirty="0" smtClean="0"/>
              <a:t>.(</a:t>
            </a:r>
            <a:r>
              <a:rPr lang="pl-PL" b="1" dirty="0"/>
              <a:t>IV KK 392/06 - postanowienie SN - Izba Karna z dnia </a:t>
            </a:r>
            <a:r>
              <a:rPr lang="pl-PL" b="1" dirty="0" smtClean="0"/>
              <a:t>04-01-2007</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226774979"/>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umyślności i nieumyślności</a:t>
            </a:r>
          </a:p>
          <a:p>
            <a:pPr marL="114300" indent="0" fontAlgn="auto">
              <a:spcAft>
                <a:spcPts val="0"/>
              </a:spcAft>
              <a:buNone/>
              <a:defRPr/>
            </a:pPr>
            <a:endParaRPr lang="pl-PL" dirty="0" smtClean="0"/>
          </a:p>
          <a:p>
            <a:pPr marL="114300" indent="0" fontAlgn="auto">
              <a:spcAft>
                <a:spcPts val="0"/>
              </a:spcAft>
              <a:buNone/>
              <a:defRPr/>
            </a:pPr>
            <a:r>
              <a:rPr lang="pl-PL" b="1" dirty="0" smtClean="0"/>
              <a:t>Art.9 KK – wskazuje zarówno na treść umyślności, jak i nieumyślności, ponadto regulując kwestię tzw.  </a:t>
            </a:r>
            <a:r>
              <a:rPr lang="pl-PL" b="1" dirty="0" smtClean="0"/>
              <a:t>kombinowanej </a:t>
            </a:r>
            <a:r>
              <a:rPr lang="pl-PL" b="1" dirty="0" smtClean="0"/>
              <a:t>strony podmiotowej</a:t>
            </a:r>
          </a:p>
          <a:p>
            <a:pPr marL="114300" indent="0" fontAlgn="auto">
              <a:spcAft>
                <a:spcPts val="0"/>
              </a:spcAft>
              <a:buNone/>
              <a:defRPr/>
            </a:pPr>
            <a:endParaRPr lang="pl-PL" b="1" dirty="0"/>
          </a:p>
          <a:p>
            <a:pPr marL="114300" indent="0" algn="just" fontAlgn="auto">
              <a:spcAft>
                <a:spcPts val="0"/>
              </a:spcAft>
              <a:buNone/>
              <a:defRPr/>
            </a:pPr>
            <a:r>
              <a:rPr lang="pl-PL" sz="2000" dirty="0" smtClean="0"/>
              <a:t>„Umyślność </a:t>
            </a:r>
            <a:r>
              <a:rPr lang="pl-PL" sz="2000" dirty="0"/>
              <a:t>i nieumyślność – jako podstawowe znamiona charakteryzujące stronę podmiotową czynu zabronionego – są określeniami techniczno-prawnymi, jedynie w ograniczonym stopniu odpowiadającymi intuicyjnym znaczeniom, jakie związane są z tymi terminami w języku potocznym. W szczególności, jeśli chodzi o umyślność, to semantycznie pojęcie to odpowiada temu, co w prawie karnym uznaje się za zamiar bezpośredni. Nauka prawa karnego rozszerza zakres tego pojęcia na zamiar wynikowy. Także nieumyślność w znaczeniu kodeksowym nie jest prostym zaprzeczeniem umyślności, lecz ma swoją bogatą pozytywną </a:t>
            </a:r>
            <a:r>
              <a:rPr lang="pl-PL" sz="2000" dirty="0" smtClean="0"/>
              <a:t>treść” (Uzasadnienie</a:t>
            </a:r>
            <a:r>
              <a:rPr lang="pl-PL" sz="2000" dirty="0"/>
              <a:t>, s. 120</a:t>
            </a:r>
            <a:r>
              <a:rPr lang="pl-PL" sz="2000" dirty="0" smtClean="0"/>
              <a:t>).</a:t>
            </a:r>
            <a:endParaRPr lang="pl-PL" sz="2000" b="1" dirty="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
        <p:nvSpPr>
          <p:cNvPr id="2" name="Strzałka w dół 1"/>
          <p:cNvSpPr/>
          <p:nvPr/>
        </p:nvSpPr>
        <p:spPr>
          <a:xfrm>
            <a:off x="5292080" y="2708920"/>
            <a:ext cx="720080" cy="576897"/>
          </a:xfrm>
          <a:prstGeom prst="down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61498335"/>
      </p:ext>
    </p:extLst>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r>
              <a:rPr lang="pl-PL" b="1" u="sng" dirty="0" smtClean="0"/>
              <a:t>Określenie  umyślności</a:t>
            </a:r>
          </a:p>
          <a:p>
            <a:pPr fontAlgn="auto">
              <a:spcAft>
                <a:spcPts val="0"/>
              </a:spcAft>
              <a:buFont typeface="Arial" pitchFamily="34" charset="0"/>
              <a:buNone/>
              <a:defRPr/>
            </a:pPr>
            <a:r>
              <a:rPr lang="pl-PL" dirty="0"/>
              <a:t>Z umyślnym popełnieniem czynu zabronionego mamy do czynienia wówczas, </a:t>
            </a:r>
            <a:r>
              <a:rPr lang="pl-PL" dirty="0" smtClean="0"/>
              <a:t>gdy</a:t>
            </a:r>
          </a:p>
          <a:p>
            <a:pPr marL="571500" indent="-457200" fontAlgn="auto">
              <a:spcAft>
                <a:spcPts val="0"/>
              </a:spcAft>
              <a:buFont typeface="+mj-lt"/>
              <a:buAutoNum type="arabicPeriod"/>
              <a:defRPr/>
            </a:pPr>
            <a:r>
              <a:rPr lang="pl-PL" dirty="0" smtClean="0"/>
              <a:t> </a:t>
            </a:r>
            <a:r>
              <a:rPr lang="pl-PL" dirty="0"/>
              <a:t>sprawca ma zamiar jego popełnienia, to jest chce go popełnić (</a:t>
            </a:r>
            <a:r>
              <a:rPr lang="pl-PL" b="1" dirty="0"/>
              <a:t>zamiar bezpośredni</a:t>
            </a:r>
            <a:r>
              <a:rPr lang="pl-PL" dirty="0"/>
              <a:t>) albo </a:t>
            </a:r>
            <a:endParaRPr lang="pl-PL" dirty="0" smtClean="0"/>
          </a:p>
          <a:p>
            <a:pPr marL="571500" indent="-457200" fontAlgn="auto">
              <a:spcAft>
                <a:spcPts val="0"/>
              </a:spcAft>
              <a:buFont typeface="+mj-lt"/>
              <a:buAutoNum type="arabicPeriod"/>
              <a:defRPr/>
            </a:pPr>
            <a:r>
              <a:rPr lang="pl-PL" dirty="0" smtClean="0"/>
              <a:t>przewidując </a:t>
            </a:r>
            <a:r>
              <a:rPr lang="pl-PL" dirty="0"/>
              <a:t>możliwość jego popełnienia, godzi się na to (</a:t>
            </a:r>
            <a:r>
              <a:rPr lang="pl-PL" b="1" dirty="0"/>
              <a:t>zamiar ewentualny</a:t>
            </a:r>
            <a:r>
              <a:rPr lang="pl-PL" dirty="0" smtClean="0"/>
              <a:t>).</a:t>
            </a:r>
          </a:p>
          <a:p>
            <a:pPr marL="114300" indent="0" fontAlgn="auto">
              <a:spcAft>
                <a:spcPts val="0"/>
              </a:spcAft>
              <a:buNone/>
              <a:defRPr/>
            </a:pPr>
            <a:endParaRPr lang="pl-PL" b="1" dirty="0" smtClean="0"/>
          </a:p>
          <a:p>
            <a:pPr marL="114300" indent="0" fontAlgn="auto">
              <a:spcAft>
                <a:spcPts val="0"/>
              </a:spcAft>
              <a:buNone/>
              <a:defRPr/>
            </a:pPr>
            <a:r>
              <a:rPr lang="pl-PL" b="1" dirty="0" smtClean="0"/>
              <a:t>Zamiar </a:t>
            </a:r>
            <a:r>
              <a:rPr lang="pl-PL" b="1" dirty="0"/>
              <a:t>popełnienia czynu zabronionego</a:t>
            </a:r>
            <a:r>
              <a:rPr lang="pl-PL" dirty="0"/>
              <a:t> polega na ukierunkowaniu zachowania na osiągnięcie określonego celu i sterowaniu tym zachowaniem</a:t>
            </a:r>
            <a:r>
              <a:rPr lang="pl-PL" dirty="0" smtClean="0"/>
              <a:t>.</a:t>
            </a:r>
            <a:endParaRPr lang="pl-PL" b="1" u="sng" dirty="0" smtClean="0"/>
          </a:p>
          <a:p>
            <a:pPr algn="just" fontAlgn="auto">
              <a:spcAft>
                <a:spcPts val="0"/>
              </a:spcAft>
              <a:buFont typeface="Wingdings" panose="05000000000000000000" pitchFamily="2" charset="2"/>
              <a:buChar char="q"/>
              <a:defRPr/>
            </a:pPr>
            <a:r>
              <a:rPr lang="pl-PL" dirty="0"/>
              <a:t>na gruncie prawa karnego rzeczą fundamentalną jest </a:t>
            </a:r>
            <a:r>
              <a:rPr lang="pl-PL" b="1" dirty="0"/>
              <a:t>zasada subiektywizacji odpowiedzialności karnej</a:t>
            </a:r>
            <a:r>
              <a:rPr lang="pl-PL" dirty="0"/>
              <a:t>, z którą </a:t>
            </a:r>
            <a:r>
              <a:rPr lang="pl-PL" b="1" dirty="0"/>
              <a:t>tzw. zamiar ogólny</a:t>
            </a:r>
            <a:r>
              <a:rPr lang="pl-PL" dirty="0"/>
              <a:t> nie da się pogodzić, a nawet jest jej zaprzeczeniem. Znaczenie zasadnicze ma zatem </a:t>
            </a:r>
            <a:r>
              <a:rPr lang="pl-PL" b="1" dirty="0"/>
              <a:t>określenie rzeczywistych przeżyć psychicznych sprawcy w chwili popełnienia przestępstwa</a:t>
            </a:r>
            <a:r>
              <a:rPr lang="pl-PL" dirty="0"/>
              <a:t>, co przy jego umyślności oznacza, że świadomość sprawcy </a:t>
            </a:r>
            <a:r>
              <a:rPr lang="pl-PL" dirty="0">
                <a:solidFill>
                  <a:srgbClr val="FF0000"/>
                </a:solidFill>
              </a:rPr>
              <a:t>musi obejmować wszystkie okoliczności faktyczne odpowiadające zespołowi ustawowych znamion czynu zabronionego</a:t>
            </a:r>
            <a:endParaRPr lang="pl-PL" dirty="0" smtClean="0">
              <a:solidFill>
                <a:srgbClr val="FF0000"/>
              </a:solidFill>
            </a:endParaRPr>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959051243"/>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Zamiar bezpośredni</a:t>
            </a:r>
          </a:p>
          <a:p>
            <a:pPr fontAlgn="auto">
              <a:spcAft>
                <a:spcPts val="0"/>
              </a:spcAft>
              <a:buFont typeface="Arial" pitchFamily="34" charset="0"/>
              <a:buNone/>
              <a:defRPr/>
            </a:pPr>
            <a:r>
              <a:rPr lang="pl-PL" dirty="0"/>
              <a:t>	</a:t>
            </a:r>
            <a:r>
              <a:rPr lang="pl-PL" dirty="0" smtClean="0"/>
              <a:t>			element intelektualny </a:t>
            </a:r>
            <a:endParaRPr lang="pl-PL" dirty="0"/>
          </a:p>
          <a:p>
            <a:pPr fontAlgn="auto">
              <a:spcAft>
                <a:spcPts val="0"/>
              </a:spcAft>
              <a:buFont typeface="Arial" pitchFamily="34" charset="0"/>
              <a:buNone/>
              <a:defRPr/>
            </a:pPr>
            <a:r>
              <a:rPr lang="pl-PL" u="sng" dirty="0" smtClean="0"/>
              <a:t>2 elementy:    </a:t>
            </a:r>
          </a:p>
          <a:p>
            <a:pPr fontAlgn="auto">
              <a:spcAft>
                <a:spcPts val="0"/>
              </a:spcAft>
              <a:buFont typeface="Arial" pitchFamily="34" charset="0"/>
              <a:buNone/>
              <a:defRPr/>
            </a:pPr>
            <a:r>
              <a:rPr lang="pl-PL" dirty="0" smtClean="0"/>
              <a:t>				element wolicjonalny  </a:t>
            </a:r>
          </a:p>
          <a:p>
            <a:pPr marL="114300" indent="0" fontAlgn="auto">
              <a:spcAft>
                <a:spcPts val="0"/>
              </a:spcAft>
              <a:buNone/>
              <a:defRPr/>
            </a:pPr>
            <a:endParaRPr lang="pl-PL" dirty="0" smtClean="0"/>
          </a:p>
          <a:p>
            <a:pPr marL="114300" indent="0" fontAlgn="auto">
              <a:spcAft>
                <a:spcPts val="0"/>
              </a:spcAft>
              <a:buNone/>
              <a:defRPr/>
            </a:pPr>
            <a:r>
              <a:rPr lang="pl-PL" b="1" dirty="0" smtClean="0"/>
              <a:t>Świadomość – </a:t>
            </a:r>
            <a:r>
              <a:rPr lang="pl-PL" dirty="0" smtClean="0"/>
              <a:t>pytamy o to, w jaki sposób sprawca </a:t>
            </a:r>
            <a:r>
              <a:rPr lang="pl-PL" dirty="0"/>
              <a:t>odzwierciedla w swej świadomości otaczającą go </a:t>
            </a:r>
            <a:r>
              <a:rPr lang="pl-PL" dirty="0" smtClean="0"/>
              <a:t>rzeczywistość, oczywiście pod kątem świadomości znamion typu czynu zabronionego – znamion przedmiotowych (strony przedmiotowej i ewentualnych szczególnych właściwości podmiotu. Sprawca nie musi natomiast mieć świadomości bezprawności swojego zachowania)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cxnSp>
        <p:nvCxnSpPr>
          <p:cNvPr id="3" name="Łącznik prosty ze strzałką 2"/>
          <p:cNvCxnSpPr/>
          <p:nvPr/>
        </p:nvCxnSpPr>
        <p:spPr>
          <a:xfrm flipV="1">
            <a:off x="2411760" y="2564904"/>
            <a:ext cx="50405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Łącznik prosty ze strzałką 4"/>
          <p:cNvCxnSpPr/>
          <p:nvPr/>
        </p:nvCxnSpPr>
        <p:spPr>
          <a:xfrm>
            <a:off x="2411760" y="2996952"/>
            <a:ext cx="50405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745360"/>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a:t>Zamiar bezpośredni zachodzi wtedy, gdy sprawca uświadamiając sobie, że wypełnia znamiona czynu zabronionego albo, że jego zachowanie się może wypełnić te znamiona chce jego popełnienia</a:t>
            </a:r>
            <a:r>
              <a:rPr lang="pl-PL" dirty="0" smtClean="0"/>
              <a:t>. (</a:t>
            </a:r>
            <a:r>
              <a:rPr lang="pl-PL" b="1" dirty="0"/>
              <a:t>II </a:t>
            </a:r>
            <a:r>
              <a:rPr lang="pl-PL" b="1" dirty="0" err="1"/>
              <a:t>AKa</a:t>
            </a:r>
            <a:r>
              <a:rPr lang="pl-PL" b="1" dirty="0"/>
              <a:t> 363/13 - wyrok SA Wrocław z dnia </a:t>
            </a:r>
            <a:r>
              <a:rPr lang="pl-PL" b="1" dirty="0" smtClean="0"/>
              <a:t>28-11-2013)</a:t>
            </a:r>
          </a:p>
          <a:p>
            <a:pPr fontAlgn="auto">
              <a:spcAft>
                <a:spcPts val="0"/>
              </a:spcAft>
              <a:buFont typeface="Arial" pitchFamily="34" charset="0"/>
              <a:buNone/>
              <a:defRPr/>
            </a:pPr>
            <a:endParaRPr lang="pl-PL" b="1" u="sng" dirty="0" smtClean="0"/>
          </a:p>
          <a:p>
            <a:pPr fontAlgn="auto">
              <a:spcAft>
                <a:spcPts val="0"/>
              </a:spcAft>
              <a:buFont typeface="Wingdings" panose="05000000000000000000" pitchFamily="2" charset="2"/>
              <a:buChar char="q"/>
              <a:defRPr/>
            </a:pPr>
            <a:r>
              <a:rPr lang="pl-PL" b="1" dirty="0" smtClean="0"/>
              <a:t> Świadomość konieczności i możliwości popełnienia czynu zabronionego</a:t>
            </a:r>
          </a:p>
          <a:p>
            <a:pPr fontAlgn="auto">
              <a:spcAft>
                <a:spcPts val="0"/>
              </a:spcAft>
              <a:buFont typeface="Wingdings" panose="05000000000000000000" pitchFamily="2" charset="2"/>
              <a:buChar char="q"/>
              <a:defRPr/>
            </a:pPr>
            <a:r>
              <a:rPr lang="pl-PL" b="1" dirty="0" smtClean="0"/>
              <a:t>Świadomości </a:t>
            </a:r>
            <a:r>
              <a:rPr lang="pl-PL" b="1" dirty="0"/>
              <a:t>nie należy utożsamiać z wiedzą</a:t>
            </a:r>
          </a:p>
          <a:p>
            <a:pPr fontAlgn="auto">
              <a:spcAft>
                <a:spcPts val="0"/>
              </a:spcAft>
              <a:buFont typeface="Wingdings" panose="05000000000000000000" pitchFamily="2" charset="2"/>
              <a:buChar char="q"/>
              <a:defRPr/>
            </a:pPr>
            <a:r>
              <a:rPr lang="pl-PL" b="1" dirty="0"/>
              <a:t>Chodzi o świadomość w chwili </a:t>
            </a:r>
            <a:r>
              <a:rPr lang="pl-PL" b="1" dirty="0" smtClean="0"/>
              <a:t>czynu</a:t>
            </a:r>
          </a:p>
          <a:p>
            <a:pPr fontAlgn="auto">
              <a:spcAft>
                <a:spcPts val="0"/>
              </a:spcAft>
              <a:buFont typeface="Wingdings" panose="05000000000000000000" pitchFamily="2" charset="2"/>
              <a:buChar char="q"/>
              <a:defRPr/>
            </a:pPr>
            <a:r>
              <a:rPr lang="pl-PL" b="1" dirty="0"/>
              <a:t> S</a:t>
            </a:r>
            <a:r>
              <a:rPr lang="pl-PL" b="1" dirty="0" smtClean="0"/>
              <a:t>tan świadomości sprawcy może jednak ulegać dynamicznym zmianom</a:t>
            </a:r>
            <a:endParaRPr lang="pl-PL" b="1" dirty="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97414642"/>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Wingdings" panose="05000000000000000000" pitchFamily="2" charset="2"/>
              <a:buChar char="q"/>
              <a:defRPr/>
            </a:pPr>
            <a:r>
              <a:rPr lang="pl-PL" b="1" dirty="0"/>
              <a:t>Strona </a:t>
            </a:r>
            <a:r>
              <a:rPr lang="pl-PL" b="1" dirty="0" err="1"/>
              <a:t>woluntatywna</a:t>
            </a:r>
            <a:r>
              <a:rPr lang="pl-PL" b="1" dirty="0"/>
              <a:t> zamiaru</a:t>
            </a:r>
            <a:r>
              <a:rPr lang="pl-PL" dirty="0"/>
              <a:t> </a:t>
            </a:r>
            <a:r>
              <a:rPr lang="pl-PL" dirty="0" smtClean="0"/>
              <a:t>polega natomiast </a:t>
            </a:r>
            <a:r>
              <a:rPr lang="pl-PL" dirty="0"/>
              <a:t>na tym, że sprawca, rozpoznając możliwość realizacji określonego stanu rzeczy (strona intelektualna), </a:t>
            </a:r>
            <a:r>
              <a:rPr lang="pl-PL" b="1" dirty="0"/>
              <a:t>decyduje się go zrealizować</a:t>
            </a:r>
            <a:r>
              <a:rPr lang="pl-PL" dirty="0"/>
              <a:t>. </a:t>
            </a:r>
            <a:endParaRPr lang="pl-PL" dirty="0" smtClean="0"/>
          </a:p>
          <a:p>
            <a:pPr fontAlgn="auto">
              <a:spcAft>
                <a:spcPts val="0"/>
              </a:spcAft>
              <a:buFont typeface="Wingdings" panose="05000000000000000000" pitchFamily="2" charset="2"/>
              <a:buChar char="q"/>
              <a:defRPr/>
            </a:pPr>
            <a:r>
              <a:rPr lang="pl-PL" dirty="0" smtClean="0"/>
              <a:t>Ten </a:t>
            </a:r>
            <a:r>
              <a:rPr lang="pl-PL" dirty="0"/>
              <a:t>składający się na stronę </a:t>
            </a:r>
            <a:r>
              <a:rPr lang="pl-PL" dirty="0" err="1"/>
              <a:t>woluntatywną</a:t>
            </a:r>
            <a:r>
              <a:rPr lang="pl-PL" dirty="0"/>
              <a:t> proces decyzyjny może przebiegać z różną intensywnością i mieć mniej lub bardziej rozbudowaną </a:t>
            </a:r>
            <a:r>
              <a:rPr lang="pl-PL" dirty="0" smtClean="0"/>
              <a:t>strukturę.</a:t>
            </a:r>
          </a:p>
          <a:p>
            <a:pPr fontAlgn="auto">
              <a:spcAft>
                <a:spcPts val="0"/>
              </a:spcAft>
              <a:buFont typeface="Wingdings" panose="05000000000000000000" pitchFamily="2" charset="2"/>
              <a:buChar char="q"/>
              <a:defRPr/>
            </a:pPr>
            <a:r>
              <a:rPr lang="pl-PL" dirty="0" smtClean="0"/>
              <a:t>Zamiaru </a:t>
            </a:r>
            <a:r>
              <a:rPr lang="pl-PL" dirty="0"/>
              <a:t>bezpośredniego popełnienia czynu zabronionego nie należy identyfikować z wyrażającym określonego rodzaju emocje pragnieniem jego popełnienia ani uzależniać od wystąpienia szczególnego rodzaju motywacji. Zamiar taki </a:t>
            </a:r>
            <a:r>
              <a:rPr lang="pl-PL" dirty="0" smtClean="0"/>
              <a:t>wymaga tylko, aby </a:t>
            </a:r>
            <a:r>
              <a:rPr lang="pl-PL" dirty="0"/>
              <a:t>sprawca przejawił akt woli w postaci chęci popełnienia czynu zabronionego.</a:t>
            </a:r>
            <a:endParaRPr lang="pl-PL" b="1" u="sng" dirty="0"/>
          </a:p>
          <a:p>
            <a:pPr fontAlgn="auto">
              <a:spcAft>
                <a:spcPts val="0"/>
              </a:spcAft>
              <a:buFont typeface="Arial" pitchFamily="34" charset="0"/>
              <a:buNone/>
              <a:defRPr/>
            </a:pPr>
            <a:endParaRPr lang="pl-PL" b="1" u="sng" dirty="0" smtClean="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009929873"/>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„Przepis </a:t>
            </a:r>
            <a:r>
              <a:rPr lang="pl-PL" dirty="0"/>
              <a:t>art. 9 § 1 KK przewiduje, że czyn popełniony jest umyślnie, jeżeli sprawca ma zamiar jego popełnienia, to jest chce go popełnić albo przewidując możliwość jego popełnienia, na to się godzi. Pierwsza postać zamiaru, wynikająca z przywołanego przepisu, tj. zamiar bezpośredni, wiąże się nierozerwalnie z chęcią popełnienia czynu zabronionego. Chęć ta, wyrażająca aspekt </a:t>
            </a:r>
            <a:r>
              <a:rPr lang="pl-PL" dirty="0" err="1"/>
              <a:t>woluntatywny</a:t>
            </a:r>
            <a:r>
              <a:rPr lang="pl-PL" dirty="0"/>
              <a:t>, łączy się z aspektem intelektualnym, tj. świadomością realizacji znamion typu czynu zabronionego - nie można przecież czegoś chcieć bez wcześniejszego uświadomienia sobie przedmiotu </a:t>
            </a:r>
            <a:r>
              <a:rPr lang="pl-PL" dirty="0" smtClean="0"/>
              <a:t>chęci”. (</a:t>
            </a:r>
            <a:r>
              <a:rPr lang="pl-PL" b="1" dirty="0"/>
              <a:t>II KK 60/15 - postanowienie SN - Izba Karna z dnia </a:t>
            </a:r>
            <a:r>
              <a:rPr lang="pl-PL" b="1" dirty="0" smtClean="0"/>
              <a:t>13-05-2015)</a:t>
            </a:r>
            <a:endParaRPr lang="pl-PL" b="1" u="sng" dirty="0"/>
          </a:p>
          <a:p>
            <a:pPr fontAlgn="auto">
              <a:spcAft>
                <a:spcPts val="0"/>
              </a:spcAft>
              <a:buFont typeface="Arial" pitchFamily="34" charset="0"/>
              <a:buNone/>
              <a:defRPr/>
            </a:pPr>
            <a:r>
              <a:rPr lang="pl-PL" dirty="0"/>
              <a:t>Sprawca "chce" popełnić czyn nie tylko wtedy, gdy pragnie realizacji znamion i gdy następstwa czynu są dlań pożądane, ale również wtedy, gdy realizację znamion wyobraża sobie jako konieczny, choć obojętny lub nawet niepożądany skutek swego </a:t>
            </a:r>
            <a:r>
              <a:rPr lang="pl-PL" dirty="0" smtClean="0"/>
              <a:t>zachowania </a:t>
            </a:r>
            <a:r>
              <a:rPr lang="pl-PL" b="1" dirty="0" smtClean="0"/>
              <a:t>(</a:t>
            </a:r>
            <a:r>
              <a:rPr lang="pl-PL" b="1" dirty="0"/>
              <a:t>wyrok SN z dnia 2 czerwca 2003 r., II KK </a:t>
            </a:r>
            <a:r>
              <a:rPr lang="pl-PL" b="1" dirty="0" smtClean="0"/>
              <a:t>232/02)</a:t>
            </a:r>
            <a:endParaRPr lang="pl-PL" b="1" u="sng" dirty="0" smtClean="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57258141"/>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Znamiona strony podmiotowej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Określenie  umyślności </a:t>
            </a:r>
            <a:r>
              <a:rPr lang="pl-PL" b="1" dirty="0" smtClean="0"/>
              <a:t>(umyślnie popełniony czyn zabroniony)</a:t>
            </a:r>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Zamiar bezpośredni</a:t>
            </a:r>
          </a:p>
          <a:p>
            <a:pPr marL="628650" indent="-514350" algn="just" fontAlgn="auto">
              <a:spcAft>
                <a:spcPts val="0"/>
              </a:spcAft>
              <a:buFont typeface="+mj-lt"/>
              <a:buAutoNum type="romanUcPeriod"/>
              <a:defRPr/>
            </a:pPr>
            <a:r>
              <a:rPr lang="pl-PL" dirty="0"/>
              <a:t> Z zamiarem bezpośrednim mamy do czynienia również przy tzw. </a:t>
            </a:r>
            <a:r>
              <a:rPr lang="pl-PL" b="1" dirty="0"/>
              <a:t>przestępstwie nieuchronnym</a:t>
            </a:r>
            <a:r>
              <a:rPr lang="pl-PL" dirty="0"/>
              <a:t>, które zachodzi wówczas, gdy istnieje pewność co do tego, że wraz z urzeczywistnieniem stanu rzeczy, którego sprawca bezpośrednio chce, zrealizowany zostanie - w pewnym sensie jako jego nieunikniony produkt uboczny - inny stan rzeczy </a:t>
            </a:r>
            <a:r>
              <a:rPr lang="pl-PL" dirty="0" err="1"/>
              <a:t>prawnokarnie</a:t>
            </a:r>
            <a:r>
              <a:rPr lang="pl-PL" dirty="0"/>
              <a:t> relewantny</a:t>
            </a:r>
            <a:r>
              <a:rPr lang="pl-PL" dirty="0" smtClean="0"/>
              <a:t>. (</a:t>
            </a:r>
            <a:r>
              <a:rPr lang="pl-PL" dirty="0" smtClean="0">
                <a:solidFill>
                  <a:srgbClr val="FF0000"/>
                </a:solidFill>
              </a:rPr>
              <a:t>świadomość konieczności popełnienia przestępstwa przesądza zatem o woli w postaci chcenia</a:t>
            </a:r>
            <a:r>
              <a:rPr lang="pl-PL" dirty="0" smtClean="0"/>
              <a:t>)</a:t>
            </a:r>
          </a:p>
          <a:p>
            <a:pPr marL="628650" indent="-514350" fontAlgn="auto">
              <a:spcAft>
                <a:spcPts val="0"/>
              </a:spcAft>
              <a:buFont typeface="+mj-lt"/>
              <a:buAutoNum type="romanUcPeriod"/>
              <a:defRPr/>
            </a:pPr>
            <a:r>
              <a:rPr lang="pl-PL" b="1" u="sng" dirty="0" smtClean="0"/>
              <a:t>Szczególne zabarwienie zamiaru – </a:t>
            </a:r>
            <a:r>
              <a:rPr lang="pl-PL" dirty="0" smtClean="0"/>
              <a:t>np. art. 278 KK </a:t>
            </a:r>
            <a:endParaRPr lang="pl-PL" b="1" u="sng" dirty="0"/>
          </a:p>
          <a:p>
            <a:pPr fontAlgn="auto">
              <a:spcAft>
                <a:spcPts val="0"/>
              </a:spcAft>
              <a:buFont typeface="Arial" pitchFamily="34" charset="0"/>
              <a:buNone/>
              <a:defRPr/>
            </a:pPr>
            <a:endParaRPr lang="pl-PL" b="1" u="sng" dirty="0"/>
          </a:p>
          <a:p>
            <a:pPr fontAlgn="auto">
              <a:spcAft>
                <a:spcPts val="0"/>
              </a:spcAft>
              <a:buFont typeface="Arial" pitchFamily="34" charset="0"/>
              <a:buNone/>
              <a:defRPr/>
            </a:pPr>
            <a:endParaRPr lang="pl-PL" b="1" u="sng" dirty="0" smtClean="0"/>
          </a:p>
          <a:p>
            <a:pPr marL="114300" indent="0" fontAlgn="auto">
              <a:spcAft>
                <a:spcPts val="0"/>
              </a:spcAft>
              <a:buNone/>
              <a:defRPr/>
            </a:pPr>
            <a:endParaRPr lang="pl-PL" dirty="0" smtClean="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64628358"/>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8789</TotalTime>
  <Words>3685</Words>
  <Application>Microsoft Office PowerPoint</Application>
  <PresentationFormat>Pokaz na ekranie (4:3)</PresentationFormat>
  <Paragraphs>310</Paragraphs>
  <Slides>29</Slides>
  <Notes>0</Notes>
  <HiddenSlides>0</HiddenSlides>
  <MMClips>0</MMClips>
  <ScaleCrop>false</ScaleCrop>
  <HeadingPairs>
    <vt:vector size="4" baseType="variant">
      <vt:variant>
        <vt:lpstr>Motyw</vt:lpstr>
      </vt:variant>
      <vt:variant>
        <vt:i4>1</vt:i4>
      </vt:variant>
      <vt:variant>
        <vt:lpstr>Tytuły slajdów</vt:lpstr>
      </vt:variant>
      <vt:variant>
        <vt:i4>29</vt:i4>
      </vt:variant>
    </vt:vector>
  </HeadingPairs>
  <TitlesOfParts>
    <vt:vector size="30" baseType="lpstr">
      <vt:lpstr>Adjacency</vt:lpstr>
      <vt:lpstr>Znamiona typu czynu zabronionego 2</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Znamiona strony podmiotowej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517</cp:revision>
  <dcterms:created xsi:type="dcterms:W3CDTF">2012-10-05T20:53:44Z</dcterms:created>
  <dcterms:modified xsi:type="dcterms:W3CDTF">2020-01-26T12:34:09Z</dcterms:modified>
</cp:coreProperties>
</file>