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notesMasterIdLst>
    <p:notesMasterId r:id="rId32"/>
  </p:notesMasterIdLst>
  <p:sldIdLst>
    <p:sldId id="256" r:id="rId2"/>
    <p:sldId id="678" r:id="rId3"/>
    <p:sldId id="731" r:id="rId4"/>
    <p:sldId id="760" r:id="rId5"/>
    <p:sldId id="765" r:id="rId6"/>
    <p:sldId id="771" r:id="rId7"/>
    <p:sldId id="762" r:id="rId8"/>
    <p:sldId id="772" r:id="rId9"/>
    <p:sldId id="773" r:id="rId10"/>
    <p:sldId id="774" r:id="rId11"/>
    <p:sldId id="770" r:id="rId12"/>
    <p:sldId id="769" r:id="rId13"/>
    <p:sldId id="768" r:id="rId14"/>
    <p:sldId id="767" r:id="rId15"/>
    <p:sldId id="777" r:id="rId16"/>
    <p:sldId id="775" r:id="rId17"/>
    <p:sldId id="776" r:id="rId18"/>
    <p:sldId id="788" r:id="rId19"/>
    <p:sldId id="778" r:id="rId20"/>
    <p:sldId id="787" r:id="rId21"/>
    <p:sldId id="779" r:id="rId22"/>
    <p:sldId id="780" r:id="rId23"/>
    <p:sldId id="781" r:id="rId24"/>
    <p:sldId id="782" r:id="rId25"/>
    <p:sldId id="783" r:id="rId26"/>
    <p:sldId id="734" r:id="rId27"/>
    <p:sldId id="785" r:id="rId28"/>
    <p:sldId id="786" r:id="rId29"/>
    <p:sldId id="764" r:id="rId30"/>
    <p:sldId id="284" r:id="rId31"/>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52"/>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843213" cy="434975"/>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717925" y="0"/>
            <a:ext cx="2843213" cy="434975"/>
          </a:xfrm>
          <a:prstGeom prst="rect">
            <a:avLst/>
          </a:prstGeom>
        </p:spPr>
        <p:txBody>
          <a:bodyPr vert="horz" lIns="91440" tIns="45720" rIns="91440" bIns="45720" rtlCol="0"/>
          <a:lstStyle>
            <a:lvl1pPr algn="r">
              <a:defRPr sz="1200"/>
            </a:lvl1pPr>
          </a:lstStyle>
          <a:p>
            <a:fld id="{CEBAED3E-43E8-476F-9C4F-152FCADD4CCB}" type="datetimeFigureOut">
              <a:rPr lang="pl-PL" smtClean="0"/>
              <a:t>21.11.2018</a:t>
            </a:fld>
            <a:endParaRPr lang="pl-PL"/>
          </a:p>
        </p:txBody>
      </p:sp>
      <p:sp>
        <p:nvSpPr>
          <p:cNvPr id="4" name="Symbol zastępczy obrazu slajdu 3"/>
          <p:cNvSpPr>
            <a:spLocks noGrp="1" noRot="1" noChangeAspect="1"/>
          </p:cNvSpPr>
          <p:nvPr>
            <p:ph type="sldImg" idx="2"/>
          </p:nvPr>
        </p:nvSpPr>
        <p:spPr>
          <a:xfrm>
            <a:off x="1109663" y="650875"/>
            <a:ext cx="4343400" cy="32575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55638" y="4125913"/>
            <a:ext cx="5251450" cy="3910012"/>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250238"/>
            <a:ext cx="2843213" cy="43497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717925" y="8250238"/>
            <a:ext cx="2843213" cy="434975"/>
          </a:xfrm>
          <a:prstGeom prst="rect">
            <a:avLst/>
          </a:prstGeom>
        </p:spPr>
        <p:txBody>
          <a:bodyPr vert="horz" lIns="91440" tIns="45720" rIns="91440" bIns="45720" rtlCol="0" anchor="b"/>
          <a:lstStyle>
            <a:lvl1pPr algn="r">
              <a:defRPr sz="1200"/>
            </a:lvl1pPr>
          </a:lstStyle>
          <a:p>
            <a:fld id="{EDF0E4C1-A220-41C4-A8CC-6F3BAD82A019}" type="slidenum">
              <a:rPr lang="pl-PL" smtClean="0"/>
              <a:t>‹#›</a:t>
            </a:fld>
            <a:endParaRPr lang="pl-PL"/>
          </a:p>
        </p:txBody>
      </p:sp>
    </p:spTree>
    <p:extLst>
      <p:ext uri="{BB962C8B-B14F-4D97-AF65-F5344CB8AC3E}">
        <p14:creationId xmlns:p14="http://schemas.microsoft.com/office/powerpoint/2010/main" val="2694502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DF0E4C1-A220-41C4-A8CC-6F3BAD82A019}" type="slidenum">
              <a:rPr lang="pl-PL" smtClean="0"/>
              <a:t>4</a:t>
            </a:fld>
            <a:endParaRPr lang="pl-PL"/>
          </a:p>
        </p:txBody>
      </p:sp>
    </p:spTree>
    <p:extLst>
      <p:ext uri="{BB962C8B-B14F-4D97-AF65-F5344CB8AC3E}">
        <p14:creationId xmlns:p14="http://schemas.microsoft.com/office/powerpoint/2010/main" val="2473334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DF0E4C1-A220-41C4-A8CC-6F3BAD82A019}" type="slidenum">
              <a:rPr lang="pl-PL" smtClean="0"/>
              <a:t>5</a:t>
            </a:fld>
            <a:endParaRPr lang="pl-PL"/>
          </a:p>
        </p:txBody>
      </p:sp>
    </p:spTree>
    <p:extLst>
      <p:ext uri="{BB962C8B-B14F-4D97-AF65-F5344CB8AC3E}">
        <p14:creationId xmlns:p14="http://schemas.microsoft.com/office/powerpoint/2010/main" val="2473334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EDF0E4C1-A220-41C4-A8CC-6F3BAD82A019}" type="slidenum">
              <a:rPr lang="pl-PL" smtClean="0"/>
              <a:t>6</a:t>
            </a:fld>
            <a:endParaRPr lang="pl-PL"/>
          </a:p>
        </p:txBody>
      </p:sp>
    </p:spTree>
    <p:extLst>
      <p:ext uri="{BB962C8B-B14F-4D97-AF65-F5344CB8AC3E}">
        <p14:creationId xmlns:p14="http://schemas.microsoft.com/office/powerpoint/2010/main" val="2473334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21/11/2018</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21/11/2018</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21/11/2018</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21/11/2018</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21/11/2018</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21/11/2018</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21/11/2018</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21/11/2018</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21/11/2018</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21/11/2018</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21/11/2018</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21/11/2018</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7869" y="1052662"/>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Okoliczności wyłączające bezprawność</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69541" y="332656"/>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92500" lnSpcReduction="20000"/>
          </a:bodyPr>
          <a:lstStyle/>
          <a:p>
            <a:pPr fontAlgn="auto">
              <a:spcAft>
                <a:spcPts val="0"/>
              </a:spcAft>
              <a:buFont typeface="Wingdings" panose="05000000000000000000" pitchFamily="2" charset="2"/>
              <a:buChar char="Ø"/>
              <a:defRPr/>
            </a:pPr>
            <a:r>
              <a:rPr lang="pl-PL" b="1" dirty="0" smtClean="0"/>
              <a:t> Zamach</a:t>
            </a:r>
          </a:p>
          <a:p>
            <a:pPr fontAlgn="auto">
              <a:spcAft>
                <a:spcPts val="0"/>
              </a:spcAft>
              <a:buFont typeface="Arial" pitchFamily="34" charset="0"/>
              <a:buNone/>
              <a:defRPr/>
            </a:pPr>
            <a:r>
              <a:rPr lang="pl-PL" dirty="0" smtClean="0"/>
              <a:t>„O </a:t>
            </a:r>
            <a:r>
              <a:rPr lang="pl-PL" dirty="0"/>
              <a:t>bezpośrednim zamachu można mówić jedynie wtedy, gdy stwarza on takie niebezpieczeństwo dla dobra prawnego, które może się natychmiast zaktualizować. Przyjęcie owej bezpośredniości nie wymaga, aby atak na dobro prawne już się rozpoczął albo żeby nastąpiło uszkodzenie dobra, bowiem zamach jest bezpośredni już wtedy, gdy z zachowania napastnika w konkretnej sytuacji jednoznacznie można wnioskować, że przystępuje on do ataku na określone dobro prawne już zindywidualizowane, oraz że istnieje wysoki stopień prawdopodobieństwa natychmiastowego podjęcia </a:t>
            </a:r>
            <a:r>
              <a:rPr lang="pl-PL" dirty="0" smtClean="0"/>
              <a:t>ataku” </a:t>
            </a:r>
            <a:r>
              <a:rPr lang="pl-PL" dirty="0"/>
              <a:t>(wyr. SA w Krakowie z 11.2.2015 r., II AKA 247/14, </a:t>
            </a:r>
            <a:r>
              <a:rPr lang="pl-PL" dirty="0" err="1"/>
              <a:t>Legalis</a:t>
            </a:r>
            <a:r>
              <a:rPr lang="pl-PL" dirty="0" smtClean="0"/>
              <a:t>).</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smtClean="0"/>
              <a:t>„</a:t>
            </a:r>
            <a:r>
              <a:rPr lang="pl-PL" dirty="0"/>
              <a:t> Zamach bezpośredni (art. 25 § 1 KK), rozumiany jako zachowanie się ukierunkowane na naruszenie dobra prawnego, rozpoczyna się wówczas, gdy zachowanie to jest tak zaawansowane, że brak przeciwdziałania doprowadzi do istotnego niebezpieczeństwa dla określonego dobra prawnego. Zamach ten trwa dopóty, dopóki trwa zachowanie skierowane na naruszenie dobra. Nie przerywa go chwilowe uniemożliwienie napastnikowi naruszenia dobra prawnego. Dopiero trwałe uniemożliwienie napastnikowi realizacji swego zamiaru można uznać za zakończenie zamachu</a:t>
            </a:r>
            <a:r>
              <a:rPr lang="pl-PL" dirty="0" smtClean="0"/>
              <a:t>.” (wyr. SA we Wrocławiu z 3.11.2004 r., </a:t>
            </a:r>
            <a:r>
              <a:rPr lang="pl-PL" dirty="0"/>
              <a:t>II </a:t>
            </a:r>
            <a:r>
              <a:rPr lang="pl-PL" dirty="0" err="1"/>
              <a:t>AKa</a:t>
            </a:r>
            <a:r>
              <a:rPr lang="pl-PL" dirty="0"/>
              <a:t> </a:t>
            </a:r>
            <a:r>
              <a:rPr lang="pl-PL" dirty="0" smtClean="0"/>
              <a:t>237/04).</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275215369"/>
      </p:ext>
    </p:extLst>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r>
              <a:rPr lang="pl-PL" b="1" dirty="0" smtClean="0"/>
              <a:t>Obrona</a:t>
            </a:r>
          </a:p>
          <a:p>
            <a:pPr fontAlgn="auto">
              <a:spcAft>
                <a:spcPts val="0"/>
              </a:spcAft>
              <a:buFont typeface="Arial" pitchFamily="34" charset="0"/>
              <a:buNone/>
              <a:defRPr/>
            </a:pPr>
            <a:endParaRPr lang="pl-PL" b="1" dirty="0"/>
          </a:p>
          <a:p>
            <a:pPr fontAlgn="auto">
              <a:spcAft>
                <a:spcPts val="0"/>
              </a:spcAft>
              <a:buFont typeface="Wingdings" panose="05000000000000000000" pitchFamily="2" charset="2"/>
              <a:buChar char="q"/>
              <a:defRPr/>
            </a:pPr>
            <a:r>
              <a:rPr lang="pl-PL" dirty="0" smtClean="0"/>
              <a:t>polega </a:t>
            </a:r>
            <a:r>
              <a:rPr lang="pl-PL" dirty="0"/>
              <a:t>na </a:t>
            </a:r>
            <a:r>
              <a:rPr lang="pl-PL" b="1" dirty="0"/>
              <a:t>odpieraniu </a:t>
            </a:r>
            <a:r>
              <a:rPr lang="pl-PL" b="1" dirty="0" smtClean="0"/>
              <a:t>zamachu</a:t>
            </a:r>
            <a:r>
              <a:rPr lang="pl-PL" dirty="0" smtClean="0"/>
              <a:t>, czyli wszelkich czynnościach </a:t>
            </a:r>
            <a:r>
              <a:rPr lang="pl-PL" dirty="0"/>
              <a:t>nie tylko przeciwstawiające się zamachowi, lecz także broniące dobra zaatakowanego wybrane rodzajowo przez osobę stosującą tę instytucję. </a:t>
            </a:r>
            <a:endParaRPr lang="pl-PL" dirty="0" smtClean="0"/>
          </a:p>
          <a:p>
            <a:pPr fontAlgn="auto">
              <a:spcAft>
                <a:spcPts val="0"/>
              </a:spcAft>
              <a:buFont typeface="Wingdings" panose="05000000000000000000" pitchFamily="2" charset="2"/>
              <a:buChar char="q"/>
              <a:defRPr/>
            </a:pPr>
            <a:r>
              <a:rPr lang="pl-PL" dirty="0" smtClean="0"/>
              <a:t>Najczęściej </a:t>
            </a:r>
            <a:r>
              <a:rPr lang="pl-PL" dirty="0"/>
              <a:t>stanowi ona kontratak na osobę dopuszczającą się zamachu lub na jej </a:t>
            </a:r>
            <a:r>
              <a:rPr lang="pl-PL" dirty="0" smtClean="0"/>
              <a:t>dobra</a:t>
            </a:r>
          </a:p>
          <a:p>
            <a:pPr fontAlgn="auto">
              <a:spcAft>
                <a:spcPts val="0"/>
              </a:spcAft>
              <a:buFont typeface="Wingdings" panose="05000000000000000000" pitchFamily="2" charset="2"/>
              <a:buChar char="q"/>
              <a:defRPr/>
            </a:pPr>
            <a:r>
              <a:rPr lang="pl-PL" dirty="0"/>
              <a:t> </a:t>
            </a:r>
            <a:r>
              <a:rPr lang="pl-PL" dirty="0" smtClean="0"/>
              <a:t>„Broniący </a:t>
            </a:r>
            <a:r>
              <a:rPr lang="pl-PL" dirty="0"/>
              <a:t>się przed bezprawnym atakiem nie ma obowiązku informować napastnika, że będzie się bronił, i że użyje noża bądź innego narzędzia. Przyjęcie takiego warunku obrony stawiało by w uprzywilejowanej sytuacji napastnika i przekreślałoby prawo do obrony" (wyr. SA w Krakowie z 13.2.2014 r., II AKA 277/13, KZS 2014, Nr 3, poz. 56</a:t>
            </a:r>
            <a:r>
              <a:rPr lang="pl-PL" dirty="0" smtClean="0"/>
              <a:t>).</a:t>
            </a:r>
          </a:p>
          <a:p>
            <a:pPr fontAlgn="auto">
              <a:spcAft>
                <a:spcPts val="0"/>
              </a:spcAft>
              <a:buFont typeface="Wingdings" panose="05000000000000000000" pitchFamily="2" charset="2"/>
              <a:buChar char="q"/>
              <a:defRPr/>
            </a:pPr>
            <a:r>
              <a:rPr lang="pl-PL" dirty="0"/>
              <a:t> </a:t>
            </a:r>
            <a:r>
              <a:rPr lang="pl-PL" dirty="0" smtClean="0"/>
              <a:t>istota obrony wiąże się również z określonymi wymogami względem strony podmiotowej - </a:t>
            </a:r>
            <a:r>
              <a:rPr lang="pl-PL" b="1" dirty="0"/>
              <a:t>Działający w obronie koniecznej powinien mieć świadomość zamachu i wolę obrony atakowanego dobra </a:t>
            </a:r>
            <a:endParaRPr lang="pl-PL" b="1" dirty="0" smtClean="0"/>
          </a:p>
          <a:p>
            <a:pPr fontAlgn="auto">
              <a:spcAft>
                <a:spcPts val="0"/>
              </a:spcAft>
              <a:buFont typeface="Wingdings" panose="05000000000000000000" pitchFamily="2" charset="2"/>
              <a:buChar char="q"/>
              <a:defRPr/>
            </a:pPr>
            <a:r>
              <a:rPr lang="pl-PL" b="1" dirty="0"/>
              <a:t> </a:t>
            </a:r>
            <a:r>
              <a:rPr lang="pl-PL" b="1" dirty="0" smtClean="0"/>
              <a:t>wykluczona jest na gruncie ustawy karnej nieświadoma obrona konieczna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599853287"/>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457200" y="1052513"/>
            <a:ext cx="7931150" cy="4896767"/>
          </a:xfrm>
          <a:prstGeom prst="roundRect">
            <a:avLst/>
          </a:prstGeom>
          <a:solidFill>
            <a:schemeClr val="bg1">
              <a:lumMod val="9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a:t>Subiektywne przekonanie oskarżonego o pozostawaniu w prawie do obrony, nawet po ucieczce napastnika spod jego mieszkania, nie korzysta z ochrony art. 29 KK. Wyobrażenie sobie (zwane urojeniem), że działa się legalnie, a więc działanie w okolicznościach wyłączających odpowiedzialność karną, wymaga jednak zaistnienia pewnych obiektywnych warunków tłumaczących takie wyobrażenie. W przeciwnym wypadku granice prawa i bezprawności kształtowane byłyby ocenami ściśle osobistymi, subiektywnymi, niemożliwymi do tworzenia norm powszechnych, ujednoliconych i równych dla ogółu. Oznaczałoby to rozmycie granic prawa</a:t>
            </a:r>
            <a:r>
              <a:rPr lang="pl-PL" dirty="0" smtClean="0"/>
              <a:t>. (wyr</a:t>
            </a:r>
            <a:r>
              <a:rPr lang="pl-PL" dirty="0"/>
              <a:t>. SA w Warszawie z 16.5.2014 r., II AKA 120/14, </a:t>
            </a:r>
            <a:r>
              <a:rPr lang="pl-PL" dirty="0" err="1" smtClean="0"/>
              <a:t>Legalis</a:t>
            </a:r>
            <a:r>
              <a:rPr lang="pl-PL" dirty="0" smtClean="0"/>
              <a:t>)</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809931949"/>
      </p:ext>
    </p:extLst>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251520" y="1052513"/>
            <a:ext cx="8052048" cy="5805487"/>
          </a:xfrm>
        </p:spPr>
        <p:txBody>
          <a:bodyPr rtlCol="0">
            <a:normAutofit fontScale="85000" lnSpcReduction="20000"/>
          </a:bodyPr>
          <a:lstStyle/>
          <a:p>
            <a:pPr marL="114300" indent="0">
              <a:buNone/>
            </a:pPr>
            <a:r>
              <a:rPr lang="pl-PL" b="1" dirty="0"/>
              <a:t>Przekroczenie granic obrony koniecznej</a:t>
            </a:r>
          </a:p>
          <a:p>
            <a:pPr marL="114300" indent="0">
              <a:buNone/>
            </a:pPr>
            <a:r>
              <a:rPr lang="pl-PL" dirty="0" smtClean="0"/>
              <a:t>Obrona </a:t>
            </a:r>
            <a:r>
              <a:rPr lang="pl-PL" dirty="0"/>
              <a:t>konieczna musi się mieścić w </a:t>
            </a:r>
            <a:r>
              <a:rPr lang="pl-PL" dirty="0" smtClean="0"/>
              <a:t>granicach wskazanych w art</a:t>
            </a:r>
            <a:r>
              <a:rPr lang="pl-PL" dirty="0"/>
              <a:t>. 25 § 2 KK, poza którymi </a:t>
            </a:r>
            <a:r>
              <a:rPr lang="pl-PL" dirty="0" smtClean="0"/>
              <a:t>nie jest już kontratypem, ale  bezprawnym naruszeniem cudzych dóbr. </a:t>
            </a:r>
            <a:r>
              <a:rPr lang="pl-PL" dirty="0"/>
              <a:t>Oznacza to, że w </a:t>
            </a:r>
            <a:r>
              <a:rPr lang="pl-PL" b="1" dirty="0"/>
              <a:t>każdym</a:t>
            </a:r>
            <a:r>
              <a:rPr lang="pl-PL" dirty="0"/>
              <a:t> przypadku obrony koniecznej </a:t>
            </a:r>
            <a:r>
              <a:rPr lang="pl-PL" dirty="0" smtClean="0"/>
              <a:t>sąd jest zobowiązany ustalić, </a:t>
            </a:r>
            <a:r>
              <a:rPr lang="pl-PL" dirty="0"/>
              <a:t>czy mieści się ona w wyznaczonych jej kodeksowych granicach</a:t>
            </a:r>
            <a:r>
              <a:rPr lang="pl-PL" dirty="0" smtClean="0"/>
              <a:t>.</a:t>
            </a:r>
          </a:p>
          <a:p>
            <a:pPr marL="114300" indent="0">
              <a:buNone/>
            </a:pPr>
            <a:endParaRPr lang="pl-PL" dirty="0" smtClean="0"/>
          </a:p>
          <a:p>
            <a:pPr marL="114300" indent="0">
              <a:buNone/>
            </a:pPr>
            <a:r>
              <a:rPr lang="pl-PL" dirty="0" smtClean="0"/>
              <a:t>Art.. 25 § </a:t>
            </a:r>
            <a:r>
              <a:rPr lang="pl-PL" dirty="0"/>
              <a:t>2. W razie przekroczenia granic obrony koniecznej, w szczególności gdy sprawca zastosował sposób obrony niewspółmierny do niebezpieczeństwa zamachu, sąd może zastosować nadzwyczajne złagodzenie kary, a nawet odstąpić od jej wymierzenia</a:t>
            </a:r>
            <a:r>
              <a:rPr lang="pl-PL" dirty="0" smtClean="0"/>
              <a:t>.</a:t>
            </a:r>
          </a:p>
          <a:p>
            <a:pPr marL="114300" indent="0">
              <a:buNone/>
            </a:pPr>
            <a:endParaRPr lang="pl-PL" dirty="0" smtClean="0"/>
          </a:p>
          <a:p>
            <a:pPr marL="114300" indent="0">
              <a:buNone/>
            </a:pPr>
            <a:r>
              <a:rPr lang="pl-PL" dirty="0"/>
              <a:t>Obrona powinna być </a:t>
            </a:r>
            <a:r>
              <a:rPr lang="pl-PL" b="1" dirty="0" smtClean="0"/>
              <a:t>konieczna</a:t>
            </a:r>
            <a:r>
              <a:rPr lang="pl-PL" dirty="0" smtClean="0"/>
              <a:t>, tj. musi wynikać </a:t>
            </a:r>
            <a:r>
              <a:rPr lang="pl-PL" dirty="0"/>
              <a:t>z </a:t>
            </a:r>
            <a:r>
              <a:rPr lang="pl-PL" b="1" dirty="0"/>
              <a:t>rzeczywistej</a:t>
            </a:r>
            <a:r>
              <a:rPr lang="pl-PL" dirty="0"/>
              <a:t> potrzeby odparcia </a:t>
            </a:r>
            <a:r>
              <a:rPr lang="pl-PL" dirty="0" smtClean="0"/>
              <a:t>zamachu i być </a:t>
            </a:r>
            <a:r>
              <a:rPr lang="pl-PL" b="1" dirty="0" smtClean="0"/>
              <a:t>niezbędna</a:t>
            </a:r>
            <a:r>
              <a:rPr lang="pl-PL" dirty="0" smtClean="0"/>
              <a:t> </a:t>
            </a:r>
            <a:r>
              <a:rPr lang="pl-PL" dirty="0"/>
              <a:t>do odparcia </a:t>
            </a:r>
            <a:r>
              <a:rPr lang="pl-PL" dirty="0" smtClean="0"/>
              <a:t>zamachu, inaczej nie pełni funkcji legalizującej</a:t>
            </a:r>
          </a:p>
          <a:p>
            <a:pPr marL="114300" indent="0">
              <a:buNone/>
            </a:pPr>
            <a:endParaRPr lang="pl-PL" dirty="0"/>
          </a:p>
          <a:p>
            <a:pPr marL="114300" indent="0">
              <a:buNone/>
            </a:pPr>
            <a:r>
              <a:rPr lang="pl-PL" dirty="0" smtClean="0"/>
              <a:t>Przekroczenie granic obrony koniecznej może mieć postać 2 rodzajów tzw. </a:t>
            </a:r>
            <a:r>
              <a:rPr lang="pl-PL" b="1" dirty="0" smtClean="0"/>
              <a:t>ekscesów:</a:t>
            </a:r>
          </a:p>
          <a:p>
            <a:pPr marL="571500" indent="-457200">
              <a:buAutoNum type="arabicParenR"/>
            </a:pPr>
            <a:r>
              <a:rPr lang="pl-PL" b="1" dirty="0"/>
              <a:t> </a:t>
            </a:r>
            <a:r>
              <a:rPr lang="pl-PL" b="1" dirty="0" smtClean="0"/>
              <a:t>intensywnego</a:t>
            </a:r>
          </a:p>
          <a:p>
            <a:pPr marL="571500" indent="-457200">
              <a:buAutoNum type="arabicParenR"/>
            </a:pPr>
            <a:r>
              <a:rPr lang="pl-PL" b="1" dirty="0"/>
              <a:t> </a:t>
            </a:r>
            <a:r>
              <a:rPr lang="pl-PL" b="1" dirty="0" smtClean="0"/>
              <a:t>ekstensywnego</a:t>
            </a:r>
          </a:p>
          <a:p>
            <a:pPr marL="114300" indent="0">
              <a:buNone/>
            </a:pPr>
            <a:r>
              <a:rPr lang="pl-PL" b="1" dirty="0" smtClean="0"/>
              <a:t> </a:t>
            </a:r>
          </a:p>
          <a:p>
            <a:pPr marL="114300" indent="0">
              <a:buNone/>
            </a:pPr>
            <a:endParaRPr lang="pl-PL" dirty="0"/>
          </a:p>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534105995"/>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323528" y="1040054"/>
            <a:ext cx="762000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Eksces intensywny </a:t>
            </a:r>
          </a:p>
          <a:p>
            <a:pPr fontAlgn="auto">
              <a:spcAft>
                <a:spcPts val="0"/>
              </a:spcAft>
              <a:buFont typeface="Arial" pitchFamily="34" charset="0"/>
              <a:buNone/>
              <a:defRPr/>
            </a:pPr>
            <a:r>
              <a:rPr lang="pl-PL" dirty="0" smtClean="0"/>
              <a:t>Zachodzi wówczas, gdy w </a:t>
            </a:r>
            <a:r>
              <a:rPr lang="pl-PL" dirty="0"/>
              <a:t>realiach konkretnej </a:t>
            </a:r>
            <a:r>
              <a:rPr lang="pl-PL" dirty="0" smtClean="0"/>
              <a:t>sprawy zachowanie </a:t>
            </a:r>
            <a:r>
              <a:rPr lang="pl-PL" dirty="0"/>
              <a:t>obronne </a:t>
            </a:r>
            <a:r>
              <a:rPr lang="pl-PL" dirty="0" smtClean="0"/>
              <a:t>przekroczyło wymóg współmierności </a:t>
            </a:r>
            <a:r>
              <a:rPr lang="pl-PL" dirty="0"/>
              <a:t>do niebezpieczeństwa </a:t>
            </a:r>
            <a:r>
              <a:rPr lang="pl-PL" dirty="0" smtClean="0"/>
              <a:t>zamachu</a:t>
            </a:r>
          </a:p>
          <a:p>
            <a:pPr fontAlgn="auto">
              <a:spcAft>
                <a:spcPts val="0"/>
              </a:spcAft>
              <a:buFont typeface="Arial" pitchFamily="34" charset="0"/>
              <a:buNone/>
              <a:defRPr/>
            </a:pPr>
            <a:endParaRPr lang="pl-PL" dirty="0" smtClean="0"/>
          </a:p>
          <a:p>
            <a:pPr fontAlgn="auto">
              <a:spcAft>
                <a:spcPts val="0"/>
              </a:spcAft>
              <a:buNone/>
              <a:defRPr/>
            </a:pPr>
            <a:r>
              <a:rPr lang="pl-PL" dirty="0"/>
              <a:t>Analizując współmierność obrony do niebezpieczeństwa zamachu, należy mieć na względzie </a:t>
            </a:r>
            <a:r>
              <a:rPr lang="pl-PL" b="1" dirty="0" smtClean="0"/>
              <a:t>okoliczności </a:t>
            </a:r>
            <a:r>
              <a:rPr lang="pl-PL" b="1" dirty="0"/>
              <a:t>danego konkretnego</a:t>
            </a:r>
            <a:r>
              <a:rPr lang="pl-PL" dirty="0"/>
              <a:t> przypadku  </a:t>
            </a:r>
            <a:r>
              <a:rPr lang="pl-PL" dirty="0" smtClean="0"/>
              <a:t>- np. dobro</a:t>
            </a:r>
            <a:r>
              <a:rPr lang="pl-PL" dirty="0"/>
              <a:t>, na którym koncentruje się zamach, środki, którymi posługuje się sprawca zamachu, natężenie zamachu – a więc głównie jego siłę i intensywność, właściwości fizyczne jego sprawcy i okoliczności modalne zamachu, szkodę wyrządzoną osobie, która dopuszcza się zamachu, środki obrony i jej natężenie, okoliczności modalne obrony, a ponadto właściwości osobiste odpierającego </a:t>
            </a:r>
            <a:r>
              <a:rPr lang="pl-PL" dirty="0" smtClean="0"/>
              <a:t>zamach, bowiem o </a:t>
            </a:r>
            <a:r>
              <a:rPr lang="pl-PL" dirty="0"/>
              <a:t>współmierności </a:t>
            </a:r>
            <a:r>
              <a:rPr lang="pl-PL" dirty="0" smtClean="0"/>
              <a:t>obrony </a:t>
            </a:r>
            <a:r>
              <a:rPr lang="pl-PL" dirty="0"/>
              <a:t>do zamachu rozstrzyga całokształt okoliczności konkretnego zdarzenia i dynamika jego przebiegu" </a:t>
            </a:r>
            <a:r>
              <a:rPr lang="pl-PL" dirty="0" smtClean="0"/>
              <a:t>(</a:t>
            </a:r>
            <a:r>
              <a:rPr lang="pl-PL" i="1" dirty="0" smtClean="0"/>
              <a:t>T</a:t>
            </a:r>
            <a:r>
              <a:rPr lang="pl-PL" i="1" dirty="0"/>
              <a:t>. </a:t>
            </a:r>
            <a:r>
              <a:rPr lang="pl-PL" i="1" dirty="0" smtClean="0"/>
              <a:t>Kaczmarek</a:t>
            </a:r>
            <a:r>
              <a:rPr lang="pl-PL" dirty="0" smtClean="0"/>
              <a:t>).</a:t>
            </a:r>
            <a:endParaRPr lang="pl-PL" dirty="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16632"/>
            <a:ext cx="3096344"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3878490"/>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323528" y="1040054"/>
            <a:ext cx="7620000" cy="58054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a:t>"Działający w obronie koniecznej może użyć takich środków, jakie uważa w konkretnych okolicznościach za niezbędne dla odparcia zamachu. Mogą być nimi nawet niebezpieczne narzędzia. Użycie, zwłaszcza z umiarem, niebezpiecznego narzędzia nie może być uznane za przekroczenie granic obrony koniecznej, jeżeli odpierający zamach nie rozporządzał wówczas innym, mniej niebezpiecznym, ale równie skutecznym środkiem obrony, a z okoliczności zajścia wynika, że zamach ten zagrażał życiu lub zdrowiu napadniętego" (wyr. SN z 9.4.2002 r., IV KKN 289/99, </a:t>
            </a:r>
            <a:r>
              <a:rPr lang="pl-PL" dirty="0" err="1"/>
              <a:t>Legalis</a:t>
            </a:r>
            <a:r>
              <a:rPr lang="pl-PL" dirty="0" smtClean="0"/>
              <a:t>).</a:t>
            </a:r>
          </a:p>
          <a:p>
            <a:pPr fontAlgn="auto">
              <a:spcAft>
                <a:spcPts val="0"/>
              </a:spcAft>
              <a:buFont typeface="Arial" pitchFamily="34" charset="0"/>
              <a:buNone/>
              <a:defRPr/>
            </a:pPr>
            <a:r>
              <a:rPr lang="pl-PL" dirty="0"/>
              <a:t>"Osobie, której życie i zdrowie zostało zaatakowane w sposób bezprawny, nie można stawiać daleko idących wymagań co do doboru sposobu odparcia tego ataku czy też doboru narzędzi, które temu celowi mają służyć. Zaatakowany znajduje się na ogół w sytuacji, która nie pozwala na podjęcie decyzji w pełni przemyślanej, opartej na chłodnym rozważeniu całokształtu okoliczności zdarzenia. Przeciwnie, decyzja zwykle musi być podjęta szybko, a wybór dostępnych środków obrony jest ograniczony. Stąd nawet sięgnięcie po narzędzie czy sposób obrony znacznie dotkliwszy od środków i metod, które stosuje napastnik, samo w sobie nie oznacza jeszcze, że obrona jest "niewspółmierna"" (wyr. SA w Gdańsku z 31.3.1999 r., II AKA 26/99, KZS 2000, Nr 3, poz. 42).</a:t>
            </a: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703800486"/>
      </p:ext>
    </p:extLst>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1850" y="26335"/>
            <a:ext cx="2476500" cy="2034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850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Eksces ekstensywny </a:t>
            </a:r>
          </a:p>
          <a:p>
            <a:pPr fontAlgn="auto">
              <a:spcAft>
                <a:spcPts val="0"/>
              </a:spcAft>
              <a:buFont typeface="Arial" pitchFamily="34" charset="0"/>
              <a:buNone/>
              <a:defRPr/>
            </a:pPr>
            <a:r>
              <a:rPr lang="pl-PL" dirty="0"/>
              <a:t>Zachodzi wówczas, gdy w realiach konkretnej sprawy </a:t>
            </a:r>
            <a:r>
              <a:rPr lang="pl-PL" dirty="0" smtClean="0"/>
              <a:t>nie </a:t>
            </a:r>
            <a:r>
              <a:rPr lang="pl-PL" dirty="0"/>
              <a:t>zachodziła koincydencja czasowa pomiędzy zamachem a podjętymi działaniami obronnymi, tzn. gdy działania takie były przedłużone na czas, w którym napastnik nie kontynuował już </a:t>
            </a:r>
            <a:r>
              <a:rPr lang="pl-PL" dirty="0" smtClean="0"/>
              <a:t>zamachu lub też zostały podjęte zanim zamach stał się bezpośredni. </a:t>
            </a:r>
          </a:p>
          <a:p>
            <a:pPr fontAlgn="auto">
              <a:spcAft>
                <a:spcPts val="0"/>
              </a:spcAft>
              <a:buFont typeface="Arial" pitchFamily="34" charset="0"/>
              <a:buNone/>
              <a:defRPr/>
            </a:pPr>
            <a:endParaRPr lang="pl-PL" dirty="0" smtClean="0"/>
          </a:p>
          <a:p>
            <a:r>
              <a:rPr lang="pl-PL" dirty="0" smtClean="0"/>
              <a:t>Obrona musi mieścić </a:t>
            </a:r>
            <a:r>
              <a:rPr lang="pl-PL" dirty="0"/>
              <a:t>się w </a:t>
            </a:r>
            <a:r>
              <a:rPr lang="pl-PL" b="1" dirty="0"/>
              <a:t>określonym czasie</a:t>
            </a:r>
            <a:r>
              <a:rPr lang="pl-PL" dirty="0"/>
              <a:t>, tak by ani nie uprzedzała zamachu, ani nie była stosowana, gdy zamach już </a:t>
            </a:r>
            <a:r>
              <a:rPr lang="pl-PL" dirty="0" smtClean="0"/>
              <a:t>ustał – tj. musi </a:t>
            </a:r>
            <a:r>
              <a:rPr lang="pl-PL" dirty="0"/>
              <a:t>być </a:t>
            </a:r>
            <a:r>
              <a:rPr lang="pl-PL" b="1" dirty="0"/>
              <a:t>współczesna</a:t>
            </a:r>
            <a:r>
              <a:rPr lang="pl-PL" dirty="0"/>
              <a:t> zamachowi. </a:t>
            </a:r>
            <a:endParaRPr lang="pl-PL" dirty="0" smtClean="0"/>
          </a:p>
          <a:p>
            <a:r>
              <a:rPr lang="pl-PL" dirty="0" smtClean="0"/>
              <a:t>Obrona mająca </a:t>
            </a:r>
            <a:r>
              <a:rPr lang="pl-PL" dirty="0"/>
              <a:t>miejsce jeszcze przed zamachem, </a:t>
            </a:r>
            <a:r>
              <a:rPr lang="pl-PL" b="1" dirty="0"/>
              <a:t>nie jest</a:t>
            </a:r>
            <a:r>
              <a:rPr lang="pl-PL" dirty="0"/>
              <a:t> obroną </a:t>
            </a:r>
            <a:r>
              <a:rPr lang="pl-PL" dirty="0" smtClean="0"/>
              <a:t>konieczną. Natomiast </a:t>
            </a:r>
            <a:r>
              <a:rPr lang="pl-PL" dirty="0"/>
              <a:t>gdy zamach jeszcze nie nastąpił, ale jest już realne, chociaż jeszcze niezbyt wysokie jego niebezpieczeństwo, a zatem gdy zamiar dokonania bezpośredniego zamachu nie wszedł jeszcze w zakres realizacji – nastąpi przekroczenie granic obrony koniecznej, co regulowane jest art. 25 § 2 KK. </a:t>
            </a:r>
            <a:endParaRPr lang="pl-PL" dirty="0" smtClean="0"/>
          </a:p>
          <a:p>
            <a:r>
              <a:rPr lang="pl-PL" dirty="0" smtClean="0"/>
              <a:t>Podobnie </a:t>
            </a:r>
            <a:r>
              <a:rPr lang="pl-PL" dirty="0"/>
              <a:t>obrona spóźniona, która następuje bezpośrednio po zamachu, i to niezależnie od tego, czy w czasie zamachu atakowany stosował obronę konieczną czy też nie. Obrona spóźniona nie może przybrać formy odwetu za zamach, ale powinna stanowić kontynuację wcześniej podjętej obrony koniecznej.</a:t>
            </a:r>
          </a:p>
        </p:txBody>
      </p:sp>
    </p:spTree>
    <p:extLst>
      <p:ext uri="{BB962C8B-B14F-4D97-AF65-F5344CB8AC3E}">
        <p14:creationId xmlns:p14="http://schemas.microsoft.com/office/powerpoint/2010/main" val="143017085"/>
      </p:ext>
    </p:extLst>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Wingdings" panose="05000000000000000000" pitchFamily="2" charset="2"/>
              <a:buChar char="q"/>
              <a:defRPr/>
            </a:pPr>
            <a:r>
              <a:rPr lang="pl-PL" dirty="0"/>
              <a:t>Konsekwencją przekroczenia granic obrony koniecznej jest </a:t>
            </a:r>
            <a:r>
              <a:rPr lang="pl-PL" b="1" dirty="0"/>
              <a:t>odpowiedzialność karna za czyn zabroniony, którego treścią jest naruszenie dobra osoby atakującej przez przekraczającego granice obrony koniecznej</a:t>
            </a:r>
            <a:r>
              <a:rPr lang="pl-PL" dirty="0"/>
              <a:t>. </a:t>
            </a:r>
            <a:endParaRPr lang="pl-PL" dirty="0" smtClean="0"/>
          </a:p>
          <a:p>
            <a:pPr fontAlgn="auto">
              <a:spcAft>
                <a:spcPts val="0"/>
              </a:spcAft>
              <a:buFont typeface="Wingdings" panose="05000000000000000000" pitchFamily="2" charset="2"/>
              <a:buChar char="q"/>
              <a:defRPr/>
            </a:pPr>
            <a:r>
              <a:rPr lang="pl-PL" dirty="0" smtClean="0"/>
              <a:t>z </a:t>
            </a:r>
            <a:r>
              <a:rPr lang="pl-PL" dirty="0"/>
              <a:t>uwagi na sytuację, w jakiej znalazł się broniący, ustawodawca przewidział możliwość zastosowania </a:t>
            </a:r>
            <a:r>
              <a:rPr lang="pl-PL" b="1" dirty="0"/>
              <a:t>nadzwyczajnego złagodzenia kary</a:t>
            </a:r>
            <a:r>
              <a:rPr lang="pl-PL" dirty="0"/>
              <a:t> lub </a:t>
            </a:r>
            <a:r>
              <a:rPr lang="pl-PL" b="1" dirty="0"/>
              <a:t>odstąpienia od jej wymierzenia</a:t>
            </a:r>
            <a:r>
              <a:rPr lang="pl-PL" dirty="0"/>
              <a:t> za przestępstwo, które popełnił sprawca naruszający w ten sposób dobro chronione dopuszczającego się zamachu</a:t>
            </a:r>
            <a:r>
              <a:rPr lang="pl-PL" dirty="0" smtClean="0"/>
              <a:t>.</a:t>
            </a:r>
          </a:p>
          <a:p>
            <a:pPr fontAlgn="auto">
              <a:spcAft>
                <a:spcPts val="0"/>
              </a:spcAft>
              <a:buFont typeface="Wingdings" panose="05000000000000000000" pitchFamily="2" charset="2"/>
              <a:buChar char="q"/>
              <a:defRPr/>
            </a:pPr>
            <a:r>
              <a:rPr lang="pl-PL" b="1" u="sng" dirty="0"/>
              <a:t> </a:t>
            </a:r>
            <a:r>
              <a:rPr lang="pl-PL" b="1" u="sng" dirty="0" smtClean="0"/>
              <a:t>trzeba jednak odróżnić przekroczenie granic obrony koniecznej od zachowania, które już w ogóle z obroną konieczną nie ma nic wspólnego, choć może być dokonywane pod jej pozorem</a:t>
            </a:r>
          </a:p>
          <a:p>
            <a:pPr fontAlgn="auto">
              <a:spcAft>
                <a:spcPts val="0"/>
              </a:spcAft>
              <a:buFont typeface="Wingdings" panose="05000000000000000000" pitchFamily="2" charset="2"/>
              <a:buChar char="q"/>
              <a:defRPr/>
            </a:pPr>
            <a:r>
              <a:rPr lang="pl-PL" b="1" u="sng" dirty="0"/>
              <a:t> </a:t>
            </a:r>
            <a:r>
              <a:rPr lang="pl-PL" dirty="0"/>
              <a:t>Konsekwencje przekroczenia granic obrony koniecznej mogą iść jeszcze dalej </a:t>
            </a:r>
            <a:r>
              <a:rPr lang="pl-PL" dirty="0" smtClean="0"/>
              <a:t>- w sytuacji opisanej w art. 25 § 3 k.k. sprawca </a:t>
            </a:r>
            <a:r>
              <a:rPr lang="pl-PL" b="1" dirty="0" smtClean="0"/>
              <a:t>nie podlega karze</a:t>
            </a:r>
            <a:r>
              <a:rPr lang="pl-PL" dirty="0" smtClean="0"/>
              <a:t>.</a:t>
            </a:r>
            <a:endParaRPr lang="pl-PL" b="1" u="sng" dirty="0" smtClean="0"/>
          </a:p>
        </p:txBody>
      </p:sp>
    </p:spTree>
    <p:extLst>
      <p:ext uri="{BB962C8B-B14F-4D97-AF65-F5344CB8AC3E}">
        <p14:creationId xmlns:p14="http://schemas.microsoft.com/office/powerpoint/2010/main" val="2339859739"/>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Wingdings" panose="05000000000000000000" pitchFamily="2" charset="2"/>
              <a:buChar char="q"/>
              <a:defRPr/>
            </a:pPr>
            <a:r>
              <a:rPr lang="pl-PL" dirty="0" smtClean="0"/>
              <a:t> art. 25 § 2a k.k. </a:t>
            </a:r>
          </a:p>
          <a:p>
            <a:pPr fontAlgn="auto">
              <a:spcAft>
                <a:spcPts val="0"/>
              </a:spcAft>
              <a:buFont typeface="Wingdings" panose="05000000000000000000" pitchFamily="2" charset="2"/>
              <a:buChar char="q"/>
              <a:defRPr/>
            </a:pPr>
            <a:endParaRPr lang="pl-PL" b="1" u="sng" dirty="0"/>
          </a:p>
          <a:p>
            <a:pPr marL="114300" indent="0" fontAlgn="auto">
              <a:spcAft>
                <a:spcPts val="0"/>
              </a:spcAft>
              <a:buNone/>
              <a:defRPr/>
            </a:pPr>
            <a:r>
              <a:rPr lang="pl-PL" b="1" dirty="0" smtClean="0">
                <a:solidFill>
                  <a:srgbClr val="00B0F0"/>
                </a:solidFill>
              </a:rPr>
              <a:t>Nie </a:t>
            </a:r>
            <a:r>
              <a:rPr lang="pl-PL" b="1" dirty="0">
                <a:solidFill>
                  <a:srgbClr val="00B0F0"/>
                </a:solidFill>
              </a:rPr>
              <a:t>podlega karze</a:t>
            </a:r>
            <a:r>
              <a:rPr lang="pl-PL" dirty="0"/>
              <a:t>, kto przekracza granice obrony koniecznej, </a:t>
            </a:r>
            <a:r>
              <a:rPr lang="pl-PL" b="1" dirty="0"/>
              <a:t>odpierając zamach polegający na wdarciu się do mieszkania, lokalu, domu albo na przylegający do nich ogrodzony teren lub odpierając zamach poprzedzony wdarciem się do tych miejsc</a:t>
            </a:r>
            <a:r>
              <a:rPr lang="pl-PL" dirty="0"/>
              <a:t>, chyba że przekroczenie granic obrony koniecznej było </a:t>
            </a:r>
            <a:r>
              <a:rPr lang="pl-PL" dirty="0">
                <a:solidFill>
                  <a:srgbClr val="00B0F0"/>
                </a:solidFill>
              </a:rPr>
              <a:t>rażące</a:t>
            </a:r>
            <a:r>
              <a:rPr lang="pl-PL" dirty="0" smtClean="0"/>
              <a:t>.</a:t>
            </a:r>
          </a:p>
          <a:p>
            <a:pPr marL="114300" indent="0" fontAlgn="auto">
              <a:spcAft>
                <a:spcPts val="0"/>
              </a:spcAft>
              <a:buNone/>
              <a:defRPr/>
            </a:pPr>
            <a:endParaRPr lang="pl-PL" dirty="0"/>
          </a:p>
          <a:p>
            <a:pPr marL="114300" indent="0" fontAlgn="auto">
              <a:spcAft>
                <a:spcPts val="0"/>
              </a:spcAft>
              <a:buNone/>
              <a:defRPr/>
            </a:pPr>
            <a:r>
              <a:rPr lang="pl-PL" dirty="0"/>
              <a:t>Art. 25 § 2a dodany ustawą z dnia 8.12.2017 r. (Dz.U. z 2018 r. </a:t>
            </a:r>
            <a:r>
              <a:rPr lang="pl-PL" dirty="0" smtClean="0"/>
              <a:t>poz. </a:t>
            </a:r>
            <a:r>
              <a:rPr lang="pl-PL" dirty="0"/>
              <a:t>20), która </a:t>
            </a:r>
            <a:r>
              <a:rPr lang="pl-PL" dirty="0" smtClean="0"/>
              <a:t>weszła </a:t>
            </a:r>
            <a:r>
              <a:rPr lang="pl-PL" dirty="0"/>
              <a:t>w życie 19.01.2018 r.</a:t>
            </a:r>
            <a:r>
              <a:rPr lang="pl-PL" dirty="0" smtClean="0"/>
              <a:t> </a:t>
            </a:r>
          </a:p>
          <a:p>
            <a:pPr marL="114300" indent="0" fontAlgn="auto">
              <a:spcAft>
                <a:spcPts val="0"/>
              </a:spcAft>
              <a:buNone/>
              <a:defRPr/>
            </a:pPr>
            <a:endParaRPr lang="pl-PL" b="1" u="sng" dirty="0"/>
          </a:p>
          <a:p>
            <a:pPr marL="114300" indent="0" fontAlgn="auto">
              <a:spcAft>
                <a:spcPts val="0"/>
              </a:spcAft>
              <a:buNone/>
              <a:defRPr/>
            </a:pPr>
            <a:endParaRPr lang="pl-PL" b="1" u="sng"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4869160"/>
            <a:ext cx="4104456"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1494697"/>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a:buNone/>
            </a:pPr>
            <a:endParaRPr lang="pl-PL" b="1" dirty="0" smtClean="0"/>
          </a:p>
          <a:p>
            <a:pPr marL="114300" indent="0">
              <a:buNone/>
            </a:pPr>
            <a:r>
              <a:rPr lang="pl-PL" b="1" dirty="0" smtClean="0"/>
              <a:t>Art. </a:t>
            </a:r>
            <a:r>
              <a:rPr lang="pl-PL" b="1" dirty="0" smtClean="0"/>
              <a:t>25 § </a:t>
            </a:r>
            <a:r>
              <a:rPr lang="pl-PL" b="1" dirty="0"/>
              <a:t>3. Nie podlega karze, kto przekracza </a:t>
            </a:r>
            <a:endParaRPr lang="pl-PL" b="1" dirty="0" smtClean="0"/>
          </a:p>
          <a:p>
            <a:pPr marL="114300" indent="0">
              <a:buNone/>
            </a:pPr>
            <a:r>
              <a:rPr lang="pl-PL" b="1" dirty="0" smtClean="0"/>
              <a:t>granice obrony </a:t>
            </a:r>
            <a:r>
              <a:rPr lang="pl-PL" b="1" dirty="0"/>
              <a:t>koniecznej pod wpływem strachu </a:t>
            </a:r>
            <a:endParaRPr lang="pl-PL" b="1" dirty="0" smtClean="0"/>
          </a:p>
          <a:p>
            <a:pPr marL="114300" indent="0">
              <a:buNone/>
            </a:pPr>
            <a:r>
              <a:rPr lang="pl-PL" b="1" dirty="0" smtClean="0"/>
              <a:t>lub </a:t>
            </a:r>
            <a:r>
              <a:rPr lang="pl-PL" b="1" dirty="0"/>
              <a:t>wzburzenia usprawiedliwionych okolicznościami zamachu.</a:t>
            </a:r>
            <a:endParaRPr lang="pl-PL" b="1" dirty="0" smtClean="0"/>
          </a:p>
          <a:p>
            <a:endParaRPr lang="pl-PL" dirty="0"/>
          </a:p>
          <a:p>
            <a:pPr>
              <a:buFont typeface="Wingdings" panose="05000000000000000000" pitchFamily="2" charset="2"/>
              <a:buChar char="q"/>
            </a:pPr>
            <a:r>
              <a:rPr lang="pl-PL" dirty="0" smtClean="0"/>
              <a:t>Strach </a:t>
            </a:r>
            <a:r>
              <a:rPr lang="pl-PL" dirty="0"/>
              <a:t>i wzburzenie to stany emocjonalne będące rodzajem reakcji psychicznej na </a:t>
            </a:r>
            <a:r>
              <a:rPr lang="pl-PL" dirty="0" smtClean="0"/>
              <a:t>zamach</a:t>
            </a:r>
          </a:p>
          <a:p>
            <a:pPr>
              <a:buFont typeface="Wingdings" panose="05000000000000000000" pitchFamily="2" charset="2"/>
              <a:buChar char="q"/>
            </a:pPr>
            <a:r>
              <a:rPr lang="pl-PL" b="1" dirty="0" smtClean="0"/>
              <a:t>Strach</a:t>
            </a:r>
            <a:r>
              <a:rPr lang="pl-PL" dirty="0"/>
              <a:t>, jako naturalna reakcja organizmu, jest to stan silnego napięcia emocjonalnego w sytuacjach </a:t>
            </a:r>
            <a:r>
              <a:rPr lang="pl-PL" dirty="0" smtClean="0"/>
              <a:t>zagrożenia</a:t>
            </a:r>
          </a:p>
          <a:p>
            <a:pPr>
              <a:buFont typeface="Wingdings" panose="05000000000000000000" pitchFamily="2" charset="2"/>
              <a:buChar char="q"/>
            </a:pPr>
            <a:r>
              <a:rPr lang="pl-PL" b="1" dirty="0" smtClean="0"/>
              <a:t>Wzburzenie</a:t>
            </a:r>
            <a:r>
              <a:rPr lang="pl-PL" dirty="0"/>
              <a:t>, o którym mowa w art. 25 § 3 KK, jest stanem fizjologicznym, a nie </a:t>
            </a:r>
            <a:r>
              <a:rPr lang="pl-PL" dirty="0" smtClean="0"/>
              <a:t>patologicznym. </a:t>
            </a:r>
            <a:r>
              <a:rPr lang="pl-PL" dirty="0"/>
              <a:t>Oznacza ono także stan silnego i gwałtownego napięcia psychicznego, ale powstałego jako bezzwłoczna reakcja na nagle pojawiający się bodziec w postaci zamachu </a:t>
            </a:r>
          </a:p>
          <a:p>
            <a:pPr marL="114300" indent="0" fontAlgn="auto">
              <a:spcAft>
                <a:spcPts val="0"/>
              </a:spcAft>
              <a:buNone/>
              <a:defRPr/>
            </a:pPr>
            <a:endParaRPr lang="pl-PL" b="1" u="sng" dirty="0" smtClean="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34789" y="13509"/>
            <a:ext cx="2628900" cy="1743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3537173"/>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611560" y="1196975"/>
            <a:ext cx="7344816" cy="2376041"/>
          </a:xfrm>
          <a:prstGeom prst="roundRect">
            <a:avLst/>
          </a:prstGeom>
          <a:solidFill>
            <a:schemeClr val="bg1">
              <a:lumMod val="9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a:t>Założenia wyłączenia bezprawności </a:t>
            </a:r>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Wingdings" pitchFamily="2" charset="2"/>
              <a:buChar char="q"/>
              <a:defRPr/>
            </a:pPr>
            <a:r>
              <a:rPr lang="pl-PL" b="1" dirty="0"/>
              <a:t> </a:t>
            </a:r>
            <a:r>
              <a:rPr lang="pl-PL" b="1" dirty="0" smtClean="0"/>
              <a:t> Bezprawność – sąd relacjonujący, wyrażający sprzeczność miedzy faktycznym zachowaniem się człowieka a tym zachowaniem, które ustawa określa jako nakazane, albo wyrażający zgodność </a:t>
            </a:r>
            <a:r>
              <a:rPr lang="pl-PL" b="1" dirty="0"/>
              <a:t>między faktycznym zachowaniem się człowieka a tym zachowaniem, które ustawa określa jako </a:t>
            </a:r>
            <a:r>
              <a:rPr lang="pl-PL" b="1" dirty="0" smtClean="0"/>
              <a:t>zakazane</a:t>
            </a:r>
          </a:p>
          <a:p>
            <a:pPr fontAlgn="auto">
              <a:spcAft>
                <a:spcPts val="0"/>
              </a:spcAft>
              <a:buFont typeface="Wingdings" pitchFamily="2" charset="2"/>
              <a:buChar char="q"/>
              <a:defRPr/>
            </a:pPr>
            <a:endParaRPr lang="pl-PL" b="1" dirty="0"/>
          </a:p>
          <a:p>
            <a:pPr fontAlgn="auto">
              <a:spcAft>
                <a:spcPts val="0"/>
              </a:spcAft>
              <a:buBlip>
                <a:blip r:embed="rId2"/>
              </a:buBlip>
              <a:defRPr/>
            </a:pPr>
            <a:r>
              <a:rPr lang="pl-PL" b="1" dirty="0" smtClean="0"/>
              <a:t> </a:t>
            </a:r>
            <a:r>
              <a:rPr lang="pl-PL" dirty="0" smtClean="0"/>
              <a:t>koncepcja negatywnych znamion</a:t>
            </a:r>
          </a:p>
          <a:p>
            <a:pPr fontAlgn="auto">
              <a:spcAft>
                <a:spcPts val="0"/>
              </a:spcAft>
              <a:buBlip>
                <a:blip r:embed="rId2"/>
              </a:buBlip>
              <a:defRPr/>
            </a:pPr>
            <a:r>
              <a:rPr lang="pl-PL" dirty="0"/>
              <a:t> </a:t>
            </a:r>
            <a:r>
              <a:rPr lang="pl-PL" dirty="0" smtClean="0"/>
              <a:t>pierwotne i wtórne wyłączenie bezprawności </a:t>
            </a:r>
          </a:p>
          <a:p>
            <a:pPr fontAlgn="auto">
              <a:spcAft>
                <a:spcPts val="0"/>
              </a:spcAft>
              <a:buBlip>
                <a:blip r:embed="rId2"/>
              </a:buBlip>
              <a:defRPr/>
            </a:pPr>
            <a:r>
              <a:rPr lang="pl-PL" dirty="0"/>
              <a:t> </a:t>
            </a:r>
            <a:r>
              <a:rPr lang="pl-PL" dirty="0" smtClean="0"/>
              <a:t>kontratypy a społeczna szkodliwość zachowania</a:t>
            </a:r>
          </a:p>
          <a:p>
            <a:pPr fontAlgn="auto">
              <a:spcAft>
                <a:spcPts val="0"/>
              </a:spcAft>
              <a:buBlip>
                <a:blip r:embed="rId2"/>
              </a:buBlip>
              <a:defRPr/>
            </a:pPr>
            <a:r>
              <a:rPr lang="pl-PL" dirty="0"/>
              <a:t> </a:t>
            </a:r>
            <a:r>
              <a:rPr lang="pl-PL" dirty="0" smtClean="0"/>
              <a:t>kwestia otwartości katalogu kontratypów </a:t>
            </a:r>
            <a:endParaRPr lang="pl-PL" dirty="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3548" y="5229200"/>
            <a:ext cx="2609850" cy="162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11560" y="1052513"/>
            <a:ext cx="7344816" cy="2016447"/>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a:buNone/>
            </a:pPr>
            <a:r>
              <a:rPr lang="pl-PL" dirty="0" smtClean="0"/>
              <a:t>Art</a:t>
            </a:r>
            <a:r>
              <a:rPr lang="pl-PL" dirty="0" smtClean="0"/>
              <a:t>. </a:t>
            </a:r>
            <a:r>
              <a:rPr lang="pl-PL" dirty="0" smtClean="0"/>
              <a:t>26 § . </a:t>
            </a:r>
            <a:r>
              <a:rPr lang="pl-PL" dirty="0"/>
              <a:t>Nie popełnia przestępstwa, kto działa w celu uchylenia bezpośredniego niebezpieczeństwa grożącego jakiemukolwiek dobru chronionemu prawem, jeżeli niebezpieczeństwa nie można inaczej uniknąć, a dobro poświęcone przedstawia wartość niższą od dobra ratowanego.</a:t>
            </a:r>
          </a:p>
          <a:p>
            <a:pPr marL="114300" indent="0"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smtClean="0"/>
              <a:t> 2 funkcje stanu wyższej konieczności</a:t>
            </a:r>
          </a:p>
          <a:p>
            <a:pPr fontAlgn="auto">
              <a:spcAft>
                <a:spcPts val="0"/>
              </a:spcAft>
              <a:buFont typeface="Wingdings" panose="05000000000000000000" pitchFamily="2" charset="2"/>
              <a:buChar char="q"/>
              <a:defRPr/>
            </a:pPr>
            <a:r>
              <a:rPr lang="pl-PL" dirty="0"/>
              <a:t> Stan wyższej konieczności to taki stan, w którym dla uchylenia bezpośredniego niebezpieczeństwa grożącego dobru prawnemu poświęca się inne dobro prawne w sytuacji, gdy niebezpieczeństwa nie można inaczej uniknąć. </a:t>
            </a:r>
            <a:endParaRPr lang="pl-PL" dirty="0" smtClean="0"/>
          </a:p>
          <a:p>
            <a:pPr fontAlgn="auto">
              <a:spcAft>
                <a:spcPts val="0"/>
              </a:spcAft>
              <a:buFont typeface="Wingdings" panose="05000000000000000000" pitchFamily="2" charset="2"/>
              <a:buChar char="q"/>
              <a:defRPr/>
            </a:pPr>
            <a:r>
              <a:rPr lang="pl-PL" dirty="0"/>
              <a:t> </a:t>
            </a:r>
            <a:r>
              <a:rPr lang="pl-PL" dirty="0" smtClean="0"/>
              <a:t>Jego istotę wyznacza kolizja dóbr podlegających </a:t>
            </a:r>
            <a:r>
              <a:rPr lang="pl-PL" dirty="0"/>
              <a:t>ochronie prawnej. Uratować można bowiem </a:t>
            </a:r>
            <a:r>
              <a:rPr lang="pl-PL" b="1" dirty="0"/>
              <a:t>jedno dobro tylko kosztem drugiego</a:t>
            </a:r>
            <a:r>
              <a:rPr lang="pl-PL" b="1" dirty="0" smtClean="0"/>
              <a:t>.</a:t>
            </a:r>
          </a:p>
          <a:p>
            <a:pPr fontAlgn="auto">
              <a:spcAft>
                <a:spcPts val="0"/>
              </a:spcAft>
              <a:buFont typeface="Wingdings" panose="05000000000000000000" pitchFamily="2" charset="2"/>
              <a:buChar char="q"/>
              <a:defRPr/>
            </a:pPr>
            <a:r>
              <a:rPr lang="pl-PL" b="1" dirty="0"/>
              <a:t> </a:t>
            </a:r>
            <a:r>
              <a:rPr lang="pl-PL" b="1" dirty="0" smtClean="0"/>
              <a:t>poświęcenie 1 dobra na rzecz innego podlega precyzyjnym ustawowym warunkom</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1525831117"/>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20000"/>
          </a:bodyPr>
          <a:lstStyle/>
          <a:p>
            <a:pPr fontAlgn="auto">
              <a:spcAft>
                <a:spcPts val="0"/>
              </a:spcAft>
              <a:buFont typeface="Arial" pitchFamily="34" charset="0"/>
              <a:buNone/>
              <a:defRPr/>
            </a:pPr>
            <a:r>
              <a:rPr lang="pl-PL" b="1" dirty="0" smtClean="0"/>
              <a:t>Warunki stanu wyższej konieczności </a:t>
            </a:r>
          </a:p>
          <a:p>
            <a:pPr marL="114300" indent="0" fontAlgn="auto">
              <a:spcAft>
                <a:spcPts val="0"/>
              </a:spcAft>
              <a:buNone/>
              <a:defRPr/>
            </a:pPr>
            <a:endParaRPr lang="pl-PL" dirty="0"/>
          </a:p>
          <a:p>
            <a:pPr marL="571500" indent="-457200" fontAlgn="auto">
              <a:spcAft>
                <a:spcPts val="0"/>
              </a:spcAft>
              <a:buFont typeface="+mj-lt"/>
              <a:buAutoNum type="arabicParenR"/>
              <a:defRPr/>
            </a:pPr>
            <a:r>
              <a:rPr lang="pl-PL" dirty="0" smtClean="0"/>
              <a:t>Istnienie przynajmniej dwóch dóbr prawnych</a:t>
            </a:r>
          </a:p>
          <a:p>
            <a:pPr marL="571500" indent="-457200" fontAlgn="auto">
              <a:spcAft>
                <a:spcPts val="0"/>
              </a:spcAft>
              <a:buFont typeface="+mj-lt"/>
              <a:buAutoNum type="arabicParenR"/>
              <a:defRPr/>
            </a:pPr>
            <a:r>
              <a:rPr lang="pl-PL" dirty="0"/>
              <a:t>bezpośredniość niebezpieczeństwa </a:t>
            </a:r>
            <a:r>
              <a:rPr lang="pl-PL" dirty="0" smtClean="0"/>
              <a:t>grożącego jednemu z tych dób</a:t>
            </a:r>
          </a:p>
          <a:p>
            <a:pPr marL="571500" indent="-457200" fontAlgn="auto">
              <a:spcAft>
                <a:spcPts val="0"/>
              </a:spcAft>
              <a:buFont typeface="+mj-lt"/>
              <a:buAutoNum type="arabicParenR"/>
              <a:defRPr/>
            </a:pPr>
            <a:r>
              <a:rPr lang="pl-PL" dirty="0"/>
              <a:t> </a:t>
            </a:r>
            <a:r>
              <a:rPr lang="pl-PL" dirty="0" smtClean="0"/>
              <a:t>konieczność poświęcenia 1. dobra dla uratowania 2. z nich</a:t>
            </a:r>
          </a:p>
          <a:p>
            <a:pPr marL="571500" indent="-457200" fontAlgn="auto">
              <a:spcAft>
                <a:spcPts val="0"/>
              </a:spcAft>
              <a:buFont typeface="+mj-lt"/>
              <a:buAutoNum type="arabicParenR"/>
              <a:defRPr/>
            </a:pPr>
            <a:r>
              <a:rPr lang="pl-PL" dirty="0" smtClean="0"/>
              <a:t> odpowiednie proporcje pomiędzy wartością dobra ratowanego a poświęcanego</a:t>
            </a:r>
          </a:p>
          <a:p>
            <a:pPr marL="114300" indent="0" fontAlgn="auto">
              <a:spcAft>
                <a:spcPts val="0"/>
              </a:spcAft>
              <a:buNone/>
              <a:defRPr/>
            </a:pPr>
            <a:endParaRPr lang="pl-PL" dirty="0"/>
          </a:p>
          <a:p>
            <a:pPr fontAlgn="auto">
              <a:spcAft>
                <a:spcPts val="0"/>
              </a:spcAft>
              <a:buBlip>
                <a:blip r:embed="rId2"/>
              </a:buBlip>
              <a:defRPr/>
            </a:pPr>
            <a:r>
              <a:rPr lang="pl-PL" b="1" dirty="0" smtClean="0"/>
              <a:t>Działaniem w stanie wyższej konieczności uchylającej bezprawność jest jedynie działanie</a:t>
            </a:r>
            <a:r>
              <a:rPr lang="pl-PL" dirty="0" smtClean="0"/>
              <a:t> </a:t>
            </a:r>
            <a:r>
              <a:rPr lang="pl-PL" dirty="0"/>
              <a:t>polegające na </a:t>
            </a:r>
            <a:r>
              <a:rPr lang="pl-PL" b="1" dirty="0"/>
              <a:t>poświęceniu</a:t>
            </a:r>
            <a:r>
              <a:rPr lang="pl-PL" dirty="0"/>
              <a:t> </a:t>
            </a:r>
            <a:r>
              <a:rPr lang="pl-PL" dirty="0" smtClean="0"/>
              <a:t>dobra o </a:t>
            </a:r>
            <a:r>
              <a:rPr lang="pl-PL" b="1" dirty="0" smtClean="0"/>
              <a:t>wartości </a:t>
            </a:r>
            <a:r>
              <a:rPr lang="pl-PL" b="1" dirty="0"/>
              <a:t>nie niższej od dobra ratowanego</a:t>
            </a:r>
            <a:r>
              <a:rPr lang="pl-PL" dirty="0"/>
              <a:t>. </a:t>
            </a:r>
            <a:endParaRPr lang="pl-PL" dirty="0" smtClean="0"/>
          </a:p>
          <a:p>
            <a:pPr fontAlgn="auto">
              <a:spcAft>
                <a:spcPts val="0"/>
              </a:spcAft>
              <a:buBlip>
                <a:blip r:embed="rId2"/>
              </a:buBlip>
              <a:defRPr/>
            </a:pPr>
            <a:r>
              <a:rPr lang="pl-PL" dirty="0"/>
              <a:t>chodzi o ratowanie </a:t>
            </a:r>
            <a:r>
              <a:rPr lang="pl-PL" b="1" dirty="0"/>
              <a:t>jakiegokolwiek</a:t>
            </a:r>
            <a:r>
              <a:rPr lang="pl-PL" dirty="0"/>
              <a:t> dobra chronionego prawem, a zatem nie ma znaczenia, czy jest to dobro indywidualne czy dobro wspólnotowe, dobro własne czy cudze, bez znaczenia jest także jego rodzaj. </a:t>
            </a:r>
            <a:endParaRPr lang="pl-PL" dirty="0" smtClean="0"/>
          </a:p>
          <a:p>
            <a:pPr fontAlgn="auto">
              <a:spcAft>
                <a:spcPts val="0"/>
              </a:spcAft>
              <a:buBlip>
                <a:blip r:embed="rId2"/>
              </a:buBlip>
              <a:defRPr/>
            </a:pPr>
            <a:r>
              <a:rPr lang="pl-PL" dirty="0" smtClean="0"/>
              <a:t>Warunkiem </a:t>
            </a:r>
            <a:r>
              <a:rPr lang="pl-PL" b="1" dirty="0"/>
              <a:t>podmiotowym</a:t>
            </a:r>
            <a:r>
              <a:rPr lang="pl-PL" dirty="0"/>
              <a:t> stanu wyższej konieczności jest </a:t>
            </a:r>
            <a:r>
              <a:rPr lang="pl-PL" b="1" dirty="0"/>
              <a:t>celowość działania</a:t>
            </a:r>
            <a:r>
              <a:rPr lang="pl-PL" dirty="0"/>
              <a:t>, ponieważ powołujący się na stan wyższej konieczności musi działać "</a:t>
            </a:r>
            <a:r>
              <a:rPr lang="pl-PL" b="1" dirty="0"/>
              <a:t>w celu</a:t>
            </a:r>
            <a:r>
              <a:rPr lang="pl-PL" dirty="0"/>
              <a:t>" </a:t>
            </a:r>
            <a:r>
              <a:rPr lang="pl-PL" b="1" dirty="0"/>
              <a:t>uchylenia</a:t>
            </a:r>
            <a:r>
              <a:rPr lang="pl-PL" dirty="0"/>
              <a:t> bezpośredniego niebezpieczeństwa grożącego dobru chronionemu </a:t>
            </a:r>
            <a:r>
              <a:rPr lang="pl-PL" dirty="0" smtClean="0"/>
              <a:t>prawem</a:t>
            </a:r>
            <a:r>
              <a:rPr lang="pl-PL" dirty="0"/>
              <a:t>.</a:t>
            </a:r>
            <a:endParaRPr lang="pl-PL" dirty="0" smtClean="0"/>
          </a:p>
        </p:txBody>
      </p:sp>
    </p:spTree>
    <p:extLst>
      <p:ext uri="{BB962C8B-B14F-4D97-AF65-F5344CB8AC3E}">
        <p14:creationId xmlns:p14="http://schemas.microsoft.com/office/powerpoint/2010/main" val="2161744245"/>
      </p:ext>
    </p:extLst>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dirty="0"/>
              <a:t>"Przez niebezpieczeństwo bezpośrednie należy rozumieć taką sytuację, która grozi określonemu dobru natychmiast, a więc zagraża w ten sposób, że wszelaka zwłoka w podjęciu czynności ratowniczych mogłaby uczynić je bezprzedmiotowymi względnie – że naruszenie dóbr nie musi nastąpić natychmiast, ale ma charakter nieuchronny, a wstrzymanie się od czynności ratowniczych mogłoby powiększyć rozmiar grożącej szkody lub utrudnić jej zapobieżenie". </a:t>
            </a:r>
            <a:r>
              <a:rPr lang="pl-PL" dirty="0" smtClean="0"/>
              <a:t>(wyr</a:t>
            </a:r>
            <a:r>
              <a:rPr lang="pl-PL" dirty="0"/>
              <a:t>. SN z 30.5.1973 </a:t>
            </a:r>
            <a:r>
              <a:rPr lang="pl-PL" dirty="0" err="1" smtClean="0"/>
              <a:t>r.,III</a:t>
            </a:r>
            <a:r>
              <a:rPr lang="pl-PL" dirty="0" smtClean="0"/>
              <a:t> </a:t>
            </a:r>
            <a:r>
              <a:rPr lang="pl-PL" dirty="0"/>
              <a:t>KR 6/73, Biul. Inf. SN 1973, Nr 10–11, poz. 163</a:t>
            </a:r>
            <a:r>
              <a:rPr lang="pl-PL" dirty="0" smtClean="0"/>
              <a:t>)</a:t>
            </a:r>
          </a:p>
          <a:p>
            <a:pPr fontAlgn="auto">
              <a:spcAft>
                <a:spcPts val="0"/>
              </a:spcAft>
              <a:buFont typeface="Wingdings" panose="05000000000000000000" pitchFamily="2" charset="2"/>
              <a:buChar char="Ø"/>
              <a:defRPr/>
            </a:pPr>
            <a:r>
              <a:rPr lang="pl-PL" b="1" dirty="0"/>
              <a:t> </a:t>
            </a:r>
            <a:r>
              <a:rPr lang="pl-PL" b="1" dirty="0" smtClean="0"/>
              <a:t>natomiast </a:t>
            </a:r>
            <a:r>
              <a:rPr lang="pl-PL" b="1" dirty="0"/>
              <a:t>ź</a:t>
            </a:r>
            <a:r>
              <a:rPr lang="pl-PL" b="1" dirty="0" smtClean="0"/>
              <a:t>ródło niebezpieczeństwa jest obojętne</a:t>
            </a:r>
          </a:p>
          <a:p>
            <a:pPr algn="just" fontAlgn="auto">
              <a:spcAft>
                <a:spcPts val="0"/>
              </a:spcAft>
              <a:buFont typeface="Wingdings" panose="05000000000000000000" pitchFamily="2" charset="2"/>
              <a:buChar char="Ø"/>
              <a:defRPr/>
            </a:pPr>
            <a:r>
              <a:rPr lang="pl-PL" b="1" dirty="0"/>
              <a:t> </a:t>
            </a:r>
            <a:r>
              <a:rPr lang="pl-PL" dirty="0"/>
              <a:t>Działanie w stanie wyższej konieczności jest dopuszczalne </a:t>
            </a:r>
            <a:r>
              <a:rPr lang="pl-PL" b="1" dirty="0"/>
              <a:t>wyłącznie</a:t>
            </a:r>
            <a:r>
              <a:rPr lang="pl-PL" dirty="0"/>
              <a:t> w czasie istnienia bezpośredniego niebezpieczeństwa i tylko tak długo, jak długo istnieje bezpośrednie niebezpieczeństwo, gdyż istotą stanu wyższej konieczności jest uchylenie grożącego niebezpieczeństwa.</a:t>
            </a:r>
          </a:p>
          <a:p>
            <a:pPr fontAlgn="auto">
              <a:spcAft>
                <a:spcPts val="0"/>
              </a:spcAft>
              <a:buFont typeface="Wingdings" panose="05000000000000000000" pitchFamily="2" charset="2"/>
              <a:buChar char="Ø"/>
              <a:defRPr/>
            </a:pPr>
            <a:endParaRPr lang="pl-PL" b="1" dirty="0" smtClean="0"/>
          </a:p>
        </p:txBody>
      </p:sp>
    </p:spTree>
    <p:extLst>
      <p:ext uri="{BB962C8B-B14F-4D97-AF65-F5344CB8AC3E}">
        <p14:creationId xmlns:p14="http://schemas.microsoft.com/office/powerpoint/2010/main" val="960393320"/>
      </p:ext>
    </p:extLst>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marL="114300" indent="0" fontAlgn="auto">
              <a:spcAft>
                <a:spcPts val="0"/>
              </a:spcAft>
              <a:buNone/>
              <a:defRPr/>
            </a:pPr>
            <a:r>
              <a:rPr lang="pl-PL" dirty="0"/>
              <a:t>Granice stanu wyższej </a:t>
            </a:r>
            <a:r>
              <a:rPr lang="pl-PL" dirty="0" smtClean="0"/>
              <a:t>konieczności</a:t>
            </a:r>
          </a:p>
          <a:p>
            <a:pPr marL="114300" indent="0" fontAlgn="auto">
              <a:spcAft>
                <a:spcPts val="0"/>
              </a:spcAft>
              <a:buNone/>
              <a:defRPr/>
            </a:pPr>
            <a:endParaRPr lang="pl-PL" b="1" dirty="0" smtClean="0"/>
          </a:p>
          <a:p>
            <a:pPr marL="114300" indent="0" fontAlgn="auto">
              <a:spcAft>
                <a:spcPts val="0"/>
              </a:spcAft>
              <a:buNone/>
              <a:defRPr/>
            </a:pPr>
            <a:r>
              <a:rPr lang="pl-PL" b="1" dirty="0" smtClean="0"/>
              <a:t>Zasady stanu wyższej konieczności</a:t>
            </a:r>
            <a:endParaRPr lang="pl-PL" b="1" dirty="0"/>
          </a:p>
          <a:p>
            <a:pPr marL="571500" indent="-457200" fontAlgn="auto">
              <a:spcAft>
                <a:spcPts val="0"/>
              </a:spcAft>
              <a:buFont typeface="+mj-lt"/>
              <a:buAutoNum type="arabicParenR"/>
              <a:defRPr/>
            </a:pPr>
            <a:r>
              <a:rPr lang="pl-PL" b="1" dirty="0"/>
              <a:t>Z</a:t>
            </a:r>
            <a:r>
              <a:rPr lang="pl-PL" b="1" dirty="0" smtClean="0"/>
              <a:t>asada subsydiarności</a:t>
            </a:r>
          </a:p>
          <a:p>
            <a:pPr marL="571500" indent="-457200" fontAlgn="auto">
              <a:spcAft>
                <a:spcPts val="0"/>
              </a:spcAft>
              <a:buFont typeface="+mj-lt"/>
              <a:buAutoNum type="arabicParenR"/>
              <a:defRPr/>
            </a:pPr>
            <a:r>
              <a:rPr lang="pl-PL" b="1" dirty="0" smtClean="0"/>
              <a:t>Zasada proporcjonalności</a:t>
            </a:r>
          </a:p>
          <a:p>
            <a:pPr marL="571500" indent="-457200" fontAlgn="auto">
              <a:spcAft>
                <a:spcPts val="0"/>
              </a:spcAft>
              <a:buFont typeface="+mj-lt"/>
              <a:buAutoNum type="arabicParenR"/>
              <a:defRPr/>
            </a:pPr>
            <a:r>
              <a:rPr lang="pl-PL" b="1" dirty="0" smtClean="0"/>
              <a:t>Zasada wyłączenia (ale tylko do SWK wyłączającego winę! </a:t>
            </a:r>
            <a:r>
              <a:rPr lang="pl-PL" dirty="0" smtClean="0"/>
              <a:t>nie </a:t>
            </a:r>
            <a:r>
              <a:rPr lang="pl-PL" dirty="0"/>
              <a:t>ma zastosowania do stanu wyższej konieczności uchylającego </a:t>
            </a:r>
            <a:r>
              <a:rPr lang="pl-PL" dirty="0" smtClean="0"/>
              <a:t>bezprawność)</a:t>
            </a:r>
            <a:endParaRPr lang="pl-PL" b="1" dirty="0" smtClean="0"/>
          </a:p>
          <a:p>
            <a:pPr marL="114300" indent="0" fontAlgn="auto">
              <a:spcAft>
                <a:spcPts val="0"/>
              </a:spcAft>
              <a:buNone/>
              <a:defRPr/>
            </a:pPr>
            <a:endParaRPr lang="pl-PL" b="1" dirty="0" smtClean="0"/>
          </a:p>
          <a:p>
            <a:pPr marL="114300" indent="0" fontAlgn="auto">
              <a:spcAft>
                <a:spcPts val="0"/>
              </a:spcAft>
              <a:buNone/>
              <a:defRPr/>
            </a:pPr>
            <a:endParaRPr lang="pl-PL" b="1" dirty="0" smtClean="0"/>
          </a:p>
          <a:p>
            <a:pPr marL="114300" indent="0" fontAlgn="auto">
              <a:spcAft>
                <a:spcPts val="0"/>
              </a:spcAft>
              <a:buNone/>
              <a:defRPr/>
            </a:pPr>
            <a:endParaRPr lang="pl-PL" b="1" dirty="0"/>
          </a:p>
          <a:p>
            <a:pPr marL="114300" indent="0" fontAlgn="auto">
              <a:spcAft>
                <a:spcPts val="0"/>
              </a:spcAft>
              <a:buNone/>
              <a:defRPr/>
            </a:pPr>
            <a:endParaRPr lang="pl-PL" b="1" dirty="0" smtClean="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4365104"/>
            <a:ext cx="3168352" cy="207682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74408464"/>
      </p:ext>
    </p:extLst>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179388" y="908721"/>
            <a:ext cx="7897812" cy="5949280"/>
          </a:xfrm>
        </p:spPr>
        <p:txBody>
          <a:bodyPr rtlCol="0">
            <a:normAutofit fontScale="85000" lnSpcReduction="20000"/>
          </a:bodyPr>
          <a:lstStyle/>
          <a:p>
            <a:pPr marL="114300" indent="0" fontAlgn="auto">
              <a:spcAft>
                <a:spcPts val="0"/>
              </a:spcAft>
              <a:buNone/>
              <a:defRPr/>
            </a:pPr>
            <a:r>
              <a:rPr lang="pl-PL" dirty="0"/>
              <a:t>Przekroczenie granic stanu wyższej </a:t>
            </a:r>
            <a:r>
              <a:rPr lang="pl-PL" dirty="0" smtClean="0"/>
              <a:t>konieczności</a:t>
            </a:r>
          </a:p>
          <a:p>
            <a:pPr marL="114300" indent="0" fontAlgn="auto">
              <a:spcAft>
                <a:spcPts val="0"/>
              </a:spcAft>
              <a:buNone/>
              <a:defRPr/>
            </a:pPr>
            <a:endParaRPr lang="pl-PL" b="1" dirty="0" smtClean="0"/>
          </a:p>
          <a:p>
            <a:pPr marL="114300" indent="0" fontAlgn="auto">
              <a:spcAft>
                <a:spcPts val="0"/>
              </a:spcAft>
              <a:buNone/>
              <a:defRPr/>
            </a:pPr>
            <a:r>
              <a:rPr lang="pl-PL" b="1" dirty="0"/>
              <a:t>Przekroczenie granic</a:t>
            </a:r>
            <a:r>
              <a:rPr lang="pl-PL" dirty="0"/>
              <a:t> stanu wyższej konieczności oznacza </a:t>
            </a:r>
            <a:r>
              <a:rPr lang="pl-PL" b="1" dirty="0"/>
              <a:t>popełnienie przestępstwa</a:t>
            </a:r>
            <a:r>
              <a:rPr lang="pl-PL" dirty="0"/>
              <a:t> przez naruszenie cudzego dobra chronionego i pociąga za sobą odpowiedzialność karną, ale może być ona </a:t>
            </a:r>
            <a:r>
              <a:rPr lang="pl-PL" dirty="0" smtClean="0"/>
              <a:t>złagodzona.</a:t>
            </a:r>
          </a:p>
          <a:p>
            <a:pPr marL="114300" indent="0" fontAlgn="auto">
              <a:spcAft>
                <a:spcPts val="0"/>
              </a:spcAft>
              <a:buNone/>
              <a:defRPr/>
            </a:pPr>
            <a:endParaRPr lang="pl-PL" dirty="0" smtClean="0"/>
          </a:p>
          <a:p>
            <a:pPr marL="114300" indent="0" fontAlgn="auto">
              <a:spcAft>
                <a:spcPts val="0"/>
              </a:spcAft>
              <a:buNone/>
              <a:defRPr/>
            </a:pPr>
            <a:r>
              <a:rPr lang="pl-PL" dirty="0" smtClean="0"/>
              <a:t>Art.25 § </a:t>
            </a:r>
            <a:r>
              <a:rPr lang="pl-PL" dirty="0"/>
              <a:t>3. W razie przekroczenia granic stanu wyższej konieczności, sąd może zastosować nadzwyczajne złagodzenie kary, a nawet odstąpić od jej wymierzenia</a:t>
            </a:r>
            <a:r>
              <a:rPr lang="pl-PL" dirty="0" smtClean="0"/>
              <a:t>.</a:t>
            </a:r>
          </a:p>
          <a:p>
            <a:pPr marL="114300" indent="0" fontAlgn="auto">
              <a:spcAft>
                <a:spcPts val="0"/>
              </a:spcAft>
              <a:buNone/>
              <a:defRPr/>
            </a:pPr>
            <a:endParaRPr lang="pl-PL" b="1" dirty="0"/>
          </a:p>
          <a:p>
            <a:pPr algn="just">
              <a:buFont typeface="Wingdings" panose="05000000000000000000" pitchFamily="2" charset="2"/>
              <a:buChar char="q"/>
            </a:pPr>
            <a:r>
              <a:rPr lang="pl-PL" b="1" dirty="0" smtClean="0"/>
              <a:t>Eksces </a:t>
            </a:r>
            <a:r>
              <a:rPr lang="pl-PL" b="1" dirty="0"/>
              <a:t>intensywny </a:t>
            </a:r>
            <a:r>
              <a:rPr lang="pl-PL" b="1" dirty="0" smtClean="0"/>
              <a:t> - </a:t>
            </a:r>
            <a:r>
              <a:rPr lang="pl-PL" dirty="0" smtClean="0"/>
              <a:t>przekroczenie granic stanu wyższej konieczności może polegać na naruszeniu </a:t>
            </a:r>
            <a:r>
              <a:rPr lang="pl-PL" dirty="0"/>
              <a:t>zasad subsydiarności </a:t>
            </a:r>
            <a:endParaRPr lang="pl-PL" dirty="0" smtClean="0"/>
          </a:p>
          <a:p>
            <a:pPr algn="just">
              <a:buFont typeface="Wingdings" panose="05000000000000000000" pitchFamily="2" charset="2"/>
              <a:buChar char="q"/>
            </a:pPr>
            <a:r>
              <a:rPr lang="pl-PL" b="1" dirty="0" smtClean="0"/>
              <a:t>Eksces ekstensywny - </a:t>
            </a:r>
            <a:r>
              <a:rPr lang="pl-PL" dirty="0" smtClean="0"/>
              <a:t>przekroczenie </a:t>
            </a:r>
            <a:r>
              <a:rPr lang="pl-PL" dirty="0"/>
              <a:t>granicy stanu wyższej konieczności </a:t>
            </a:r>
            <a:r>
              <a:rPr lang="pl-PL" dirty="0" smtClean="0"/>
              <a:t>może zachodzić przez </a:t>
            </a:r>
            <a:r>
              <a:rPr lang="pl-PL" dirty="0"/>
              <a:t>naruszenie warunku </a:t>
            </a:r>
            <a:r>
              <a:rPr lang="pl-PL" b="1" dirty="0"/>
              <a:t>bezpośredniości</a:t>
            </a:r>
            <a:r>
              <a:rPr lang="pl-PL" dirty="0"/>
              <a:t> </a:t>
            </a:r>
            <a:r>
              <a:rPr lang="pl-PL" dirty="0" smtClean="0"/>
              <a:t>niebezpieczeństwa, gdy </a:t>
            </a:r>
            <a:r>
              <a:rPr lang="pl-PL" dirty="0"/>
              <a:t>sprawca poświęca dobro cudze dla ratowania innego dobra, jeszcze zanim wystąpiło bezpośrednie niebezpieczeństwo. </a:t>
            </a:r>
            <a:endParaRPr lang="pl-PL" dirty="0" smtClean="0"/>
          </a:p>
          <a:p>
            <a:pPr algn="just">
              <a:buFont typeface="Wingdings" panose="05000000000000000000" pitchFamily="2" charset="2"/>
              <a:buChar char="Ø"/>
            </a:pPr>
            <a:r>
              <a:rPr lang="pl-PL" dirty="0" smtClean="0"/>
              <a:t>Takie </a:t>
            </a:r>
            <a:r>
              <a:rPr lang="pl-PL" dirty="0"/>
              <a:t>przedwczesne działanie musi jednak mieć cechy stanu wyższej konieczności, zatem dobru musi już grozić </a:t>
            </a:r>
            <a:r>
              <a:rPr lang="pl-PL" dirty="0" smtClean="0"/>
              <a:t>niebezpieczeństwo. Oczywiście </a:t>
            </a:r>
            <a:r>
              <a:rPr lang="pl-PL" dirty="0"/>
              <a:t>nie będzie przekroczeniem granic stanu wyższej konieczności takie przedwczesne działanie sprawcy, gdy dobru nie zagraża jeszcze żadne niebezpieczeństwo. </a:t>
            </a:r>
            <a:endParaRPr lang="pl-PL" b="1" dirty="0"/>
          </a:p>
          <a:p>
            <a:pPr marL="114300" indent="0" fontAlgn="auto">
              <a:spcAft>
                <a:spcPts val="0"/>
              </a:spcAft>
              <a:buNone/>
              <a:defRPr/>
            </a:pPr>
            <a:endParaRPr lang="pl-PL" b="1" dirty="0" smtClean="0"/>
          </a:p>
        </p:txBody>
      </p:sp>
    </p:spTree>
    <p:extLst>
      <p:ext uri="{BB962C8B-B14F-4D97-AF65-F5344CB8AC3E}">
        <p14:creationId xmlns:p14="http://schemas.microsoft.com/office/powerpoint/2010/main" val="3803722744"/>
      </p:ext>
    </p:extLst>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Stan wyższej konieczności </a:t>
            </a:r>
            <a:endParaRPr lang="pl-PL" sz="4000" dirty="0"/>
          </a:p>
        </p:txBody>
      </p:sp>
      <p:sp>
        <p:nvSpPr>
          <p:cNvPr id="130051" name="Rectangle 3"/>
          <p:cNvSpPr>
            <a:spLocks noGrp="1" noChangeArrowheads="1"/>
          </p:cNvSpPr>
          <p:nvPr>
            <p:ph idx="1"/>
          </p:nvPr>
        </p:nvSpPr>
        <p:spPr>
          <a:xfrm>
            <a:off x="179388" y="908721"/>
            <a:ext cx="7897812" cy="5949280"/>
          </a:xfrm>
        </p:spPr>
        <p:txBody>
          <a:bodyPr rtlCol="0">
            <a:normAutofit/>
          </a:bodyPr>
          <a:lstStyle/>
          <a:p>
            <a:pPr marL="114300" indent="0" fontAlgn="auto">
              <a:spcAft>
                <a:spcPts val="0"/>
              </a:spcAft>
              <a:buNone/>
              <a:defRPr/>
            </a:pPr>
            <a:r>
              <a:rPr lang="pl-PL" b="1" dirty="0"/>
              <a:t>Kolizja </a:t>
            </a:r>
            <a:r>
              <a:rPr lang="pl-PL" b="1" dirty="0" smtClean="0"/>
              <a:t>obowiązków</a:t>
            </a:r>
            <a:endParaRPr lang="pl-PL" b="1" dirty="0"/>
          </a:p>
          <a:p>
            <a:pPr marL="114300" indent="0" fontAlgn="auto">
              <a:spcAft>
                <a:spcPts val="0"/>
              </a:spcAft>
              <a:buNone/>
              <a:defRPr/>
            </a:pPr>
            <a:r>
              <a:rPr lang="pl-PL" dirty="0" smtClean="0"/>
              <a:t>Art. 26 § </a:t>
            </a:r>
            <a:r>
              <a:rPr lang="pl-PL" dirty="0"/>
              <a:t>5. Przepisy § 1-3 stosuje się </a:t>
            </a:r>
            <a:endParaRPr lang="pl-PL" dirty="0" smtClean="0"/>
          </a:p>
          <a:p>
            <a:pPr marL="114300" indent="0" fontAlgn="auto">
              <a:spcAft>
                <a:spcPts val="0"/>
              </a:spcAft>
              <a:buNone/>
              <a:defRPr/>
            </a:pPr>
            <a:r>
              <a:rPr lang="pl-PL" dirty="0" smtClean="0"/>
              <a:t>odpowiednio </a:t>
            </a:r>
            <a:r>
              <a:rPr lang="pl-PL" dirty="0"/>
              <a:t>w wypadku, gdy </a:t>
            </a:r>
            <a:r>
              <a:rPr lang="pl-PL" dirty="0" smtClean="0"/>
              <a:t>z </a:t>
            </a:r>
            <a:r>
              <a:rPr lang="pl-PL" dirty="0"/>
              <a:t>ciążących </a:t>
            </a:r>
            <a:endParaRPr lang="pl-PL" dirty="0" smtClean="0"/>
          </a:p>
          <a:p>
            <a:pPr marL="114300" indent="0" fontAlgn="auto">
              <a:spcAft>
                <a:spcPts val="0"/>
              </a:spcAft>
              <a:buNone/>
              <a:defRPr/>
            </a:pPr>
            <a:r>
              <a:rPr lang="pl-PL" dirty="0" smtClean="0"/>
              <a:t>na </a:t>
            </a:r>
            <a:r>
              <a:rPr lang="pl-PL" dirty="0"/>
              <a:t>sprawcy obowiązków tylko jeden może być spełniony.</a:t>
            </a:r>
            <a:r>
              <a:rPr lang="pl-PL" dirty="0" smtClean="0"/>
              <a:t> </a:t>
            </a:r>
          </a:p>
          <a:p>
            <a:pPr marL="114300" indent="0" fontAlgn="auto">
              <a:spcAft>
                <a:spcPts val="0"/>
              </a:spcAft>
              <a:buNone/>
              <a:defRPr/>
            </a:pPr>
            <a:endParaRPr lang="pl-PL" b="1" dirty="0" smtClean="0"/>
          </a:p>
          <a:p>
            <a:pPr fontAlgn="auto">
              <a:spcAft>
                <a:spcPts val="0"/>
              </a:spcAft>
              <a:buFont typeface="Wingdings" panose="05000000000000000000" pitchFamily="2" charset="2"/>
              <a:buChar char="v"/>
              <a:defRPr/>
            </a:pPr>
            <a:r>
              <a:rPr lang="pl-PL" b="1" dirty="0"/>
              <a:t>Kolizja obowiązków</a:t>
            </a:r>
            <a:r>
              <a:rPr lang="pl-PL" dirty="0"/>
              <a:t> zachodzi wówczas, gdy z ciążących na sprawcy obowiązków może być wykonany </a:t>
            </a:r>
            <a:r>
              <a:rPr lang="pl-PL" b="1" dirty="0"/>
              <a:t>tylko jeden</a:t>
            </a:r>
            <a:r>
              <a:rPr lang="pl-PL" dirty="0"/>
              <a:t>. Sprawca musi zatem wybrać obowiązek, który wykona, powodując tym samym niewykonanie innego lub innych obowiązków. </a:t>
            </a:r>
            <a:endParaRPr lang="pl-PL" dirty="0" smtClean="0"/>
          </a:p>
          <a:p>
            <a:pPr fontAlgn="auto">
              <a:spcAft>
                <a:spcPts val="0"/>
              </a:spcAft>
              <a:buFont typeface="Wingdings" panose="05000000000000000000" pitchFamily="2" charset="2"/>
              <a:buChar char="v"/>
              <a:defRPr/>
            </a:pPr>
            <a:r>
              <a:rPr lang="pl-PL" dirty="0" smtClean="0"/>
              <a:t>Do </a:t>
            </a:r>
            <a:r>
              <a:rPr lang="pl-PL" dirty="0"/>
              <a:t>kolizji obowiązków stosuje się </a:t>
            </a:r>
            <a:r>
              <a:rPr lang="pl-PL" dirty="0" smtClean="0"/>
              <a:t>jedynie </a:t>
            </a:r>
            <a:r>
              <a:rPr lang="pl-PL" b="1" dirty="0"/>
              <a:t>odpowiednio</a:t>
            </a:r>
            <a:r>
              <a:rPr lang="pl-PL" dirty="0"/>
              <a:t> przepisy o stanie wyższej konieczności, poza – ujętą w art. 26 § 4 KK – klauzulą wyłączenia. </a:t>
            </a:r>
            <a:endParaRPr lang="pl-PL" dirty="0" smtClean="0"/>
          </a:p>
          <a:p>
            <a:pPr fontAlgn="auto">
              <a:spcAft>
                <a:spcPts val="0"/>
              </a:spcAft>
              <a:buFont typeface="Wingdings" panose="05000000000000000000" pitchFamily="2" charset="2"/>
              <a:buChar char="v"/>
              <a:defRPr/>
            </a:pPr>
            <a:r>
              <a:rPr lang="pl-PL" dirty="0" smtClean="0"/>
              <a:t>Kolizja </a:t>
            </a:r>
            <a:r>
              <a:rPr lang="pl-PL" dirty="0"/>
              <a:t>obowiązków powoduje </a:t>
            </a:r>
            <a:r>
              <a:rPr lang="pl-PL" dirty="0" smtClean="0"/>
              <a:t>wyłączenie bezprawności lub winy</a:t>
            </a:r>
            <a:r>
              <a:rPr lang="pl-PL" dirty="0"/>
              <a:t>, w zależności od wartościowania dóbr </a:t>
            </a:r>
            <a:r>
              <a:rPr lang="pl-PL" dirty="0" smtClean="0"/>
              <a:t>prawnych</a:t>
            </a:r>
            <a:r>
              <a:rPr lang="pl-PL" dirty="0"/>
              <a:t>.</a:t>
            </a:r>
            <a:endParaRPr lang="pl-PL" b="1" dirty="0" smtClean="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0109" y="53975"/>
            <a:ext cx="2295525" cy="1990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5055159"/>
      </p:ext>
    </p:extLst>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Eksperyment </a:t>
            </a:r>
            <a:endParaRPr lang="pl-PL" sz="4000" dirty="0"/>
          </a:p>
        </p:txBody>
      </p:sp>
      <p:sp>
        <p:nvSpPr>
          <p:cNvPr id="130051" name="Rectangle 3"/>
          <p:cNvSpPr>
            <a:spLocks noGrp="1" noChangeArrowheads="1"/>
          </p:cNvSpPr>
          <p:nvPr>
            <p:ph idx="1"/>
          </p:nvPr>
        </p:nvSpPr>
        <p:spPr>
          <a:xfrm>
            <a:off x="323528" y="1052513"/>
            <a:ext cx="7753672" cy="5805487"/>
          </a:xfrm>
        </p:spPr>
        <p:txBody>
          <a:bodyPr rtlCol="0">
            <a:normAutofit lnSpcReduction="10000"/>
          </a:bodyPr>
          <a:lstStyle/>
          <a:p>
            <a:pPr marL="114300" indent="0">
              <a:buNone/>
            </a:pPr>
            <a:r>
              <a:rPr lang="pl-PL" dirty="0" smtClean="0"/>
              <a:t>Art. 27 § </a:t>
            </a:r>
            <a:r>
              <a:rPr lang="pl-PL" dirty="0"/>
              <a:t>1. Nie popełnia przestępstwa, kto działa w celu przeprowadzenia eksperymentu poznawczego, medycznego, technicznego lub ekonomicznego, jeżeli spodziewana korzyść ma istotne znaczenie poznawcze, medyczne lub gospodarcze, a oczekiwanie jej osiągnięcia, celowość oraz sposób przeprowadzenia eksperymentu są zasadne w świetle aktualnego stanu wiedzy</a:t>
            </a:r>
            <a:r>
              <a:rPr lang="pl-PL" dirty="0" smtClean="0"/>
              <a:t>.</a:t>
            </a:r>
          </a:p>
          <a:p>
            <a:pPr marL="114300" indent="0">
              <a:buNone/>
            </a:pPr>
            <a:endParaRPr lang="pl-PL" dirty="0"/>
          </a:p>
          <a:p>
            <a:pPr>
              <a:buFont typeface="Wingdings" panose="05000000000000000000" pitchFamily="2" charset="2"/>
              <a:buChar char="q"/>
            </a:pPr>
            <a:r>
              <a:rPr lang="pl-PL" dirty="0" smtClean="0"/>
              <a:t>Przepis ten wskazuje na kontratyp tzw. </a:t>
            </a:r>
            <a:r>
              <a:rPr lang="pl-PL" dirty="0"/>
              <a:t>dozwolonego ryzyka nowatorstwa </a:t>
            </a:r>
            <a:endParaRPr lang="pl-PL" dirty="0" smtClean="0"/>
          </a:p>
          <a:p>
            <a:pPr>
              <a:buFont typeface="Wingdings" panose="05000000000000000000" pitchFamily="2" charset="2"/>
              <a:buChar char="q"/>
            </a:pPr>
            <a:r>
              <a:rPr lang="pl-PL" dirty="0" smtClean="0"/>
              <a:t>W istocie chodzić może o różne eksperymenty: poznawczy</a:t>
            </a:r>
            <a:r>
              <a:rPr lang="pl-PL" dirty="0"/>
              <a:t>, medyczny, techniczny i ekonomiczny, </a:t>
            </a:r>
            <a:endParaRPr lang="pl-PL" dirty="0" smtClean="0"/>
          </a:p>
          <a:p>
            <a:pPr>
              <a:buFont typeface="Wingdings" panose="05000000000000000000" pitchFamily="2" charset="2"/>
              <a:buChar char="q"/>
            </a:pPr>
            <a:r>
              <a:rPr lang="pl-PL" dirty="0" smtClean="0"/>
              <a:t>Są one </a:t>
            </a:r>
            <a:r>
              <a:rPr lang="pl-PL" b="1" dirty="0"/>
              <a:t>okolicznościami </a:t>
            </a:r>
            <a:r>
              <a:rPr lang="pl-PL" b="1" dirty="0" smtClean="0"/>
              <a:t>wyłączającymi bezprawność </a:t>
            </a:r>
            <a:r>
              <a:rPr lang="pl-PL" b="1" dirty="0"/>
              <a:t>czynu</a:t>
            </a:r>
            <a:r>
              <a:rPr lang="pl-PL" dirty="0"/>
              <a:t>, a więc legalizującymi takie zachowania w sytuacji, gdy ich wykonawcy, przeprowadzając eksperyment, realizują ustawowe znamiona czynu </a:t>
            </a:r>
            <a:r>
              <a:rPr lang="pl-PL" dirty="0" smtClean="0"/>
              <a:t>zabronionego, pod warunkiem jednak spełnienia </a:t>
            </a:r>
            <a:r>
              <a:rPr lang="pl-PL" dirty="0" err="1" smtClean="0"/>
              <a:t>wszytskich</a:t>
            </a:r>
            <a:r>
              <a:rPr lang="pl-PL" dirty="0" smtClean="0"/>
              <a:t> przesłanek wskazanych w KK.</a:t>
            </a:r>
            <a:endParaRPr lang="pl-PL" dirty="0"/>
          </a:p>
          <a:p>
            <a:pPr marL="114300" indent="0" fontAlgn="auto">
              <a:spcAft>
                <a:spcPts val="0"/>
              </a:spcAft>
              <a:buNone/>
              <a:defRPr/>
            </a:pPr>
            <a:endParaRPr lang="pl-PL" b="1" u="sng"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542093072"/>
      </p:ext>
    </p:extLst>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Eksperyment </a:t>
            </a:r>
            <a:endParaRPr lang="pl-PL" sz="4000" dirty="0"/>
          </a:p>
        </p:txBody>
      </p:sp>
      <p:sp>
        <p:nvSpPr>
          <p:cNvPr id="130051" name="Rectangle 3"/>
          <p:cNvSpPr>
            <a:spLocks noGrp="1" noChangeArrowheads="1"/>
          </p:cNvSpPr>
          <p:nvPr>
            <p:ph idx="1"/>
          </p:nvPr>
        </p:nvSpPr>
        <p:spPr>
          <a:xfrm>
            <a:off x="323528" y="1052513"/>
            <a:ext cx="7753672" cy="5805487"/>
          </a:xfrm>
        </p:spPr>
        <p:txBody>
          <a:bodyPr rtlCol="0">
            <a:normAutofit fontScale="92500"/>
          </a:bodyPr>
          <a:lstStyle/>
          <a:p>
            <a:pPr marL="114300" indent="0" fontAlgn="auto">
              <a:spcAft>
                <a:spcPts val="0"/>
              </a:spcAft>
              <a:buNone/>
              <a:defRPr/>
            </a:pPr>
            <a:endParaRPr lang="pl-PL" b="1" dirty="0" smtClean="0"/>
          </a:p>
          <a:p>
            <a:pPr marL="114300" indent="0" fontAlgn="auto">
              <a:spcAft>
                <a:spcPts val="0"/>
              </a:spcAft>
              <a:buNone/>
              <a:defRPr/>
            </a:pPr>
            <a:r>
              <a:rPr lang="pl-PL" b="1" dirty="0" smtClean="0"/>
              <a:t>Eksperyment </a:t>
            </a:r>
            <a:r>
              <a:rPr lang="pl-PL" b="1" dirty="0" smtClean="0"/>
              <a:t>jest to </a:t>
            </a:r>
            <a:r>
              <a:rPr lang="pl-PL" dirty="0"/>
              <a:t>zaplanowane i przeprowadzone doświadczenie, służące uzyskaniu informacji o badanych procesach lub zjawiskach oraz mające na celu weryfikację teoretycznie opracowanych i założonych hipotez </a:t>
            </a:r>
            <a:r>
              <a:rPr lang="pl-PL" dirty="0" smtClean="0"/>
              <a:t>naukowych.</a:t>
            </a:r>
          </a:p>
          <a:p>
            <a:pPr marL="114300" indent="0" fontAlgn="auto">
              <a:spcAft>
                <a:spcPts val="0"/>
              </a:spcAft>
              <a:buNone/>
              <a:defRPr/>
            </a:pPr>
            <a:r>
              <a:rPr lang="pl-PL" dirty="0">
                <a:solidFill>
                  <a:srgbClr val="0070C0"/>
                </a:solidFill>
              </a:rPr>
              <a:t>Istotą eksperymentu jest </a:t>
            </a:r>
            <a:r>
              <a:rPr lang="pl-PL" b="1" dirty="0">
                <a:solidFill>
                  <a:srgbClr val="0070C0"/>
                </a:solidFill>
              </a:rPr>
              <a:t>ryzyko</a:t>
            </a:r>
            <a:r>
              <a:rPr lang="pl-PL" dirty="0">
                <a:solidFill>
                  <a:srgbClr val="0070C0"/>
                </a:solidFill>
              </a:rPr>
              <a:t> co do </a:t>
            </a:r>
            <a:r>
              <a:rPr lang="pl-PL" dirty="0" smtClean="0">
                <a:solidFill>
                  <a:srgbClr val="0070C0"/>
                </a:solidFill>
              </a:rPr>
              <a:t>ostatecznego wyniku</a:t>
            </a:r>
            <a:r>
              <a:rPr lang="pl-PL" dirty="0" smtClean="0"/>
              <a:t>.</a:t>
            </a:r>
            <a:endParaRPr lang="pl-PL" dirty="0"/>
          </a:p>
          <a:p>
            <a:pPr marL="114300" indent="0" fontAlgn="auto">
              <a:spcAft>
                <a:spcPts val="0"/>
              </a:spcAft>
              <a:buNone/>
              <a:defRPr/>
            </a:pPr>
            <a:r>
              <a:rPr lang="pl-PL" b="1" dirty="0" smtClean="0"/>
              <a:t>Warunki dopuszczalności eksperymentu:</a:t>
            </a:r>
          </a:p>
          <a:p>
            <a:pPr fontAlgn="auto">
              <a:spcAft>
                <a:spcPts val="0"/>
              </a:spcAft>
              <a:buBlip>
                <a:blip r:embed="rId2"/>
              </a:buBlip>
              <a:defRPr/>
            </a:pPr>
            <a:r>
              <a:rPr lang="pl-PL" dirty="0" smtClean="0"/>
              <a:t>Podejmowane działanie musi mieć miejsce w </a:t>
            </a:r>
            <a:r>
              <a:rPr lang="pl-PL" b="1" dirty="0" smtClean="0"/>
              <a:t>celu przeprowadzenia</a:t>
            </a:r>
            <a:r>
              <a:rPr lang="pl-PL" dirty="0" smtClean="0"/>
              <a:t> </a:t>
            </a:r>
            <a:r>
              <a:rPr lang="pl-PL" b="1" dirty="0" smtClean="0"/>
              <a:t>eksperymentu poznawczego, medycznego, technicznego lub ekonomicznego. </a:t>
            </a:r>
            <a:r>
              <a:rPr lang="pl-PL" dirty="0" smtClean="0"/>
              <a:t>Oznacza to określone wymogi po stronie świadomości i woli  przeprowadzającego eksperyment. </a:t>
            </a:r>
          </a:p>
          <a:p>
            <a:pPr fontAlgn="auto">
              <a:spcAft>
                <a:spcPts val="0"/>
              </a:spcAft>
              <a:buBlip>
                <a:blip r:embed="rId2"/>
              </a:buBlip>
              <a:defRPr/>
            </a:pPr>
            <a:r>
              <a:rPr lang="pl-PL" dirty="0" smtClean="0"/>
              <a:t>spodziewana korzyść musi mieć </a:t>
            </a:r>
            <a:r>
              <a:rPr lang="pl-PL" b="1" dirty="0" smtClean="0"/>
              <a:t>istotne znaczenie</a:t>
            </a:r>
            <a:r>
              <a:rPr lang="pl-PL" dirty="0" smtClean="0"/>
              <a:t> </a:t>
            </a:r>
            <a:r>
              <a:rPr lang="pl-PL" b="1" dirty="0" smtClean="0"/>
              <a:t>poznawcze, medyczne lub ekonomiczne</a:t>
            </a:r>
            <a:r>
              <a:rPr lang="pl-PL" dirty="0" smtClean="0"/>
              <a:t> </a:t>
            </a:r>
          </a:p>
          <a:p>
            <a:pPr fontAlgn="auto">
              <a:spcAft>
                <a:spcPts val="0"/>
              </a:spcAft>
              <a:buBlip>
                <a:blip r:embed="rId2"/>
              </a:buBlip>
              <a:defRPr/>
            </a:pPr>
            <a:r>
              <a:rPr lang="pl-PL" dirty="0" smtClean="0"/>
              <a:t>ponadto - oczekiwanie osiągnięcia tej </a:t>
            </a:r>
            <a:r>
              <a:rPr lang="pl-PL" b="1" dirty="0" smtClean="0"/>
              <a:t>korzyści</a:t>
            </a:r>
            <a:r>
              <a:rPr lang="pl-PL" dirty="0" smtClean="0"/>
              <a:t> jest </a:t>
            </a:r>
            <a:r>
              <a:rPr lang="pl-PL" b="1" dirty="0"/>
              <a:t>zasadne</a:t>
            </a:r>
            <a:r>
              <a:rPr lang="pl-PL" dirty="0"/>
              <a:t> w świetle aktualnego stanu </a:t>
            </a:r>
            <a:r>
              <a:rPr lang="pl-PL" dirty="0" smtClean="0"/>
              <a:t>wiedzy</a:t>
            </a:r>
          </a:p>
          <a:p>
            <a:pPr fontAlgn="auto">
              <a:spcAft>
                <a:spcPts val="0"/>
              </a:spcAft>
              <a:buBlip>
                <a:blip r:embed="rId2"/>
              </a:buBlip>
              <a:defRPr/>
            </a:pPr>
            <a:r>
              <a:rPr lang="pl-PL" dirty="0"/>
              <a:t>z</a:t>
            </a:r>
            <a:r>
              <a:rPr lang="pl-PL" dirty="0" smtClean="0"/>
              <a:t>asadna w świetle aktualnego stanu wiedzy są </a:t>
            </a:r>
            <a:r>
              <a:rPr lang="pl-PL" b="1" dirty="0" smtClean="0"/>
              <a:t>też celowość eksperymentu i sposób jego przeprowadzenia </a:t>
            </a:r>
          </a:p>
          <a:p>
            <a:pPr marL="114300" indent="0" fontAlgn="auto">
              <a:spcAft>
                <a:spcPts val="0"/>
              </a:spcAft>
              <a:buNone/>
              <a:defRPr/>
            </a:pPr>
            <a:endParaRPr lang="pl-PL" b="1" dirty="0" smtClean="0"/>
          </a:p>
          <a:p>
            <a:pPr marL="114300" indent="0" fontAlgn="auto">
              <a:spcAft>
                <a:spcPts val="0"/>
              </a:spcAft>
              <a:buNone/>
              <a:defRPr/>
            </a:pPr>
            <a:endParaRPr lang="pl-PL"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1275" y="53975"/>
            <a:ext cx="3267075" cy="1400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9030434"/>
      </p:ext>
    </p:extLst>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Eksperyment </a:t>
            </a:r>
            <a:endParaRPr lang="pl-PL" sz="4000" dirty="0"/>
          </a:p>
        </p:txBody>
      </p:sp>
      <p:sp>
        <p:nvSpPr>
          <p:cNvPr id="130051" name="Rectangle 3"/>
          <p:cNvSpPr>
            <a:spLocks noGrp="1" noChangeArrowheads="1"/>
          </p:cNvSpPr>
          <p:nvPr>
            <p:ph idx="1"/>
          </p:nvPr>
        </p:nvSpPr>
        <p:spPr>
          <a:xfrm>
            <a:off x="323528" y="1052513"/>
            <a:ext cx="7753672" cy="5805487"/>
          </a:xfrm>
        </p:spPr>
        <p:txBody>
          <a:bodyPr rtlCol="0">
            <a:normAutofit/>
          </a:bodyPr>
          <a:lstStyle/>
          <a:p>
            <a:pPr marL="114300" indent="0" fontAlgn="auto">
              <a:spcAft>
                <a:spcPts val="0"/>
              </a:spcAft>
              <a:buNone/>
              <a:defRPr/>
            </a:pPr>
            <a:r>
              <a:rPr lang="pl-PL" dirty="0" smtClean="0"/>
              <a:t>Warunkiem </a:t>
            </a:r>
            <a:r>
              <a:rPr lang="pl-PL" dirty="0"/>
              <a:t>przedmiotowym, bez którego niemożliwa jest legalizacja działania sprawcy, jest także </a:t>
            </a:r>
            <a:r>
              <a:rPr lang="pl-PL" b="1" dirty="0"/>
              <a:t>zgoda</a:t>
            </a:r>
            <a:r>
              <a:rPr lang="pl-PL" dirty="0"/>
              <a:t> uczestnika, na którym eksperyment jest przeprowadzany </a:t>
            </a:r>
            <a:endParaRPr lang="pl-PL" dirty="0" smtClean="0"/>
          </a:p>
          <a:p>
            <a:pPr marL="114300" indent="0" fontAlgn="auto">
              <a:spcAft>
                <a:spcPts val="0"/>
              </a:spcAft>
              <a:buNone/>
              <a:defRPr/>
            </a:pPr>
            <a:endParaRPr lang="pl-PL" dirty="0"/>
          </a:p>
          <a:p>
            <a:pPr marL="114300" indent="0" fontAlgn="auto">
              <a:spcAft>
                <a:spcPts val="0"/>
              </a:spcAft>
              <a:buNone/>
              <a:defRPr/>
            </a:pPr>
            <a:r>
              <a:rPr lang="pl-PL" dirty="0" smtClean="0"/>
              <a:t>art</a:t>
            </a:r>
            <a:r>
              <a:rPr lang="pl-PL" dirty="0"/>
              <a:t>. 27 § 2 </a:t>
            </a:r>
            <a:r>
              <a:rPr lang="pl-PL" dirty="0" smtClean="0"/>
              <a:t>KK</a:t>
            </a:r>
            <a:r>
              <a:rPr lang="pl-PL" dirty="0"/>
              <a:t> </a:t>
            </a:r>
            <a:r>
              <a:rPr lang="pl-PL" dirty="0" smtClean="0"/>
              <a:t>- </a:t>
            </a:r>
            <a:r>
              <a:rPr lang="pl-PL" dirty="0"/>
              <a:t>§ 2. Eksperyment jest </a:t>
            </a:r>
            <a:r>
              <a:rPr lang="pl-PL" b="1" dirty="0"/>
              <a:t>niedopuszczalny</a:t>
            </a:r>
            <a:r>
              <a:rPr lang="pl-PL" dirty="0"/>
              <a:t> </a:t>
            </a:r>
            <a:r>
              <a:rPr lang="pl-PL" dirty="0" smtClean="0"/>
              <a:t>:</a:t>
            </a:r>
          </a:p>
          <a:p>
            <a:pPr fontAlgn="auto">
              <a:spcAft>
                <a:spcPts val="0"/>
              </a:spcAft>
              <a:buFont typeface="Wingdings" panose="05000000000000000000" pitchFamily="2" charset="2"/>
              <a:buChar char="ü"/>
              <a:defRPr/>
            </a:pPr>
            <a:r>
              <a:rPr lang="pl-PL" dirty="0" smtClean="0">
                <a:solidFill>
                  <a:srgbClr val="FF0000"/>
                </a:solidFill>
              </a:rPr>
              <a:t>bez </a:t>
            </a:r>
            <a:r>
              <a:rPr lang="pl-PL" dirty="0">
                <a:solidFill>
                  <a:srgbClr val="FF0000"/>
                </a:solidFill>
              </a:rPr>
              <a:t>zgody uczestnika, na którym jest przeprowadzany, </a:t>
            </a:r>
            <a:endParaRPr lang="pl-PL" dirty="0" smtClean="0">
              <a:solidFill>
                <a:srgbClr val="FF0000"/>
              </a:solidFill>
            </a:endParaRPr>
          </a:p>
          <a:p>
            <a:pPr fontAlgn="auto">
              <a:spcAft>
                <a:spcPts val="0"/>
              </a:spcAft>
              <a:buFont typeface="Wingdings" panose="05000000000000000000" pitchFamily="2" charset="2"/>
              <a:buChar char="ü"/>
              <a:defRPr/>
            </a:pPr>
            <a:r>
              <a:rPr lang="pl-PL" dirty="0" smtClean="0">
                <a:solidFill>
                  <a:srgbClr val="FF0000"/>
                </a:solidFill>
              </a:rPr>
              <a:t>należycie </a:t>
            </a:r>
            <a:r>
              <a:rPr lang="pl-PL" dirty="0">
                <a:solidFill>
                  <a:srgbClr val="FF0000"/>
                </a:solidFill>
              </a:rPr>
              <a:t>poinformowanego o spodziewanych korzyściach i grożących mu ujemnych skutkach </a:t>
            </a:r>
            <a:endParaRPr lang="pl-PL" dirty="0" smtClean="0">
              <a:solidFill>
                <a:srgbClr val="FF0000"/>
              </a:solidFill>
            </a:endParaRPr>
          </a:p>
          <a:p>
            <a:pPr fontAlgn="auto">
              <a:spcAft>
                <a:spcPts val="0"/>
              </a:spcAft>
              <a:buFont typeface="Wingdings" panose="05000000000000000000" pitchFamily="2" charset="2"/>
              <a:buChar char="ü"/>
              <a:defRPr/>
            </a:pPr>
            <a:r>
              <a:rPr lang="pl-PL" dirty="0" smtClean="0">
                <a:solidFill>
                  <a:srgbClr val="FF0000"/>
                </a:solidFill>
              </a:rPr>
              <a:t>oraz poinformowanego należycie o prawdopodobieństwie </a:t>
            </a:r>
            <a:r>
              <a:rPr lang="pl-PL" dirty="0">
                <a:solidFill>
                  <a:srgbClr val="FF0000"/>
                </a:solidFill>
              </a:rPr>
              <a:t>ich powstania, </a:t>
            </a:r>
            <a:endParaRPr lang="pl-PL" dirty="0" smtClean="0">
              <a:solidFill>
                <a:srgbClr val="FF0000"/>
              </a:solidFill>
            </a:endParaRPr>
          </a:p>
          <a:p>
            <a:pPr fontAlgn="auto">
              <a:spcAft>
                <a:spcPts val="0"/>
              </a:spcAft>
              <a:buFont typeface="Wingdings" panose="05000000000000000000" pitchFamily="2" charset="2"/>
              <a:buChar char="ü"/>
              <a:defRPr/>
            </a:pPr>
            <a:r>
              <a:rPr lang="pl-PL" dirty="0" smtClean="0">
                <a:solidFill>
                  <a:srgbClr val="FF0000"/>
                </a:solidFill>
              </a:rPr>
              <a:t>jak </a:t>
            </a:r>
            <a:r>
              <a:rPr lang="pl-PL" dirty="0">
                <a:solidFill>
                  <a:srgbClr val="FF0000"/>
                </a:solidFill>
              </a:rPr>
              <a:t>również o możliwości odstąpienia od udziału w eksperymencie na każdym jego etapie.</a:t>
            </a:r>
            <a:endParaRPr lang="pl-PL" dirty="0" smtClean="0">
              <a:solidFill>
                <a:srgbClr val="FF0000"/>
              </a:solidFill>
            </a:endParaRPr>
          </a:p>
          <a:p>
            <a:pPr marL="114300" indent="0" fontAlgn="auto">
              <a:spcAft>
                <a:spcPts val="0"/>
              </a:spcAft>
              <a:buNone/>
              <a:defRPr/>
            </a:pPr>
            <a:endParaRPr lang="pl-PL" dirty="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984350875"/>
      </p:ext>
    </p:extLst>
  </p:cSld>
  <p:clrMapOvr>
    <a:masterClrMapping/>
  </p:clrMapOvr>
  <p:transition>
    <p:randomBa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Eksperyment </a:t>
            </a:r>
            <a:endParaRPr lang="pl-PL" sz="4000" dirty="0"/>
          </a:p>
        </p:txBody>
      </p:sp>
      <p:sp>
        <p:nvSpPr>
          <p:cNvPr id="130051" name="Rectangle 3"/>
          <p:cNvSpPr>
            <a:spLocks noGrp="1" noChangeArrowheads="1"/>
          </p:cNvSpPr>
          <p:nvPr>
            <p:ph idx="1"/>
          </p:nvPr>
        </p:nvSpPr>
        <p:spPr>
          <a:xfrm>
            <a:off x="162448" y="1052513"/>
            <a:ext cx="8064822" cy="5805487"/>
          </a:xfrm>
        </p:spPr>
        <p:txBody>
          <a:bodyPr rtlCol="0">
            <a:normAutofit fontScale="77500" lnSpcReduction="20000"/>
          </a:bodyPr>
          <a:lstStyle/>
          <a:p>
            <a:pPr marL="114300" indent="0">
              <a:buNone/>
            </a:pPr>
            <a:r>
              <a:rPr lang="pl-PL" dirty="0" smtClean="0"/>
              <a:t>SZCZEGÓLNA REGULACJA EKSPERYMENTU MEDYCZNEGO</a:t>
            </a:r>
          </a:p>
          <a:p>
            <a:pPr marL="114300" indent="0">
              <a:buNone/>
            </a:pPr>
            <a:endParaRPr lang="pl-PL" dirty="0" smtClean="0"/>
          </a:p>
          <a:p>
            <a:pPr marL="114300" indent="0">
              <a:buNone/>
            </a:pPr>
            <a:r>
              <a:rPr lang="pl-PL" b="1" dirty="0" smtClean="0"/>
              <a:t>Art. 27 § </a:t>
            </a:r>
            <a:r>
              <a:rPr lang="pl-PL" b="1" dirty="0" smtClean="0"/>
              <a:t>3 KK </a:t>
            </a:r>
            <a:r>
              <a:rPr lang="pl-PL" b="1" dirty="0"/>
              <a:t>Zasady i warunki dopuszczalności eksperymentu medycznego określa ustawa</a:t>
            </a:r>
            <a:r>
              <a:rPr lang="pl-PL" b="1" dirty="0" smtClean="0"/>
              <a:t>.</a:t>
            </a:r>
            <a:endParaRPr lang="pl-PL" b="1" dirty="0"/>
          </a:p>
          <a:p>
            <a:pPr marL="114300" indent="0">
              <a:buNone/>
            </a:pPr>
            <a:endParaRPr lang="pl-PL" dirty="0"/>
          </a:p>
          <a:p>
            <a:pPr marL="114300" indent="0">
              <a:buNone/>
            </a:pPr>
            <a:r>
              <a:rPr lang="pl-PL" dirty="0" smtClean="0"/>
              <a:t>Jest to ustawa </a:t>
            </a:r>
            <a:r>
              <a:rPr lang="pl-PL" dirty="0"/>
              <a:t>z dnia 5 grudnia 1996 r</a:t>
            </a:r>
            <a:r>
              <a:rPr lang="pl-PL" dirty="0" smtClean="0"/>
              <a:t>. o zawodach lekarza i lekarza dentysty. </a:t>
            </a:r>
          </a:p>
          <a:p>
            <a:pPr marL="114300" indent="0">
              <a:buNone/>
            </a:pPr>
            <a:endParaRPr lang="pl-PL" dirty="0" smtClean="0"/>
          </a:p>
          <a:p>
            <a:pPr marL="114300" indent="0">
              <a:buNone/>
            </a:pPr>
            <a:r>
              <a:rPr lang="pl-PL" dirty="0"/>
              <a:t>W</a:t>
            </a:r>
            <a:r>
              <a:rPr lang="pl-PL" dirty="0" smtClean="0"/>
              <a:t> </a:t>
            </a:r>
            <a:r>
              <a:rPr lang="pl-PL" dirty="0"/>
              <a:t>odniesieniu do eksperymentu medycznego uznać </a:t>
            </a:r>
            <a:r>
              <a:rPr lang="pl-PL" b="1" dirty="0"/>
              <a:t>pierwszeństwo regulacji</a:t>
            </a:r>
            <a:r>
              <a:rPr lang="pl-PL" dirty="0"/>
              <a:t> zawartej w tej ustawie. </a:t>
            </a:r>
            <a:r>
              <a:rPr lang="pl-PL" b="1" dirty="0" smtClean="0"/>
              <a:t>Wyróżnia ona 2 rodzaje eksperymentu medycznego: </a:t>
            </a:r>
            <a:r>
              <a:rPr lang="pl-PL" dirty="0" smtClean="0"/>
              <a:t>eksperyment </a:t>
            </a:r>
            <a:r>
              <a:rPr lang="pl-PL" b="1" dirty="0"/>
              <a:t>leczniczy</a:t>
            </a:r>
            <a:r>
              <a:rPr lang="pl-PL" dirty="0"/>
              <a:t> i eksperyment </a:t>
            </a:r>
            <a:r>
              <a:rPr lang="pl-PL" b="1" dirty="0"/>
              <a:t>badawczy</a:t>
            </a:r>
            <a:r>
              <a:rPr lang="pl-PL" dirty="0"/>
              <a:t>.</a:t>
            </a:r>
          </a:p>
          <a:p>
            <a:pPr marL="628650" indent="-514350">
              <a:buFont typeface="+mj-lt"/>
              <a:buAutoNum type="romanUcPeriod"/>
            </a:pPr>
            <a:r>
              <a:rPr lang="pl-PL" b="1" dirty="0"/>
              <a:t>Eksperyment </a:t>
            </a:r>
            <a:r>
              <a:rPr lang="pl-PL" b="1" dirty="0" smtClean="0"/>
              <a:t>leczniczy </a:t>
            </a:r>
            <a:r>
              <a:rPr lang="pl-PL" dirty="0" smtClean="0"/>
              <a:t>jest przeprowadzany w celu  wprowadzenia </a:t>
            </a:r>
            <a:r>
              <a:rPr lang="pl-PL" b="1" dirty="0"/>
              <a:t>nowych</a:t>
            </a:r>
            <a:r>
              <a:rPr lang="pl-PL" dirty="0"/>
              <a:t> lub tylko </a:t>
            </a:r>
            <a:r>
              <a:rPr lang="pl-PL" b="1" dirty="0"/>
              <a:t>w części </a:t>
            </a:r>
            <a:r>
              <a:rPr lang="pl-PL" dirty="0"/>
              <a:t>wcześniej wypróbowanych metod w zakresie diagnostyki, leczenia lub profilaktyki w celu uzyskania bezpośredniej </a:t>
            </a:r>
            <a:r>
              <a:rPr lang="pl-PL" b="1" dirty="0"/>
              <a:t>korzyści</a:t>
            </a:r>
            <a:r>
              <a:rPr lang="pl-PL" dirty="0"/>
              <a:t> dla zdrowia osoby poddanej leczeniu.  </a:t>
            </a:r>
            <a:r>
              <a:rPr lang="pl-PL" dirty="0" smtClean="0"/>
              <a:t>Podlega zasadzie </a:t>
            </a:r>
            <a:r>
              <a:rPr lang="pl-PL" b="1" dirty="0" smtClean="0"/>
              <a:t>subsydiarności</a:t>
            </a:r>
            <a:r>
              <a:rPr lang="pl-PL" dirty="0"/>
              <a:t> </a:t>
            </a:r>
            <a:r>
              <a:rPr lang="pl-PL" dirty="0" smtClean="0"/>
              <a:t>- może </a:t>
            </a:r>
            <a:r>
              <a:rPr lang="pl-PL" dirty="0"/>
              <a:t>być przeprowadzony tylko wówczas, gdy dotychczas stosowane metody medyczne nie są skuteczne lub jeżeli ich skuteczność nie jest wystarczająca</a:t>
            </a:r>
            <a:r>
              <a:rPr lang="pl-PL" dirty="0" smtClean="0"/>
              <a:t>. Przeprowadza go lekarz!</a:t>
            </a:r>
            <a:endParaRPr lang="pl-PL" dirty="0"/>
          </a:p>
          <a:p>
            <a:pPr marL="628650" indent="-514350">
              <a:buFont typeface="+mj-lt"/>
              <a:buAutoNum type="romanUcPeriod"/>
            </a:pPr>
            <a:r>
              <a:rPr lang="pl-PL" b="1" dirty="0" smtClean="0"/>
              <a:t>Eksperyment </a:t>
            </a:r>
            <a:r>
              <a:rPr lang="pl-PL" b="1" dirty="0"/>
              <a:t>badawczy</a:t>
            </a:r>
            <a:r>
              <a:rPr lang="pl-PL" dirty="0"/>
              <a:t> jest rodzajem eksperymentu </a:t>
            </a:r>
            <a:r>
              <a:rPr lang="pl-PL" b="1" dirty="0"/>
              <a:t>poznawczego</a:t>
            </a:r>
            <a:r>
              <a:rPr lang="pl-PL" dirty="0"/>
              <a:t>, ponieważ ma na celu głównie </a:t>
            </a:r>
            <a:r>
              <a:rPr lang="pl-PL" b="1" dirty="0"/>
              <a:t>poszerzenie</a:t>
            </a:r>
            <a:r>
              <a:rPr lang="pl-PL" dirty="0"/>
              <a:t> wiedzy medycznej. Jego efektem powinno być uzyskanie informacji stanowiących istotny wkład do rozwoju nauk </a:t>
            </a:r>
            <a:r>
              <a:rPr lang="pl-PL" dirty="0" smtClean="0"/>
              <a:t>medycznych. Przeprowadzić </a:t>
            </a:r>
            <a:r>
              <a:rPr lang="pl-PL" dirty="0"/>
              <a:t>go można zarówno na osobach chorych, jak i zdrowych. I w tym przypadku wprowadzona jest zasada </a:t>
            </a:r>
            <a:r>
              <a:rPr lang="pl-PL" b="1" dirty="0"/>
              <a:t>subsydiarności</a:t>
            </a:r>
            <a:r>
              <a:rPr lang="pl-PL" dirty="0"/>
              <a:t>, gdyż uzależnia się jego dopuszczalność od tego, by uczestnictwo w nim nie było związane z </a:t>
            </a:r>
            <a:r>
              <a:rPr lang="pl-PL" b="1" dirty="0"/>
              <a:t>ryzykiem</a:t>
            </a:r>
            <a:r>
              <a:rPr lang="pl-PL" dirty="0"/>
              <a:t> albo też by </a:t>
            </a:r>
            <a:r>
              <a:rPr lang="pl-PL" b="1" dirty="0"/>
              <a:t>ryzyko było niewielkie</a:t>
            </a:r>
            <a:r>
              <a:rPr lang="pl-PL" dirty="0"/>
              <a:t> i nie pozostawało w dysproporcji do możliwych pozytywnych rezultatów takiego eksperymentu. </a:t>
            </a:r>
            <a:endParaRPr lang="pl-PL" b="1" u="sng" dirty="0" smtClean="0"/>
          </a:p>
          <a:p>
            <a:pPr marL="114300" indent="0"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433511712"/>
      </p:ext>
    </p:extLst>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Podział okoliczności wyłączających bezprawność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Kontratypy ustawowe (kodeksowe)</a:t>
            </a:r>
          </a:p>
          <a:p>
            <a:pPr fontAlgn="auto">
              <a:spcAft>
                <a:spcPts val="0"/>
              </a:spcAft>
              <a:buFont typeface="Wingdings" panose="05000000000000000000" pitchFamily="2" charset="2"/>
              <a:buChar char="q"/>
              <a:defRPr/>
            </a:pPr>
            <a:r>
              <a:rPr lang="pl-PL" dirty="0"/>
              <a:t> </a:t>
            </a:r>
            <a:r>
              <a:rPr lang="pl-PL" dirty="0" smtClean="0"/>
              <a:t>części ogólnej</a:t>
            </a:r>
          </a:p>
          <a:p>
            <a:pPr lvl="2" fontAlgn="auto">
              <a:spcAft>
                <a:spcPts val="0"/>
              </a:spcAft>
              <a:buFont typeface="Wingdings" panose="05000000000000000000" pitchFamily="2" charset="2"/>
              <a:buChar char="q"/>
              <a:defRPr/>
            </a:pPr>
            <a:r>
              <a:rPr lang="pl-PL" dirty="0"/>
              <a:t> </a:t>
            </a:r>
            <a:r>
              <a:rPr lang="pl-PL" dirty="0" smtClean="0"/>
              <a:t>obrona konieczna</a:t>
            </a:r>
          </a:p>
          <a:p>
            <a:pPr lvl="2" fontAlgn="auto">
              <a:spcAft>
                <a:spcPts val="0"/>
              </a:spcAft>
              <a:buFont typeface="Wingdings" panose="05000000000000000000" pitchFamily="2" charset="2"/>
              <a:buChar char="q"/>
              <a:defRPr/>
            </a:pPr>
            <a:r>
              <a:rPr lang="pl-PL" dirty="0"/>
              <a:t> </a:t>
            </a:r>
            <a:r>
              <a:rPr lang="pl-PL" dirty="0" smtClean="0"/>
              <a:t>stan wyższej konieczności wyłączający bezprawność i wyłączająca bezprawność kolizja obowiązków</a:t>
            </a:r>
          </a:p>
          <a:p>
            <a:pPr lvl="2" fontAlgn="auto">
              <a:spcAft>
                <a:spcPts val="0"/>
              </a:spcAft>
              <a:buFont typeface="Wingdings" panose="05000000000000000000" pitchFamily="2" charset="2"/>
              <a:buChar char="q"/>
              <a:defRPr/>
            </a:pPr>
            <a:r>
              <a:rPr lang="pl-PL" dirty="0"/>
              <a:t> </a:t>
            </a:r>
            <a:r>
              <a:rPr lang="pl-PL" dirty="0" smtClean="0"/>
              <a:t>dozwolone ryzyko nowatorstwa</a:t>
            </a:r>
          </a:p>
          <a:p>
            <a:pPr fontAlgn="auto">
              <a:spcAft>
                <a:spcPts val="0"/>
              </a:spcAft>
              <a:buFont typeface="Wingdings" panose="05000000000000000000" pitchFamily="2" charset="2"/>
              <a:buChar char="q"/>
              <a:defRPr/>
            </a:pPr>
            <a:r>
              <a:rPr lang="pl-PL" dirty="0"/>
              <a:t> </a:t>
            </a:r>
            <a:r>
              <a:rPr lang="pl-PL" dirty="0" smtClean="0"/>
              <a:t>części szczególnej:</a:t>
            </a:r>
          </a:p>
          <a:p>
            <a:pPr lvl="3" fontAlgn="auto">
              <a:spcAft>
                <a:spcPts val="0"/>
              </a:spcAft>
              <a:buFont typeface="Wingdings" panose="05000000000000000000" pitchFamily="2" charset="2"/>
              <a:buChar char="q"/>
              <a:defRPr/>
            </a:pPr>
            <a:r>
              <a:rPr lang="pl-PL" dirty="0"/>
              <a:t> </a:t>
            </a:r>
            <a:r>
              <a:rPr lang="pl-PL" dirty="0" smtClean="0"/>
              <a:t>dozwolona krytyka (213 k.k.)</a:t>
            </a:r>
          </a:p>
          <a:p>
            <a:pPr lvl="3" fontAlgn="auto">
              <a:spcAft>
                <a:spcPts val="0"/>
              </a:spcAft>
              <a:buFont typeface="Wingdings" panose="05000000000000000000" pitchFamily="2" charset="2"/>
              <a:buChar char="q"/>
              <a:defRPr/>
            </a:pPr>
            <a:r>
              <a:rPr lang="pl-PL" dirty="0"/>
              <a:t> </a:t>
            </a:r>
            <a:r>
              <a:rPr lang="pl-PL" dirty="0" smtClean="0"/>
              <a:t>niezawiadomienie o przestępstwie </a:t>
            </a:r>
            <a:r>
              <a:rPr lang="pl-PL" dirty="0"/>
              <a:t>(240 </a:t>
            </a:r>
            <a:r>
              <a:rPr lang="pl-PL" dirty="0" smtClean="0"/>
              <a:t>§ 2 k.k.)</a:t>
            </a:r>
          </a:p>
          <a:p>
            <a:pPr lvl="3" fontAlgn="auto">
              <a:spcAft>
                <a:spcPts val="0"/>
              </a:spcAft>
              <a:buFont typeface="Wingdings" panose="05000000000000000000" pitchFamily="2" charset="2"/>
              <a:buChar char="q"/>
              <a:defRPr/>
            </a:pPr>
            <a:r>
              <a:rPr lang="pl-PL" dirty="0"/>
              <a:t>o</a:t>
            </a:r>
            <a:r>
              <a:rPr lang="pl-PL" dirty="0" smtClean="0"/>
              <a:t>dmowa wykonania rozkazu (344 k.k.) </a:t>
            </a:r>
          </a:p>
          <a:p>
            <a:pPr marL="114300" indent="0" fontAlgn="auto">
              <a:spcAft>
                <a:spcPts val="0"/>
              </a:spcAft>
              <a:buNone/>
              <a:defRPr/>
            </a:pPr>
            <a:r>
              <a:rPr lang="pl-PL" dirty="0" smtClean="0"/>
              <a:t>Kontratypy pozaustawowe, np.:</a:t>
            </a:r>
          </a:p>
          <a:p>
            <a:pPr fontAlgn="auto">
              <a:spcAft>
                <a:spcPts val="0"/>
              </a:spcAft>
              <a:buFont typeface="Wingdings" panose="05000000000000000000" pitchFamily="2" charset="2"/>
              <a:buChar char="§"/>
              <a:defRPr/>
            </a:pPr>
            <a:r>
              <a:rPr lang="pl-PL" dirty="0" smtClean="0"/>
              <a:t> zgoda dysponenta dobra prawnego</a:t>
            </a:r>
          </a:p>
          <a:p>
            <a:pPr fontAlgn="auto">
              <a:spcAft>
                <a:spcPts val="0"/>
              </a:spcAft>
              <a:buFont typeface="Wingdings" panose="05000000000000000000" pitchFamily="2" charset="2"/>
              <a:buChar char="§"/>
              <a:defRPr/>
            </a:pPr>
            <a:r>
              <a:rPr lang="pl-PL" dirty="0"/>
              <a:t> </a:t>
            </a:r>
            <a:r>
              <a:rPr lang="pl-PL" dirty="0" smtClean="0"/>
              <a:t>karcenie w celach wychowawczych</a:t>
            </a:r>
          </a:p>
          <a:p>
            <a:pPr fontAlgn="auto">
              <a:spcAft>
                <a:spcPts val="0"/>
              </a:spcAft>
              <a:buFont typeface="Wingdings" panose="05000000000000000000" pitchFamily="2" charset="2"/>
              <a:buChar char="§"/>
              <a:defRPr/>
            </a:pPr>
            <a:r>
              <a:rPr lang="pl-PL" dirty="0"/>
              <a:t> </a:t>
            </a:r>
            <a:r>
              <a:rPr lang="pl-PL" dirty="0" smtClean="0"/>
              <a:t>dozwolone ryzyko sportowe</a:t>
            </a:r>
          </a:p>
          <a:p>
            <a:pPr fontAlgn="auto">
              <a:spcAft>
                <a:spcPts val="0"/>
              </a:spcAft>
              <a:buFont typeface="Wingdings" panose="05000000000000000000" pitchFamily="2" charset="2"/>
              <a:buChar char="§"/>
              <a:defRPr/>
            </a:pPr>
            <a:r>
              <a:rPr lang="pl-PL" dirty="0"/>
              <a:t> </a:t>
            </a:r>
            <a:r>
              <a:rPr lang="pl-PL" dirty="0" smtClean="0"/>
              <a:t>dozwolony zabieg medyczny o charakterze nieleczniczym</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836712"/>
            <a:ext cx="2592288" cy="180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035425717"/>
      </p:ext>
    </p:extLst>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a:t>
            </a:r>
            <a:r>
              <a:rPr lang="pl-PL" sz="4000" dirty="0" smtClean="0"/>
              <a:t>konieczna                * </a:t>
            </a:r>
            <a:endParaRPr lang="pl-PL" sz="4000" dirty="0"/>
          </a:p>
        </p:txBody>
      </p:sp>
      <p:sp>
        <p:nvSpPr>
          <p:cNvPr id="130051" name="Rectangle 3"/>
          <p:cNvSpPr>
            <a:spLocks noGrp="1" noChangeArrowheads="1"/>
          </p:cNvSpPr>
          <p:nvPr>
            <p:ph idx="1"/>
          </p:nvPr>
        </p:nvSpPr>
        <p:spPr>
          <a:xfrm>
            <a:off x="179388" y="1052513"/>
            <a:ext cx="7897812" cy="5976887"/>
          </a:xfrm>
        </p:spPr>
        <p:txBody>
          <a:bodyPr rtlCol="0">
            <a:normAutofit fontScale="92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a:t>
            </a:r>
            <a:r>
              <a:rPr lang="pl-PL" u="sng" dirty="0"/>
              <a:t>W państwie prawa osoba decydująca się na najście i bezprawny atak innej osoby musi liczyć się z tym, że atakowany będzie się bronił, także w bardzo zdecydowany sposób, i że to atakowany będzie pozostawał w tych działaniach pod ochroną prawa</a:t>
            </a:r>
            <a:r>
              <a:rPr lang="pl-PL" dirty="0"/>
              <a:t>" </a:t>
            </a:r>
            <a:r>
              <a:rPr lang="pl-PL" dirty="0" smtClean="0"/>
              <a:t>(post</a:t>
            </a:r>
            <a:r>
              <a:rPr lang="pl-PL" dirty="0"/>
              <a:t>. SN z 9.10.2012 r., III KK 153/12, </a:t>
            </a:r>
            <a:r>
              <a:rPr lang="pl-PL" dirty="0" err="1"/>
              <a:t>Legalis</a:t>
            </a:r>
            <a:r>
              <a:rPr lang="pl-PL" dirty="0"/>
              <a:t>). </a:t>
            </a:r>
            <a:endParaRPr lang="pl-PL" dirty="0" smtClean="0"/>
          </a:p>
          <a:p>
            <a:pPr fontAlgn="auto">
              <a:spcAft>
                <a:spcPts val="0"/>
              </a:spcAft>
              <a:buFont typeface="Arial" pitchFamily="34" charset="0"/>
              <a:buNone/>
              <a:defRPr/>
            </a:pPr>
            <a:endParaRPr lang="pl-PL" dirty="0" smtClean="0"/>
          </a:p>
          <a:p>
            <a:pPr fontAlgn="auto">
              <a:spcAft>
                <a:spcPts val="0"/>
              </a:spcAft>
              <a:buFont typeface="Wingdings" panose="05000000000000000000" pitchFamily="2" charset="2"/>
              <a:buChar char="q"/>
              <a:defRPr/>
            </a:pPr>
            <a:r>
              <a:rPr lang="pl-PL" dirty="0"/>
              <a:t>W piśmiennictwie i judykaturze dominuje pogląd o </a:t>
            </a:r>
            <a:r>
              <a:rPr lang="pl-PL" b="1" dirty="0"/>
              <a:t>samoistności</a:t>
            </a:r>
            <a:r>
              <a:rPr lang="pl-PL" dirty="0"/>
              <a:t> </a:t>
            </a:r>
            <a:r>
              <a:rPr lang="pl-PL" b="1" dirty="0"/>
              <a:t>obrony </a:t>
            </a:r>
            <a:r>
              <a:rPr lang="pl-PL" b="1" dirty="0" smtClean="0"/>
              <a:t>koniecznej</a:t>
            </a:r>
          </a:p>
          <a:p>
            <a:pPr fontAlgn="auto">
              <a:spcAft>
                <a:spcPts val="0"/>
              </a:spcAft>
              <a:buFont typeface="Wingdings" panose="05000000000000000000" pitchFamily="2" charset="2"/>
              <a:buChar char="q"/>
              <a:defRPr/>
            </a:pPr>
            <a:r>
              <a:rPr lang="pl-PL" dirty="0" smtClean="0"/>
              <a:t>"</a:t>
            </a:r>
            <a:r>
              <a:rPr lang="pl-PL" dirty="0"/>
              <a:t>Obrona konieczna co do zasady ma charakter </a:t>
            </a:r>
            <a:r>
              <a:rPr lang="pl-PL" dirty="0">
                <a:solidFill>
                  <a:srgbClr val="FF0000"/>
                </a:solidFill>
                <a:effectLst>
                  <a:outerShdw blurRad="38100" dist="38100" dir="2700000" algn="tl">
                    <a:srgbClr val="000000">
                      <a:alpha val="43137"/>
                    </a:srgbClr>
                  </a:outerShdw>
                </a:effectLst>
              </a:rPr>
              <a:t>samoistny, a nie subsydiarny, więc usprawiedliwia ją sama bezprawność i bezpośredniość zamachu, a nie brak innego racjonalnego sposobu uniknięcia </a:t>
            </a:r>
            <a:r>
              <a:rPr lang="pl-PL" dirty="0" smtClean="0">
                <a:solidFill>
                  <a:srgbClr val="FF0000"/>
                </a:solidFill>
                <a:effectLst>
                  <a:outerShdw blurRad="38100" dist="38100" dir="2700000" algn="tl">
                    <a:srgbClr val="000000">
                      <a:alpha val="43137"/>
                    </a:srgbClr>
                  </a:outerShdw>
                </a:effectLst>
              </a:rPr>
              <a:t>zamachu</a:t>
            </a:r>
            <a:r>
              <a:rPr lang="pl-PL" dirty="0" smtClean="0"/>
              <a:t>” (</a:t>
            </a:r>
            <a:r>
              <a:rPr lang="pl-PL" dirty="0"/>
              <a:t>wyr.</a:t>
            </a:r>
            <a:r>
              <a:rPr lang="pl-PL" b="1" dirty="0"/>
              <a:t> </a:t>
            </a:r>
            <a:r>
              <a:rPr lang="pl-PL" dirty="0"/>
              <a:t>SA w Krakowie z 22.11.2011 r., II AKA 199/11, OSA 2013, Nr 2, poz. </a:t>
            </a:r>
            <a:r>
              <a:rPr lang="pl-PL" dirty="0" smtClean="0"/>
              <a:t>6)</a:t>
            </a:r>
            <a:endParaRPr lang="pl-PL" b="1" dirty="0"/>
          </a:p>
          <a:p>
            <a:pPr fontAlgn="auto">
              <a:spcAft>
                <a:spcPts val="0"/>
              </a:spcAft>
              <a:buFont typeface="Wingdings" panose="05000000000000000000" pitchFamily="2" charset="2"/>
              <a:buChar char="q"/>
              <a:defRPr/>
            </a:pPr>
            <a:r>
              <a:rPr lang="pl-PL" dirty="0" smtClean="0"/>
              <a:t>na </a:t>
            </a:r>
            <a:r>
              <a:rPr lang="pl-PL" dirty="0"/>
              <a:t>pierwszy plan wysunąć należy prawo jednostki do samodzielnego odparcia zamachu na jej dobro, jak i każde inne dobro prawne, a także społeczną pożyteczność instytucji obrony koniecznej. Jednostka musi mieć pozostawioną swobodę decyzji, czy odeprze sama zamach, zwróci się o pomoc, czy zrezygnuje z czynnej </a:t>
            </a:r>
            <a:r>
              <a:rPr lang="pl-PL" dirty="0" smtClean="0"/>
              <a:t>reakcji </a:t>
            </a:r>
            <a:r>
              <a:rPr lang="pl-PL" dirty="0"/>
              <a:t>(</a:t>
            </a:r>
            <a:r>
              <a:rPr lang="pl-PL" i="1" dirty="0"/>
              <a:t>J. Kulesza</a:t>
            </a:r>
            <a:r>
              <a:rPr lang="pl-PL" dirty="0"/>
              <a:t>, Obrona konieczna, s. 169–170</a:t>
            </a:r>
            <a:r>
              <a:rPr lang="pl-PL" dirty="0" smtClean="0"/>
              <a:t>).</a:t>
            </a:r>
          </a:p>
          <a:p>
            <a:pPr marL="114300" indent="0" fontAlgn="auto">
              <a:spcAft>
                <a:spcPts val="0"/>
              </a:spcAft>
              <a:buNone/>
              <a:defRPr/>
            </a:pPr>
            <a:r>
              <a:rPr lang="pl-PL" dirty="0"/>
              <a:t>*</a:t>
            </a:r>
            <a:r>
              <a:rPr lang="pl-PL" sz="1400" dirty="0"/>
              <a:t>https://demotywatory.pl/4880382/Rewolwer-kaliber-50</a:t>
            </a:r>
            <a:endParaRPr lang="pl-PL" sz="1400"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1632" y="0"/>
            <a:ext cx="3312368" cy="1700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2966219"/>
      </p:ext>
    </p:extLst>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92500"/>
          </a:bodyPr>
          <a:lstStyle/>
          <a:p>
            <a:pPr fontAlgn="auto">
              <a:spcAft>
                <a:spcPts val="0"/>
              </a:spcAft>
              <a:buBlip>
                <a:blip r:embed="rId3"/>
              </a:buBlip>
              <a:defRPr/>
            </a:pPr>
            <a:r>
              <a:rPr lang="pl-PL" dirty="0"/>
              <a:t>"Prawo do obrony koniecznej przysługuje zaatakowanemu, choćby mógł uniknąć niebezpieczeństwa związanego z zamachem przez ucieczkę, ukrywanie się przed napastnikiem, wezwanie pomocy osób trzecich czy nawet poprzez poszukiwanie ochrony u znajdującego się gdzieś w pobliżu przedstawiciela organów porządku publicznego". </a:t>
            </a:r>
            <a:r>
              <a:rPr lang="pl-PL" dirty="0" smtClean="0"/>
              <a:t>(wyr. SA </a:t>
            </a:r>
            <a:r>
              <a:rPr lang="pl-PL" dirty="0"/>
              <a:t>w Krakowie </a:t>
            </a:r>
            <a:r>
              <a:rPr lang="pl-PL" dirty="0" smtClean="0"/>
              <a:t>z </a:t>
            </a:r>
            <a:r>
              <a:rPr lang="pl-PL" dirty="0"/>
              <a:t>20.2.2012 </a:t>
            </a:r>
            <a:r>
              <a:rPr lang="pl-PL" dirty="0" smtClean="0"/>
              <a:t>r., II </a:t>
            </a:r>
            <a:r>
              <a:rPr lang="pl-PL" dirty="0"/>
              <a:t>AKA 259/11, KZS 2012, Nr 5, poz. 48): </a:t>
            </a:r>
            <a:endParaRPr lang="pl-PL" dirty="0" smtClean="0"/>
          </a:p>
          <a:p>
            <a:pPr fontAlgn="auto">
              <a:spcAft>
                <a:spcPts val="0"/>
              </a:spcAft>
              <a:buBlip>
                <a:blip r:embed="rId3"/>
              </a:buBlip>
              <a:defRPr/>
            </a:pPr>
            <a:r>
              <a:rPr lang="pl-PL" dirty="0" smtClean="0"/>
              <a:t>"</a:t>
            </a:r>
            <a:r>
              <a:rPr lang="pl-PL" dirty="0"/>
              <a:t>Osoba bezprawnie zaatakowana nie ma obowiązku ustępowania przed atakiem, w szczególności ratowania się ucieczką, ukrywania się przed napastnikiem lub "znoszenia napaści ograniczającej jej swobodę</a:t>
            </a:r>
            <a:r>
              <a:rPr lang="pl-PL" dirty="0" smtClean="0"/>
              <a:t>" </a:t>
            </a:r>
            <a:r>
              <a:rPr lang="pl-PL" dirty="0"/>
              <a:t>(wyr. SA w Gdańsku z 19.11.2013 r., II AKA 317/13, </a:t>
            </a:r>
            <a:r>
              <a:rPr lang="pl-PL" dirty="0" err="1"/>
              <a:t>Legalis</a:t>
            </a:r>
            <a:r>
              <a:rPr lang="pl-PL" dirty="0" smtClean="0"/>
              <a:t>).</a:t>
            </a:r>
          </a:p>
          <a:p>
            <a:pPr fontAlgn="auto">
              <a:spcAft>
                <a:spcPts val="0"/>
              </a:spcAft>
              <a:buBlip>
                <a:blip r:embed="rId3"/>
              </a:buBlip>
              <a:defRPr/>
            </a:pPr>
            <a:endParaRPr lang="pl-PL" b="1" u="sng" dirty="0"/>
          </a:p>
          <a:p>
            <a:pPr marL="114300" indent="0" fontAlgn="auto">
              <a:spcAft>
                <a:spcPts val="0"/>
              </a:spcAft>
              <a:buNone/>
              <a:defRPr/>
            </a:pPr>
            <a:r>
              <a:rPr lang="pl-PL" b="1" dirty="0" smtClean="0"/>
              <a:t>Ale – można spotkać również poglądy </a:t>
            </a:r>
            <a:r>
              <a:rPr lang="pl-PL" b="1" dirty="0" smtClean="0">
                <a:solidFill>
                  <a:srgbClr val="0070C0"/>
                </a:solidFill>
              </a:rPr>
              <a:t>o względnej subsydiarności obrony koniecznej</a:t>
            </a:r>
            <a:r>
              <a:rPr lang="pl-PL" b="1" dirty="0" smtClean="0"/>
              <a:t>, wówczas podkreśla się, że uchylenie bezprawności powinno aktualizować się wtedy, gdy </a:t>
            </a:r>
            <a:r>
              <a:rPr lang="pl-PL" b="1" dirty="0"/>
              <a:t>kiedy nie było innego racjonalnego sposobu uniknięcia zamachu</a:t>
            </a:r>
            <a:endParaRPr lang="pl-PL" b="1" dirty="0" smtClean="0"/>
          </a:p>
        </p:txBody>
      </p:sp>
    </p:spTree>
    <p:extLst>
      <p:ext uri="{BB962C8B-B14F-4D97-AF65-F5344CB8AC3E}">
        <p14:creationId xmlns:p14="http://schemas.microsoft.com/office/powerpoint/2010/main" val="2592855655"/>
      </p:ext>
    </p:extLst>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611560" y="1049781"/>
            <a:ext cx="7620000" cy="5805487"/>
          </a:xfrm>
        </p:spPr>
        <p:txBody>
          <a:bodyPr rtlCol="0">
            <a:normAutofit/>
          </a:bodyPr>
          <a:lstStyle/>
          <a:p>
            <a:pPr algn="just" fontAlgn="auto">
              <a:spcAft>
                <a:spcPts val="0"/>
              </a:spcAft>
              <a:buBlip>
                <a:blip r:embed="rId3"/>
              </a:buBlip>
              <a:defRPr/>
            </a:pPr>
            <a:r>
              <a:rPr lang="pl-PL" b="1" dirty="0" smtClean="0"/>
              <a:t> </a:t>
            </a:r>
            <a:r>
              <a:rPr lang="pl-PL" dirty="0"/>
              <a:t>Obrona konieczna, jak wynika to z treści art. 25 § 1 KK, ma charakter samoistny, a nie "względnie samoistny i subsydiarny". Unormowania konwencyjne (art. 2 ust. 2 lit. a Konwencji o ochronie praw człowieka i podstawowych wolności z dnia 4 listopada 1950 r., Dz.U. z 1993 r. Nr 61, poz. 284 ze zm.) jednak wskazują, że prawo do skutecznej obrony musi mieć granice wynikające z aspektów aksjologicznych i humanistycznych, skoro życie ludzkie jest dobrem najwyższej wartości, zatem ta regulacja Konwencji nie przekreśla samoistności obrony koniecznej, skoro dotyczy kwestii współmierności sposobu podjętej obrony w odniesieniu do niebezpieczeństwa konkretnego zamachu, co w art. 25 § 2 KK stanowi odrębny warunek instytucji obrony koniecznej, ujęty od strony negatywnej</a:t>
            </a:r>
            <a:r>
              <a:rPr lang="pl-PL" dirty="0" smtClean="0"/>
              <a:t>. (</a:t>
            </a:r>
            <a:r>
              <a:rPr lang="nn-NO" dirty="0"/>
              <a:t>post. SN z 15.4.2015 r., IV KK 409/14, Legalis</a:t>
            </a:r>
            <a:r>
              <a:rPr lang="nn-NO" dirty="0" smtClean="0"/>
              <a:t>).</a:t>
            </a:r>
            <a:endParaRPr lang="pl-PL" b="1" dirty="0" smtClean="0"/>
          </a:p>
        </p:txBody>
      </p:sp>
    </p:spTree>
    <p:extLst>
      <p:ext uri="{BB962C8B-B14F-4D97-AF65-F5344CB8AC3E}">
        <p14:creationId xmlns:p14="http://schemas.microsoft.com/office/powerpoint/2010/main" val="2911425934"/>
      </p:ext>
    </p:extLst>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2" name="Prostokąt zaokrąglony 1"/>
          <p:cNvSpPr/>
          <p:nvPr/>
        </p:nvSpPr>
        <p:spPr>
          <a:xfrm>
            <a:off x="611560" y="1484784"/>
            <a:ext cx="7465640" cy="1584176"/>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r>
              <a:rPr lang="pl-PL" b="1" u="sng" dirty="0" smtClean="0"/>
              <a:t>Przesłanki zastosowania </a:t>
            </a:r>
            <a:r>
              <a:rPr lang="pl-PL" b="1" u="sng" dirty="0" smtClean="0"/>
              <a:t>kontratypu</a:t>
            </a:r>
            <a:endParaRPr lang="pl-PL" b="1" u="sng" dirty="0" smtClean="0"/>
          </a:p>
          <a:p>
            <a:pPr fontAlgn="auto">
              <a:spcAft>
                <a:spcPts val="0"/>
              </a:spcAft>
              <a:buFont typeface="Arial" pitchFamily="34" charset="0"/>
              <a:buNone/>
              <a:defRPr/>
            </a:pPr>
            <a:endParaRPr lang="pl-PL" b="1" u="sng" dirty="0"/>
          </a:p>
          <a:p>
            <a:pPr marL="114300" indent="0">
              <a:buNone/>
            </a:pPr>
            <a:r>
              <a:rPr lang="pl-PL" dirty="0"/>
              <a:t>Art. </a:t>
            </a:r>
            <a:r>
              <a:rPr lang="pl-PL" dirty="0" smtClean="0"/>
              <a:t>25 § </a:t>
            </a:r>
            <a:r>
              <a:rPr lang="pl-PL" dirty="0"/>
              <a:t>1. Nie popełnia przestępstwa, kto w obronie koniecznej odpiera bezpośredni, bezprawny zamach na jakiekolwiek dobro chronione prawem.</a:t>
            </a:r>
          </a:p>
          <a:p>
            <a:pPr fontAlgn="auto">
              <a:spcAft>
                <a:spcPts val="0"/>
              </a:spcAft>
              <a:buFont typeface="Arial" pitchFamily="34" charset="0"/>
              <a:buNone/>
              <a:defRPr/>
            </a:pPr>
            <a:endParaRPr lang="pl-PL" dirty="0"/>
          </a:p>
          <a:p>
            <a:pPr fontAlgn="auto">
              <a:spcAft>
                <a:spcPts val="0"/>
              </a:spcAft>
              <a:buFont typeface="Arial" pitchFamily="34" charset="0"/>
              <a:buNone/>
              <a:defRPr/>
            </a:pPr>
            <a:r>
              <a:rPr lang="pl-PL" dirty="0"/>
              <a:t>E</a:t>
            </a:r>
            <a:r>
              <a:rPr lang="pl-PL" dirty="0" smtClean="0"/>
              <a:t>lementami </a:t>
            </a:r>
            <a:r>
              <a:rPr lang="pl-PL" dirty="0"/>
              <a:t>składowymi </a:t>
            </a:r>
            <a:r>
              <a:rPr lang="pl-PL" dirty="0" smtClean="0"/>
              <a:t>obrony koniecznej są zawsze </a:t>
            </a:r>
            <a:r>
              <a:rPr lang="pl-PL" b="1" dirty="0"/>
              <a:t>zamach i </a:t>
            </a:r>
            <a:r>
              <a:rPr lang="pl-PL" b="1" dirty="0" smtClean="0"/>
              <a:t>obrona</a:t>
            </a:r>
            <a:r>
              <a:rPr lang="pl-PL" dirty="0" smtClean="0"/>
              <a:t>.</a:t>
            </a:r>
          </a:p>
          <a:p>
            <a:pPr fontAlgn="auto">
              <a:spcAft>
                <a:spcPts val="0"/>
              </a:spcAft>
              <a:buFont typeface="Wingdings" panose="05000000000000000000" pitchFamily="2" charset="2"/>
              <a:buChar char="Ø"/>
              <a:defRPr/>
            </a:pPr>
            <a:r>
              <a:rPr lang="pl-PL" b="1" dirty="0" smtClean="0"/>
              <a:t>Zamach</a:t>
            </a:r>
            <a:r>
              <a:rPr lang="pl-PL" dirty="0" smtClean="0"/>
              <a:t> </a:t>
            </a:r>
            <a:r>
              <a:rPr lang="pl-PL" dirty="0"/>
              <a:t>musi być </a:t>
            </a:r>
            <a:r>
              <a:rPr lang="pl-PL" b="1" dirty="0"/>
              <a:t>rzeczywisty, bezprawny i </a:t>
            </a:r>
            <a:r>
              <a:rPr lang="pl-PL" b="1" dirty="0" smtClean="0"/>
              <a:t>bezpośredni</a:t>
            </a:r>
            <a:endParaRPr lang="pl-PL" dirty="0"/>
          </a:p>
          <a:p>
            <a:pPr fontAlgn="auto">
              <a:spcAft>
                <a:spcPts val="0"/>
              </a:spcAft>
              <a:buFont typeface="Wingdings" panose="05000000000000000000" pitchFamily="2" charset="2"/>
              <a:buChar char="Ø"/>
              <a:defRPr/>
            </a:pPr>
            <a:r>
              <a:rPr lang="pl-PL" b="1" dirty="0"/>
              <a:t>O</a:t>
            </a:r>
            <a:r>
              <a:rPr lang="pl-PL" b="1" dirty="0" smtClean="0"/>
              <a:t>brona</a:t>
            </a:r>
            <a:r>
              <a:rPr lang="pl-PL" dirty="0"/>
              <a:t>, będąca wolicjonalnym odpieraniem zamachu, musi się mieścić w ramach </a:t>
            </a:r>
            <a:r>
              <a:rPr lang="pl-PL" b="1" dirty="0"/>
              <a:t>konieczności</a:t>
            </a:r>
            <a:r>
              <a:rPr lang="pl-PL" dirty="0"/>
              <a:t>, a ponadto sposób obrony musi odpowiadać warunkowi </a:t>
            </a:r>
            <a:r>
              <a:rPr lang="pl-PL" b="1" dirty="0"/>
              <a:t>współmierności do niebezpieczeństwa</a:t>
            </a:r>
            <a:r>
              <a:rPr lang="pl-PL" dirty="0"/>
              <a:t> zamachu. </a:t>
            </a:r>
            <a:endParaRPr lang="pl-PL" dirty="0" smtClean="0"/>
          </a:p>
          <a:p>
            <a:pPr fontAlgn="auto">
              <a:spcAft>
                <a:spcPts val="0"/>
              </a:spcAft>
              <a:buFont typeface="Wingdings" panose="05000000000000000000" pitchFamily="2" charset="2"/>
              <a:buChar char="Ø"/>
              <a:defRPr/>
            </a:pPr>
            <a:r>
              <a:rPr lang="pl-PL" dirty="0" smtClean="0"/>
              <a:t>Są to ustawowe przesłanki obrony koniecznej!</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2742045831"/>
      </p:ext>
    </p:extLst>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marL="571500" indent="-571500" fontAlgn="auto">
              <a:spcAft>
                <a:spcPts val="0"/>
              </a:spcAft>
              <a:buFont typeface="Wingdings" panose="05000000000000000000" pitchFamily="2" charset="2"/>
              <a:buChar char="§"/>
              <a:defRPr/>
            </a:pPr>
            <a:r>
              <a:rPr lang="pl-PL" sz="4000" dirty="0" smtClean="0"/>
              <a:t>Obrona konieczna </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lnSpcReduction="10000"/>
          </a:bodyPr>
          <a:lstStyle/>
          <a:p>
            <a:pPr fontAlgn="auto">
              <a:spcAft>
                <a:spcPts val="0"/>
              </a:spcAft>
              <a:buFont typeface="Wingdings" panose="05000000000000000000" pitchFamily="2" charset="2"/>
              <a:buChar char="Ø"/>
              <a:defRPr/>
            </a:pPr>
            <a:r>
              <a:rPr lang="pl-PL" b="1" dirty="0" smtClean="0"/>
              <a:t> Zamach</a:t>
            </a:r>
          </a:p>
          <a:p>
            <a:pPr fontAlgn="auto">
              <a:spcAft>
                <a:spcPts val="0"/>
              </a:spcAft>
              <a:buFont typeface="Wingdings" panose="05000000000000000000" pitchFamily="2" charset="2"/>
              <a:buChar char="§"/>
              <a:defRPr/>
            </a:pPr>
            <a:r>
              <a:rPr lang="pl-PL" b="1" dirty="0" smtClean="0"/>
              <a:t>	</a:t>
            </a:r>
            <a:r>
              <a:rPr lang="pl-PL" dirty="0" smtClean="0"/>
              <a:t>zamachem </a:t>
            </a:r>
            <a:r>
              <a:rPr lang="pl-PL" dirty="0"/>
              <a:t>jest zachowanie się człowieka godzące w </a:t>
            </a:r>
            <a:r>
              <a:rPr lang="pl-PL" dirty="0" smtClean="0"/>
              <a:t>dobro prawnie chronione.</a:t>
            </a:r>
          </a:p>
          <a:p>
            <a:pPr fontAlgn="auto">
              <a:spcAft>
                <a:spcPts val="0"/>
              </a:spcAft>
              <a:buFont typeface="Wingdings" panose="05000000000000000000" pitchFamily="2" charset="2"/>
              <a:buChar char="§"/>
              <a:defRPr/>
            </a:pPr>
            <a:r>
              <a:rPr lang="pl-PL" dirty="0" smtClean="0"/>
              <a:t>       może chodzić o naruszenie </a:t>
            </a:r>
            <a:r>
              <a:rPr lang="pl-PL" dirty="0"/>
              <a:t>lub </a:t>
            </a:r>
            <a:r>
              <a:rPr lang="pl-PL" dirty="0" smtClean="0"/>
              <a:t>zagrożenie tego dobra</a:t>
            </a:r>
          </a:p>
          <a:p>
            <a:pPr fontAlgn="auto">
              <a:spcAft>
                <a:spcPts val="0"/>
              </a:spcAft>
              <a:buFont typeface="Wingdings" panose="05000000000000000000" pitchFamily="2" charset="2"/>
              <a:buChar char="§"/>
              <a:defRPr/>
            </a:pPr>
            <a:r>
              <a:rPr lang="pl-PL" b="1" dirty="0"/>
              <a:t> </a:t>
            </a:r>
            <a:r>
              <a:rPr lang="pl-PL" b="1" dirty="0" smtClean="0"/>
              <a:t>      zamach może być popełniony przez działanie, ale </a:t>
            </a:r>
            <a:r>
              <a:rPr lang="pl-PL" dirty="0" smtClean="0"/>
              <a:t>nie można też wykluczyć ewentualności, gdy do zamachu dochodzi w formie zaniechania</a:t>
            </a:r>
          </a:p>
          <a:p>
            <a:pPr fontAlgn="auto">
              <a:spcAft>
                <a:spcPts val="0"/>
              </a:spcAft>
              <a:buFont typeface="Wingdings" panose="05000000000000000000" pitchFamily="2" charset="2"/>
              <a:buChar char="§"/>
              <a:defRPr/>
            </a:pPr>
            <a:r>
              <a:rPr lang="pl-PL" dirty="0"/>
              <a:t> </a:t>
            </a:r>
            <a:r>
              <a:rPr lang="pl-PL" dirty="0" smtClean="0"/>
              <a:t>zamach </a:t>
            </a:r>
            <a:r>
              <a:rPr lang="pl-PL" b="1" dirty="0" smtClean="0"/>
              <a:t>musi charakteryzować się 3 wskazanymi przez ustawodawcę cechami, tj. musi być:</a:t>
            </a:r>
          </a:p>
          <a:p>
            <a:pPr marL="114300" indent="0" fontAlgn="auto">
              <a:spcAft>
                <a:spcPts val="0"/>
              </a:spcAft>
              <a:buNone/>
              <a:defRPr/>
            </a:pPr>
            <a:r>
              <a:rPr lang="pl-PL" b="1" dirty="0" smtClean="0"/>
              <a:t>			- rzeczywisty, </a:t>
            </a:r>
          </a:p>
          <a:p>
            <a:pPr marL="114300" indent="0" fontAlgn="auto">
              <a:spcAft>
                <a:spcPts val="0"/>
              </a:spcAft>
              <a:buNone/>
              <a:defRPr/>
            </a:pPr>
            <a:r>
              <a:rPr lang="pl-PL" b="1" dirty="0"/>
              <a:t>	</a:t>
            </a:r>
            <a:r>
              <a:rPr lang="pl-PL" b="1" dirty="0" smtClean="0"/>
              <a:t>		- bezprawny</a:t>
            </a:r>
          </a:p>
          <a:p>
            <a:pPr marL="114300" indent="0" fontAlgn="auto">
              <a:spcAft>
                <a:spcPts val="0"/>
              </a:spcAft>
              <a:buNone/>
              <a:defRPr/>
            </a:pPr>
            <a:r>
              <a:rPr lang="pl-PL" b="1" dirty="0"/>
              <a:t>	</a:t>
            </a:r>
            <a:r>
              <a:rPr lang="pl-PL" b="1" dirty="0" smtClean="0"/>
              <a:t>		- bezpośredni</a:t>
            </a:r>
          </a:p>
          <a:p>
            <a:pPr fontAlgn="auto">
              <a:spcAft>
                <a:spcPts val="0"/>
              </a:spcAft>
              <a:buFont typeface="Wingdings" panose="05000000000000000000" pitchFamily="2" charset="2"/>
              <a:buChar char="§"/>
              <a:defRPr/>
            </a:pPr>
            <a:r>
              <a:rPr lang="pl-PL" dirty="0" smtClean="0"/>
              <a:t> </a:t>
            </a:r>
            <a:r>
              <a:rPr lang="pl-PL" dirty="0"/>
              <a:t>z</a:t>
            </a:r>
            <a:r>
              <a:rPr lang="pl-PL" dirty="0" smtClean="0"/>
              <a:t>amach może </a:t>
            </a:r>
            <a:r>
              <a:rPr lang="pl-PL" dirty="0"/>
              <a:t>objąć </a:t>
            </a:r>
            <a:r>
              <a:rPr lang="pl-PL" b="1" dirty="0"/>
              <a:t>jakiekolwiek dobro prawem chronione</a:t>
            </a:r>
            <a:r>
              <a:rPr lang="pl-PL" dirty="0"/>
              <a:t>, a więc </a:t>
            </a:r>
            <a:r>
              <a:rPr lang="pl-PL" dirty="0" smtClean="0"/>
              <a:t>dobro </a:t>
            </a:r>
            <a:r>
              <a:rPr lang="pl-PL" b="1" dirty="0"/>
              <a:t>własne</a:t>
            </a:r>
            <a:r>
              <a:rPr lang="pl-PL" dirty="0"/>
              <a:t> odpierającego zamach, jak i na dobro </a:t>
            </a:r>
            <a:r>
              <a:rPr lang="pl-PL" b="1" dirty="0"/>
              <a:t>cudze</a:t>
            </a:r>
            <a:r>
              <a:rPr lang="pl-PL" dirty="0"/>
              <a:t>, w tym mające wymiar </a:t>
            </a:r>
            <a:r>
              <a:rPr lang="pl-PL" dirty="0" smtClean="0"/>
              <a:t>społeczny, jak np. bezpieczeństwo powszechne</a:t>
            </a:r>
            <a:endParaRPr lang="pl-PL" b="1" dirty="0"/>
          </a:p>
          <a:p>
            <a:pPr marL="114300" indent="0"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706476043"/>
      </p:ext>
    </p:extLst>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Obrona konieczna </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lnSpcReduction="10000"/>
          </a:bodyPr>
          <a:lstStyle/>
          <a:p>
            <a:pPr fontAlgn="auto">
              <a:spcAft>
                <a:spcPts val="0"/>
              </a:spcAft>
              <a:buFont typeface="Wingdings" panose="05000000000000000000" pitchFamily="2" charset="2"/>
              <a:buChar char="Ø"/>
              <a:defRPr/>
            </a:pPr>
            <a:r>
              <a:rPr lang="pl-PL" b="1" dirty="0" smtClean="0"/>
              <a:t> Zamach</a:t>
            </a:r>
          </a:p>
          <a:p>
            <a:pPr fontAlgn="auto">
              <a:spcAft>
                <a:spcPts val="0"/>
              </a:spcAft>
              <a:buFont typeface="Wingdings" panose="05000000000000000000" pitchFamily="2" charset="2"/>
              <a:buChar char="q"/>
              <a:defRPr/>
            </a:pPr>
            <a:r>
              <a:rPr lang="pl-PL" b="1" dirty="0" smtClean="0"/>
              <a:t>Rzeczywisty</a:t>
            </a:r>
            <a:r>
              <a:rPr lang="pl-PL" dirty="0" smtClean="0"/>
              <a:t> </a:t>
            </a:r>
            <a:r>
              <a:rPr lang="pl-PL" dirty="0"/>
              <a:t>jest taki zamach, który zachodzi w obiektywnej rzeczywistości, co oznacza, że musi </a:t>
            </a:r>
            <a:r>
              <a:rPr lang="pl-PL" dirty="0" smtClean="0"/>
              <a:t>stwarzać </a:t>
            </a:r>
            <a:r>
              <a:rPr lang="pl-PL" dirty="0"/>
              <a:t>realne niebezpieczeństwo dla dobra prawnego. Jeżeli więc odwołujący się do obrony koniecznej uroił sobie istnienie zamachu z takiego zachowania sprawcy, które nie stwarzało zagrożenia dla żadnego dobra chronionego, a zatem gdy zamach jest jedynie wytworem wyobraźni stosującego obronę, nie może on powołać się na obronę konieczną. </a:t>
            </a:r>
            <a:r>
              <a:rPr lang="pl-PL" dirty="0" smtClean="0"/>
              <a:t>(zob. jednak art</a:t>
            </a:r>
            <a:r>
              <a:rPr lang="pl-PL" dirty="0"/>
              <a:t>. 29 </a:t>
            </a:r>
            <a:r>
              <a:rPr lang="pl-PL" dirty="0" smtClean="0"/>
              <a:t>KK)</a:t>
            </a:r>
          </a:p>
          <a:p>
            <a:pPr fontAlgn="auto">
              <a:spcAft>
                <a:spcPts val="0"/>
              </a:spcAft>
              <a:buFont typeface="Wingdings" panose="05000000000000000000" pitchFamily="2" charset="2"/>
              <a:buChar char="q"/>
              <a:defRPr/>
            </a:pPr>
            <a:endParaRPr lang="pl-PL" b="1" dirty="0"/>
          </a:p>
          <a:p>
            <a:pPr fontAlgn="auto">
              <a:spcAft>
                <a:spcPts val="0"/>
              </a:spcAft>
              <a:buFont typeface="Wingdings" panose="05000000000000000000" pitchFamily="2" charset="2"/>
              <a:buChar char="q"/>
              <a:defRPr/>
            </a:pPr>
            <a:r>
              <a:rPr lang="pl-PL" b="1" dirty="0" smtClean="0"/>
              <a:t>Bezprawny</a:t>
            </a:r>
            <a:r>
              <a:rPr lang="pl-PL" dirty="0"/>
              <a:t> </a:t>
            </a:r>
            <a:r>
              <a:rPr lang="pl-PL" dirty="0" smtClean="0"/>
              <a:t>jest zamach sprzeczny </a:t>
            </a:r>
            <a:r>
              <a:rPr lang="pl-PL" dirty="0"/>
              <a:t>z jakąkolwiek normą systemu prawnego, a nie wyłącznie z normami prawa </a:t>
            </a:r>
            <a:r>
              <a:rPr lang="pl-PL" dirty="0" smtClean="0"/>
              <a:t>karnego - zamach </a:t>
            </a:r>
            <a:r>
              <a:rPr lang="pl-PL" b="1" dirty="0"/>
              <a:t>nie musi być </a:t>
            </a:r>
            <a:r>
              <a:rPr lang="pl-PL" b="1" dirty="0" smtClean="0"/>
              <a:t>przestępny</a:t>
            </a:r>
          </a:p>
          <a:p>
            <a:pPr fontAlgn="auto">
              <a:spcAft>
                <a:spcPts val="0"/>
              </a:spcAft>
              <a:buFont typeface="Wingdings" panose="05000000000000000000" pitchFamily="2" charset="2"/>
              <a:buChar char="q"/>
              <a:defRPr/>
            </a:pPr>
            <a:endParaRPr lang="pl-PL" b="1" dirty="0"/>
          </a:p>
          <a:p>
            <a:pPr fontAlgn="auto">
              <a:spcAft>
                <a:spcPts val="0"/>
              </a:spcAft>
              <a:buFont typeface="Wingdings" panose="05000000000000000000" pitchFamily="2" charset="2"/>
              <a:buChar char="q"/>
              <a:defRPr/>
            </a:pPr>
            <a:r>
              <a:rPr lang="pl-PL" b="1" dirty="0" smtClean="0"/>
              <a:t>Bezpośredni </a:t>
            </a:r>
            <a:r>
              <a:rPr lang="pl-PL" dirty="0" smtClean="0"/>
              <a:t>zamach oznacza</a:t>
            </a:r>
            <a:r>
              <a:rPr lang="pl-PL" dirty="0"/>
              <a:t>, że jego sprawca już zaczął naruszać dobro chronione lub że zamach temu dobru grozi niezwłocznie, tak że znajduje się ono już w niebezpieczeństwie</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4035513574"/>
      </p:ext>
    </p:extLst>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9608</TotalTime>
  <Words>3498</Words>
  <Application>Microsoft Office PowerPoint</Application>
  <PresentationFormat>Pokaz na ekranie (4:3)</PresentationFormat>
  <Paragraphs>274</Paragraphs>
  <Slides>30</Slides>
  <Notes>3</Notes>
  <HiddenSlides>0</HiddenSlides>
  <MMClips>0</MMClips>
  <ScaleCrop>false</ScaleCrop>
  <HeadingPairs>
    <vt:vector size="4" baseType="variant">
      <vt:variant>
        <vt:lpstr>Motyw</vt:lpstr>
      </vt:variant>
      <vt:variant>
        <vt:i4>1</vt:i4>
      </vt:variant>
      <vt:variant>
        <vt:lpstr>Tytuły slajdów</vt:lpstr>
      </vt:variant>
      <vt:variant>
        <vt:i4>30</vt:i4>
      </vt:variant>
    </vt:vector>
  </HeadingPairs>
  <TitlesOfParts>
    <vt:vector size="31" baseType="lpstr">
      <vt:lpstr>Adjacency</vt:lpstr>
      <vt:lpstr>Okoliczności wyłączające bezprawność</vt:lpstr>
      <vt:lpstr>Założenia wyłączenia bezprawności </vt:lpstr>
      <vt:lpstr>Podział okoliczności wyłączających bezprawność </vt:lpstr>
      <vt:lpstr>Obrona konieczna                * </vt:lpstr>
      <vt:lpstr>Obrona konieczna </vt:lpstr>
      <vt:lpstr>Obrona konieczna </vt:lpstr>
      <vt:lpstr>Obrona konieczna </vt:lpstr>
      <vt:lpstr>Obrona konieczna </vt:lpstr>
      <vt:lpstr>Obrona konieczna </vt:lpstr>
      <vt:lpstr>Obrona konieczna </vt:lpstr>
      <vt:lpstr>Obrona konieczna </vt:lpstr>
      <vt:lpstr>Obrona konieczna </vt:lpstr>
      <vt:lpstr>Obrona konieczna </vt:lpstr>
      <vt:lpstr>Obrona konieczna </vt:lpstr>
      <vt:lpstr>Obrona konieczna </vt:lpstr>
      <vt:lpstr>Obrona konieczna </vt:lpstr>
      <vt:lpstr>Obrona konieczna </vt:lpstr>
      <vt:lpstr>Obrona konieczna </vt:lpstr>
      <vt:lpstr>Obrona konieczna </vt:lpstr>
      <vt:lpstr>Stan wyższej konieczności </vt:lpstr>
      <vt:lpstr>Stan wyższej konieczności </vt:lpstr>
      <vt:lpstr>Stan wyższej konieczności </vt:lpstr>
      <vt:lpstr>Stan wyższej konieczności </vt:lpstr>
      <vt:lpstr>Stan wyższej konieczności </vt:lpstr>
      <vt:lpstr>Stan wyższej konieczności </vt:lpstr>
      <vt:lpstr>Eksperyment </vt:lpstr>
      <vt:lpstr>Eksperyment </vt:lpstr>
      <vt:lpstr>Eksperyment </vt:lpstr>
      <vt:lpstr>Eksperyment </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533</cp:revision>
  <dcterms:created xsi:type="dcterms:W3CDTF">2012-10-05T20:53:44Z</dcterms:created>
  <dcterms:modified xsi:type="dcterms:W3CDTF">2018-11-21T19:48:37Z</dcterms:modified>
</cp:coreProperties>
</file>