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24"/>
  </p:notesMasterIdLst>
  <p:sldIdLst>
    <p:sldId id="256" r:id="rId2"/>
    <p:sldId id="730" r:id="rId3"/>
    <p:sldId id="731" r:id="rId4"/>
    <p:sldId id="733" r:id="rId5"/>
    <p:sldId id="734" r:id="rId6"/>
    <p:sldId id="735" r:id="rId7"/>
    <p:sldId id="739" r:id="rId8"/>
    <p:sldId id="740" r:id="rId9"/>
    <p:sldId id="741" r:id="rId10"/>
    <p:sldId id="736" r:id="rId11"/>
    <p:sldId id="742" r:id="rId12"/>
    <p:sldId id="737" r:id="rId13"/>
    <p:sldId id="743" r:id="rId14"/>
    <p:sldId id="738" r:id="rId15"/>
    <p:sldId id="744" r:id="rId16"/>
    <p:sldId id="745" r:id="rId17"/>
    <p:sldId id="746" r:id="rId18"/>
    <p:sldId id="747" r:id="rId19"/>
    <p:sldId id="748" r:id="rId20"/>
    <p:sldId id="749" r:id="rId21"/>
    <p:sldId id="750" r:id="rId22"/>
    <p:sldId id="284" r:id="rId23"/>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Objects="1">
      <p:cViewPr varScale="1">
        <p:scale>
          <a:sx n="65" d="100"/>
          <a:sy n="65" d="100"/>
        </p:scale>
        <p:origin x="-1300" y="-64"/>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26.01.2020</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26/01/2020</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26/01/2020</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26/01/2020</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26/01/2020</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26/01/2020</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26/01/2020</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26/01/2020</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26/01/2020</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26/01/2020</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26/01/2020</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26/01/2020</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26/01/2020</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7869" y="1052662"/>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smtClean="0">
                <a:solidFill>
                  <a:schemeClr val="accent3">
                    <a:lumMod val="75000"/>
                  </a:schemeClr>
                </a:solidFill>
              </a:rPr>
              <a:t>Okoliczności wyłączające winę</a:t>
            </a:r>
            <a:endParaRPr lang="pl-PL" sz="4400" dirty="0">
              <a:solidFill>
                <a:schemeClr val="accent3">
                  <a:lumMod val="75000"/>
                </a:schemeClr>
              </a:solidFill>
            </a:endParaRP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smtClean="0">
                <a:solidFill>
                  <a:schemeClr val="tx1">
                    <a:lumMod val="85000"/>
                    <a:lumOff val="15000"/>
                  </a:schemeClr>
                </a:solidFill>
              </a:rPr>
              <a:t> </a:t>
            </a:r>
            <a:endParaRPr lang="pl-PL" sz="3200" dirty="0">
              <a:solidFill>
                <a:schemeClr val="tx1">
                  <a:lumMod val="85000"/>
                  <a:lumOff val="15000"/>
                </a:schemeClr>
              </a:solidFill>
            </a:endParaRPr>
          </a:p>
          <a:p>
            <a:pPr fontAlgn="auto">
              <a:spcAft>
                <a:spcPts val="0"/>
              </a:spcAft>
              <a:buFont typeface="Arial" pitchFamily="34" charset="0"/>
              <a:buNone/>
              <a:defRPr/>
            </a:pPr>
            <a:r>
              <a:rPr lang="pl-PL" sz="3200" dirty="0" smtClean="0">
                <a:solidFill>
                  <a:schemeClr val="tx1">
                    <a:lumMod val="85000"/>
                    <a:lumOff val="15000"/>
                  </a:schemeClr>
                </a:solidFill>
              </a:rPr>
              <a:t>dr </a:t>
            </a:r>
            <a:r>
              <a:rPr lang="en-GB" sz="3200" dirty="0" err="1" smtClean="0">
                <a:solidFill>
                  <a:schemeClr val="tx1">
                    <a:lumMod val="85000"/>
                    <a:lumOff val="15000"/>
                  </a:schemeClr>
                </a:solidFill>
              </a:rPr>
              <a:t>Dagmara</a:t>
            </a:r>
            <a:r>
              <a:rPr lang="en-GB" sz="3200" dirty="0" smtClean="0">
                <a:solidFill>
                  <a:schemeClr val="tx1">
                    <a:lumMod val="85000"/>
                    <a:lumOff val="15000"/>
                  </a:schemeClr>
                </a:solidFill>
              </a:rPr>
              <a:t> </a:t>
            </a:r>
            <a:r>
              <a:rPr lang="en-GB" sz="3200" dirty="0" err="1" smtClean="0">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69541" y="332656"/>
            <a:ext cx="2987824"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611560" y="2276872"/>
            <a:ext cx="7416824" cy="1728192"/>
          </a:xfrm>
          <a:prstGeom prst="round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Błąd co do znamion </a:t>
            </a:r>
            <a:endParaRPr lang="pl-PL" sz="4000" dirty="0"/>
          </a:p>
        </p:txBody>
      </p:sp>
      <p:sp>
        <p:nvSpPr>
          <p:cNvPr id="3" name="Prostokąt zaokrąglony 2"/>
          <p:cNvSpPr/>
          <p:nvPr/>
        </p:nvSpPr>
        <p:spPr>
          <a:xfrm>
            <a:off x="611560" y="4437112"/>
            <a:ext cx="7465640" cy="2160240"/>
          </a:xfrm>
          <a:prstGeom prst="roundRect">
            <a:avLst/>
          </a:prstGeom>
          <a:solidFill>
            <a:schemeClr val="tx2">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fontAlgn="auto">
              <a:spcAft>
                <a:spcPts val="0"/>
              </a:spcAft>
              <a:buNone/>
              <a:defRPr/>
            </a:pPr>
            <a:r>
              <a:rPr lang="pl-PL" dirty="0" smtClean="0"/>
              <a:t>2) 	</a:t>
            </a:r>
            <a:r>
              <a:rPr lang="pl-PL" dirty="0" smtClean="0">
                <a:solidFill>
                  <a:schemeClr val="tx2"/>
                </a:solidFill>
              </a:rPr>
              <a:t>Błąd co do znamion tworzących typ zmodyfikowany</a:t>
            </a:r>
          </a:p>
          <a:p>
            <a:pPr marL="114300" indent="0" fontAlgn="auto">
              <a:spcAft>
                <a:spcPts val="0"/>
              </a:spcAft>
              <a:buNone/>
              <a:defRPr/>
            </a:pPr>
            <a:endParaRPr lang="pl-PL" dirty="0"/>
          </a:p>
          <a:p>
            <a:pPr fontAlgn="auto">
              <a:spcAft>
                <a:spcPts val="0"/>
              </a:spcAft>
              <a:buFont typeface="Arial" pitchFamily="34" charset="0"/>
              <a:buNone/>
              <a:defRPr/>
            </a:pPr>
            <a:r>
              <a:rPr lang="pl-PL" b="1" dirty="0" smtClean="0"/>
              <a:t>Błąd co do znamienia tworzącego typ uprzywilejowany</a:t>
            </a:r>
          </a:p>
          <a:p>
            <a:pPr fontAlgn="auto">
              <a:spcAft>
                <a:spcPts val="0"/>
              </a:spcAft>
              <a:buNone/>
              <a:defRPr/>
            </a:pPr>
            <a:r>
              <a:rPr lang="pl-PL" dirty="0"/>
              <a:t>§ 2. Odpowiada na podstawie przepisu przewidującego łagodniejszą odpowiedzialność sprawca, który dopuszcza się czynu w usprawiedliwionym błędnym przekonaniu, że zachodzi okoliczność stanowiąca znamię czynu zabronionego, od której taka łagodniejsza odpowiedzialność zależy</a:t>
            </a:r>
            <a:r>
              <a:rPr lang="pl-PL" dirty="0" smtClean="0"/>
              <a:t>.</a:t>
            </a:r>
          </a:p>
          <a:p>
            <a:pPr fontAlgn="auto">
              <a:spcAft>
                <a:spcPts val="0"/>
              </a:spcAft>
              <a:buNone/>
              <a:defRPr/>
            </a:pPr>
            <a:r>
              <a:rPr lang="pl-PL" b="1" dirty="0" smtClean="0"/>
              <a:t>Błąd co do znamienia tworzącego typ kwalifikowany</a:t>
            </a:r>
          </a:p>
          <a:p>
            <a:pPr fontAlgn="auto">
              <a:spcAft>
                <a:spcPts val="0"/>
              </a:spcAft>
              <a:buNone/>
              <a:defRPr/>
            </a:pPr>
            <a:r>
              <a:rPr lang="pl-PL" dirty="0" smtClean="0"/>
              <a:t>(tradycyjny pogląd różnicuje funkcje tego błędu w zależności od tego, czy mamy do czynienia z okolicznością statyczną czy dynamiczną); wyraża się jednak też </a:t>
            </a:r>
            <a:r>
              <a:rPr lang="pl-PL" dirty="0"/>
              <a:t>pogląd, że przepis art. 28 § 2 KK ma zastosowanie również do przypadków błędu co do okoliczności stanowiącej ustawowe znamię decydujące o powstaniu typu kwalifikowanego</a:t>
            </a:r>
            <a:endParaRPr lang="pl-PL" b="1" dirty="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139183112"/>
      </p:ext>
    </p:extLst>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Błąd co do znamion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marL="114300" indent="0" fontAlgn="auto">
              <a:spcAft>
                <a:spcPts val="0"/>
              </a:spcAft>
              <a:buNone/>
              <a:defRPr/>
            </a:pPr>
            <a:r>
              <a:rPr lang="pl-PL" dirty="0" smtClean="0"/>
              <a:t>2) 	Błąd co do znamion tworzących typ zmodyfikowany</a:t>
            </a:r>
          </a:p>
          <a:p>
            <a:pPr marL="114300" indent="0" fontAlgn="auto">
              <a:spcAft>
                <a:spcPts val="0"/>
              </a:spcAft>
              <a:buNone/>
              <a:defRPr/>
            </a:pPr>
            <a:endParaRPr lang="pl-PL" dirty="0"/>
          </a:p>
          <a:p>
            <a:pPr marL="114300" indent="0" algn="just">
              <a:buNone/>
            </a:pPr>
            <a:r>
              <a:rPr lang="pl-PL" dirty="0" smtClean="0"/>
              <a:t>„Defekt </a:t>
            </a:r>
            <a:r>
              <a:rPr lang="pl-PL" dirty="0"/>
              <a:t>broni był w rozumieniu oskarżonego, nieposiadającego przygotowania fachowego z zakresu rusznikarstwa lub balistyki, tego rodzaju, że wykluczał możliwość oddania z niej strzału. Dopiero bowiem specjalne postępowanie, przedstawione przez biegłego, posiadającego wiedzę fachową i doświadczenie zawodowe, strzał taki umożliwiało. Okoliczności te uzasadniają ocenę, iż błędne przekonanie oskarżonego było usprawiedliwione. Sąd Apelacyjny podzielił tym samym dominujący w doktrynie prawa karnego pogląd, </a:t>
            </a:r>
            <a:r>
              <a:rPr lang="pl-PL" dirty="0">
                <a:solidFill>
                  <a:schemeClr val="tx2"/>
                </a:solidFill>
              </a:rPr>
              <a:t>iż przepis art. 28 § 2 KK ma również zastosowanie do stanów faktycznych, w których sprawca przestępstwa realizuje znamiona typu kwalifikowanego, mylnie wyobrażając sobie realizację znamion typu podstawowego.</a:t>
            </a:r>
            <a:r>
              <a:rPr lang="pl-PL" dirty="0"/>
              <a:t> Błąd co do cechy używanej przez oskarżonego broni dotyczył tak zwanej okoliczności statycznej, a więc takiej, która istniała już w chwili czynu. W sytuacji, gdy z taką właśnie okolicznością błędne przekonanie sprawcy jest związane, konsekwencją jest wykluczenie możliwości przypisania sprawcy popełnienia czynu zabronionego typu </a:t>
            </a:r>
            <a:r>
              <a:rPr lang="pl-PL" dirty="0" smtClean="0"/>
              <a:t>kwalifikowanego” (wyr</a:t>
            </a:r>
            <a:r>
              <a:rPr lang="pl-PL" dirty="0"/>
              <a:t>. SA w Katowicach z 15.9.2011 r., II AKA 242/11, OSAK 2011, Nr 4, poz. 3).</a:t>
            </a:r>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169680462"/>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Błąd co do kontratypu lub okoliczności wyłączającej winę</a:t>
            </a:r>
            <a:endParaRPr lang="pl-PL" sz="4000" dirty="0"/>
          </a:p>
        </p:txBody>
      </p:sp>
      <p:sp>
        <p:nvSpPr>
          <p:cNvPr id="2" name="Prostokąt zaokrąglony 1"/>
          <p:cNvSpPr/>
          <p:nvPr/>
        </p:nvSpPr>
        <p:spPr>
          <a:xfrm>
            <a:off x="611560" y="1988840"/>
            <a:ext cx="7465640" cy="187220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805487"/>
          </a:xfrm>
        </p:spPr>
        <p:txBody>
          <a:bodyPr rtlCol="0">
            <a:normAutofit fontScale="92500"/>
          </a:bodyPr>
          <a:lstStyle/>
          <a:p>
            <a:pPr fontAlgn="auto">
              <a:spcAft>
                <a:spcPts val="0"/>
              </a:spcAft>
              <a:buFontTx/>
              <a:buChar char="-"/>
              <a:defRPr/>
            </a:pPr>
            <a:endParaRPr lang="pl-PL" dirty="0" smtClean="0"/>
          </a:p>
          <a:p>
            <a:pPr fontAlgn="auto">
              <a:spcAft>
                <a:spcPts val="0"/>
              </a:spcAft>
              <a:buFontTx/>
              <a:buChar char="-"/>
              <a:defRPr/>
            </a:pPr>
            <a:r>
              <a:rPr lang="pl-PL" dirty="0" smtClean="0"/>
              <a:t>Ma postać mylnego wyobrażenia (urojenia) okoliczności wyłączającej bezprawność lub winę</a:t>
            </a:r>
          </a:p>
          <a:p>
            <a:pPr marL="114300" indent="0" algn="just" fontAlgn="auto">
              <a:spcAft>
                <a:spcPts val="0"/>
              </a:spcAft>
              <a:buNone/>
              <a:defRPr/>
            </a:pPr>
            <a:r>
              <a:rPr lang="pl-PL" b="1" dirty="0" smtClean="0"/>
              <a:t>Art. 29 k.k. Nie </a:t>
            </a:r>
            <a:r>
              <a:rPr lang="pl-PL" b="1" dirty="0"/>
              <a:t>popełnia przestępstwa, kto dopuszcza się czynu zabronionego w usprawiedliwionym błędnym przekonaniu, że zachodzi okoliczność wyłączająca bezprawność albo winę; jeżeli błąd sprawcy jest nieusprawiedliwiony, sąd może zastosować nadzwyczajne złagodzenie kary. </a:t>
            </a:r>
          </a:p>
          <a:p>
            <a:pPr marL="114300" indent="0" fontAlgn="auto">
              <a:spcAft>
                <a:spcPts val="0"/>
              </a:spcAft>
              <a:buNone/>
              <a:defRPr/>
            </a:pPr>
            <a:endParaRPr lang="pl-PL" dirty="0"/>
          </a:p>
          <a:p>
            <a:pPr fontAlgn="auto">
              <a:spcAft>
                <a:spcPts val="0"/>
              </a:spcAft>
              <a:buFont typeface="Wingdings" panose="05000000000000000000" pitchFamily="2" charset="2"/>
              <a:buChar char="q"/>
              <a:defRPr/>
            </a:pPr>
            <a:r>
              <a:rPr lang="pl-PL" dirty="0" smtClean="0"/>
              <a:t>urojenie </a:t>
            </a:r>
            <a:r>
              <a:rPr lang="pl-PL" dirty="0"/>
              <a:t>dotyczyć może tylko </a:t>
            </a:r>
            <a:r>
              <a:rPr lang="pl-PL" b="1" dirty="0"/>
              <a:t>okoliczności przedmiotowych</a:t>
            </a:r>
            <a:r>
              <a:rPr lang="pl-PL" dirty="0"/>
              <a:t>, nie zaś podmiotu czy okoliczności o charakterze podmiotowym. </a:t>
            </a:r>
            <a:endParaRPr lang="pl-PL" dirty="0" smtClean="0"/>
          </a:p>
          <a:p>
            <a:pPr fontAlgn="auto">
              <a:spcAft>
                <a:spcPts val="0"/>
              </a:spcAft>
              <a:buFont typeface="Wingdings" panose="05000000000000000000" pitchFamily="2" charset="2"/>
              <a:buChar char="q"/>
              <a:defRPr/>
            </a:pPr>
            <a:r>
              <a:rPr lang="pl-PL" dirty="0" smtClean="0"/>
              <a:t>Błąd </a:t>
            </a:r>
            <a:r>
              <a:rPr lang="pl-PL" dirty="0"/>
              <a:t>co do okoliczności wyłączającej </a:t>
            </a:r>
            <a:r>
              <a:rPr lang="pl-PL" b="1" dirty="0"/>
              <a:t>winę</a:t>
            </a:r>
            <a:r>
              <a:rPr lang="pl-PL" dirty="0"/>
              <a:t> obejmować może jedynie okoliczności o charakterze przedmiotowym, a nie podmiotowym, gdyż urojenie ich jest niemożliwe, podobnie jak urojenie dotyczące zdolności do zawinienia, np. nieletniość, </a:t>
            </a:r>
            <a:r>
              <a:rPr lang="pl-PL" dirty="0" smtClean="0"/>
              <a:t>niepoczytalność</a:t>
            </a:r>
          </a:p>
          <a:p>
            <a:pPr fontAlgn="auto">
              <a:spcAft>
                <a:spcPts val="0"/>
              </a:spcAft>
              <a:buFont typeface="Wingdings" panose="05000000000000000000" pitchFamily="2" charset="2"/>
              <a:buChar char="q"/>
              <a:defRPr/>
            </a:pPr>
            <a:r>
              <a:rPr lang="pl-PL" dirty="0"/>
              <a:t> </a:t>
            </a:r>
            <a:r>
              <a:rPr lang="pl-PL" dirty="0" smtClean="0"/>
              <a:t>może dotyczyć każdego kontratypu – ustawowego i pozaustawowego</a:t>
            </a:r>
          </a:p>
        </p:txBody>
      </p:sp>
    </p:spTree>
    <p:extLst>
      <p:ext uri="{BB962C8B-B14F-4D97-AF65-F5344CB8AC3E}">
        <p14:creationId xmlns:p14="http://schemas.microsoft.com/office/powerpoint/2010/main" val="1012837162"/>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Błąd co do kontratypu lub okoliczności wyłączającej winę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85000" lnSpcReduction="20000"/>
          </a:bodyPr>
          <a:lstStyle/>
          <a:p>
            <a:pPr marL="114300" indent="0" fontAlgn="auto">
              <a:spcAft>
                <a:spcPts val="0"/>
              </a:spcAft>
              <a:buNone/>
              <a:defRPr/>
            </a:pPr>
            <a:endParaRPr lang="pl-PL" dirty="0"/>
          </a:p>
          <a:p>
            <a:pPr marL="114300" indent="0" fontAlgn="auto">
              <a:spcAft>
                <a:spcPts val="0"/>
              </a:spcAft>
              <a:buNone/>
              <a:defRPr/>
            </a:pPr>
            <a:r>
              <a:rPr lang="pl-PL" dirty="0" smtClean="0"/>
              <a:t>„Subiektywne </a:t>
            </a:r>
            <a:r>
              <a:rPr lang="pl-PL" dirty="0"/>
              <a:t>przekonanie oskarżonego o pozostawaniu w prawie do obrony, nawet po ucieczce napastnika spod jego mieszkania, nie korzysta z ochrony art. 29 KK. Wyobrażenie sobie (zwane urojeniem), że działa się legalnie, a więc działanie w okolicznościach wyłączających odpowiedzialność karną, wymaga jednak zaistnienia pewnych obiektywnych warunków tłumaczących takie wyobrażenie. W przeciwnym wypadku granice prawa i bezprawności kształtowane byłyby ocenami ściśle osobistymi, subiektywnymi, niemożliwymi do tworzenia norm powszechnych, ujednoliconych i równych dla ogółu. Oznaczałoby to rozmycie granic prawa" (wyr. SA w Warszawie z 16.5.2014 r., II AKA 120/14, </a:t>
            </a:r>
            <a:r>
              <a:rPr lang="pl-PL" dirty="0" err="1"/>
              <a:t>Legalis</a:t>
            </a:r>
            <a:r>
              <a:rPr lang="pl-PL" dirty="0" smtClean="0"/>
              <a:t>).</a:t>
            </a:r>
          </a:p>
          <a:p>
            <a:pPr marL="114300" indent="0" fontAlgn="auto">
              <a:spcAft>
                <a:spcPts val="0"/>
              </a:spcAft>
              <a:buNone/>
              <a:defRPr/>
            </a:pPr>
            <a:r>
              <a:rPr lang="pl-PL" dirty="0"/>
              <a:t>"Błąd usprawiedliwiony (art. 29 KK) to taka sytuacja, która w obiektywnej ocenie stanu z czasu badanego zachowania wskazuje jednoznacznie, że działający miał prawo do mylnego rozeznania stanu faktycznego. W zakresie usprawiedliwionego błędu co do działania w obronie koniecznej mieści się sytuacja, w której istniało pewne prawdopodobieństwo naruszenia dobra chronionego prawem, ale nie było ono na tyle wysokie, by można było mówić o bezpośredniości zamachu. Jeśli zaś możliwość wystąpienia zamachu będzie mniejsza (ale nie żadna), błąd powinien być uznany za nieusprawiedliwiony, więc dający możliwość nadzwyczajnego złagodzenia kary" (wyr. SO z 24.1.2008 r., II KA 536/07, KZS 2008, Nr 3, poz. 56).</a:t>
            </a:r>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737889661"/>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Błąd co do prawa </a:t>
            </a:r>
            <a:endParaRPr lang="pl-PL" sz="4000" dirty="0"/>
          </a:p>
        </p:txBody>
      </p:sp>
      <p:sp>
        <p:nvSpPr>
          <p:cNvPr id="2" name="Prostokąt zaokrąglony 1"/>
          <p:cNvSpPr/>
          <p:nvPr/>
        </p:nvSpPr>
        <p:spPr>
          <a:xfrm>
            <a:off x="457200" y="1340768"/>
            <a:ext cx="7931150"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dirty="0" smtClean="0"/>
          </a:p>
          <a:p>
            <a:pPr marL="114300" indent="0">
              <a:buNone/>
            </a:pPr>
            <a:r>
              <a:rPr lang="pl-PL" b="1" dirty="0"/>
              <a:t>Art. 30 </a:t>
            </a:r>
            <a:r>
              <a:rPr lang="pl-PL" b="1" dirty="0" smtClean="0"/>
              <a:t> k.k. Nie </a:t>
            </a:r>
            <a:r>
              <a:rPr lang="pl-PL" b="1" dirty="0"/>
              <a:t>popełnia przestępstwa, kto dopuszcza się czynu zabronionego w usprawiedliwionej nieświadomości jego bezprawności; jeżeli błąd sprawcy jest nieusprawiedliwiony, sąd może zastosować nadzwyczajne złagodzenie kary. </a:t>
            </a:r>
          </a:p>
          <a:p>
            <a:pPr fontAlgn="auto">
              <a:spcAft>
                <a:spcPts val="0"/>
              </a:spcAft>
              <a:buFont typeface="Wingdings" panose="05000000000000000000" pitchFamily="2" charset="2"/>
              <a:buChar char="Ø"/>
              <a:defRPr/>
            </a:pPr>
            <a:r>
              <a:rPr lang="pl-PL" dirty="0" smtClean="0"/>
              <a:t>Zachodzi, gdy </a:t>
            </a:r>
            <a:r>
              <a:rPr lang="pl-PL" dirty="0"/>
              <a:t>sprawca </a:t>
            </a:r>
            <a:r>
              <a:rPr lang="pl-PL" b="1" dirty="0"/>
              <a:t>nie uświadamia</a:t>
            </a:r>
            <a:r>
              <a:rPr lang="pl-PL" dirty="0"/>
              <a:t> sobie bezprawności </a:t>
            </a:r>
            <a:r>
              <a:rPr lang="pl-PL" dirty="0" smtClean="0"/>
              <a:t>czynu czyli </a:t>
            </a:r>
            <a:r>
              <a:rPr lang="pl-PL" dirty="0"/>
              <a:t>myli się </a:t>
            </a:r>
            <a:r>
              <a:rPr lang="pl-PL" dirty="0" smtClean="0"/>
              <a:t>co </a:t>
            </a:r>
            <a:r>
              <a:rPr lang="pl-PL" dirty="0"/>
              <a:t>do jego prawnej oceny, sądząc, że jest zgodny z </a:t>
            </a:r>
            <a:r>
              <a:rPr lang="pl-PL" dirty="0" smtClean="0"/>
              <a:t>prawem. W </a:t>
            </a:r>
            <a:r>
              <a:rPr lang="pl-PL" dirty="0"/>
              <a:t>sytuacji błędu co do prawa sprawca </a:t>
            </a:r>
            <a:r>
              <a:rPr lang="pl-PL" b="1" dirty="0"/>
              <a:t>ma </a:t>
            </a:r>
            <a:r>
              <a:rPr lang="pl-PL" b="1" dirty="0" smtClean="0"/>
              <a:t>świadomość okoliczności (które w rzeczywistości stanowią ustawowe</a:t>
            </a:r>
            <a:r>
              <a:rPr lang="pl-PL" dirty="0" smtClean="0"/>
              <a:t> znamiona czynu), jednak błędnie przyjmuje, że składają się one na zachowanie legalne.</a:t>
            </a:r>
          </a:p>
          <a:p>
            <a:pPr fontAlgn="auto">
              <a:spcAft>
                <a:spcPts val="0"/>
              </a:spcAft>
              <a:buFont typeface="Wingdings" panose="05000000000000000000" pitchFamily="2" charset="2"/>
              <a:buChar char="Ø"/>
              <a:defRPr/>
            </a:pPr>
            <a:r>
              <a:rPr lang="pl-PL" dirty="0"/>
              <a:t> </a:t>
            </a:r>
            <a:r>
              <a:rPr lang="pl-PL" dirty="0" smtClean="0"/>
              <a:t>nieistotne jest natomiast urojenie nielegalności w postaci tzw. przestępstwa urojonego</a:t>
            </a:r>
          </a:p>
          <a:p>
            <a:pPr fontAlgn="auto">
              <a:spcAft>
                <a:spcPts val="0"/>
              </a:spcAft>
              <a:buFont typeface="Wingdings" panose="05000000000000000000" pitchFamily="2" charset="2"/>
              <a:buChar char="Ø"/>
              <a:defRPr/>
            </a:pPr>
            <a:r>
              <a:rPr lang="pl-PL" dirty="0"/>
              <a:t> Bezprawność przy błędzie z art. 30 KK oznacza </a:t>
            </a:r>
            <a:r>
              <a:rPr lang="pl-PL" b="1" dirty="0"/>
              <a:t>sprzeczność z prawem w ogóle</a:t>
            </a:r>
            <a:r>
              <a:rPr lang="pl-PL" dirty="0"/>
              <a:t>, czyli z normą zawartą w systemie prawa, </a:t>
            </a:r>
            <a:r>
              <a:rPr lang="pl-PL" dirty="0" smtClean="0"/>
              <a:t>a nie tylko bezprawność </a:t>
            </a:r>
            <a:r>
              <a:rPr lang="pl-PL" dirty="0"/>
              <a:t>karną</a:t>
            </a:r>
            <a:endParaRPr lang="pl-PL" dirty="0" smtClean="0"/>
          </a:p>
        </p:txBody>
      </p:sp>
    </p:spTree>
    <p:extLst>
      <p:ext uri="{BB962C8B-B14F-4D97-AF65-F5344CB8AC3E}">
        <p14:creationId xmlns:p14="http://schemas.microsoft.com/office/powerpoint/2010/main" val="2766250887"/>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Błąd co do prawa </a:t>
            </a:r>
            <a:endParaRPr lang="pl-PL" sz="4000" dirty="0"/>
          </a:p>
        </p:txBody>
      </p:sp>
      <p:pic>
        <p:nvPicPr>
          <p:cNvPr id="2" name="Obraz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83760" y="23311"/>
            <a:ext cx="2160240" cy="25202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Wingdings" panose="05000000000000000000" pitchFamily="2" charset="2"/>
              <a:buChar char="q"/>
              <a:defRPr/>
            </a:pPr>
            <a:r>
              <a:rPr lang="pl-PL" dirty="0" smtClean="0"/>
              <a:t> koncepcja </a:t>
            </a:r>
            <a:r>
              <a:rPr lang="pl-PL" b="1" dirty="0"/>
              <a:t>ograniczonej relewancji błędu</a:t>
            </a:r>
            <a:r>
              <a:rPr lang="pl-PL" dirty="0"/>
              <a:t> co do prawa</a:t>
            </a:r>
          </a:p>
          <a:p>
            <a:pPr fontAlgn="auto">
              <a:spcAft>
                <a:spcPts val="0"/>
              </a:spcAft>
              <a:buFont typeface="Arial" pitchFamily="34" charset="0"/>
              <a:buNone/>
              <a:defRPr/>
            </a:pPr>
            <a:endParaRPr lang="pl-PL" dirty="0"/>
          </a:p>
          <a:p>
            <a:pPr algn="just" fontAlgn="auto">
              <a:spcAft>
                <a:spcPts val="0"/>
              </a:spcAft>
              <a:buFont typeface="Wingdings" panose="05000000000000000000" pitchFamily="2" charset="2"/>
              <a:buChar char="Ø"/>
              <a:defRPr/>
            </a:pPr>
            <a:r>
              <a:rPr lang="pl-PL" dirty="0" smtClean="0"/>
              <a:t>odpowiedzialność </a:t>
            </a:r>
            <a:r>
              <a:rPr lang="pl-PL" dirty="0"/>
              <a:t>karna sprawcy działającego w błędzie co do prawa i w przypadku tego rodzaju błędu jest uzależniona od tego, czy błąd był </a:t>
            </a:r>
            <a:r>
              <a:rPr lang="pl-PL" b="1" dirty="0"/>
              <a:t>usprawiedliwiony</a:t>
            </a:r>
            <a:r>
              <a:rPr lang="pl-PL" dirty="0"/>
              <a:t>, czy też nie. Jeżeli sprawca dopuścił się czynu zabronionego w </a:t>
            </a:r>
            <a:r>
              <a:rPr lang="pl-PL" b="1" dirty="0"/>
              <a:t>usprawiedliwionej</a:t>
            </a:r>
            <a:r>
              <a:rPr lang="pl-PL" dirty="0"/>
              <a:t> nieświadomości jego bezprawności – nie popełnia przestępstwa. Natomiast gdy błąd ten jest </a:t>
            </a:r>
            <a:r>
              <a:rPr lang="pl-PL" b="1" dirty="0"/>
              <a:t>nieusprawiedliwiony</a:t>
            </a:r>
            <a:r>
              <a:rPr lang="pl-PL" dirty="0"/>
              <a:t>, sprawca ponosi odpowiedzialność karną, </a:t>
            </a:r>
            <a:r>
              <a:rPr lang="pl-PL" dirty="0" smtClean="0"/>
              <a:t>ale ewentualnie </a:t>
            </a:r>
            <a:r>
              <a:rPr lang="pl-PL" dirty="0"/>
              <a:t>sąd może zastosować nadzwyczajne złagodzenie </a:t>
            </a:r>
            <a:r>
              <a:rPr lang="pl-PL" dirty="0" smtClean="0"/>
              <a:t>kary</a:t>
            </a:r>
            <a:endParaRPr lang="pl-PL" dirty="0"/>
          </a:p>
          <a:p>
            <a:pPr algn="just" fontAlgn="auto">
              <a:spcAft>
                <a:spcPts val="0"/>
              </a:spcAft>
              <a:buFont typeface="Wingdings" panose="05000000000000000000" pitchFamily="2" charset="2"/>
              <a:buChar char="Ø"/>
              <a:defRPr/>
            </a:pPr>
            <a:r>
              <a:rPr lang="pl-PL" dirty="0"/>
              <a:t> </a:t>
            </a:r>
            <a:r>
              <a:rPr lang="pl-PL" i="1" dirty="0" smtClean="0">
                <a:solidFill>
                  <a:schemeClr val="tx2"/>
                </a:solidFill>
              </a:rPr>
              <a:t>Dla </a:t>
            </a:r>
            <a:r>
              <a:rPr lang="pl-PL" i="1" dirty="0">
                <a:solidFill>
                  <a:schemeClr val="tx2"/>
                </a:solidFill>
              </a:rPr>
              <a:t>przyjęcia bezprawności czynu nie jest więc konieczne ustalenie, że sprawca znał treść ustawowych znamion czynu zabronionego, gdyż wystarczy ustalenie, że uświadamia sobie, że swoim czynem naruszył przewidzianą regułę postępowania, do której przestrzegania był zobowiązany. </a:t>
            </a:r>
            <a:endParaRPr lang="pl-PL" i="1" dirty="0" smtClean="0">
              <a:solidFill>
                <a:schemeClr val="tx2"/>
              </a:solidFill>
            </a:endParaRPr>
          </a:p>
        </p:txBody>
      </p:sp>
    </p:spTree>
    <p:extLst>
      <p:ext uri="{BB962C8B-B14F-4D97-AF65-F5344CB8AC3E}">
        <p14:creationId xmlns:p14="http://schemas.microsoft.com/office/powerpoint/2010/main" val="672361450"/>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Błąd co do prawa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fontAlgn="auto">
              <a:spcAft>
                <a:spcPts val="0"/>
              </a:spcAft>
              <a:buFont typeface="Wingdings" panose="05000000000000000000" pitchFamily="2" charset="2"/>
              <a:buChar char="q"/>
              <a:defRPr/>
            </a:pPr>
            <a:r>
              <a:rPr lang="pl-PL" dirty="0" smtClean="0"/>
              <a:t> kryteria oceny usprawiedliwienia</a:t>
            </a:r>
          </a:p>
          <a:p>
            <a:pPr marL="114300" indent="0" fontAlgn="auto">
              <a:spcAft>
                <a:spcPts val="0"/>
              </a:spcAft>
              <a:buNone/>
              <a:defRPr/>
            </a:pPr>
            <a:endParaRPr lang="pl-PL" dirty="0"/>
          </a:p>
          <a:p>
            <a:pPr algn="just" fontAlgn="auto">
              <a:spcAft>
                <a:spcPts val="0"/>
              </a:spcAft>
              <a:buFont typeface="Wingdings" panose="05000000000000000000" pitchFamily="2" charset="2"/>
              <a:buChar char="Ø"/>
              <a:defRPr/>
            </a:pPr>
            <a:r>
              <a:rPr lang="pl-PL" dirty="0" smtClean="0"/>
              <a:t>„Kryteria </a:t>
            </a:r>
            <a:r>
              <a:rPr lang="pl-PL" dirty="0"/>
              <a:t>usprawiedliwienia nieświadomości bezprawności mają przede wszystkim charakter obiektywny, co oznacza, że przy ich rozpoznawaniu i ustaleniu należy posłużyć się kryterium normatywnym miarodajnego (wzorcowego) obywatela, a następnie, uwzględniając również kryterium subiektywne, charakterystyczne dla problematyki błędu, należy ocenić, czy miałby on możliwość uniknięcia błędu w postaci nieświadomości bezprawności </a:t>
            </a:r>
            <a:r>
              <a:rPr lang="pl-PL" dirty="0" smtClean="0"/>
              <a:t>czynu”(zob</a:t>
            </a:r>
            <a:r>
              <a:rPr lang="pl-PL" dirty="0"/>
              <a:t>. post. SN z 14.5.2003 r., II KK 331/02, </a:t>
            </a:r>
            <a:r>
              <a:rPr lang="pl-PL" dirty="0" err="1"/>
              <a:t>OSNwSK</a:t>
            </a:r>
            <a:r>
              <a:rPr lang="pl-PL" dirty="0"/>
              <a:t>, 2003, Nr 1, poz. 969). </a:t>
            </a:r>
            <a:endParaRPr lang="pl-PL" dirty="0" smtClean="0"/>
          </a:p>
          <a:p>
            <a:pPr>
              <a:buFont typeface="Wingdings" panose="05000000000000000000" pitchFamily="2" charset="2"/>
              <a:buChar char="Ø"/>
            </a:pPr>
            <a:r>
              <a:rPr lang="pl-PL" b="1" dirty="0" smtClean="0"/>
              <a:t>Okolicznościami usprawiedliwiającymi </a:t>
            </a:r>
            <a:r>
              <a:rPr lang="pl-PL" b="1" dirty="0"/>
              <a:t>nieświadomość </a:t>
            </a:r>
            <a:r>
              <a:rPr lang="pl-PL" b="1" dirty="0" smtClean="0"/>
              <a:t>bezprawności</a:t>
            </a:r>
            <a:r>
              <a:rPr lang="pl-PL" b="1" dirty="0"/>
              <a:t> </a:t>
            </a:r>
            <a:r>
              <a:rPr lang="pl-PL" dirty="0" smtClean="0"/>
              <a:t>mogą być:</a:t>
            </a:r>
            <a:r>
              <a:rPr lang="pl-PL" dirty="0"/>
              <a:t> </a:t>
            </a:r>
            <a:endParaRPr lang="pl-PL" b="1" dirty="0"/>
          </a:p>
          <a:p>
            <a:pPr>
              <a:buBlip>
                <a:blip r:embed="rId2"/>
              </a:buBlip>
            </a:pPr>
            <a:r>
              <a:rPr lang="pl-PL" dirty="0" smtClean="0"/>
              <a:t>właściwości </a:t>
            </a:r>
            <a:r>
              <a:rPr lang="pl-PL" dirty="0"/>
              <a:t>sprawcy </a:t>
            </a:r>
            <a:r>
              <a:rPr lang="pl-PL" dirty="0" smtClean="0"/>
              <a:t>kształtujące </a:t>
            </a:r>
            <a:r>
              <a:rPr lang="pl-PL" dirty="0"/>
              <a:t>stan jego świadomości prawnej, w tym w zdolności przyswajania informacji o prawie, z uwzględnieniem poziomu </a:t>
            </a:r>
            <a:r>
              <a:rPr lang="pl-PL" dirty="0" smtClean="0"/>
              <a:t>wykształcenia </a:t>
            </a:r>
          </a:p>
          <a:p>
            <a:pPr>
              <a:buBlip>
                <a:blip r:embed="rId2"/>
              </a:buBlip>
            </a:pPr>
            <a:r>
              <a:rPr lang="pl-PL" dirty="0"/>
              <a:t>w</a:t>
            </a:r>
            <a:r>
              <a:rPr lang="pl-PL" dirty="0" smtClean="0"/>
              <a:t>łaściwości sprawcy związane z jego obywatelstwem, miejscem zamieszkania, kulturą (też prawną)</a:t>
            </a:r>
          </a:p>
          <a:p>
            <a:pPr>
              <a:buBlip>
                <a:blip r:embed="rId2"/>
              </a:buBlip>
            </a:pPr>
            <a:r>
              <a:rPr lang="pl-PL" dirty="0" smtClean="0"/>
              <a:t>przyczyny leżące </a:t>
            </a:r>
            <a:r>
              <a:rPr lang="pl-PL" dirty="0"/>
              <a:t>poza osobą sprawcy </a:t>
            </a:r>
            <a:r>
              <a:rPr lang="pl-PL" dirty="0" smtClean="0"/>
              <a:t> tj. </a:t>
            </a:r>
            <a:r>
              <a:rPr lang="pl-PL" dirty="0"/>
              <a:t>brak informacji albo mylna informacja o </a:t>
            </a:r>
            <a:r>
              <a:rPr lang="pl-PL" dirty="0" smtClean="0"/>
              <a:t>prawie</a:t>
            </a:r>
          </a:p>
        </p:txBody>
      </p:sp>
    </p:spTree>
    <p:extLst>
      <p:ext uri="{BB962C8B-B14F-4D97-AF65-F5344CB8AC3E}">
        <p14:creationId xmlns:p14="http://schemas.microsoft.com/office/powerpoint/2010/main" val="820277252"/>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Niepoczytalność </a:t>
            </a:r>
            <a:endParaRPr lang="pl-PL" sz="4000" dirty="0"/>
          </a:p>
        </p:txBody>
      </p:sp>
      <p:sp>
        <p:nvSpPr>
          <p:cNvPr id="130051" name="Rectangle 3"/>
          <p:cNvSpPr>
            <a:spLocks noGrp="1" noChangeArrowheads="1"/>
          </p:cNvSpPr>
          <p:nvPr>
            <p:ph idx="1"/>
          </p:nvPr>
        </p:nvSpPr>
        <p:spPr>
          <a:xfrm>
            <a:off x="457200" y="1052513"/>
            <a:ext cx="8147248" cy="5805487"/>
          </a:xfrm>
        </p:spPr>
        <p:txBody>
          <a:bodyPr rtlCol="0">
            <a:normAutofit lnSpcReduction="10000"/>
          </a:bodyPr>
          <a:lstStyle/>
          <a:p>
            <a:pPr marL="114300" indent="0" fontAlgn="auto">
              <a:spcAft>
                <a:spcPts val="0"/>
              </a:spcAft>
              <a:buNone/>
              <a:defRPr/>
            </a:pPr>
            <a:r>
              <a:rPr lang="pl-PL" dirty="0" smtClean="0"/>
              <a:t>Art. 31 </a:t>
            </a:r>
            <a:r>
              <a:rPr lang="pl-PL" dirty="0"/>
              <a:t>§ 1. Nie popełnia przestępstwa, kto, z powodu choroby psychicznej, upośledzenia umysłowego lub innego zakłócenia czynności psychicznych, nie mógł w czasie czynu rozpoznać jego znaczenia lub pokierować swoim postępowaniem.</a:t>
            </a:r>
          </a:p>
          <a:p>
            <a:pPr marL="114300" indent="0" fontAlgn="auto">
              <a:spcAft>
                <a:spcPts val="0"/>
              </a:spcAft>
              <a:buNone/>
              <a:defRPr/>
            </a:pPr>
            <a:endParaRPr lang="pl-PL" dirty="0" smtClean="0"/>
          </a:p>
          <a:p>
            <a:pPr fontAlgn="auto">
              <a:spcAft>
                <a:spcPts val="0"/>
              </a:spcAft>
              <a:buFont typeface="Wingdings" panose="05000000000000000000" pitchFamily="2" charset="2"/>
              <a:buChar char="q"/>
              <a:defRPr/>
            </a:pPr>
            <a:r>
              <a:rPr lang="pl-PL" dirty="0"/>
              <a:t> </a:t>
            </a:r>
            <a:r>
              <a:rPr lang="pl-PL" dirty="0" smtClean="0"/>
              <a:t>tzw. mieszana (psychiatryczno-psychologiczna) metoda określania niepoczytalności</a:t>
            </a:r>
          </a:p>
          <a:p>
            <a:pPr fontAlgn="auto">
              <a:spcAft>
                <a:spcPts val="0"/>
              </a:spcAft>
              <a:buFont typeface="Wingdings" panose="05000000000000000000" pitchFamily="2" charset="2"/>
              <a:buChar char="q"/>
              <a:defRPr/>
            </a:pPr>
            <a:r>
              <a:rPr lang="pl-PL" dirty="0"/>
              <a:t> </a:t>
            </a:r>
            <a:r>
              <a:rPr lang="pl-PL" dirty="0" smtClean="0"/>
              <a:t>geneza</a:t>
            </a:r>
            <a:r>
              <a:rPr lang="pl-PL" dirty="0"/>
              <a:t>: </a:t>
            </a:r>
            <a:r>
              <a:rPr lang="pl-PL" b="1" dirty="0" smtClean="0"/>
              <a:t>choroba psychiczna, upośledzenie umysłowe </a:t>
            </a:r>
            <a:r>
              <a:rPr lang="pl-PL" b="1" dirty="0"/>
              <a:t>lub </a:t>
            </a:r>
            <a:r>
              <a:rPr lang="pl-PL" b="1" dirty="0" smtClean="0"/>
              <a:t>inne zakłócenie </a:t>
            </a:r>
            <a:r>
              <a:rPr lang="pl-PL" b="1" dirty="0"/>
              <a:t>czynności </a:t>
            </a:r>
            <a:r>
              <a:rPr lang="pl-PL" b="1" dirty="0" smtClean="0"/>
              <a:t>psychicznych</a:t>
            </a:r>
            <a:endParaRPr lang="pl-PL" dirty="0"/>
          </a:p>
          <a:p>
            <a:pPr fontAlgn="auto">
              <a:spcAft>
                <a:spcPts val="0"/>
              </a:spcAft>
              <a:buFont typeface="Wingdings" panose="05000000000000000000" pitchFamily="2" charset="2"/>
              <a:buChar char="q"/>
              <a:defRPr/>
            </a:pPr>
            <a:r>
              <a:rPr lang="pl-PL" dirty="0" smtClean="0"/>
              <a:t> konsekwencje</a:t>
            </a:r>
            <a:r>
              <a:rPr lang="pl-PL" dirty="0"/>
              <a:t>: </a:t>
            </a:r>
            <a:r>
              <a:rPr lang="pl-PL" b="1" dirty="0" smtClean="0"/>
              <a:t>niemożność w </a:t>
            </a:r>
            <a:r>
              <a:rPr lang="pl-PL" b="1" dirty="0"/>
              <a:t>czasie czynu </a:t>
            </a:r>
            <a:r>
              <a:rPr lang="pl-PL" b="1" dirty="0" smtClean="0"/>
              <a:t>rozpoznania </a:t>
            </a:r>
            <a:r>
              <a:rPr lang="pl-PL" b="1" dirty="0"/>
              <a:t>jego znaczenia </a:t>
            </a:r>
            <a:r>
              <a:rPr lang="pl-PL" b="1" dirty="0" smtClean="0"/>
              <a:t>lub niemożność pokierowania </a:t>
            </a:r>
            <a:r>
              <a:rPr lang="pl-PL" b="1" dirty="0"/>
              <a:t>swoim </a:t>
            </a:r>
            <a:r>
              <a:rPr lang="pl-PL" b="1" dirty="0" smtClean="0"/>
              <a:t>postępowaniem</a:t>
            </a:r>
          </a:p>
          <a:p>
            <a:pPr marL="114300" indent="0" fontAlgn="auto">
              <a:spcAft>
                <a:spcPts val="0"/>
              </a:spcAft>
              <a:buNone/>
              <a:defRPr/>
            </a:pPr>
            <a:endParaRPr lang="pl-PL" b="1" dirty="0"/>
          </a:p>
          <a:p>
            <a:pPr marL="114300" indent="0" fontAlgn="auto">
              <a:spcAft>
                <a:spcPts val="0"/>
              </a:spcAft>
              <a:buNone/>
              <a:defRPr/>
            </a:pPr>
            <a:r>
              <a:rPr lang="pl-PL" dirty="0"/>
              <a:t>Niepoczytalny sprawca czynu zabronionego nie popełnia przestępstwa właśnie z powodu braku zdolności do zawinienia, jednak jego czyn jest czynem bezprawnym, co oznacza, że można przeciwko niemu stosować obronę konieczną. </a:t>
            </a:r>
            <a:endParaRPr lang="pl-PL" b="1" dirty="0"/>
          </a:p>
          <a:p>
            <a:pPr fontAlgn="auto">
              <a:spcAft>
                <a:spcPts val="0"/>
              </a:spcAft>
              <a:buFont typeface="Wingdings" panose="05000000000000000000" pitchFamily="2" charset="2"/>
              <a:buChar char="q"/>
              <a:defRPr/>
            </a:pPr>
            <a:endParaRPr lang="pl-PL" dirty="0" smtClean="0"/>
          </a:p>
        </p:txBody>
      </p:sp>
    </p:spTree>
    <p:extLst>
      <p:ext uri="{BB962C8B-B14F-4D97-AF65-F5344CB8AC3E}">
        <p14:creationId xmlns:p14="http://schemas.microsoft.com/office/powerpoint/2010/main" val="510943853"/>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Niepoczytalność </a:t>
            </a:r>
            <a:endParaRPr lang="pl-PL" sz="4000" dirty="0"/>
          </a:p>
        </p:txBody>
      </p:sp>
      <p:sp>
        <p:nvSpPr>
          <p:cNvPr id="130051" name="Rectangle 3"/>
          <p:cNvSpPr>
            <a:spLocks noGrp="1" noChangeArrowheads="1"/>
          </p:cNvSpPr>
          <p:nvPr>
            <p:ph idx="1"/>
          </p:nvPr>
        </p:nvSpPr>
        <p:spPr>
          <a:xfrm>
            <a:off x="457200" y="1052513"/>
            <a:ext cx="8147248" cy="5805487"/>
          </a:xfrm>
        </p:spPr>
        <p:txBody>
          <a:bodyPr rtlCol="0">
            <a:normAutofit/>
          </a:bodyPr>
          <a:lstStyle/>
          <a:p>
            <a:pPr fontAlgn="auto">
              <a:spcAft>
                <a:spcPts val="0"/>
              </a:spcAft>
              <a:buBlip>
                <a:blip r:embed="rId2"/>
              </a:buBlip>
              <a:defRPr/>
            </a:pPr>
            <a:r>
              <a:rPr lang="pl-PL" dirty="0" smtClean="0"/>
              <a:t>Pojęcie </a:t>
            </a:r>
            <a:r>
              <a:rPr lang="pl-PL" dirty="0"/>
              <a:t>choroby psychicznej obejmuje </a:t>
            </a:r>
            <a:r>
              <a:rPr lang="pl-PL" b="1" dirty="0"/>
              <a:t>psychozy o podłożu organicznym oraz psychozy czynnościowe</a:t>
            </a:r>
            <a:r>
              <a:rPr lang="pl-PL" dirty="0"/>
              <a:t> (schizofrenia, która może występować w różnych postaciach – np. katatonii, parafrenii, paranoi czy psychozy </a:t>
            </a:r>
            <a:r>
              <a:rPr lang="pl-PL" dirty="0" smtClean="0"/>
              <a:t>maniakalno-depresyjnej</a:t>
            </a:r>
          </a:p>
          <a:p>
            <a:pPr fontAlgn="auto">
              <a:spcAft>
                <a:spcPts val="0"/>
              </a:spcAft>
              <a:buBlip>
                <a:blip r:embed="rId2"/>
              </a:buBlip>
              <a:defRPr/>
            </a:pPr>
            <a:r>
              <a:rPr lang="pl-PL" dirty="0"/>
              <a:t> </a:t>
            </a:r>
            <a:r>
              <a:rPr lang="pl-PL" b="1" dirty="0"/>
              <a:t>Upośledzenie umysłowe</a:t>
            </a:r>
            <a:r>
              <a:rPr lang="pl-PL" dirty="0"/>
              <a:t> obejmuje zwłaszcza różne postacie niedorozwoju umysłowego (oligofrenie), które zostały bądź odziedziczone, bądź nabyte we wczesnym </a:t>
            </a:r>
            <a:r>
              <a:rPr lang="pl-PL" dirty="0" smtClean="0"/>
              <a:t>dzieciństwie, ale może także odnosić się do upośledzeń nabytych w dalszym życiu np. wskutek urazu mózgu</a:t>
            </a:r>
          </a:p>
          <a:p>
            <a:pPr fontAlgn="auto">
              <a:spcAft>
                <a:spcPts val="0"/>
              </a:spcAft>
              <a:buBlip>
                <a:blip r:embed="rId2"/>
              </a:buBlip>
              <a:defRPr/>
            </a:pPr>
            <a:r>
              <a:rPr lang="pl-PL" dirty="0"/>
              <a:t> </a:t>
            </a:r>
            <a:r>
              <a:rPr lang="pl-PL" b="1" dirty="0"/>
              <a:t>inne zakłócenie czynności </a:t>
            </a:r>
            <a:r>
              <a:rPr lang="pl-PL" b="1" dirty="0" smtClean="0"/>
              <a:t>psychicznych</a:t>
            </a:r>
            <a:r>
              <a:rPr lang="pl-PL" dirty="0"/>
              <a:t> </a:t>
            </a:r>
            <a:r>
              <a:rPr lang="pl-PL" dirty="0" smtClean="0"/>
              <a:t>to </a:t>
            </a:r>
            <a:r>
              <a:rPr lang="pl-PL" dirty="0"/>
              <a:t>otwarta grupa zaburzeń, obejmująca wszelkie pozostałe możliwe przypadki zakłóceń psychicznych. Rozumie się je szeroko, a więc zawierają się w nich nie tylko patologiczne zakłócenia czynności psychicznych, lecz także zakłócenia </a:t>
            </a:r>
            <a:r>
              <a:rPr lang="pl-PL" dirty="0" smtClean="0"/>
              <a:t>niepatologiczne. </a:t>
            </a:r>
          </a:p>
        </p:txBody>
      </p:sp>
    </p:spTree>
    <p:extLst>
      <p:ext uri="{BB962C8B-B14F-4D97-AF65-F5344CB8AC3E}">
        <p14:creationId xmlns:p14="http://schemas.microsoft.com/office/powerpoint/2010/main" val="2706908723"/>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07504" y="54448"/>
            <a:ext cx="8208962" cy="1143000"/>
          </a:xfrm>
        </p:spPr>
        <p:txBody>
          <a:bodyPr/>
          <a:lstStyle/>
          <a:p>
            <a:pPr fontAlgn="auto">
              <a:spcAft>
                <a:spcPts val="0"/>
              </a:spcAft>
              <a:defRPr/>
            </a:pPr>
            <a:r>
              <a:rPr lang="pl-PL" sz="4000" dirty="0"/>
              <a:t>P</a:t>
            </a:r>
            <a:r>
              <a:rPr lang="pl-PL" sz="4000" dirty="0" smtClean="0"/>
              <a:t>oczytalność ograniczona</a:t>
            </a:r>
            <a:endParaRPr lang="pl-PL" sz="4000" dirty="0"/>
          </a:p>
        </p:txBody>
      </p:sp>
      <p:sp>
        <p:nvSpPr>
          <p:cNvPr id="130051" name="Rectangle 3"/>
          <p:cNvSpPr>
            <a:spLocks noGrp="1" noChangeArrowheads="1"/>
          </p:cNvSpPr>
          <p:nvPr>
            <p:ph idx="1"/>
          </p:nvPr>
        </p:nvSpPr>
        <p:spPr>
          <a:xfrm>
            <a:off x="457200" y="1052513"/>
            <a:ext cx="8147248" cy="5805487"/>
          </a:xfrm>
        </p:spPr>
        <p:txBody>
          <a:bodyPr rtlCol="0">
            <a:normAutofit/>
          </a:bodyPr>
          <a:lstStyle/>
          <a:p>
            <a:pPr marL="114300" indent="0" fontAlgn="auto">
              <a:spcAft>
                <a:spcPts val="0"/>
              </a:spcAft>
              <a:buNone/>
              <a:defRPr/>
            </a:pPr>
            <a:endParaRPr lang="pl-PL" dirty="0" smtClean="0"/>
          </a:p>
          <a:p>
            <a:pPr marL="114300" indent="0" fontAlgn="auto">
              <a:spcAft>
                <a:spcPts val="0"/>
              </a:spcAft>
              <a:buNone/>
              <a:defRPr/>
            </a:pPr>
            <a:r>
              <a:rPr lang="pl-PL" b="1" dirty="0" smtClean="0"/>
              <a:t>POCZYTALNOŚĆ OGRANICZONA</a:t>
            </a:r>
          </a:p>
          <a:p>
            <a:pPr marL="114300" indent="0" fontAlgn="auto">
              <a:spcAft>
                <a:spcPts val="0"/>
              </a:spcAft>
              <a:buNone/>
              <a:defRPr/>
            </a:pPr>
            <a:r>
              <a:rPr lang="pl-PL" dirty="0" smtClean="0"/>
              <a:t>Przepis </a:t>
            </a:r>
            <a:r>
              <a:rPr lang="pl-PL" dirty="0"/>
              <a:t>art. 31 § 2 KK przewiduje sytuację, w której sprawca ani nie jest niepoczytalny, ani nie jest w pełni poczytalny, gdyż jego poczytalność jest </a:t>
            </a:r>
            <a:r>
              <a:rPr lang="pl-PL" b="1" dirty="0"/>
              <a:t>ograniczona</a:t>
            </a:r>
            <a:r>
              <a:rPr lang="pl-PL" dirty="0"/>
              <a:t>. Trudno jest bowiem wyznaczyć sztywną i ścisłą linię oddzielającą oba te stany. Ustawodawca w art. 31 § 2 KK utworzył pole do uwzględniania takich "granicznych" sytuacji, gdy sprawca co prawda nie jest niepoczytalny, ale w czasie popełnienia przestępstwa jego zdolność rozpoznania znaczenia czynu lub kierowania postępowaniem była </a:t>
            </a:r>
            <a:r>
              <a:rPr lang="pl-PL" b="1" dirty="0"/>
              <a:t>ograniczona</a:t>
            </a:r>
            <a:r>
              <a:rPr lang="pl-PL" dirty="0"/>
              <a:t> z przyczyn, które są wskazane w art. 31 § 1 KK</a:t>
            </a:r>
            <a:r>
              <a:rPr lang="pl-PL" dirty="0" smtClean="0"/>
              <a:t>.</a:t>
            </a:r>
          </a:p>
          <a:p>
            <a:pPr marL="114300" indent="0" fontAlgn="auto">
              <a:spcAft>
                <a:spcPts val="0"/>
              </a:spcAft>
              <a:buNone/>
              <a:defRPr/>
            </a:pPr>
            <a:endParaRPr lang="pl-PL" dirty="0"/>
          </a:p>
          <a:p>
            <a:pPr marL="114300" indent="0" fontAlgn="auto">
              <a:spcAft>
                <a:spcPts val="0"/>
              </a:spcAft>
              <a:buNone/>
              <a:defRPr/>
            </a:pPr>
            <a:r>
              <a:rPr lang="pl-PL" dirty="0" smtClean="0"/>
              <a:t>Art. 31 § 2 k.k. </a:t>
            </a:r>
            <a:r>
              <a:rPr lang="pl-PL" dirty="0"/>
              <a:t>Jeżeli w czasie popełnienia przestępstwa zdolność rozpoznania znaczenia czynu lub kierowania postępowaniem </a:t>
            </a:r>
            <a:r>
              <a:rPr lang="pl-PL" u="sng" dirty="0">
                <a:solidFill>
                  <a:srgbClr val="00B0F0"/>
                </a:solidFill>
              </a:rPr>
              <a:t>była w znacznym stopniu ograniczona</a:t>
            </a:r>
            <a:r>
              <a:rPr lang="pl-PL" dirty="0"/>
              <a:t>, sąd może zastosować nadzwyczajne złagodzenie kary.</a:t>
            </a:r>
          </a:p>
          <a:p>
            <a:pPr marL="114300" indent="0" fontAlgn="auto">
              <a:spcAft>
                <a:spcPts val="0"/>
              </a:spcAft>
              <a:buNone/>
              <a:defRPr/>
            </a:pPr>
            <a:endParaRPr lang="pl-PL" dirty="0" smtClean="0"/>
          </a:p>
        </p:txBody>
      </p:sp>
    </p:spTree>
    <p:extLst>
      <p:ext uri="{BB962C8B-B14F-4D97-AF65-F5344CB8AC3E}">
        <p14:creationId xmlns:p14="http://schemas.microsoft.com/office/powerpoint/2010/main" val="3349341286"/>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Podział okoliczności wyłączających winę</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Okoliczności wyłączające winę:</a:t>
            </a:r>
          </a:p>
          <a:p>
            <a:pPr fontAlgn="auto">
              <a:spcAft>
                <a:spcPts val="0"/>
              </a:spcAft>
              <a:buFont typeface="Arial" pitchFamily="34" charset="0"/>
              <a:buNone/>
              <a:defRPr/>
            </a:pPr>
            <a:endParaRPr lang="pl-PL" dirty="0"/>
          </a:p>
          <a:p>
            <a:pPr marL="571500" indent="-457200" fontAlgn="auto">
              <a:spcAft>
                <a:spcPts val="0"/>
              </a:spcAft>
              <a:buFont typeface="+mj-lt"/>
              <a:buAutoNum type="arabicPeriod"/>
              <a:defRPr/>
            </a:pPr>
            <a:r>
              <a:rPr lang="pl-PL" dirty="0" smtClean="0"/>
              <a:t>stan wyższej konieczności wyłączający </a:t>
            </a:r>
            <a:r>
              <a:rPr lang="pl-PL" dirty="0"/>
              <a:t>winę </a:t>
            </a:r>
            <a:r>
              <a:rPr lang="pl-PL" dirty="0" smtClean="0"/>
              <a:t>(art.26 </a:t>
            </a:r>
            <a:r>
              <a:rPr lang="pl-PL" dirty="0"/>
              <a:t>§ </a:t>
            </a:r>
            <a:r>
              <a:rPr lang="pl-PL" dirty="0" smtClean="0"/>
              <a:t>2 k.k.)</a:t>
            </a:r>
          </a:p>
          <a:p>
            <a:pPr marL="571500" indent="-457200" fontAlgn="auto">
              <a:spcAft>
                <a:spcPts val="0"/>
              </a:spcAft>
              <a:buFont typeface="+mj-lt"/>
              <a:buAutoNum type="arabicPeriod"/>
              <a:defRPr/>
            </a:pPr>
            <a:r>
              <a:rPr lang="pl-PL" dirty="0"/>
              <a:t>b</a:t>
            </a:r>
            <a:r>
              <a:rPr lang="pl-PL" dirty="0" smtClean="0"/>
              <a:t>łąd co do znamion z art. 28 § 1 k.k.</a:t>
            </a:r>
          </a:p>
          <a:p>
            <a:pPr marL="571500" indent="-457200" fontAlgn="auto">
              <a:spcAft>
                <a:spcPts val="0"/>
              </a:spcAft>
              <a:buFont typeface="+mj-lt"/>
              <a:buAutoNum type="arabicPeriod"/>
              <a:defRPr/>
            </a:pPr>
            <a:r>
              <a:rPr lang="pl-PL" dirty="0" smtClean="0"/>
              <a:t>błąd co do okoliczności wyłączającej bezprawność - art. 29 k.k.</a:t>
            </a:r>
          </a:p>
          <a:p>
            <a:pPr marL="571500" indent="-457200" fontAlgn="auto">
              <a:spcAft>
                <a:spcPts val="0"/>
              </a:spcAft>
              <a:buFont typeface="+mj-lt"/>
              <a:buAutoNum type="arabicPeriod"/>
              <a:defRPr/>
            </a:pPr>
            <a:r>
              <a:rPr lang="pl-PL" dirty="0" smtClean="0"/>
              <a:t>błąd co do okoliczności wyłączającej winę - art. 29 k.k.</a:t>
            </a:r>
          </a:p>
          <a:p>
            <a:pPr marL="571500" indent="-457200" fontAlgn="auto">
              <a:spcAft>
                <a:spcPts val="0"/>
              </a:spcAft>
              <a:buFont typeface="+mj-lt"/>
              <a:buAutoNum type="arabicPeriod"/>
              <a:defRPr/>
            </a:pPr>
            <a:r>
              <a:rPr lang="pl-PL" dirty="0" smtClean="0"/>
              <a:t>błąd co do bezprawności – art. 30 k.k.</a:t>
            </a:r>
          </a:p>
          <a:p>
            <a:pPr marL="571500" indent="-457200" fontAlgn="auto">
              <a:spcAft>
                <a:spcPts val="0"/>
              </a:spcAft>
              <a:buFont typeface="+mj-lt"/>
              <a:buAutoNum type="arabicPeriod"/>
              <a:defRPr/>
            </a:pPr>
            <a:r>
              <a:rPr lang="pl-PL" dirty="0" smtClean="0"/>
              <a:t>niepoczytalność – art. 31 </a:t>
            </a:r>
            <a:r>
              <a:rPr lang="pl-PL" dirty="0"/>
              <a:t>§ 1 k.k.</a:t>
            </a:r>
          </a:p>
          <a:p>
            <a:pPr marL="114300" indent="0" fontAlgn="auto">
              <a:spcAft>
                <a:spcPts val="0"/>
              </a:spcAft>
              <a:buNone/>
              <a:defRPr/>
            </a:pPr>
            <a:r>
              <a:rPr lang="pl-PL" b="1" dirty="0" smtClean="0"/>
              <a:t>Okoliczności umniejszające winę:</a:t>
            </a:r>
          </a:p>
          <a:p>
            <a:pPr fontAlgn="auto">
              <a:spcAft>
                <a:spcPts val="0"/>
              </a:spcAft>
              <a:buFontTx/>
              <a:buChar char="-"/>
              <a:defRPr/>
            </a:pPr>
            <a:r>
              <a:rPr lang="pl-PL" dirty="0"/>
              <a:t>b</a:t>
            </a:r>
            <a:r>
              <a:rPr lang="pl-PL" dirty="0" smtClean="0"/>
              <a:t>łąd co do znamienia tworzącego typ zmodyfikowany, od którego zależy łagodniejsza odpowiedzialność karna</a:t>
            </a:r>
          </a:p>
          <a:p>
            <a:pPr fontAlgn="auto">
              <a:spcAft>
                <a:spcPts val="0"/>
              </a:spcAft>
              <a:buFontTx/>
              <a:buChar char="-"/>
              <a:defRPr/>
            </a:pPr>
            <a:r>
              <a:rPr lang="pl-PL" b="1" dirty="0"/>
              <a:t> </a:t>
            </a:r>
            <a:r>
              <a:rPr lang="pl-PL" dirty="0" smtClean="0"/>
              <a:t>ograniczona poczytalność - </a:t>
            </a:r>
            <a:r>
              <a:rPr lang="pl-PL" dirty="0"/>
              <a:t>31 § 1 k.k</a:t>
            </a:r>
            <a:r>
              <a:rPr lang="pl-PL" dirty="0" smtClean="0"/>
              <a:t>.</a:t>
            </a:r>
          </a:p>
          <a:p>
            <a:pPr fontAlgn="auto">
              <a:spcAft>
                <a:spcPts val="0"/>
              </a:spcAft>
              <a:buFontTx/>
              <a:buChar char="-"/>
              <a:defRPr/>
            </a:pPr>
            <a:r>
              <a:rPr lang="pl-PL" dirty="0"/>
              <a:t> </a:t>
            </a:r>
            <a:r>
              <a:rPr lang="pl-PL" dirty="0" smtClean="0"/>
              <a:t>postaci </a:t>
            </a:r>
            <a:r>
              <a:rPr lang="pl-PL" dirty="0" err="1" smtClean="0"/>
              <a:t>nieusprawiedliwonego</a:t>
            </a:r>
            <a:r>
              <a:rPr lang="pl-PL" dirty="0" smtClean="0"/>
              <a:t> błędu pozostałych rodzajów</a:t>
            </a:r>
          </a:p>
          <a:p>
            <a:pPr fontAlgn="auto">
              <a:spcAft>
                <a:spcPts val="0"/>
              </a:spcAft>
              <a:buBlip>
                <a:blip r:embed="rId2"/>
              </a:buBlip>
              <a:defRPr/>
            </a:pPr>
            <a:r>
              <a:rPr lang="pl-PL" dirty="0" smtClean="0"/>
              <a:t> </a:t>
            </a:r>
            <a:r>
              <a:rPr lang="pl-PL" u="sng" dirty="0" smtClean="0">
                <a:solidFill>
                  <a:srgbClr val="FF0000"/>
                </a:solidFill>
              </a:rPr>
              <a:t>Problem tzw. pozaustawowych okoliczności wyłączających winę</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464612563"/>
      </p:ext>
    </p:extLst>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07504" y="54448"/>
            <a:ext cx="8208962" cy="1143000"/>
          </a:xfrm>
        </p:spPr>
        <p:txBody>
          <a:bodyPr/>
          <a:lstStyle/>
          <a:p>
            <a:pPr fontAlgn="auto">
              <a:spcAft>
                <a:spcPts val="0"/>
              </a:spcAft>
              <a:defRPr/>
            </a:pPr>
            <a:r>
              <a:rPr lang="pl-PL" sz="4000" dirty="0"/>
              <a:t>P</a:t>
            </a:r>
            <a:r>
              <a:rPr lang="pl-PL" sz="4000" dirty="0" smtClean="0"/>
              <a:t>oczytalność ograniczona</a:t>
            </a:r>
            <a:endParaRPr lang="pl-PL" sz="4000" dirty="0"/>
          </a:p>
        </p:txBody>
      </p:sp>
      <p:sp>
        <p:nvSpPr>
          <p:cNvPr id="130051" name="Rectangle 3"/>
          <p:cNvSpPr>
            <a:spLocks noGrp="1" noChangeArrowheads="1"/>
          </p:cNvSpPr>
          <p:nvPr>
            <p:ph idx="1"/>
          </p:nvPr>
        </p:nvSpPr>
        <p:spPr>
          <a:xfrm>
            <a:off x="457200" y="1052513"/>
            <a:ext cx="8147248" cy="5805487"/>
          </a:xfrm>
        </p:spPr>
        <p:txBody>
          <a:bodyPr rtlCol="0">
            <a:normAutofit lnSpcReduction="10000"/>
          </a:bodyPr>
          <a:lstStyle/>
          <a:p>
            <a:pPr marL="114300" indent="0" fontAlgn="auto">
              <a:spcAft>
                <a:spcPts val="0"/>
              </a:spcAft>
              <a:buNone/>
              <a:defRPr/>
            </a:pPr>
            <a:endParaRPr lang="pl-PL" dirty="0" smtClean="0"/>
          </a:p>
          <a:p>
            <a:pPr marL="114300" indent="0" fontAlgn="auto">
              <a:spcAft>
                <a:spcPts val="0"/>
              </a:spcAft>
              <a:buNone/>
              <a:defRPr/>
            </a:pPr>
            <a:r>
              <a:rPr lang="pl-PL" b="1" dirty="0" smtClean="0"/>
              <a:t>POCZYTALNOŚĆ OGRANICZONA</a:t>
            </a:r>
          </a:p>
          <a:p>
            <a:pPr marL="114300" indent="0" fontAlgn="auto">
              <a:spcAft>
                <a:spcPts val="0"/>
              </a:spcAft>
              <a:buNone/>
              <a:defRPr/>
            </a:pPr>
            <a:endParaRPr lang="pl-PL" dirty="0" smtClean="0"/>
          </a:p>
          <a:p>
            <a:pPr fontAlgn="auto">
              <a:spcAft>
                <a:spcPts val="0"/>
              </a:spcAft>
              <a:buFont typeface="Wingdings" panose="05000000000000000000" pitchFamily="2" charset="2"/>
              <a:buChar char="q"/>
              <a:defRPr/>
            </a:pPr>
            <a:r>
              <a:rPr lang="pl-PL" dirty="0" smtClean="0"/>
              <a:t> </a:t>
            </a:r>
            <a:r>
              <a:rPr lang="pl-PL" b="1" dirty="0" smtClean="0"/>
              <a:t>źródła - </a:t>
            </a:r>
            <a:r>
              <a:rPr lang="pl-PL" dirty="0" smtClean="0"/>
              <a:t>Przyjmuje </a:t>
            </a:r>
            <a:r>
              <a:rPr lang="pl-PL" dirty="0"/>
              <a:t>się, że przepis ten jest skorelowany z art. 31 § </a:t>
            </a:r>
            <a:r>
              <a:rPr lang="pl-PL" dirty="0" smtClean="0"/>
              <a:t>1k.k., </a:t>
            </a:r>
            <a:r>
              <a:rPr lang="pl-PL" dirty="0"/>
              <a:t>a więc powodem ograniczonej poczytalności może być choroba psychiczna, upośledzenie umysłowe lub inne zakłócenie czynności psychicznych. Szczegółowych wskazań co do tych źródeł dostarcza psychiatria. W literaturze przyjmuje się, że źródłem ograniczenia poczytalności może być każdego rodzaju zaburzenie psychiczne, czyli każdy stan psychiczny, jeżeli tylko w efekcie wywoła on wskazane w art. 31 § 2 KK skutki w psychice sprawcy przestępstwa </a:t>
            </a:r>
            <a:endParaRPr lang="pl-PL" dirty="0" smtClean="0"/>
          </a:p>
          <a:p>
            <a:pPr fontAlgn="auto">
              <a:spcAft>
                <a:spcPts val="0"/>
              </a:spcAft>
              <a:buFont typeface="Wingdings" panose="05000000000000000000" pitchFamily="2" charset="2"/>
              <a:buChar char="q"/>
              <a:defRPr/>
            </a:pPr>
            <a:r>
              <a:rPr lang="pl-PL" dirty="0"/>
              <a:t> Ograniczona poczytalność </a:t>
            </a:r>
            <a:r>
              <a:rPr lang="pl-PL" b="1" dirty="0"/>
              <a:t>nie stanowi</a:t>
            </a:r>
            <a:r>
              <a:rPr lang="pl-PL" dirty="0"/>
              <a:t> okoliczności wyłączającej winę, sprawca działający w takim stanie ma zdolność do zawinienia, popełnia </a:t>
            </a:r>
            <a:r>
              <a:rPr lang="pl-PL" b="1" dirty="0"/>
              <a:t>przestępstwo</a:t>
            </a:r>
            <a:r>
              <a:rPr lang="pl-PL" dirty="0"/>
              <a:t>. Jest natomiast okolicznością </a:t>
            </a:r>
            <a:r>
              <a:rPr lang="pl-PL" b="1" dirty="0"/>
              <a:t>umniejszającą winę</a:t>
            </a:r>
            <a:r>
              <a:rPr lang="pl-PL" dirty="0"/>
              <a:t>. Obniża ona zatem stopień winy, co w nawiązaniu do limitującej funkcji winy powinno znaleźć odbicie w wymiarze kary. </a:t>
            </a:r>
            <a:endParaRPr lang="pl-PL" dirty="0" smtClean="0"/>
          </a:p>
        </p:txBody>
      </p:sp>
    </p:spTree>
    <p:extLst>
      <p:ext uri="{BB962C8B-B14F-4D97-AF65-F5344CB8AC3E}">
        <p14:creationId xmlns:p14="http://schemas.microsoft.com/office/powerpoint/2010/main" val="3386380546"/>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0"/>
            <a:ext cx="2800350"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0050" name="Rectangle 2"/>
          <p:cNvSpPr>
            <a:spLocks noGrp="1" noChangeArrowheads="1"/>
          </p:cNvSpPr>
          <p:nvPr>
            <p:ph type="title"/>
          </p:nvPr>
        </p:nvSpPr>
        <p:spPr>
          <a:xfrm>
            <a:off x="107504" y="54448"/>
            <a:ext cx="8208962" cy="1143000"/>
          </a:xfrm>
        </p:spPr>
        <p:txBody>
          <a:bodyPr/>
          <a:lstStyle/>
          <a:p>
            <a:pPr fontAlgn="auto">
              <a:spcAft>
                <a:spcPts val="0"/>
              </a:spcAft>
              <a:defRPr/>
            </a:pPr>
            <a:r>
              <a:rPr lang="pl-PL" sz="4000" dirty="0"/>
              <a:t>P</a:t>
            </a:r>
            <a:r>
              <a:rPr lang="pl-PL" sz="4000" dirty="0" smtClean="0"/>
              <a:t>oczytalność ograniczona</a:t>
            </a:r>
            <a:endParaRPr lang="pl-PL" sz="4000" dirty="0"/>
          </a:p>
        </p:txBody>
      </p:sp>
      <p:sp>
        <p:nvSpPr>
          <p:cNvPr id="130051" name="Rectangle 3"/>
          <p:cNvSpPr>
            <a:spLocks noGrp="1" noChangeArrowheads="1"/>
          </p:cNvSpPr>
          <p:nvPr>
            <p:ph idx="1"/>
          </p:nvPr>
        </p:nvSpPr>
        <p:spPr>
          <a:xfrm>
            <a:off x="457200" y="1052513"/>
            <a:ext cx="8147248" cy="5805487"/>
          </a:xfrm>
        </p:spPr>
        <p:txBody>
          <a:bodyPr rtlCol="0">
            <a:normAutofit fontScale="92500" lnSpcReduction="10000"/>
          </a:bodyPr>
          <a:lstStyle/>
          <a:p>
            <a:pPr marL="114300" indent="0" fontAlgn="auto">
              <a:spcAft>
                <a:spcPts val="0"/>
              </a:spcAft>
              <a:buNone/>
              <a:defRPr/>
            </a:pPr>
            <a:r>
              <a:rPr lang="pl-PL" b="1" dirty="0" smtClean="0"/>
              <a:t>WPRAWIENIE SIĘ W STAN NIETRZEŹWOŚCI LUB ODURZENIA</a:t>
            </a:r>
          </a:p>
          <a:p>
            <a:pPr marL="114300" indent="0" fontAlgn="auto">
              <a:spcAft>
                <a:spcPts val="0"/>
              </a:spcAft>
              <a:buNone/>
              <a:defRPr/>
            </a:pPr>
            <a:endParaRPr lang="pl-PL" dirty="0"/>
          </a:p>
          <a:p>
            <a:pPr marL="114300" indent="0" fontAlgn="auto">
              <a:spcAft>
                <a:spcPts val="0"/>
              </a:spcAft>
              <a:buNone/>
              <a:defRPr/>
            </a:pPr>
            <a:r>
              <a:rPr lang="pl-PL" dirty="0" smtClean="0"/>
              <a:t>Art. 31 § 3 k.k. </a:t>
            </a:r>
            <a:r>
              <a:rPr lang="pl-PL" dirty="0"/>
              <a:t>Przepisów § 1 i 2 nie stosuje się, gdy sprawca wprawił się w stan nietrzeźwości lub odurzenia powodujący wyłączenie lub ograniczenie poczytalności, które przewidywał albo mógł przewidzieć</a:t>
            </a:r>
            <a:r>
              <a:rPr lang="pl-PL" dirty="0" smtClean="0"/>
              <a:t>.</a:t>
            </a:r>
          </a:p>
          <a:p>
            <a:pPr marL="114300" indent="0" fontAlgn="auto">
              <a:spcAft>
                <a:spcPts val="0"/>
              </a:spcAft>
              <a:buNone/>
              <a:defRPr/>
            </a:pPr>
            <a:endParaRPr lang="pl-PL" dirty="0" smtClean="0"/>
          </a:p>
          <a:p>
            <a:pPr fontAlgn="auto">
              <a:spcAft>
                <a:spcPts val="0"/>
              </a:spcAft>
              <a:buFont typeface="Wingdings" panose="05000000000000000000" pitchFamily="2" charset="2"/>
              <a:buChar char="q"/>
              <a:defRPr/>
            </a:pPr>
            <a:r>
              <a:rPr lang="pl-PL" dirty="0" smtClean="0"/>
              <a:t>art. 31 </a:t>
            </a:r>
            <a:r>
              <a:rPr lang="pl-PL" dirty="0"/>
              <a:t>§ 3.</a:t>
            </a:r>
            <a:r>
              <a:rPr lang="pl-PL" dirty="0" smtClean="0"/>
              <a:t> a zasada koincydencji</a:t>
            </a:r>
          </a:p>
          <a:p>
            <a:pPr fontAlgn="auto">
              <a:spcAft>
                <a:spcPts val="0"/>
              </a:spcAft>
              <a:buFont typeface="Wingdings" panose="05000000000000000000" pitchFamily="2" charset="2"/>
              <a:buChar char="q"/>
              <a:defRPr/>
            </a:pPr>
            <a:r>
              <a:rPr lang="pl-PL" dirty="0"/>
              <a:t> </a:t>
            </a:r>
            <a:r>
              <a:rPr lang="pl-PL" b="1" dirty="0"/>
              <a:t>Stan nietrzeźwości</a:t>
            </a:r>
            <a:r>
              <a:rPr lang="pl-PL" dirty="0"/>
              <a:t>, zgodnie z treścią art. 115 § 16 KK, zachodzi, gdy zawartość alkoholu we krwi przekracza 0,5 promila lub prowadzi do stężenia przekraczającego tę wielkość, a także gdy zawartość alkoholu w 1 dm</a:t>
            </a:r>
            <a:r>
              <a:rPr lang="pl-PL" baseline="30000" dirty="0"/>
              <a:t>3</a:t>
            </a:r>
            <a:r>
              <a:rPr lang="pl-PL" dirty="0"/>
              <a:t> wydychanego powietrza przekracza 0,25 mg lub prowadzi do stężenia </a:t>
            </a:r>
            <a:r>
              <a:rPr lang="pl-PL" dirty="0" smtClean="0"/>
              <a:t>wyższego, ale </a:t>
            </a:r>
            <a:r>
              <a:rPr lang="pl-PL" dirty="0"/>
              <a:t> </a:t>
            </a:r>
            <a:r>
              <a:rPr lang="pl-PL" dirty="0" smtClean="0"/>
              <a:t>              przypadki tzw. upojenia patologicznego</a:t>
            </a:r>
          </a:p>
          <a:p>
            <a:pPr fontAlgn="auto">
              <a:spcAft>
                <a:spcPts val="0"/>
              </a:spcAft>
              <a:buFont typeface="Wingdings" panose="05000000000000000000" pitchFamily="2" charset="2"/>
              <a:buChar char="q"/>
              <a:defRPr/>
            </a:pPr>
            <a:r>
              <a:rPr lang="pl-PL" dirty="0"/>
              <a:t> </a:t>
            </a:r>
            <a:r>
              <a:rPr lang="pl-PL" dirty="0" smtClean="0"/>
              <a:t>Stan </a:t>
            </a:r>
            <a:r>
              <a:rPr lang="pl-PL" dirty="0"/>
              <a:t>nietrzeźwości lub odurzenia może powodować wyłączenie lub ograniczenie poczytalności</a:t>
            </a:r>
            <a:r>
              <a:rPr lang="pl-PL" dirty="0" smtClean="0"/>
              <a:t>.</a:t>
            </a:r>
          </a:p>
          <a:p>
            <a:pPr fontAlgn="auto">
              <a:spcAft>
                <a:spcPts val="0"/>
              </a:spcAft>
              <a:buFont typeface="Wingdings" panose="05000000000000000000" pitchFamily="2" charset="2"/>
              <a:buChar char="q"/>
              <a:defRPr/>
            </a:pPr>
            <a:r>
              <a:rPr lang="pl-PL" dirty="0"/>
              <a:t> </a:t>
            </a:r>
            <a:r>
              <a:rPr lang="pl-PL" b="1" dirty="0"/>
              <a:t>Pojęcie </a:t>
            </a:r>
            <a:r>
              <a:rPr lang="pl-PL" b="1" dirty="0" err="1"/>
              <a:t>samowprawienia</a:t>
            </a:r>
            <a:r>
              <a:rPr lang="pl-PL" b="1" dirty="0"/>
              <a:t> się w stan </a:t>
            </a:r>
            <a:r>
              <a:rPr lang="pl-PL" b="1" dirty="0" smtClean="0"/>
              <a:t>odurzenia</a:t>
            </a:r>
          </a:p>
          <a:p>
            <a:pPr fontAlgn="auto">
              <a:spcAft>
                <a:spcPts val="0"/>
              </a:spcAft>
              <a:buFont typeface="Wingdings" panose="05000000000000000000" pitchFamily="2" charset="2"/>
              <a:buChar char="q"/>
              <a:defRPr/>
            </a:pPr>
            <a:r>
              <a:rPr lang="pl-PL" b="1" dirty="0"/>
              <a:t> </a:t>
            </a:r>
            <a:r>
              <a:rPr lang="pl-PL" dirty="0"/>
              <a:t>Sprawca ponadto musi mieć </a:t>
            </a:r>
            <a:r>
              <a:rPr lang="pl-PL" b="1" dirty="0"/>
              <a:t>świadomość</a:t>
            </a:r>
            <a:r>
              <a:rPr lang="pl-PL" dirty="0"/>
              <a:t> tego, że wprowadzając się w stan nietrzeźwości, doprowadzi się do </a:t>
            </a:r>
            <a:r>
              <a:rPr lang="pl-PL" b="1" dirty="0"/>
              <a:t>wyłączenia lub ograniczenia poczytalności</a:t>
            </a:r>
            <a:r>
              <a:rPr lang="pl-PL" dirty="0"/>
              <a:t>, albo jeżeli nie przewidywał takiej reakcji, to ciążyć na nim powinna </a:t>
            </a:r>
            <a:r>
              <a:rPr lang="pl-PL" b="1" dirty="0"/>
              <a:t>powinność przewidywania</a:t>
            </a:r>
            <a:r>
              <a:rPr lang="pl-PL" dirty="0"/>
              <a:t> takich skutków.</a:t>
            </a:r>
            <a:endParaRPr lang="pl-PL" dirty="0" smtClean="0"/>
          </a:p>
          <a:p>
            <a:pPr fontAlgn="auto">
              <a:spcAft>
                <a:spcPts val="0"/>
              </a:spcAft>
              <a:buFont typeface="Wingdings" panose="05000000000000000000" pitchFamily="2" charset="2"/>
              <a:buChar char="q"/>
              <a:defRPr/>
            </a:pPr>
            <a:endParaRPr lang="pl-PL" dirty="0" smtClean="0"/>
          </a:p>
        </p:txBody>
      </p:sp>
      <p:sp>
        <p:nvSpPr>
          <p:cNvPr id="2" name="Strzałka w prawo 1"/>
          <p:cNvSpPr/>
          <p:nvPr/>
        </p:nvSpPr>
        <p:spPr>
          <a:xfrm>
            <a:off x="2483768" y="4509120"/>
            <a:ext cx="57606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620858905"/>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Stan wyższej konieczności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smtClean="0"/>
              <a:t>W zależności od relacji miedzy wartością dobra ratowanego a poświęcanego stan wyższej konieczności może być (zamiast kontratypu) okolicznością wyłączającą winę.</a:t>
            </a:r>
          </a:p>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dirty="0" smtClean="0"/>
              <a:t>Art.26 § </a:t>
            </a:r>
            <a:r>
              <a:rPr lang="pl-PL" dirty="0"/>
              <a:t>2. Nie popełnia przestępstwa także ten, kto, ratując dobro chronione prawem w warunkach określonych w § 1, poświęca dobro, które nie przedstawia wartości oczywiście wyższej od dobra ratowanego.</a:t>
            </a:r>
            <a:endParaRPr lang="pl-PL" dirty="0" smtClean="0"/>
          </a:p>
          <a:p>
            <a:pPr fontAlgn="auto">
              <a:spcAft>
                <a:spcPts val="0"/>
              </a:spcAft>
              <a:buFont typeface="Arial" pitchFamily="34" charset="0"/>
              <a:buNone/>
              <a:defRPr/>
            </a:pPr>
            <a:endParaRPr lang="pl-PL" dirty="0"/>
          </a:p>
          <a:p>
            <a:pPr fontAlgn="auto">
              <a:spcAft>
                <a:spcPts val="0"/>
              </a:spcAft>
              <a:buFont typeface="Wingdings" panose="05000000000000000000" pitchFamily="2" charset="2"/>
              <a:buChar char="q"/>
              <a:defRPr/>
            </a:pPr>
            <a:r>
              <a:rPr lang="pl-PL" dirty="0"/>
              <a:t> </a:t>
            </a:r>
            <a:r>
              <a:rPr lang="pl-PL" dirty="0" smtClean="0"/>
              <a:t>elementem decydującym o wyróżnieniu jest tu proporcja pomiędzy dobrami - </a:t>
            </a:r>
            <a:r>
              <a:rPr lang="pl-PL" b="1" dirty="0" smtClean="0"/>
              <a:t>poświęcane dobro nie może mieć wartości </a:t>
            </a:r>
            <a:r>
              <a:rPr lang="pl-PL" b="1" dirty="0"/>
              <a:t>oczywiście wyższej od dobra ratowanego</a:t>
            </a:r>
            <a:r>
              <a:rPr lang="pl-PL" b="1" dirty="0" smtClean="0"/>
              <a:t>.</a:t>
            </a:r>
          </a:p>
          <a:p>
            <a:pPr fontAlgn="auto">
              <a:spcAft>
                <a:spcPts val="0"/>
              </a:spcAft>
              <a:buFont typeface="Wingdings" panose="05000000000000000000" pitchFamily="2" charset="2"/>
              <a:buChar char="q"/>
              <a:defRPr/>
            </a:pPr>
            <a:r>
              <a:rPr lang="pl-PL" b="1" dirty="0"/>
              <a:t> </a:t>
            </a:r>
            <a:r>
              <a:rPr lang="pl-PL" b="1" dirty="0" smtClean="0"/>
              <a:t>wszelkie inne przesłanki i zasady stanu wyższej konieczności pozostają bez zmian</a:t>
            </a:r>
          </a:p>
          <a:p>
            <a:pPr fontAlgn="auto">
              <a:spcAft>
                <a:spcPts val="0"/>
              </a:spcAft>
              <a:buFont typeface="Wingdings" panose="05000000000000000000" pitchFamily="2" charset="2"/>
              <a:buChar char="q"/>
              <a:defRPr/>
            </a:pPr>
            <a:r>
              <a:rPr lang="pl-PL" b="1" dirty="0"/>
              <a:t> </a:t>
            </a:r>
            <a:r>
              <a:rPr lang="pl-PL" dirty="0" smtClean="0"/>
              <a:t>ten stan również charakteryzują wspomniane wcześniej </a:t>
            </a:r>
            <a:r>
              <a:rPr lang="pl-PL" b="1" dirty="0" smtClean="0"/>
              <a:t>zasady.</a:t>
            </a:r>
            <a:r>
              <a:rPr lang="pl-PL" dirty="0" smtClean="0"/>
              <a:t> Są to zasady: subsydiarności i proporcjonalności oraz zasada wyłączenia </a:t>
            </a:r>
            <a:endParaRPr lang="pl-PL" b="1" dirty="0"/>
          </a:p>
          <a:p>
            <a:pPr fontAlgn="auto">
              <a:spcAft>
                <a:spcPts val="0"/>
              </a:spcAft>
              <a:buFont typeface="Wingdings" panose="05000000000000000000" pitchFamily="2" charset="2"/>
              <a:buChar char="q"/>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53975"/>
            <a:ext cx="2179621" cy="15028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5425717"/>
      </p:ext>
    </p:extLst>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Stan wyższej konieczności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Arial" pitchFamily="34" charset="0"/>
              <a:buNone/>
              <a:defRPr/>
            </a:pPr>
            <a:r>
              <a:rPr lang="pl-PL" b="1" u="sng" dirty="0" smtClean="0"/>
              <a:t>Zasada wyłączenia</a:t>
            </a:r>
          </a:p>
          <a:p>
            <a:pPr fontAlgn="auto">
              <a:spcAft>
                <a:spcPts val="0"/>
              </a:spcAft>
              <a:buFont typeface="Arial" pitchFamily="34" charset="0"/>
              <a:buNone/>
              <a:defRPr/>
            </a:pPr>
            <a:endParaRPr lang="pl-PL" b="1" u="sng" dirty="0"/>
          </a:p>
          <a:p>
            <a:pPr fontAlgn="auto">
              <a:spcAft>
                <a:spcPts val="0"/>
              </a:spcAft>
              <a:buFont typeface="Arial" pitchFamily="34" charset="0"/>
              <a:buNone/>
              <a:defRPr/>
            </a:pPr>
            <a:r>
              <a:rPr lang="pl-PL" dirty="0" smtClean="0"/>
              <a:t> Art. 26 § </a:t>
            </a:r>
            <a:r>
              <a:rPr lang="pl-PL" dirty="0"/>
              <a:t>4. Przepisu § 2 nie stosuje się, jeżeli sprawca </a:t>
            </a:r>
            <a:r>
              <a:rPr lang="pl-PL" dirty="0">
                <a:solidFill>
                  <a:srgbClr val="00B0F0"/>
                </a:solidFill>
              </a:rPr>
              <a:t>poświęca dobro, które ma szczególny obowiązek chronić nawet z narażeniem się na niebezpieczeństwo osobiste</a:t>
            </a:r>
            <a:r>
              <a:rPr lang="pl-PL" dirty="0" smtClean="0">
                <a:solidFill>
                  <a:srgbClr val="00B0F0"/>
                </a:solidFill>
              </a:rPr>
              <a:t>.</a:t>
            </a:r>
          </a:p>
          <a:p>
            <a:pPr fontAlgn="auto">
              <a:spcAft>
                <a:spcPts val="0"/>
              </a:spcAft>
              <a:buFont typeface="Wingdings" panose="05000000000000000000" pitchFamily="2" charset="2"/>
              <a:buChar char="Ø"/>
              <a:defRPr/>
            </a:pPr>
            <a:r>
              <a:rPr lang="pl-PL" dirty="0"/>
              <a:t>Na stan wyższej konieczności </a:t>
            </a:r>
            <a:r>
              <a:rPr lang="pl-PL" b="1" dirty="0"/>
              <a:t>nie może</a:t>
            </a:r>
            <a:r>
              <a:rPr lang="pl-PL" dirty="0"/>
              <a:t> się powołać sprawca poświęcający dobro, które ma szczególny obowiązek chronić, nawet z narażeniem się na niebezpieczeństwo osobiste, ale tylko </a:t>
            </a:r>
            <a:r>
              <a:rPr lang="pl-PL" dirty="0" smtClean="0"/>
              <a:t>w </a:t>
            </a:r>
            <a:r>
              <a:rPr lang="pl-PL" dirty="0"/>
              <a:t>sytuacji, w której oba dobra są </a:t>
            </a:r>
            <a:r>
              <a:rPr lang="pl-PL" b="1" dirty="0"/>
              <a:t>równej wartości lub dobro poświęcone przedstawiałoby wartość oczywiście wyższą od dobra ratowanego.</a:t>
            </a:r>
            <a:r>
              <a:rPr lang="pl-PL" dirty="0"/>
              <a:t> </a:t>
            </a:r>
            <a:endParaRPr lang="pl-PL" dirty="0" smtClean="0"/>
          </a:p>
          <a:p>
            <a:pPr fontAlgn="auto">
              <a:spcAft>
                <a:spcPts val="0"/>
              </a:spcAft>
              <a:buFont typeface="Wingdings" panose="05000000000000000000" pitchFamily="2" charset="2"/>
              <a:buChar char="Ø"/>
              <a:defRPr/>
            </a:pPr>
            <a:r>
              <a:rPr lang="pl-PL" dirty="0"/>
              <a:t>Sprawca taki uznawany jest za </a:t>
            </a:r>
            <a:r>
              <a:rPr lang="pl-PL" b="1" dirty="0"/>
              <a:t>kwalifikowanego gwaranta</a:t>
            </a:r>
            <a:r>
              <a:rPr lang="pl-PL" dirty="0"/>
              <a:t> bezpieczeństwa dóbr pozostających pod jego </a:t>
            </a:r>
            <a:r>
              <a:rPr lang="pl-PL" dirty="0" smtClean="0"/>
              <a:t>ochroną</a:t>
            </a:r>
          </a:p>
          <a:p>
            <a:pPr fontAlgn="auto">
              <a:spcAft>
                <a:spcPts val="0"/>
              </a:spcAft>
              <a:buFont typeface="Wingdings" panose="05000000000000000000" pitchFamily="2" charset="2"/>
              <a:buChar char="Ø"/>
              <a:defRPr/>
            </a:pPr>
            <a:r>
              <a:rPr lang="pl-PL" dirty="0" smtClean="0"/>
              <a:t>Niebezpieczeństwo osobiste oznacza narażanie </a:t>
            </a:r>
            <a:r>
              <a:rPr lang="pl-PL" dirty="0"/>
              <a:t>własnych dóbr </a:t>
            </a:r>
            <a:r>
              <a:rPr lang="pl-PL" dirty="0" smtClean="0"/>
              <a:t>takich jak życie, zdrowie </a:t>
            </a:r>
            <a:r>
              <a:rPr lang="pl-PL" dirty="0"/>
              <a:t>czy </a:t>
            </a:r>
            <a:r>
              <a:rPr lang="pl-PL" dirty="0" smtClean="0"/>
              <a:t>wolność osobistą. </a:t>
            </a:r>
            <a:r>
              <a:rPr lang="pl-PL" dirty="0"/>
              <a:t>Chodzi zatem o zwiększony obowiązek, najczęściej związany z wykonywaniem określonego zawodu czy służby.</a:t>
            </a:r>
            <a:r>
              <a:rPr lang="pl-PL" dirty="0" smtClean="0"/>
              <a:t>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1750" y="53975"/>
            <a:ext cx="1695450" cy="169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9882611"/>
      </p:ext>
    </p:extLst>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Istota błędu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endParaRPr lang="pl-PL" dirty="0" smtClean="0"/>
          </a:p>
          <a:p>
            <a:pPr algn="just" fontAlgn="auto">
              <a:spcAft>
                <a:spcPts val="0"/>
              </a:spcAft>
              <a:buFont typeface="Arial" pitchFamily="34" charset="0"/>
              <a:buNone/>
              <a:defRPr/>
            </a:pPr>
            <a:r>
              <a:rPr lang="pl-PL" sz="2400" b="1" dirty="0" smtClean="0"/>
              <a:t>Błąd – jest zjawiskiem o podłożu psychologicznym. wyraża się w rozbieżności pomiędzy rzeczywistością a jej odbiciem w świadomości człowieka</a:t>
            </a:r>
          </a:p>
          <a:p>
            <a:pPr fontAlgn="auto">
              <a:spcAft>
                <a:spcPts val="0"/>
              </a:spcAft>
              <a:buFont typeface="Arial" pitchFamily="34" charset="0"/>
              <a:buNone/>
              <a:defRPr/>
            </a:pPr>
            <a:endParaRPr lang="pl-PL" sz="2400" dirty="0" smtClean="0"/>
          </a:p>
          <a:p>
            <a:pPr fontAlgn="auto">
              <a:spcAft>
                <a:spcPts val="0"/>
              </a:spcAft>
              <a:buFont typeface="Wingdings" panose="05000000000000000000" pitchFamily="2" charset="2"/>
              <a:buChar char="q"/>
              <a:defRPr/>
            </a:pPr>
            <a:r>
              <a:rPr lang="pl-PL" sz="2400" dirty="0"/>
              <a:t> </a:t>
            </a:r>
            <a:r>
              <a:rPr lang="pl-PL" sz="2400" dirty="0" smtClean="0"/>
              <a:t>często przyjmuje się dwupostaciowość błędu, jako: nieświadomości i urojenia (mylnego wyobrażenia)</a:t>
            </a:r>
          </a:p>
          <a:p>
            <a:pPr fontAlgn="auto">
              <a:spcAft>
                <a:spcPts val="0"/>
              </a:spcAft>
              <a:buFont typeface="Wingdings" panose="05000000000000000000" pitchFamily="2" charset="2"/>
              <a:buChar char="q"/>
              <a:defRPr/>
            </a:pPr>
            <a:r>
              <a:rPr lang="pl-PL" sz="2400" dirty="0"/>
              <a:t> </a:t>
            </a:r>
            <a:r>
              <a:rPr lang="pl-PL" sz="2400" dirty="0" err="1" smtClean="0"/>
              <a:t>errr</a:t>
            </a:r>
            <a:r>
              <a:rPr lang="pl-PL" sz="2400" dirty="0" smtClean="0"/>
              <a:t> </a:t>
            </a:r>
            <a:r>
              <a:rPr lang="pl-PL" sz="2400" dirty="0" err="1" smtClean="0"/>
              <a:t>facti</a:t>
            </a:r>
            <a:r>
              <a:rPr lang="pl-PL" sz="2400" dirty="0" smtClean="0"/>
              <a:t> i error iuris</a:t>
            </a:r>
          </a:p>
          <a:p>
            <a:pPr fontAlgn="auto">
              <a:spcAft>
                <a:spcPts val="0"/>
              </a:spcAft>
              <a:buFont typeface="Wingdings" panose="05000000000000000000" pitchFamily="2" charset="2"/>
              <a:buChar char="q"/>
              <a:defRPr/>
            </a:pPr>
            <a:r>
              <a:rPr lang="pl-PL" sz="2400" dirty="0"/>
              <a:t> </a:t>
            </a:r>
            <a:r>
              <a:rPr lang="pl-PL" sz="2400" dirty="0" smtClean="0"/>
              <a:t>błąd diagnostyczny i błąd prognostyczny</a:t>
            </a:r>
          </a:p>
          <a:p>
            <a:pPr marL="114300" indent="0" fontAlgn="auto">
              <a:spcAft>
                <a:spcPts val="0"/>
              </a:spcAft>
              <a:buNone/>
              <a:defRPr/>
            </a:pPr>
            <a:endParaRPr lang="pl-PL" sz="2400" dirty="0" smtClean="0"/>
          </a:p>
          <a:p>
            <a:pPr fontAlgn="auto">
              <a:spcAft>
                <a:spcPts val="0"/>
              </a:spcAft>
              <a:buFont typeface="Wingdings" panose="05000000000000000000" pitchFamily="2" charset="2"/>
              <a:buChar char="q"/>
              <a:defRPr/>
            </a:pPr>
            <a:r>
              <a:rPr lang="pl-PL" sz="2400" dirty="0"/>
              <a:t> </a:t>
            </a:r>
            <a:r>
              <a:rPr lang="pl-PL" sz="2400" dirty="0" smtClean="0"/>
              <a:t>błąd sprawcy a wyłączenie winy </a:t>
            </a:r>
          </a:p>
          <a:p>
            <a:pPr fontAlgn="auto">
              <a:spcAft>
                <a:spcPts val="0"/>
              </a:spcAft>
              <a:buFont typeface="Arial" pitchFamily="34" charset="0"/>
              <a:buNone/>
              <a:defRPr/>
            </a:pPr>
            <a:endParaRPr lang="pl-PL" sz="2400"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4457700"/>
            <a:ext cx="2219325"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2041306"/>
      </p:ext>
    </p:extLst>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Błąd co do znamion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marL="571500" indent="-457200" fontAlgn="auto">
              <a:spcAft>
                <a:spcPts val="0"/>
              </a:spcAft>
              <a:buFont typeface="Arial" pitchFamily="34" charset="0"/>
              <a:buAutoNum type="arabicParenR"/>
              <a:defRPr/>
            </a:pPr>
            <a:r>
              <a:rPr lang="pl-PL" b="1" dirty="0" smtClean="0"/>
              <a:t>Błąd co do znamion tworzących typ podstawowy </a:t>
            </a:r>
          </a:p>
          <a:p>
            <a:pPr marL="114300" indent="0" fontAlgn="auto">
              <a:spcAft>
                <a:spcPts val="0"/>
              </a:spcAft>
              <a:buNone/>
              <a:defRPr/>
            </a:pPr>
            <a:endParaRPr lang="pl-PL" b="1" dirty="0"/>
          </a:p>
          <a:p>
            <a:pPr marL="114300" indent="0" fontAlgn="auto">
              <a:spcAft>
                <a:spcPts val="0"/>
              </a:spcAft>
              <a:buNone/>
              <a:defRPr/>
            </a:pPr>
            <a:r>
              <a:rPr lang="pl-PL" dirty="0" smtClean="0"/>
              <a:t>Art. 28 § </a:t>
            </a:r>
            <a:r>
              <a:rPr lang="pl-PL" dirty="0"/>
              <a:t>1. Nie popełnia przestępstwa, kto pozostaje w usprawiedliwionym błędzie co do okoliczności stanowiącej znamię czynu zabronionego</a:t>
            </a:r>
            <a:r>
              <a:rPr lang="pl-PL" dirty="0" smtClean="0"/>
              <a:t>.</a:t>
            </a:r>
          </a:p>
          <a:p>
            <a:pPr marL="114300" indent="0" fontAlgn="auto">
              <a:spcAft>
                <a:spcPts val="0"/>
              </a:spcAft>
              <a:buNone/>
              <a:defRPr/>
            </a:pPr>
            <a:endParaRPr lang="pl-PL" dirty="0" smtClean="0"/>
          </a:p>
          <a:p>
            <a:pPr algn="just" fontAlgn="auto">
              <a:spcAft>
                <a:spcPts val="0"/>
              </a:spcAft>
              <a:buBlip>
                <a:blip r:embed="rId2"/>
              </a:buBlip>
              <a:defRPr/>
            </a:pPr>
            <a:r>
              <a:rPr lang="pl-PL" dirty="0" smtClean="0"/>
              <a:t>Błąd zasadniczo wyłącza </a:t>
            </a:r>
            <a:r>
              <a:rPr lang="pl-PL" dirty="0"/>
              <a:t>– na zasadzie art. 9 § 1 </a:t>
            </a:r>
            <a:r>
              <a:rPr lang="pl-PL" dirty="0" smtClean="0"/>
              <a:t>k.k. – </a:t>
            </a:r>
            <a:r>
              <a:rPr lang="pl-PL" b="1" dirty="0" smtClean="0"/>
              <a:t>umyślność</a:t>
            </a:r>
            <a:r>
              <a:rPr lang="pl-PL" dirty="0"/>
              <a:t>, gdyż skutkuje </a:t>
            </a:r>
            <a:r>
              <a:rPr lang="pl-PL" dirty="0" smtClean="0"/>
              <a:t>zdekompletowaniem </a:t>
            </a:r>
            <a:r>
              <a:rPr lang="pl-PL" dirty="0"/>
              <a:t>znamion typu przestępstwa </a:t>
            </a:r>
            <a:r>
              <a:rPr lang="pl-PL" dirty="0" smtClean="0"/>
              <a:t>umyślnego i „brakiem </a:t>
            </a:r>
            <a:r>
              <a:rPr lang="pl-PL" dirty="0"/>
              <a:t>odpowiedzialności karnej z uwagi na to, że nie zostały zrealizowane znamiona strony podmiotowej umyślnego typu czynu </a:t>
            </a:r>
            <a:r>
              <a:rPr lang="pl-PL" dirty="0" smtClean="0"/>
              <a:t>zabronionego” . Taki </a:t>
            </a:r>
            <a:r>
              <a:rPr lang="pl-PL" dirty="0"/>
              <a:t>błąd powoduje, że nie jest spełniona ogólna przesłanka zawinienia, bo czyn nie wyczerpuje ustawowych znamion typu. </a:t>
            </a:r>
            <a:r>
              <a:rPr lang="pl-PL" b="1" dirty="0"/>
              <a:t>Jeżeli błąd był wynikiem okoliczności usprawiedliwiających go, wówczas należy </a:t>
            </a:r>
            <a:r>
              <a:rPr lang="pl-PL" b="1" dirty="0" smtClean="0"/>
              <a:t>przyjąć, że sprawca </a:t>
            </a:r>
            <a:r>
              <a:rPr lang="pl-PL" b="1" dirty="0"/>
              <a:t>nie mógł subiektywnie przewidzieć znaczenia popełnionego </a:t>
            </a:r>
            <a:r>
              <a:rPr lang="pl-PL" b="1" dirty="0" smtClean="0"/>
              <a:t>czynu. W </a:t>
            </a:r>
            <a:r>
              <a:rPr lang="pl-PL" b="1" dirty="0"/>
              <a:t>takiej sytuacji wyłączona jest również możliwość przypisania </a:t>
            </a:r>
            <a:r>
              <a:rPr lang="pl-PL" b="1" dirty="0" smtClean="0"/>
              <a:t>winy</a:t>
            </a:r>
          </a:p>
          <a:p>
            <a:pPr fontAlgn="auto">
              <a:spcAft>
                <a:spcPts val="0"/>
              </a:spcAft>
              <a:buBlip>
                <a:blip r:embed="rId2"/>
              </a:buBlip>
              <a:defRPr/>
            </a:pPr>
            <a:r>
              <a:rPr lang="pl-PL" dirty="0" smtClean="0"/>
              <a:t>Gdy </a:t>
            </a:r>
            <a:r>
              <a:rPr lang="pl-PL" dirty="0"/>
              <a:t>natomiast błąd jest nieusprawiedliwiony, sprawca popełnia czyn </a:t>
            </a:r>
            <a:r>
              <a:rPr lang="pl-PL" dirty="0" smtClean="0"/>
              <a:t>nieumyślnie - „błąd </a:t>
            </a:r>
            <a:r>
              <a:rPr lang="pl-PL" dirty="0"/>
              <a:t>nieusprawiedliwiony, co prawda wykluczy przypisanie umyślności, nie stanowi jednak przeszkody do pociągnięcia sprawcy do odpowiedzialności karnej za popełnienie przestępstwa nieumyślnego</a:t>
            </a:r>
            <a:r>
              <a:rPr lang="pl-PL" dirty="0" smtClean="0"/>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728797379"/>
      </p:ext>
    </p:extLst>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Błąd co do znamion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571500" indent="-457200" fontAlgn="auto">
              <a:spcAft>
                <a:spcPts val="0"/>
              </a:spcAft>
              <a:buFont typeface="Arial" pitchFamily="34" charset="0"/>
              <a:buAutoNum type="arabicParenR"/>
              <a:defRPr/>
            </a:pPr>
            <a:r>
              <a:rPr lang="pl-PL" b="1" dirty="0" smtClean="0"/>
              <a:t>Błąd co do znamion tworzących typ podstawowy </a:t>
            </a:r>
          </a:p>
          <a:p>
            <a:pPr marL="114300" indent="0" fontAlgn="auto">
              <a:spcAft>
                <a:spcPts val="0"/>
              </a:spcAft>
              <a:buNone/>
              <a:defRPr/>
            </a:pPr>
            <a:endParaRPr lang="pl-PL" b="1" dirty="0"/>
          </a:p>
          <a:p>
            <a:pPr fontAlgn="auto">
              <a:spcAft>
                <a:spcPts val="0"/>
              </a:spcAft>
              <a:buFont typeface="Arial" pitchFamily="34" charset="0"/>
              <a:buNone/>
              <a:defRPr/>
            </a:pPr>
            <a:r>
              <a:rPr lang="pl-PL" dirty="0" smtClean="0"/>
              <a:t>Błąd musi być:</a:t>
            </a:r>
          </a:p>
          <a:p>
            <a:pPr fontAlgn="auto">
              <a:spcAft>
                <a:spcPts val="0"/>
              </a:spcAft>
              <a:buFont typeface="Wingdings" panose="05000000000000000000" pitchFamily="2" charset="2"/>
              <a:buChar char="q"/>
              <a:defRPr/>
            </a:pPr>
            <a:r>
              <a:rPr lang="pl-PL" dirty="0"/>
              <a:t> </a:t>
            </a:r>
            <a:r>
              <a:rPr lang="pl-PL" b="1" dirty="0" smtClean="0"/>
              <a:t>istotny</a:t>
            </a:r>
            <a:r>
              <a:rPr lang="pl-PL" dirty="0" smtClean="0"/>
              <a:t> (tj. dotyczyć okoliczności stanowiącej znamię typu czynu zabronionego, a nie jakiejkolwiek okoliczności tworzącej stan faktyczny. </a:t>
            </a:r>
            <a:r>
              <a:rPr lang="pl-PL" b="1" dirty="0" smtClean="0"/>
              <a:t>Mogą to być zarówno okoliczności statyczne, jak i dynamiczne)</a:t>
            </a:r>
          </a:p>
          <a:p>
            <a:pPr fontAlgn="auto">
              <a:spcAft>
                <a:spcPts val="0"/>
              </a:spcAft>
              <a:buFont typeface="Wingdings" panose="05000000000000000000" pitchFamily="2" charset="2"/>
              <a:buChar char="q"/>
              <a:defRPr/>
            </a:pPr>
            <a:r>
              <a:rPr lang="pl-PL" b="1" dirty="0"/>
              <a:t> </a:t>
            </a:r>
            <a:r>
              <a:rPr lang="pl-PL" b="1" dirty="0" smtClean="0"/>
              <a:t>popełniony w dobre wierze</a:t>
            </a:r>
          </a:p>
          <a:p>
            <a:pPr fontAlgn="auto">
              <a:spcAft>
                <a:spcPts val="0"/>
              </a:spcAft>
              <a:buFont typeface="Wingdings" panose="05000000000000000000" pitchFamily="2" charset="2"/>
              <a:buChar char="q"/>
              <a:defRPr/>
            </a:pPr>
            <a:r>
              <a:rPr lang="pl-PL" b="1" dirty="0"/>
              <a:t> </a:t>
            </a:r>
            <a:r>
              <a:rPr lang="pl-PL" b="1" dirty="0" smtClean="0"/>
              <a:t>usprawiedliwiony </a:t>
            </a:r>
            <a:r>
              <a:rPr lang="pl-PL" dirty="0" smtClean="0"/>
              <a:t>(błąd nieusprawiedliwiony wyłącza bowiem jedynie możliwość popełnienia przestępstwa umyślnego) </a:t>
            </a:r>
          </a:p>
          <a:p>
            <a:pPr marL="114300" indent="0" fontAlgn="auto">
              <a:spcAft>
                <a:spcPts val="0"/>
              </a:spcAft>
              <a:buNone/>
              <a:defRPr/>
            </a:pPr>
            <a:r>
              <a:rPr lang="pl-PL" dirty="0" smtClean="0">
                <a:solidFill>
                  <a:srgbClr val="00B0F0"/>
                </a:solidFill>
              </a:rPr>
              <a:t>Błąd jest usprawiedliwiony, gdy wynika z tego rodzaju przyczyn, które eliminowałyby po stronie sprawcy możliwość postawienia mu zarzutu.</a:t>
            </a:r>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819946640"/>
      </p:ext>
    </p:extLst>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Błąd co do znamion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fontAlgn="auto">
              <a:spcAft>
                <a:spcPts val="0"/>
              </a:spcAft>
              <a:buNone/>
              <a:defRPr/>
            </a:pPr>
            <a:r>
              <a:rPr lang="pl-PL" b="1" dirty="0" smtClean="0"/>
              <a:t>Błąd usprawiedliwiony	</a:t>
            </a:r>
          </a:p>
          <a:p>
            <a:pPr marL="114300" indent="0" fontAlgn="auto">
              <a:spcAft>
                <a:spcPts val="0"/>
              </a:spcAft>
              <a:buNone/>
              <a:defRPr/>
            </a:pPr>
            <a:r>
              <a:rPr lang="pl-PL" b="1" dirty="0" smtClean="0"/>
              <a:t>		</a:t>
            </a:r>
          </a:p>
          <a:p>
            <a:r>
              <a:rPr lang="pl-PL" dirty="0"/>
              <a:t>błąd, "którego nie można było uniknąć nawet przez podjęcie wcześniejszych działań, które dostarczyłyby sprawcy odpowiednich informacji czy wiedzy pozwalającej na rozpoznanie faktycznego znaczenia czynu" </a:t>
            </a:r>
            <a:r>
              <a:rPr lang="pl-PL" dirty="0" smtClean="0"/>
              <a:t>(</a:t>
            </a:r>
            <a:r>
              <a:rPr lang="pl-PL" i="1" dirty="0" smtClean="0"/>
              <a:t>Wróbel</a:t>
            </a:r>
            <a:r>
              <a:rPr lang="pl-PL" i="1" dirty="0"/>
              <a:t>, </a:t>
            </a:r>
            <a:r>
              <a:rPr lang="pl-PL" i="1" dirty="0" smtClean="0"/>
              <a:t>Zoll</a:t>
            </a:r>
            <a:r>
              <a:rPr lang="pl-PL" dirty="0" smtClean="0"/>
              <a:t>) </a:t>
            </a:r>
          </a:p>
          <a:p>
            <a:r>
              <a:rPr lang="pl-PL" dirty="0" smtClean="0"/>
              <a:t>Jest to jednak zawsze pojęcie </a:t>
            </a:r>
            <a:r>
              <a:rPr lang="pl-PL" b="1" dirty="0" err="1" smtClean="0"/>
              <a:t>ocenne</a:t>
            </a:r>
            <a:r>
              <a:rPr lang="pl-PL" b="1" dirty="0" smtClean="0"/>
              <a:t>. </a:t>
            </a:r>
          </a:p>
          <a:p>
            <a:r>
              <a:rPr lang="pl-PL" b="1" dirty="0"/>
              <a:t> </a:t>
            </a:r>
            <a:r>
              <a:rPr lang="pl-PL" b="1" dirty="0" smtClean="0"/>
              <a:t>tym samym pojęciem błędu usprawiedliwionego posługuje się ustawodawca nie tylko </a:t>
            </a:r>
            <a:r>
              <a:rPr lang="pl-PL" dirty="0" smtClean="0"/>
              <a:t>w </a:t>
            </a:r>
            <a:r>
              <a:rPr lang="pl-PL" dirty="0"/>
              <a:t>art. 28 § 1 KK, ale także w art. 28 § 2, art. 29 i </a:t>
            </a:r>
            <a:r>
              <a:rPr lang="pl-PL" dirty="0" smtClean="0"/>
              <a:t>30 k.k.</a:t>
            </a:r>
            <a:endParaRPr lang="pl-PL" b="1" dirty="0" smtClean="0"/>
          </a:p>
          <a:p>
            <a:r>
              <a:rPr lang="pl-PL" b="1" dirty="0" smtClean="0"/>
              <a:t>Kryteria </a:t>
            </a:r>
            <a:r>
              <a:rPr lang="pl-PL" b="1" dirty="0"/>
              <a:t>oceny.</a:t>
            </a:r>
            <a:r>
              <a:rPr lang="pl-PL" dirty="0"/>
              <a:t> </a:t>
            </a:r>
            <a:r>
              <a:rPr lang="pl-PL" dirty="0" smtClean="0"/>
              <a:t>Przy </a:t>
            </a:r>
            <a:r>
              <a:rPr lang="pl-PL" dirty="0"/>
              <a:t>ocenie co do usprawiedliwienia błędu powstaje problem, czy ocena powinna być relatywizowana do </a:t>
            </a:r>
            <a:r>
              <a:rPr lang="pl-PL" b="1" dirty="0"/>
              <a:t>subiektywnego</a:t>
            </a:r>
            <a:r>
              <a:rPr lang="pl-PL" dirty="0"/>
              <a:t> przekonania sprawcy, czy powinno się jej dokonywać na podstawie kryteriów zewnętrznych, </a:t>
            </a:r>
            <a:r>
              <a:rPr lang="pl-PL" dirty="0" smtClean="0"/>
              <a:t>obiektywnych.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80311"/>
            <a:ext cx="1944142" cy="1908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6964625"/>
      </p:ext>
    </p:extLst>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Błąd co do znamion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fontAlgn="auto">
              <a:spcAft>
                <a:spcPts val="0"/>
              </a:spcAft>
              <a:buNone/>
              <a:defRPr/>
            </a:pPr>
            <a:r>
              <a:rPr lang="pl-PL" dirty="0" smtClean="0"/>
              <a:t>„Błąd </a:t>
            </a:r>
            <a:r>
              <a:rPr lang="pl-PL" dirty="0"/>
              <a:t>co do przedmiotowego znamienia czynu (…) nie może dotyczyć wszakże takich (…) znamion czynu, które same są aktami świadomości bądź innymi procesami psychicznymi sprawcy. Inaczej mówiąc, błąd co do okoliczności stanowiącej znamię czynu zabronionego może dotyczyć tylko znamion przedmiotowych. Przedmiotem błędu mogą być wszystkie znamiona charakteryzujące przedmiotową stronę czynu, niezależnie od tego, czy mają charakter opisowy czy </a:t>
            </a:r>
            <a:r>
              <a:rPr lang="pl-PL" dirty="0" err="1"/>
              <a:t>ocenny</a:t>
            </a:r>
            <a:r>
              <a:rPr lang="pl-PL" dirty="0"/>
              <a:t>, czy dotyczą faktów, czy też pojęć prawnych" (wyr. SN z 20.2.1997 r., V KKN 188/96, Prok. i Pr. – </a:t>
            </a:r>
            <a:r>
              <a:rPr lang="pl-PL" dirty="0" err="1"/>
              <a:t>wkł</a:t>
            </a:r>
            <a:r>
              <a:rPr lang="pl-PL" dirty="0"/>
              <a:t>. </a:t>
            </a:r>
            <a:r>
              <a:rPr lang="pl-PL" dirty="0" smtClean="0"/>
              <a:t>1998</a:t>
            </a:r>
            <a:r>
              <a:rPr lang="pl-PL" dirty="0"/>
              <a:t>, Nr 5, poz. 1</a:t>
            </a:r>
            <a:r>
              <a:rPr lang="pl-PL" dirty="0" smtClean="0"/>
              <a:t>).</a:t>
            </a:r>
          </a:p>
          <a:p>
            <a:pPr marL="114300" indent="0" fontAlgn="auto">
              <a:spcAft>
                <a:spcPts val="0"/>
              </a:spcAft>
              <a:buNone/>
              <a:defRPr/>
            </a:pPr>
            <a:endParaRPr lang="pl-PL" dirty="0"/>
          </a:p>
          <a:p>
            <a:pPr fontAlgn="auto">
              <a:spcAft>
                <a:spcPts val="0"/>
              </a:spcAft>
              <a:buBlip>
                <a:blip r:embed="rId2"/>
              </a:buBlip>
              <a:defRPr/>
            </a:pPr>
            <a:r>
              <a:rPr lang="pl-PL" dirty="0" smtClean="0"/>
              <a:t> błąd co do znamion </a:t>
            </a:r>
            <a:r>
              <a:rPr lang="pl-PL" dirty="0" err="1" smtClean="0"/>
              <a:t>ocennych</a:t>
            </a:r>
            <a:endParaRPr lang="pl-PL" dirty="0" smtClean="0"/>
          </a:p>
          <a:p>
            <a:pPr fontAlgn="auto">
              <a:spcAft>
                <a:spcPts val="0"/>
              </a:spcAft>
              <a:buBlip>
                <a:blip r:embed="rId2"/>
              </a:buBlip>
              <a:defRPr/>
            </a:pPr>
            <a:r>
              <a:rPr lang="pl-PL" dirty="0"/>
              <a:t> </a:t>
            </a:r>
            <a:r>
              <a:rPr lang="pl-PL" dirty="0" smtClean="0"/>
              <a:t>błąd co do znamion wyrażających klauzule normatywne (np. „wbrew obowiązkowi”, „wbrew przepisom ustawy”, „bez wymaganego zezwolenia”)</a:t>
            </a:r>
          </a:p>
        </p:txBody>
      </p:sp>
    </p:spTree>
    <p:extLst>
      <p:ext uri="{BB962C8B-B14F-4D97-AF65-F5344CB8AC3E}">
        <p14:creationId xmlns:p14="http://schemas.microsoft.com/office/powerpoint/2010/main" val="1956720123"/>
      </p:ext>
    </p:extLst>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9035</TotalTime>
  <Words>2215</Words>
  <Application>Microsoft Office PowerPoint</Application>
  <PresentationFormat>Pokaz na ekranie (4:3)</PresentationFormat>
  <Paragraphs>154</Paragraphs>
  <Slides>22</Slides>
  <Notes>0</Notes>
  <HiddenSlides>0</HiddenSlides>
  <MMClips>0</MMClips>
  <ScaleCrop>false</ScaleCrop>
  <HeadingPairs>
    <vt:vector size="4" baseType="variant">
      <vt:variant>
        <vt:lpstr>Motyw</vt:lpstr>
      </vt:variant>
      <vt:variant>
        <vt:i4>1</vt:i4>
      </vt:variant>
      <vt:variant>
        <vt:lpstr>Tytuły slajdów</vt:lpstr>
      </vt:variant>
      <vt:variant>
        <vt:i4>22</vt:i4>
      </vt:variant>
    </vt:vector>
  </HeadingPairs>
  <TitlesOfParts>
    <vt:vector size="23" baseType="lpstr">
      <vt:lpstr>Adjacency</vt:lpstr>
      <vt:lpstr>Okoliczności wyłączające winę</vt:lpstr>
      <vt:lpstr>Podział okoliczności wyłączających winę</vt:lpstr>
      <vt:lpstr>Stan wyższej konieczności </vt:lpstr>
      <vt:lpstr>Stan wyższej konieczności </vt:lpstr>
      <vt:lpstr>Istota błędu </vt:lpstr>
      <vt:lpstr>Błąd co do znamion </vt:lpstr>
      <vt:lpstr>Błąd co do znamion </vt:lpstr>
      <vt:lpstr>Błąd co do znamion </vt:lpstr>
      <vt:lpstr>Błąd co do znamion </vt:lpstr>
      <vt:lpstr>Błąd co do znamion </vt:lpstr>
      <vt:lpstr>Błąd co do znamion </vt:lpstr>
      <vt:lpstr>Błąd co do kontratypu lub okoliczności wyłączającej winę</vt:lpstr>
      <vt:lpstr>Błąd co do kontratypu lub okoliczności wyłączającej winę </vt:lpstr>
      <vt:lpstr>Błąd co do prawa </vt:lpstr>
      <vt:lpstr>Błąd co do prawa </vt:lpstr>
      <vt:lpstr>Błąd co do prawa </vt:lpstr>
      <vt:lpstr>Niepoczytalność </vt:lpstr>
      <vt:lpstr>Niepoczytalność </vt:lpstr>
      <vt:lpstr>Poczytalność ograniczona</vt:lpstr>
      <vt:lpstr>Poczytalność ograniczona</vt:lpstr>
      <vt:lpstr>Poczytalność ograniczona</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522</cp:revision>
  <dcterms:created xsi:type="dcterms:W3CDTF">2012-10-05T20:53:44Z</dcterms:created>
  <dcterms:modified xsi:type="dcterms:W3CDTF">2020-01-26T12:36:18Z</dcterms:modified>
</cp:coreProperties>
</file>