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notesMasterIdLst>
    <p:notesMasterId r:id="rId36"/>
  </p:notesMasterIdLst>
  <p:sldIdLst>
    <p:sldId id="256" r:id="rId2"/>
    <p:sldId id="773" r:id="rId3"/>
    <p:sldId id="800" r:id="rId4"/>
    <p:sldId id="801" r:id="rId5"/>
    <p:sldId id="775" r:id="rId6"/>
    <p:sldId id="815" r:id="rId7"/>
    <p:sldId id="817" r:id="rId8"/>
    <p:sldId id="803" r:id="rId9"/>
    <p:sldId id="802" r:id="rId10"/>
    <p:sldId id="818" r:id="rId11"/>
    <p:sldId id="819" r:id="rId12"/>
    <p:sldId id="774" r:id="rId13"/>
    <p:sldId id="820" r:id="rId14"/>
    <p:sldId id="804" r:id="rId15"/>
    <p:sldId id="776" r:id="rId16"/>
    <p:sldId id="807" r:id="rId17"/>
    <p:sldId id="821" r:id="rId18"/>
    <p:sldId id="809" r:id="rId19"/>
    <p:sldId id="810" r:id="rId20"/>
    <p:sldId id="806" r:id="rId21"/>
    <p:sldId id="769" r:id="rId22"/>
    <p:sldId id="811" r:id="rId23"/>
    <p:sldId id="822" r:id="rId24"/>
    <p:sldId id="823" r:id="rId25"/>
    <p:sldId id="816" r:id="rId26"/>
    <p:sldId id="813" r:id="rId27"/>
    <p:sldId id="828" r:id="rId28"/>
    <p:sldId id="812" r:id="rId29"/>
    <p:sldId id="824" r:id="rId30"/>
    <p:sldId id="827" r:id="rId31"/>
    <p:sldId id="829" r:id="rId32"/>
    <p:sldId id="825" r:id="rId33"/>
    <p:sldId id="826" r:id="rId34"/>
    <p:sldId id="284" r:id="rId35"/>
  </p:sldIdLst>
  <p:sldSz cx="9144000" cy="6858000" type="screen4x3"/>
  <p:notesSz cx="6562725" cy="86868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190E"/>
    <a:srgbClr val="ED0EF2"/>
    <a:srgbClr val="FFD3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1902" autoAdjust="0"/>
  </p:normalViewPr>
  <p:slideViewPr>
    <p:cSldViewPr snapToObjects="1">
      <p:cViewPr varScale="1">
        <p:scale>
          <a:sx n="63" d="100"/>
          <a:sy n="63" d="100"/>
        </p:scale>
        <p:origin x="-1360" y="-64"/>
      </p:cViewPr>
      <p:guideLst>
        <p:guide orient="horz" pos="2160"/>
        <p:guide pos="2880"/>
      </p:guideLst>
    </p:cSldViewPr>
  </p:slideViewPr>
  <p:outlineViewPr>
    <p:cViewPr>
      <p:scale>
        <a:sx n="33" d="100"/>
        <a:sy n="33" d="100"/>
      </p:scale>
      <p:origin x="0" y="213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843213" cy="434975"/>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717925" y="0"/>
            <a:ext cx="2843213" cy="434975"/>
          </a:xfrm>
          <a:prstGeom prst="rect">
            <a:avLst/>
          </a:prstGeom>
        </p:spPr>
        <p:txBody>
          <a:bodyPr vert="horz" lIns="91440" tIns="45720" rIns="91440" bIns="45720" rtlCol="0"/>
          <a:lstStyle>
            <a:lvl1pPr algn="r">
              <a:defRPr sz="1200"/>
            </a:lvl1pPr>
          </a:lstStyle>
          <a:p>
            <a:fld id="{CEBAED3E-43E8-476F-9C4F-152FCADD4CCB}" type="datetimeFigureOut">
              <a:rPr lang="pl-PL" smtClean="0"/>
              <a:t>17.12.2019</a:t>
            </a:fld>
            <a:endParaRPr lang="pl-PL"/>
          </a:p>
        </p:txBody>
      </p:sp>
      <p:sp>
        <p:nvSpPr>
          <p:cNvPr id="4" name="Symbol zastępczy obrazu slajdu 3"/>
          <p:cNvSpPr>
            <a:spLocks noGrp="1" noRot="1" noChangeAspect="1"/>
          </p:cNvSpPr>
          <p:nvPr>
            <p:ph type="sldImg" idx="2"/>
          </p:nvPr>
        </p:nvSpPr>
        <p:spPr>
          <a:xfrm>
            <a:off x="1109663" y="650875"/>
            <a:ext cx="4343400" cy="325755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55638" y="4125913"/>
            <a:ext cx="5251450" cy="3910012"/>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250238"/>
            <a:ext cx="2843213" cy="43497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717925" y="8250238"/>
            <a:ext cx="2843213" cy="434975"/>
          </a:xfrm>
          <a:prstGeom prst="rect">
            <a:avLst/>
          </a:prstGeom>
        </p:spPr>
        <p:txBody>
          <a:bodyPr vert="horz" lIns="91440" tIns="45720" rIns="91440" bIns="45720" rtlCol="0" anchor="b"/>
          <a:lstStyle>
            <a:lvl1pPr algn="r">
              <a:defRPr sz="1200"/>
            </a:lvl1pPr>
          </a:lstStyle>
          <a:p>
            <a:fld id="{EDF0E4C1-A220-41C4-A8CC-6F3BAD82A019}" type="slidenum">
              <a:rPr lang="pl-PL" smtClean="0"/>
              <a:t>‹#›</a:t>
            </a:fld>
            <a:endParaRPr lang="pl-PL"/>
          </a:p>
        </p:txBody>
      </p:sp>
    </p:spTree>
    <p:extLst>
      <p:ext uri="{BB962C8B-B14F-4D97-AF65-F5344CB8AC3E}">
        <p14:creationId xmlns:p14="http://schemas.microsoft.com/office/powerpoint/2010/main" val="2694502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7D12E89F-1820-4A8A-8FD5-90F211A71CED}"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A3858A51-5A2E-470A-B18F-857A48639BE3}" type="datetimeFigureOut">
              <a:rPr lang="en-GB"/>
              <a:pPr>
                <a:defRPr/>
              </a:pPr>
              <a:t>17/12/2019</a:t>
            </a:fld>
            <a:endParaRPr lang="en-GB"/>
          </a:p>
        </p:txBody>
      </p:sp>
    </p:spTree>
  </p:cSld>
  <p:clrMapOvr>
    <a:masterClrMapping/>
  </p:clrMapOvr>
  <p:transition>
    <p:randomBa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A94366D0-F84C-41F2-BAE4-743570A277AA}"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1C49E219-317F-4B23-90EE-042271F7C31A}" type="datetimeFigureOut">
              <a:rPr lang="en-GB"/>
              <a:pPr>
                <a:defRPr/>
              </a:pPr>
              <a:t>17/12/2019</a:t>
            </a:fld>
            <a:endParaRPr lang="en-GB"/>
          </a:p>
        </p:txBody>
      </p:sp>
    </p:spTree>
  </p:cSld>
  <p:clrMapOvr>
    <a:masterClrMapping/>
  </p:clrMapOvr>
  <p:transition>
    <p:randomBa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B38F97C4-010C-4512-91C2-0A515A237A20}"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C21B0708-27B5-41F3-86C7-BC46FD5EC5EE}" type="datetimeFigureOut">
              <a:rPr lang="en-GB"/>
              <a:pPr>
                <a:defRPr/>
              </a:pPr>
              <a:t>17/12/2019</a:t>
            </a:fld>
            <a:endParaRPr lang="en-GB"/>
          </a:p>
        </p:txBody>
      </p:sp>
    </p:spTree>
  </p:cSld>
  <p:clrMapOvr>
    <a:masterClrMapping/>
  </p:clrMapOvr>
  <p:transition>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DD2C2BC5-0E1D-4F56-B488-D75B2E0FD708}"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D495237C-B063-4968-895F-7E6F856896CD}" type="datetimeFigureOut">
              <a:rPr lang="en-GB"/>
              <a:pPr>
                <a:defRPr/>
              </a:pPr>
              <a:t>17/12/2019</a:t>
            </a:fld>
            <a:endParaRPr lang="en-GB"/>
          </a:p>
        </p:txBody>
      </p:sp>
    </p:spTree>
  </p:cSld>
  <p:clrMapOvr>
    <a:masterClrMapping/>
  </p:clrMapOvr>
  <p:transition>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7041CB55-C8D6-4994-B17C-FB3867B714C6}"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857DD756-1FED-4B3A-AAB1-056853BC5755}" type="datetimeFigureOut">
              <a:rPr lang="en-GB"/>
              <a:pPr>
                <a:defRPr/>
              </a:pPr>
              <a:t>17/12/2019</a:t>
            </a:fld>
            <a:endParaRPr lang="en-GB"/>
          </a:p>
        </p:txBody>
      </p:sp>
    </p:spTree>
  </p:cSld>
  <p:clrMapOvr>
    <a:masterClrMapping/>
  </p:clrMapOvr>
  <p:transition>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912A234B-79DE-4C6F-A0F7-AF448EC11E2C}"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F66E75FA-21E5-44BC-BFFB-F11C8E17B8E1}" type="datetimeFigureOut">
              <a:rPr lang="en-GB"/>
              <a:pPr>
                <a:defRPr/>
              </a:pPr>
              <a:t>17/12/2019</a:t>
            </a:fld>
            <a:endParaRPr lang="en-GB"/>
          </a:p>
        </p:txBody>
      </p:sp>
    </p:spTree>
  </p:cSld>
  <p:clrMapOvr>
    <a:masterClrMapping/>
  </p:clrMapOvr>
  <p:transition>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008D0A5A-B302-4B51-BE11-01B3C52C9B76}" type="slidenum">
              <a:rPr lang="en-GB"/>
              <a:pPr>
                <a:defRPr/>
              </a:pPr>
              <a:t>‹#›</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Date Placeholder 3"/>
          <p:cNvSpPr>
            <a:spLocks noGrp="1"/>
          </p:cNvSpPr>
          <p:nvPr>
            <p:ph type="dt" sz="half" idx="12"/>
          </p:nvPr>
        </p:nvSpPr>
        <p:spPr/>
        <p:txBody>
          <a:bodyPr/>
          <a:lstStyle>
            <a:lvl1pPr>
              <a:defRPr/>
            </a:lvl1pPr>
          </a:lstStyle>
          <a:p>
            <a:pPr>
              <a:defRPr/>
            </a:pPr>
            <a:fld id="{1A4E55EC-706E-44C7-BB3B-12F121570E47}" type="datetimeFigureOut">
              <a:rPr lang="en-GB"/>
              <a:pPr>
                <a:defRPr/>
              </a:pPr>
              <a:t>17/12/2019</a:t>
            </a:fld>
            <a:endParaRPr lang="en-GB"/>
          </a:p>
        </p:txBody>
      </p:sp>
    </p:spTree>
  </p:cSld>
  <p:clrMapOvr>
    <a:masterClrMapping/>
  </p:clrMapOvr>
  <p:transition>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C7A5DB98-17CD-44CA-A042-EB2FA85C8E9F}" type="slidenum">
              <a:rPr lang="en-GB"/>
              <a:pPr>
                <a:defRPr/>
              </a:pPr>
              <a:t>‹#›</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Date Placeholder 3"/>
          <p:cNvSpPr>
            <a:spLocks noGrp="1"/>
          </p:cNvSpPr>
          <p:nvPr>
            <p:ph type="dt" sz="half" idx="12"/>
          </p:nvPr>
        </p:nvSpPr>
        <p:spPr/>
        <p:txBody>
          <a:bodyPr/>
          <a:lstStyle>
            <a:lvl1pPr>
              <a:defRPr/>
            </a:lvl1pPr>
          </a:lstStyle>
          <a:p>
            <a:pPr>
              <a:defRPr/>
            </a:pPr>
            <a:fld id="{D8E90ADC-3DC6-42E6-A329-A96877ADB487}" type="datetimeFigureOut">
              <a:rPr lang="en-GB"/>
              <a:pPr>
                <a:defRPr/>
              </a:pPr>
              <a:t>17/12/2019</a:t>
            </a:fld>
            <a:endParaRPr lang="en-GB"/>
          </a:p>
        </p:txBody>
      </p:sp>
    </p:spTree>
  </p:cSld>
  <p:clrMapOvr>
    <a:masterClrMapping/>
  </p:clrMapOvr>
  <p:transition>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479B9B5E-7FF8-4ABF-A740-11E3E71D8540}" type="slidenum">
              <a:rPr lang="en-GB"/>
              <a:pPr>
                <a:defRPr/>
              </a:pPr>
              <a:t>‹#›</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Date Placeholder 3"/>
          <p:cNvSpPr>
            <a:spLocks noGrp="1"/>
          </p:cNvSpPr>
          <p:nvPr>
            <p:ph type="dt" sz="half" idx="12"/>
          </p:nvPr>
        </p:nvSpPr>
        <p:spPr/>
        <p:txBody>
          <a:bodyPr/>
          <a:lstStyle>
            <a:lvl1pPr>
              <a:defRPr/>
            </a:lvl1pPr>
          </a:lstStyle>
          <a:p>
            <a:pPr>
              <a:defRPr/>
            </a:pPr>
            <a:fld id="{1DB1F732-E961-4E9C-AA61-CA6E5081A8FD}" type="datetimeFigureOut">
              <a:rPr lang="en-GB"/>
              <a:pPr>
                <a:defRPr/>
              </a:pPr>
              <a:t>17/12/2019</a:t>
            </a:fld>
            <a:endParaRPr lang="en-GB"/>
          </a:p>
        </p:txBody>
      </p:sp>
    </p:spTree>
  </p:cSld>
  <p:clrMapOvr>
    <a:masterClrMapping/>
  </p:clrMapOvr>
  <p:transition>
    <p:randomBa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847F81DF-4154-4ADF-9016-2A4EDF49D795}" type="slidenum">
              <a:rPr lang="en-GB"/>
              <a:pPr>
                <a:defRPr/>
              </a:pPr>
              <a:t>‹#›</a:t>
            </a:fld>
            <a:endParaRPr lang="en-GB"/>
          </a:p>
        </p:txBody>
      </p:sp>
      <p:sp>
        <p:nvSpPr>
          <p:cNvPr id="6" name="Footer Placeholder 4"/>
          <p:cNvSpPr>
            <a:spLocks noGrp="1"/>
          </p:cNvSpPr>
          <p:nvPr>
            <p:ph type="ftr" sz="quarter" idx="15"/>
          </p:nvPr>
        </p:nvSpPr>
        <p:spPr/>
        <p:txBody>
          <a:bodyPr/>
          <a:lstStyle>
            <a:lvl1pPr>
              <a:defRPr/>
            </a:lvl1pPr>
          </a:lstStyle>
          <a:p>
            <a:pPr>
              <a:defRPr/>
            </a:pPr>
            <a:endParaRPr lang="en-GB"/>
          </a:p>
        </p:txBody>
      </p:sp>
      <p:sp>
        <p:nvSpPr>
          <p:cNvPr id="7" name="Date Placeholder 3"/>
          <p:cNvSpPr>
            <a:spLocks noGrp="1"/>
          </p:cNvSpPr>
          <p:nvPr>
            <p:ph type="dt" sz="half" idx="16"/>
          </p:nvPr>
        </p:nvSpPr>
        <p:spPr/>
        <p:txBody>
          <a:bodyPr/>
          <a:lstStyle>
            <a:lvl1pPr>
              <a:defRPr/>
            </a:lvl1pPr>
          </a:lstStyle>
          <a:p>
            <a:pPr>
              <a:defRPr/>
            </a:pPr>
            <a:fld id="{8757FC2D-773F-4FB3-9B72-5E4A1918D4C8}" type="datetimeFigureOut">
              <a:rPr lang="en-GB"/>
              <a:pPr>
                <a:defRPr/>
              </a:pPr>
              <a:t>17/12/2019</a:t>
            </a:fld>
            <a:endParaRPr lang="en-GB"/>
          </a:p>
        </p:txBody>
      </p:sp>
    </p:spTree>
  </p:cSld>
  <p:clrMapOvr>
    <a:masterClrMapping/>
  </p:clrMapOvr>
  <p:transition>
    <p:randomBa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CC5B0F01-F2A1-49AA-A34A-542FE204A9B1}"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70344DD5-FF70-4523-B1CB-1660B681777E}" type="datetimeFigureOut">
              <a:rPr lang="en-GB"/>
              <a:pPr>
                <a:defRPr/>
              </a:pPr>
              <a:t>17/12/2019</a:t>
            </a:fld>
            <a:endParaRPr lang="en-GB"/>
          </a:p>
        </p:txBody>
      </p:sp>
    </p:spTree>
  </p:cSld>
  <p:clrMapOvr>
    <a:masterClrMapping/>
  </p:clrMapOvr>
  <p:transition>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smtClean="0">
                <a:solidFill>
                  <a:srgbClr val="FFFFFF"/>
                </a:solidFill>
                <a:cs typeface="+mn-cs"/>
              </a:defRPr>
            </a:lvl1pPr>
          </a:lstStyle>
          <a:p>
            <a:pPr>
              <a:defRPr/>
            </a:pPr>
            <a:fld id="{394EA871-B7BE-4C62-AE4D-CF4A67E988B2}" type="slidenum">
              <a:rPr lang="en-GB"/>
              <a:pPr>
                <a:defRPr/>
              </a:pPr>
              <a:t>‹#›</a:t>
            </a:fld>
            <a:endParaRPr lang="en-GB"/>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cs typeface="+mn-cs"/>
              </a:defRPr>
            </a:lvl1pPr>
          </a:lstStyle>
          <a:p>
            <a:pPr>
              <a:defRPr/>
            </a:pPr>
            <a:endParaRPr lang="en-GB"/>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smtClean="0">
                <a:solidFill>
                  <a:schemeClr val="bg2"/>
                </a:solidFill>
                <a:cs typeface="+mn-cs"/>
              </a:defRPr>
            </a:lvl1pPr>
          </a:lstStyle>
          <a:p>
            <a:pPr>
              <a:defRPr/>
            </a:pPr>
            <a:fld id="{5E7B94CA-B9BE-4C29-BF48-4EEAC3749699}" type="datetimeFigureOut">
              <a:rPr lang="en-GB"/>
              <a:pPr>
                <a:defRPr/>
              </a:pPr>
              <a:t>17/12/2019</a:t>
            </a:fld>
            <a:endParaRPr lang="en-GB"/>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ransition>
    <p:randomBar/>
  </p:transition>
  <p:timing>
    <p:tnLst>
      <p:par>
        <p:cTn id="1" dur="indefinite" restart="never" nodeType="tmRoot"/>
      </p:par>
    </p:tnLst>
  </p:timing>
  <p:txStyles>
    <p:title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fontAlgn="base">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fontAlgn="base">
        <a:spcBef>
          <a:spcPct val="20000"/>
        </a:spcBef>
        <a:spcAft>
          <a:spcPct val="0"/>
        </a:spcAft>
        <a:buClr>
          <a:srgbClr val="526DB0"/>
        </a:buClr>
        <a:buFont typeface="Arial" charset="0"/>
        <a:buChar char="•"/>
        <a:defRPr kern="1200">
          <a:solidFill>
            <a:schemeClr val="tx1"/>
          </a:solidFill>
          <a:latin typeface="+mn-lt"/>
          <a:ea typeface="+mn-ea"/>
          <a:cs typeface="+mn-cs"/>
        </a:defRPr>
      </a:lvl3pPr>
      <a:lvl4pPr marL="1279525" indent="-228600" algn="l" rtl="0" fontAlgn="base">
        <a:spcBef>
          <a:spcPct val="20000"/>
        </a:spcBef>
        <a:spcAft>
          <a:spcPct val="0"/>
        </a:spcAft>
        <a:buClr>
          <a:srgbClr val="989AAC"/>
        </a:buClr>
        <a:buFont typeface="Arial" charset="0"/>
        <a:buChar char="•"/>
        <a:defRPr sz="1600" kern="1200">
          <a:solidFill>
            <a:schemeClr val="tx1"/>
          </a:solidFill>
          <a:latin typeface="+mn-lt"/>
          <a:ea typeface="+mn-ea"/>
          <a:cs typeface="+mn-cs"/>
        </a:defRPr>
      </a:lvl4pPr>
      <a:lvl5pPr marL="1554163" indent="-228600" algn="l" rtl="0" fontAlgn="base">
        <a:spcBef>
          <a:spcPct val="20000"/>
        </a:spcBef>
        <a:spcAft>
          <a:spcPct val="0"/>
        </a:spcAft>
        <a:buClr>
          <a:srgbClr val="DC5924"/>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blip>
          <a:stretch>
            <a:fillRect/>
          </a:stretch>
        </p:blipFill>
        <p:spPr>
          <a:xfrm>
            <a:off x="3277869" y="1052662"/>
            <a:ext cx="5112569" cy="3168351"/>
          </a:xfrm>
          <a:prstGeom prst="rect">
            <a:avLst/>
          </a:prstGeom>
          <a:ln>
            <a:noFill/>
          </a:ln>
          <a:effectLst>
            <a:softEdge rad="317500"/>
          </a:effectLst>
        </p:spPr>
      </p:pic>
      <p:sp>
        <p:nvSpPr>
          <p:cNvPr id="129026" name="Rectangle 2"/>
          <p:cNvSpPr>
            <a:spLocks noGrp="1" noChangeArrowheads="1"/>
          </p:cNvSpPr>
          <p:nvPr>
            <p:ph type="ctrTitle"/>
          </p:nvPr>
        </p:nvSpPr>
        <p:spPr>
          <a:xfrm>
            <a:off x="685800" y="2636838"/>
            <a:ext cx="7543800" cy="2593975"/>
          </a:xfrm>
        </p:spPr>
        <p:txBody>
          <a:bodyPr/>
          <a:lstStyle/>
          <a:p>
            <a:pPr fontAlgn="auto">
              <a:spcAft>
                <a:spcPts val="0"/>
              </a:spcAft>
              <a:defRPr/>
            </a:pPr>
            <a:r>
              <a:rPr lang="pl-PL" sz="4400" dirty="0" smtClean="0">
                <a:solidFill>
                  <a:schemeClr val="accent3">
                    <a:lumMod val="75000"/>
                  </a:schemeClr>
                </a:solidFill>
              </a:rPr>
              <a:t>Formy współdziałania przestępnego</a:t>
            </a:r>
            <a:endParaRPr lang="pl-PL" sz="4400" dirty="0">
              <a:solidFill>
                <a:schemeClr val="accent3">
                  <a:lumMod val="75000"/>
                </a:schemeClr>
              </a:solidFill>
            </a:endParaRPr>
          </a:p>
        </p:txBody>
      </p:sp>
      <p:sp>
        <p:nvSpPr>
          <p:cNvPr id="129027" name="Rectangle 3"/>
          <p:cNvSpPr>
            <a:spLocks noGrp="1" noChangeArrowheads="1"/>
          </p:cNvSpPr>
          <p:nvPr>
            <p:ph type="subTitle" idx="1"/>
          </p:nvPr>
        </p:nvSpPr>
        <p:spPr>
          <a:xfrm>
            <a:off x="685800" y="4830763"/>
            <a:ext cx="6461125" cy="985837"/>
          </a:xfrm>
        </p:spPr>
        <p:txBody>
          <a:bodyPr rtlCol="0">
            <a:noAutofit/>
          </a:bodyPr>
          <a:lstStyle/>
          <a:p>
            <a:pPr fontAlgn="auto">
              <a:spcAft>
                <a:spcPts val="0"/>
              </a:spcAft>
              <a:buFont typeface="Arial" pitchFamily="34" charset="0"/>
              <a:buNone/>
              <a:defRPr/>
            </a:pPr>
            <a:r>
              <a:rPr lang="pl-PL" sz="3200" dirty="0" smtClean="0">
                <a:solidFill>
                  <a:schemeClr val="tx1">
                    <a:lumMod val="85000"/>
                    <a:lumOff val="15000"/>
                  </a:schemeClr>
                </a:solidFill>
              </a:rPr>
              <a:t> </a:t>
            </a:r>
            <a:endParaRPr lang="pl-PL" sz="3200" dirty="0">
              <a:solidFill>
                <a:schemeClr val="tx1">
                  <a:lumMod val="85000"/>
                  <a:lumOff val="15000"/>
                </a:schemeClr>
              </a:solidFill>
            </a:endParaRPr>
          </a:p>
          <a:p>
            <a:pPr fontAlgn="auto">
              <a:spcAft>
                <a:spcPts val="0"/>
              </a:spcAft>
              <a:buFont typeface="Arial" pitchFamily="34" charset="0"/>
              <a:buNone/>
              <a:defRPr/>
            </a:pPr>
            <a:r>
              <a:rPr lang="pl-PL" sz="3200" dirty="0" smtClean="0">
                <a:solidFill>
                  <a:schemeClr val="tx1">
                    <a:lumMod val="85000"/>
                    <a:lumOff val="15000"/>
                  </a:schemeClr>
                </a:solidFill>
              </a:rPr>
              <a:t>dr </a:t>
            </a:r>
            <a:r>
              <a:rPr lang="en-GB" sz="3200" dirty="0" err="1" smtClean="0">
                <a:solidFill>
                  <a:schemeClr val="tx1">
                    <a:lumMod val="85000"/>
                    <a:lumOff val="15000"/>
                  </a:schemeClr>
                </a:solidFill>
              </a:rPr>
              <a:t>Dagmara</a:t>
            </a:r>
            <a:r>
              <a:rPr lang="en-GB" sz="3200" dirty="0" smtClean="0">
                <a:solidFill>
                  <a:schemeClr val="tx1">
                    <a:lumMod val="85000"/>
                    <a:lumOff val="15000"/>
                  </a:schemeClr>
                </a:solidFill>
              </a:rPr>
              <a:t> </a:t>
            </a:r>
            <a:r>
              <a:rPr lang="en-GB" sz="3200" dirty="0" err="1" smtClean="0">
                <a:solidFill>
                  <a:schemeClr val="tx1">
                    <a:lumMod val="85000"/>
                    <a:lumOff val="15000"/>
                  </a:schemeClr>
                </a:solidFill>
              </a:rPr>
              <a:t>Gruszecka</a:t>
            </a:r>
            <a:endParaRPr lang="pl-PL" sz="3200" dirty="0">
              <a:solidFill>
                <a:schemeClr val="tx1">
                  <a:lumMod val="85000"/>
                  <a:lumOff val="15000"/>
                </a:schemeClr>
              </a:solidFill>
            </a:endParaRPr>
          </a:p>
        </p:txBody>
      </p:sp>
      <p:pic>
        <p:nvPicPr>
          <p:cNvPr id="6" name="Obraz 5" descr="WPIA.png"/>
          <p:cNvPicPr>
            <a:picLocks noChangeAspect="1"/>
          </p:cNvPicPr>
          <p:nvPr/>
        </p:nvPicPr>
        <p:blipFill>
          <a:blip r:embed="rId3" cstate="print"/>
          <a:stretch>
            <a:fillRect/>
          </a:stretch>
        </p:blipFill>
        <p:spPr>
          <a:xfrm>
            <a:off x="269541" y="332656"/>
            <a:ext cx="2790291" cy="864096"/>
          </a:xfrm>
          <a:prstGeom prst="rect">
            <a:avLst/>
          </a:prstGeom>
        </p:spPr>
      </p:pic>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16294"/>
            <a:ext cx="2143125"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Współsprawstwo</a:t>
            </a:r>
            <a:endParaRPr lang="pl-PL" sz="4000" dirty="0"/>
          </a:p>
        </p:txBody>
      </p:sp>
      <p:sp>
        <p:nvSpPr>
          <p:cNvPr id="130051" name="Rectangle 3"/>
          <p:cNvSpPr>
            <a:spLocks noGrp="1" noChangeArrowheads="1"/>
          </p:cNvSpPr>
          <p:nvPr>
            <p:ph idx="1"/>
          </p:nvPr>
        </p:nvSpPr>
        <p:spPr>
          <a:xfrm>
            <a:off x="457200" y="1052513"/>
            <a:ext cx="8075240" cy="5805487"/>
          </a:xfrm>
        </p:spPr>
        <p:txBody>
          <a:bodyPr rtlCol="0">
            <a:normAutofit fontScale="77500" lnSpcReduction="20000"/>
          </a:bodyPr>
          <a:lstStyle/>
          <a:p>
            <a:pPr>
              <a:lnSpc>
                <a:spcPct val="150000"/>
              </a:lnSpc>
              <a:buBlip>
                <a:blip r:embed="rId3"/>
              </a:buBlip>
            </a:pPr>
            <a:r>
              <a:rPr lang="pl-PL" dirty="0" err="1" smtClean="0"/>
              <a:t>Wielosprawstwo</a:t>
            </a:r>
            <a:r>
              <a:rPr lang="pl-PL" dirty="0" smtClean="0"/>
              <a:t> </a:t>
            </a:r>
            <a:r>
              <a:rPr lang="pl-PL" dirty="0" err="1" smtClean="0"/>
              <a:t>koincydentalne</a:t>
            </a:r>
            <a:endParaRPr lang="pl-PL" dirty="0" smtClean="0"/>
          </a:p>
          <a:p>
            <a:pPr marL="114300" indent="0">
              <a:lnSpc>
                <a:spcPct val="150000"/>
              </a:lnSpc>
              <a:buNone/>
            </a:pPr>
            <a:r>
              <a:rPr lang="pl-PL" b="1" dirty="0" smtClean="0"/>
              <a:t>SZCZEGÓŁOWOŚĆ POROZUMIENIA</a:t>
            </a:r>
          </a:p>
          <a:p>
            <a:pPr>
              <a:lnSpc>
                <a:spcPct val="150000"/>
              </a:lnSpc>
              <a:buFont typeface="Wingdings" panose="05000000000000000000" pitchFamily="2" charset="2"/>
              <a:buChar char="q"/>
            </a:pPr>
            <a:r>
              <a:rPr lang="pl-PL" b="1" dirty="0" smtClean="0"/>
              <a:t>„Zawarcie </a:t>
            </a:r>
            <a:r>
              <a:rPr lang="pl-PL" b="1" dirty="0"/>
              <a:t>porozumienia nie jest równoznaczne ze szczegółowym uzgodnieniem każdego elementu zachowania, podziału ról, itp. Istotne, aby zmowa obejmowała zgodę na realizację wszystkich znamion </a:t>
            </a:r>
            <a:r>
              <a:rPr lang="pl-PL" b="1" dirty="0" smtClean="0"/>
              <a:t>przestępstwa”</a:t>
            </a:r>
          </a:p>
          <a:p>
            <a:pPr marL="114300" indent="0">
              <a:lnSpc>
                <a:spcPct val="150000"/>
              </a:lnSpc>
              <a:buNone/>
            </a:pPr>
            <a:r>
              <a:rPr lang="pl-PL" dirty="0" smtClean="0"/>
              <a:t>wyr</a:t>
            </a:r>
            <a:r>
              <a:rPr lang="pl-PL" dirty="0"/>
              <a:t>. SA we Wrocławiu z 27.8.2015 r., II </a:t>
            </a:r>
            <a:r>
              <a:rPr lang="pl-PL" dirty="0" err="1"/>
              <a:t>AKa</a:t>
            </a:r>
            <a:r>
              <a:rPr lang="pl-PL" dirty="0"/>
              <a:t> 197/15, </a:t>
            </a:r>
            <a:r>
              <a:rPr lang="pl-PL" dirty="0" err="1" smtClean="0"/>
              <a:t>Legalis</a:t>
            </a:r>
            <a:endParaRPr lang="pl-PL" dirty="0"/>
          </a:p>
          <a:p>
            <a:pPr>
              <a:lnSpc>
                <a:spcPct val="150000"/>
              </a:lnSpc>
              <a:buFont typeface="Wingdings" panose="05000000000000000000" pitchFamily="2" charset="2"/>
              <a:buChar char="q"/>
            </a:pPr>
            <a:r>
              <a:rPr lang="pl-PL" dirty="0" smtClean="0"/>
              <a:t>"</a:t>
            </a:r>
            <a:r>
              <a:rPr lang="pl-PL" b="1" dirty="0"/>
              <a:t>Brak u jednego z dwóch uczestników przestępczej akcji świadomości i woli wspólnej działalności wyklucza byt współsprawstwa, a czyny ich mogą być ocenione odrębnie jako </a:t>
            </a:r>
            <a:r>
              <a:rPr lang="pl-PL" b="1" dirty="0" err="1"/>
              <a:t>jednosprawstwo</a:t>
            </a:r>
            <a:r>
              <a:rPr lang="pl-PL" b="1" dirty="0"/>
              <a:t> bądź odpowiedzialność jednego z nich rozważyć należy na gruncie </a:t>
            </a:r>
            <a:r>
              <a:rPr lang="pl-PL" b="1" dirty="0" err="1"/>
              <a:t>niesprawczych</a:t>
            </a:r>
            <a:r>
              <a:rPr lang="pl-PL" b="1" dirty="0"/>
              <a:t> form współdziałania</a:t>
            </a:r>
            <a:r>
              <a:rPr lang="pl-PL" dirty="0"/>
              <a:t>" </a:t>
            </a:r>
            <a:endParaRPr lang="pl-PL" dirty="0" smtClean="0"/>
          </a:p>
          <a:p>
            <a:pPr marL="114300" indent="0">
              <a:lnSpc>
                <a:spcPct val="150000"/>
              </a:lnSpc>
              <a:buNone/>
            </a:pPr>
            <a:r>
              <a:rPr lang="pl-PL" dirty="0" smtClean="0"/>
              <a:t>wyr</a:t>
            </a:r>
            <a:r>
              <a:rPr lang="pl-PL" dirty="0"/>
              <a:t>. SA w Białymstoku z 15.9.2005 r. </a:t>
            </a:r>
            <a:r>
              <a:rPr lang="pl-PL" dirty="0" smtClean="0"/>
              <a:t>, </a:t>
            </a:r>
            <a:r>
              <a:rPr lang="pl-PL" dirty="0"/>
              <a:t>I</a:t>
            </a:r>
            <a:r>
              <a:rPr lang="pl-PL" dirty="0" smtClean="0"/>
              <a:t>I </a:t>
            </a:r>
            <a:r>
              <a:rPr lang="pl-PL" dirty="0" err="1"/>
              <a:t>AKa</a:t>
            </a:r>
            <a:r>
              <a:rPr lang="pl-PL" dirty="0"/>
              <a:t> 126/05, OSAB 2005, Nr 3, poz. </a:t>
            </a:r>
            <a:endParaRPr lang="pl-PL" dirty="0" smtClean="0"/>
          </a:p>
          <a:p>
            <a:pPr>
              <a:lnSpc>
                <a:spcPct val="150000"/>
              </a:lnSpc>
              <a:buFont typeface="Wingdings" panose="05000000000000000000" pitchFamily="2" charset="2"/>
              <a:buChar char="q"/>
            </a:pPr>
            <a:r>
              <a:rPr lang="pl-PL" dirty="0" smtClean="0"/>
              <a:t>„</a:t>
            </a:r>
            <a:r>
              <a:rPr lang="pl-PL" b="1" dirty="0" smtClean="0"/>
              <a:t>Nie może </a:t>
            </a:r>
            <a:r>
              <a:rPr lang="pl-PL" b="1" dirty="0"/>
              <a:t>być uznana za współsprawcę osoba, która jedynie nie przeciwstawia się działaniu sprawcy realizującego znamiona przestępstwa, nie wypełniając w inny sposób takich </a:t>
            </a:r>
            <a:r>
              <a:rPr lang="pl-PL" b="1" dirty="0" smtClean="0"/>
              <a:t>znamion</a:t>
            </a:r>
            <a:r>
              <a:rPr lang="pl-PL" dirty="0" smtClean="0"/>
              <a:t>” </a:t>
            </a:r>
          </a:p>
          <a:p>
            <a:pPr marL="114300" indent="0">
              <a:lnSpc>
                <a:spcPct val="150000"/>
              </a:lnSpc>
              <a:buNone/>
            </a:pPr>
            <a:r>
              <a:rPr lang="pl-PL" dirty="0" smtClean="0"/>
              <a:t>wyr</a:t>
            </a:r>
            <a:r>
              <a:rPr lang="pl-PL" dirty="0"/>
              <a:t>. SA w Krakowie z 7.11.2013 r., II </a:t>
            </a:r>
            <a:r>
              <a:rPr lang="pl-PL" dirty="0" err="1"/>
              <a:t>AKa</a:t>
            </a:r>
            <a:r>
              <a:rPr lang="pl-PL" dirty="0"/>
              <a:t> 210/13, KZS 2013, Nr 12, poz. 35</a:t>
            </a:r>
            <a:r>
              <a:rPr lang="pl-PL" dirty="0" smtClean="0"/>
              <a:t>)</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445093398"/>
      </p:ext>
    </p:extLst>
  </p:cSld>
  <p:clrMapOvr>
    <a:masterClrMapping/>
  </p:clrMapOvr>
  <p:transition>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Współsprawstwo</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fontScale="92500"/>
          </a:bodyPr>
          <a:lstStyle/>
          <a:p>
            <a:pPr>
              <a:lnSpc>
                <a:spcPct val="150000"/>
              </a:lnSpc>
              <a:buBlip>
                <a:blip r:embed="rId2"/>
              </a:buBlip>
            </a:pPr>
            <a:r>
              <a:rPr lang="pl-PL" b="1" dirty="0" smtClean="0"/>
              <a:t>EKSCES jednego ze współsprawców</a:t>
            </a:r>
          </a:p>
          <a:p>
            <a:pPr algn="just">
              <a:lnSpc>
                <a:spcPct val="150000"/>
              </a:lnSpc>
              <a:buBlip>
                <a:blip r:embed="rId2"/>
              </a:buBlip>
            </a:pPr>
            <a:r>
              <a:rPr lang="pl-PL" dirty="0" smtClean="0"/>
              <a:t>„</a:t>
            </a:r>
            <a:r>
              <a:rPr lang="pl-PL" i="1" dirty="0" smtClean="0"/>
              <a:t>Jeżeli </a:t>
            </a:r>
            <a:r>
              <a:rPr lang="pl-PL" i="1" dirty="0"/>
              <a:t>w trakcie rozboju jeden ze współsprawców posłużył się bronią palną, to realizuje on znamiona typu kwalifikowanego tego przestępstwa (art. 280 § 2 KK). Inni współsprawcy poniosą odpowiedzialność tylko za typ podstawowy rozboju (art. 280 § 1 KK), gdy nie byli świadomi posiadania przez niego broni palnej przed przystąpieniem do realizacji czynu zabronionego ani nie akceptowali wykorzystania jej w trakcie przełamywania oporu pokrzywdzonego. Gdyby jednak pozostali sprawcy na takie zachowanie wyrażali zgodę, chociażby w sposób </a:t>
            </a:r>
            <a:r>
              <a:rPr lang="pl-PL" i="1" dirty="0" err="1"/>
              <a:t>konkludentny</a:t>
            </a:r>
            <a:r>
              <a:rPr lang="pl-PL" i="1" dirty="0"/>
              <a:t>, i współdziałali z osobą posługującą się bronią palną, odpowiedzą za typ kwalifikowany </a:t>
            </a:r>
            <a:r>
              <a:rPr lang="pl-PL" i="1" dirty="0" smtClean="0"/>
              <a:t>przestępstwa</a:t>
            </a:r>
            <a:r>
              <a:rPr lang="pl-PL" dirty="0" smtClean="0"/>
              <a:t>” (zob. wyr</a:t>
            </a:r>
            <a:r>
              <a:rPr lang="pl-PL" dirty="0"/>
              <a:t>. SN z 16.6.1977 r., III KR 142/77, OSNKW 1978, Nr 4–5, poz. 48).</a:t>
            </a:r>
            <a:endParaRPr lang="pl-PL" dirty="0" smtClean="0"/>
          </a:p>
          <a:p>
            <a:pPr fontAlgn="auto">
              <a:spcAft>
                <a:spcPts val="0"/>
              </a:spcAft>
              <a:buBlip>
                <a:blip r:embed="rId2"/>
              </a:buBlip>
              <a:defRPr/>
            </a:pPr>
            <a:endParaRPr lang="pl-PL" dirty="0" smtClean="0"/>
          </a:p>
        </p:txBody>
      </p:sp>
    </p:spTree>
    <p:extLst>
      <p:ext uri="{BB962C8B-B14F-4D97-AF65-F5344CB8AC3E}">
        <p14:creationId xmlns:p14="http://schemas.microsoft.com/office/powerpoint/2010/main" val="2599328962"/>
      </p:ext>
    </p:extLst>
  </p:cSld>
  <p:clrMapOvr>
    <a:masterClrMapping/>
  </p:clrMapOvr>
  <p:transition>
    <p:randomBa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Sprawstwo kierownicze</a:t>
            </a:r>
            <a:endParaRPr lang="pl-PL" sz="4000" dirty="0"/>
          </a:p>
        </p:txBody>
      </p:sp>
      <p:sp>
        <p:nvSpPr>
          <p:cNvPr id="130051" name="Rectangle 3"/>
          <p:cNvSpPr>
            <a:spLocks noGrp="1" noChangeArrowheads="1"/>
          </p:cNvSpPr>
          <p:nvPr>
            <p:ph idx="1"/>
          </p:nvPr>
        </p:nvSpPr>
        <p:spPr>
          <a:xfrm>
            <a:off x="107504" y="1052513"/>
            <a:ext cx="8280846" cy="5805487"/>
          </a:xfrm>
        </p:spPr>
        <p:txBody>
          <a:bodyPr rtlCol="0">
            <a:normAutofit/>
          </a:bodyPr>
          <a:lstStyle/>
          <a:p>
            <a:pPr algn="just" fontAlgn="auto">
              <a:spcAft>
                <a:spcPts val="0"/>
              </a:spcAft>
              <a:buFont typeface="Wingdings" panose="05000000000000000000" pitchFamily="2" charset="2"/>
              <a:buChar char="Ø"/>
              <a:defRPr/>
            </a:pPr>
            <a:r>
              <a:rPr lang="pl-PL" dirty="0"/>
              <a:t>Bez ustawowej regulacji sprawstwa kierowniczego odpowiedzialność za sprawstwo w przypadku kierowania wykonaniem czynu zabronionego, któremu nie towarzyszy wypełnienie przez kierującego co najmniej pewnego fragmentu znamion typu, nie byłaby </a:t>
            </a:r>
            <a:r>
              <a:rPr lang="pl-PL" dirty="0" smtClean="0"/>
              <a:t>możliwa</a:t>
            </a:r>
          </a:p>
          <a:p>
            <a:pPr fontAlgn="auto">
              <a:spcAft>
                <a:spcPts val="0"/>
              </a:spcAft>
              <a:buFont typeface="Arial" panose="020B0604020202020204" pitchFamily="34" charset="0"/>
              <a:buChar char="•"/>
              <a:defRPr/>
            </a:pPr>
            <a:r>
              <a:rPr lang="pl-PL" b="1" dirty="0"/>
              <a:t>Element subiektywny ( władztwo nad przebiegiem realizacji znamion typu czynu przez osobę kierującą</a:t>
            </a:r>
            <a:r>
              <a:rPr lang="pl-PL" b="1" dirty="0" smtClean="0"/>
              <a:t>)</a:t>
            </a:r>
            <a:endParaRPr lang="pl-PL" b="1" u="sng" dirty="0" smtClean="0"/>
          </a:p>
          <a:p>
            <a:r>
              <a:rPr lang="pl-PL" b="1" dirty="0" smtClean="0"/>
              <a:t>Element obiektywny (kierowanie wykonaniem cz. z. przez  inną osobę)</a:t>
            </a:r>
          </a:p>
          <a:p>
            <a:r>
              <a:rPr lang="pl-PL" dirty="0" smtClean="0">
                <a:solidFill>
                  <a:srgbClr val="FF0000"/>
                </a:solidFill>
              </a:rPr>
              <a:t>Panowanie nad przebiegiem akcji przestępczej</a:t>
            </a:r>
            <a:endParaRPr lang="pl-PL" dirty="0">
              <a:solidFill>
                <a:srgbClr val="FF0000"/>
              </a:solidFill>
            </a:endParaRPr>
          </a:p>
          <a:p>
            <a:pPr marL="457200" indent="-457200">
              <a:buFont typeface="+mj-lt"/>
              <a:buAutoNum type="arabicPeriod"/>
            </a:pPr>
            <a:r>
              <a:rPr lang="pl-PL" dirty="0" smtClean="0">
                <a:solidFill>
                  <a:srgbClr val="FF0000"/>
                </a:solidFill>
              </a:rPr>
              <a:t>decyzja </a:t>
            </a:r>
            <a:r>
              <a:rPr lang="pl-PL" dirty="0">
                <a:solidFill>
                  <a:srgbClr val="FF0000"/>
                </a:solidFill>
              </a:rPr>
              <a:t>o rozpoczęciu działania,</a:t>
            </a:r>
          </a:p>
          <a:p>
            <a:pPr marL="457200" indent="-457200">
              <a:buFont typeface="+mj-lt"/>
              <a:buAutoNum type="arabicPeriod"/>
            </a:pPr>
            <a:r>
              <a:rPr lang="pl-PL" dirty="0">
                <a:solidFill>
                  <a:srgbClr val="FF0000"/>
                </a:solidFill>
              </a:rPr>
              <a:t>decyzja o sposobie przebiegu akcji przestępnej,</a:t>
            </a:r>
          </a:p>
          <a:p>
            <a:pPr marL="457200" indent="-457200">
              <a:buFont typeface="+mj-lt"/>
              <a:buAutoNum type="arabicPeriod"/>
            </a:pPr>
            <a:r>
              <a:rPr lang="pl-PL" dirty="0">
                <a:solidFill>
                  <a:srgbClr val="FF0000"/>
                </a:solidFill>
              </a:rPr>
              <a:t>decyzja o zakończeniu lub przerwaniu działania</a:t>
            </a:r>
          </a:p>
          <a:p>
            <a:pPr fontAlgn="auto">
              <a:spcAft>
                <a:spcPts val="0"/>
              </a:spcAft>
              <a:buNone/>
              <a:defRPr/>
            </a:pPr>
            <a:r>
              <a:rPr lang="pl-PL" dirty="0"/>
              <a:t>przestępstwa umyślne i nieumyślne</a:t>
            </a:r>
            <a:r>
              <a:rPr lang="pl-PL" dirty="0" smtClean="0"/>
              <a:t>;</a:t>
            </a:r>
            <a:endParaRPr lang="pl-PL" b="1" u="sng" dirty="0" smtClean="0"/>
          </a:p>
          <a:p>
            <a:pPr marL="114300" indent="0" fontAlgn="auto">
              <a:spcAft>
                <a:spcPts val="0"/>
              </a:spcAft>
              <a:buNone/>
              <a:defRPr/>
            </a:pPr>
            <a:r>
              <a:rPr lang="pl-PL" dirty="0" smtClean="0"/>
              <a:t> </a:t>
            </a:r>
            <a:endParaRPr lang="pl-PL" dirty="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pic>
        <p:nvPicPr>
          <p:cNvPr id="2" name="Obraz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55432" y="4221088"/>
            <a:ext cx="2304256" cy="2169242"/>
          </a:xfrm>
          <a:prstGeom prst="rect">
            <a:avLst/>
          </a:prstGeom>
        </p:spPr>
      </p:pic>
    </p:spTree>
    <p:extLst>
      <p:ext uri="{BB962C8B-B14F-4D97-AF65-F5344CB8AC3E}">
        <p14:creationId xmlns:p14="http://schemas.microsoft.com/office/powerpoint/2010/main" val="1737231150"/>
      </p:ext>
    </p:extLst>
  </p:cSld>
  <p:clrMapOvr>
    <a:masterClrMapping/>
  </p:clrMapOvr>
  <p:transition>
    <p:randomBa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Sprawstwo kierownicze</a:t>
            </a:r>
            <a:endParaRPr lang="pl-PL" sz="4000" dirty="0"/>
          </a:p>
        </p:txBody>
      </p:sp>
      <p:sp>
        <p:nvSpPr>
          <p:cNvPr id="130051" name="Rectangle 3"/>
          <p:cNvSpPr>
            <a:spLocks noGrp="1" noChangeArrowheads="1"/>
          </p:cNvSpPr>
          <p:nvPr>
            <p:ph idx="1"/>
          </p:nvPr>
        </p:nvSpPr>
        <p:spPr>
          <a:xfrm>
            <a:off x="107504" y="1052513"/>
            <a:ext cx="8280846" cy="5904879"/>
          </a:xfrm>
        </p:spPr>
        <p:txBody>
          <a:bodyPr rtlCol="0">
            <a:normAutofit fontScale="85000" lnSpcReduction="20000"/>
          </a:bodyPr>
          <a:lstStyle/>
          <a:p>
            <a:pPr algn="just" fontAlgn="auto">
              <a:spcAft>
                <a:spcPts val="0"/>
              </a:spcAft>
              <a:buFont typeface="Wingdings" panose="05000000000000000000" pitchFamily="2" charset="2"/>
              <a:buChar char="Ø"/>
              <a:defRPr/>
            </a:pPr>
            <a:r>
              <a:rPr lang="pl-PL" dirty="0"/>
              <a:t>Pozycja sprawcy kierowniczego </a:t>
            </a:r>
            <a:r>
              <a:rPr lang="pl-PL" dirty="0" smtClean="0"/>
              <a:t>nie </a:t>
            </a:r>
            <a:r>
              <a:rPr lang="pl-PL" dirty="0"/>
              <a:t>musi się wiązać z </a:t>
            </a:r>
            <a:r>
              <a:rPr lang="pl-PL" dirty="0" err="1"/>
              <a:t>zachowaniami</a:t>
            </a:r>
            <a:r>
              <a:rPr lang="pl-PL" dirty="0"/>
              <a:t> negatywnymi wobec bezpośrednich wykonawców, takimi jak: zastraszenie, grożenie, czy też wywieranie bezpośredniego przymusu. W równym stopniu, związek i stosunek podległości istniejący między sprawcą kierowniczym oraz osobami realizującymi przedmiotowe znamiona przestępstwa mogą kształtować relacje pozytywne, w tym także emocjonalne" </a:t>
            </a:r>
            <a:endParaRPr lang="pl-PL" dirty="0" smtClean="0"/>
          </a:p>
          <a:p>
            <a:pPr marL="114300" indent="0" algn="just" fontAlgn="auto">
              <a:spcAft>
                <a:spcPts val="0"/>
              </a:spcAft>
              <a:buNone/>
              <a:defRPr/>
            </a:pPr>
            <a:r>
              <a:rPr lang="pl-PL" dirty="0" smtClean="0"/>
              <a:t>(</a:t>
            </a:r>
            <a:r>
              <a:rPr lang="pl-PL" dirty="0"/>
              <a:t>post. SN z 27.2.2014 r., V KK 7/14, KZS 2014, Nr 6, poz. 18).</a:t>
            </a:r>
            <a:r>
              <a:rPr lang="pl-PL" dirty="0" smtClean="0"/>
              <a:t> </a:t>
            </a:r>
          </a:p>
          <a:p>
            <a:pPr marL="114300" indent="0" algn="just" fontAlgn="auto">
              <a:spcAft>
                <a:spcPts val="0"/>
              </a:spcAft>
              <a:buNone/>
              <a:defRPr/>
            </a:pPr>
            <a:endParaRPr lang="pl-PL" dirty="0"/>
          </a:p>
          <a:p>
            <a:pPr marL="114300" indent="0" algn="just" fontAlgn="auto">
              <a:spcAft>
                <a:spcPts val="0"/>
              </a:spcAft>
              <a:buNone/>
              <a:defRPr/>
            </a:pPr>
            <a:r>
              <a:rPr lang="pl-PL" dirty="0" smtClean="0"/>
              <a:t>„Oskarżony precyzyjnie </a:t>
            </a:r>
            <a:r>
              <a:rPr lang="pl-PL" dirty="0"/>
              <a:t>zaplanował całe przestępcze przedsięwzięcie objęte zarzutem, sformował grupę osób w nim współdziałających, podzielił między nimi role, wręczył bezpośredniemu sprawcy przedmiot przypominający broń palną służący do sterroryzowania pokrzywdzonej, wskazał miejsce zdarzenia, wydał polecenie współoskarżonemu do rozpoczęcia akcji przestępczej, którą z zewnątrz obserwował oraz cały czas w niej aktywnie partycypował, instruując go telefonicznie, co miał robić, a zatem mógł też w każdej chwili ją przerwać, by w efekcie przyjąć od drugiego ze współoskarżonych skradzione przedmioty. W tym kontekście sąd takie zachowanie uznał za realizujące znamiona sprawstwa kierowniczego rozboju" </a:t>
            </a:r>
            <a:endParaRPr lang="pl-PL" dirty="0" smtClean="0"/>
          </a:p>
          <a:p>
            <a:pPr marL="114300" indent="0" algn="just" fontAlgn="auto">
              <a:spcAft>
                <a:spcPts val="0"/>
              </a:spcAft>
              <a:buNone/>
              <a:defRPr/>
            </a:pPr>
            <a:r>
              <a:rPr lang="pl-PL" dirty="0" smtClean="0"/>
              <a:t>(</a:t>
            </a:r>
            <a:r>
              <a:rPr lang="pl-PL" dirty="0"/>
              <a:t>wyr. SA w Warszawie z 28.1.2015 r., II </a:t>
            </a:r>
            <a:r>
              <a:rPr lang="pl-PL" dirty="0" err="1"/>
              <a:t>AKa</a:t>
            </a:r>
            <a:r>
              <a:rPr lang="pl-PL" dirty="0"/>
              <a:t> 475/14, </a:t>
            </a:r>
            <a:r>
              <a:rPr lang="pl-PL" dirty="0" err="1"/>
              <a:t>Legalis</a:t>
            </a:r>
            <a:r>
              <a:rPr lang="pl-PL" dirty="0" smtClean="0"/>
              <a:t>).</a:t>
            </a:r>
            <a:endParaRPr lang="pl-PL" dirty="0"/>
          </a:p>
          <a:p>
            <a:pPr marL="114300" indent="0" algn="just" fontAlgn="auto">
              <a:spcAft>
                <a:spcPts val="0"/>
              </a:spcAft>
              <a:buNone/>
              <a:defRPr/>
            </a:pPr>
            <a:endParaRPr lang="pl-PL" dirty="0" smtClean="0"/>
          </a:p>
          <a:p>
            <a:pPr fontAlgn="auto">
              <a:spcAft>
                <a:spcPts val="0"/>
              </a:spcAft>
              <a:buBlip>
                <a:blip r:embed="rId2"/>
              </a:buBlip>
              <a:defRPr/>
            </a:pPr>
            <a:r>
              <a:rPr lang="pl-PL" dirty="0" smtClean="0"/>
              <a:t> </a:t>
            </a:r>
            <a:r>
              <a:rPr lang="pl-PL" b="1" dirty="0" smtClean="0"/>
              <a:t>szersze i węższe rozumienie kierowania</a:t>
            </a:r>
          </a:p>
        </p:txBody>
      </p:sp>
    </p:spTree>
    <p:extLst>
      <p:ext uri="{BB962C8B-B14F-4D97-AF65-F5344CB8AC3E}">
        <p14:creationId xmlns:p14="http://schemas.microsoft.com/office/powerpoint/2010/main" val="4272880537"/>
      </p:ext>
    </p:extLst>
  </p:cSld>
  <p:clrMapOvr>
    <a:masterClrMapping/>
  </p:clrMapOvr>
  <p:transition>
    <p:randomBa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Sprawstwo polecające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Font typeface="Arial" pitchFamily="34" charset="0"/>
              <a:buNone/>
              <a:defRPr/>
            </a:pPr>
            <a:endParaRPr lang="pl-PL" b="1" u="sng" dirty="0" smtClean="0"/>
          </a:p>
          <a:p>
            <a:pPr>
              <a:buFont typeface="Wingdings" panose="05000000000000000000" pitchFamily="2" charset="2"/>
              <a:buChar char="q"/>
            </a:pPr>
            <a:r>
              <a:rPr lang="pl-PL" dirty="0" smtClean="0"/>
              <a:t>brak </a:t>
            </a:r>
            <a:r>
              <a:rPr lang="pl-PL" dirty="0"/>
              <a:t>bezpośredniego wypełnienia znamion czynu zabronionego określonego w części szczególnej przez wydającego </a:t>
            </a:r>
            <a:r>
              <a:rPr lang="pl-PL" dirty="0" smtClean="0"/>
              <a:t>polecenie,</a:t>
            </a:r>
          </a:p>
          <a:p>
            <a:pPr>
              <a:buFont typeface="Wingdings" panose="05000000000000000000" pitchFamily="2" charset="2"/>
              <a:buChar char="q"/>
            </a:pPr>
            <a:r>
              <a:rPr lang="pl-PL" dirty="0" smtClean="0"/>
              <a:t>wypełnienie </a:t>
            </a:r>
            <a:r>
              <a:rPr lang="pl-PL" dirty="0"/>
              <a:t>tych znamion przez bezpośredniego wykonawcę w wyniku otrzymania polecenia od sprawcy polecającego </a:t>
            </a:r>
            <a:endParaRPr lang="pl-PL" dirty="0" smtClean="0"/>
          </a:p>
          <a:p>
            <a:pPr>
              <a:buFont typeface="Wingdings" panose="05000000000000000000" pitchFamily="2" charset="2"/>
              <a:buChar char="q"/>
            </a:pPr>
            <a:r>
              <a:rPr lang="pl-PL" dirty="0"/>
              <a:t> </a:t>
            </a:r>
            <a:r>
              <a:rPr lang="pl-PL" dirty="0" smtClean="0"/>
              <a:t>istnienie </a:t>
            </a:r>
            <a:r>
              <a:rPr lang="pl-PL" dirty="0"/>
              <a:t>szczególnego stosunku zależności między sprawcą polecającym a bezpośrednim </a:t>
            </a:r>
            <a:r>
              <a:rPr lang="pl-PL" dirty="0" smtClean="0"/>
              <a:t>wykonawcą (uzależnienie formalne </a:t>
            </a:r>
            <a:r>
              <a:rPr lang="pl-PL" dirty="0"/>
              <a:t>lub nieformalne) </a:t>
            </a:r>
            <a:endParaRPr lang="pl-PL" dirty="0" smtClean="0"/>
          </a:p>
          <a:p>
            <a:pPr>
              <a:buFont typeface="Wingdings" panose="05000000000000000000" pitchFamily="2" charset="2"/>
              <a:buChar char="q"/>
            </a:pPr>
            <a:r>
              <a:rPr lang="pl-PL" dirty="0" smtClean="0"/>
              <a:t>przymus psychiczny,</a:t>
            </a:r>
            <a:endParaRPr lang="pl-PL" dirty="0"/>
          </a:p>
          <a:p>
            <a:pPr>
              <a:buFont typeface="Wingdings" panose="05000000000000000000" pitchFamily="2" charset="2"/>
              <a:buChar char="q"/>
            </a:pPr>
            <a:r>
              <a:rPr lang="pl-PL" dirty="0" smtClean="0"/>
              <a:t>dowolna </a:t>
            </a:r>
            <a:r>
              <a:rPr lang="pl-PL" dirty="0"/>
              <a:t>forma polecenia,</a:t>
            </a:r>
          </a:p>
          <a:p>
            <a:pPr>
              <a:buFont typeface="Wingdings" panose="05000000000000000000" pitchFamily="2" charset="2"/>
              <a:buChar char="q"/>
            </a:pPr>
            <a:r>
              <a:rPr lang="pl-PL" dirty="0"/>
              <a:t>brak elementu władztwa i kontroli,</a:t>
            </a:r>
          </a:p>
          <a:p>
            <a:pPr>
              <a:buFont typeface="Wingdings" panose="05000000000000000000" pitchFamily="2" charset="2"/>
              <a:buChar char="q"/>
            </a:pPr>
            <a:r>
              <a:rPr lang="pl-PL" dirty="0"/>
              <a:t>przestępstwa umyślne i </a:t>
            </a:r>
            <a:r>
              <a:rPr lang="pl-PL" dirty="0" smtClean="0"/>
              <a:t>nieumyślne</a:t>
            </a:r>
            <a:endParaRPr lang="pl-PL" dirty="0"/>
          </a:p>
          <a:p>
            <a:pPr fontAlgn="auto">
              <a:spcAft>
                <a:spcPts val="0"/>
              </a:spcAft>
              <a:buFont typeface="Arial" pitchFamily="34" charset="0"/>
              <a:buNone/>
              <a:defRPr/>
            </a:pPr>
            <a:endParaRPr lang="pl-PL" b="1" u="sng" dirty="0" smtClean="0"/>
          </a:p>
          <a:p>
            <a:pPr marL="114300" indent="0" fontAlgn="auto">
              <a:spcAft>
                <a:spcPts val="0"/>
              </a:spcAft>
              <a:buNone/>
              <a:defRPr/>
            </a:pPr>
            <a:r>
              <a:rPr lang="pl-PL" dirty="0" smtClean="0"/>
              <a:t> </a:t>
            </a:r>
            <a:endParaRPr lang="pl-PL" dirty="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pic>
        <p:nvPicPr>
          <p:cNvPr id="3" name="Obraz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20072" y="4005064"/>
            <a:ext cx="2880320" cy="2592288"/>
          </a:xfrm>
          <a:prstGeom prst="rect">
            <a:avLst/>
          </a:prstGeom>
        </p:spPr>
      </p:pic>
    </p:spTree>
    <p:extLst>
      <p:ext uri="{BB962C8B-B14F-4D97-AF65-F5344CB8AC3E}">
        <p14:creationId xmlns:p14="http://schemas.microsoft.com/office/powerpoint/2010/main" val="2143553813"/>
      </p:ext>
    </p:extLst>
  </p:cSld>
  <p:clrMapOvr>
    <a:masterClrMapping/>
  </p:clrMapOvr>
  <p:transition>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Podżeganie</a:t>
            </a:r>
            <a:endParaRPr lang="pl-PL" sz="4000" dirty="0"/>
          </a:p>
        </p:txBody>
      </p:sp>
      <p:sp>
        <p:nvSpPr>
          <p:cNvPr id="130051" name="Rectangle 3"/>
          <p:cNvSpPr>
            <a:spLocks noGrp="1" noChangeArrowheads="1"/>
          </p:cNvSpPr>
          <p:nvPr>
            <p:ph idx="1"/>
          </p:nvPr>
        </p:nvSpPr>
        <p:spPr>
          <a:xfrm>
            <a:off x="0" y="1052513"/>
            <a:ext cx="8388350" cy="6192911"/>
          </a:xfrm>
        </p:spPr>
        <p:txBody>
          <a:bodyPr rtlCol="0">
            <a:normAutofit/>
          </a:bodyPr>
          <a:lstStyle/>
          <a:p>
            <a:pPr fontAlgn="auto">
              <a:spcAft>
                <a:spcPts val="0"/>
              </a:spcAft>
              <a:buFont typeface="Arial" pitchFamily="34" charset="0"/>
              <a:buNone/>
              <a:defRPr/>
            </a:pPr>
            <a:r>
              <a:rPr lang="pl-PL" dirty="0" smtClean="0"/>
              <a:t>art</a:t>
            </a:r>
            <a:r>
              <a:rPr lang="pl-PL" dirty="0"/>
              <a:t>. 18 § 2 kk: odpowiada za podżeganie, kto chcąc, aby inna osoba dokonała czynu zabronionego, nakłania ją do tego</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r>
              <a:rPr lang="pl-PL" dirty="0"/>
              <a:t>Podżeganie - odrębny czyn zabroniony o samodzielnych znamionach</a:t>
            </a:r>
          </a:p>
          <a:p>
            <a:pPr fontAlgn="auto">
              <a:spcAft>
                <a:spcPts val="0"/>
              </a:spcAft>
              <a:buFont typeface="Arial" pitchFamily="34" charset="0"/>
              <a:buNone/>
              <a:defRPr/>
            </a:pPr>
            <a:r>
              <a:rPr lang="pl-PL" dirty="0"/>
              <a:t>stwierdzenie bezprawności czynności podżegania = naruszenie innej normy sankcjonowanej od tej, która decyduje o bezprawności zachowania sprawcy </a:t>
            </a:r>
            <a:r>
              <a:rPr lang="pl-PL" dirty="0" smtClean="0"/>
              <a:t>bezpośredniego</a:t>
            </a:r>
          </a:p>
          <a:p>
            <a:pPr fontAlgn="auto">
              <a:spcAft>
                <a:spcPts val="0"/>
              </a:spcAft>
              <a:buFont typeface="Wingdings" panose="05000000000000000000" pitchFamily="2" charset="2"/>
              <a:buChar char="q"/>
              <a:defRPr/>
            </a:pPr>
            <a:r>
              <a:rPr lang="pl-PL" dirty="0"/>
              <a:t>nakłanianie innej osoby do popełnienia czynu zabronionego</a:t>
            </a:r>
          </a:p>
          <a:p>
            <a:pPr fontAlgn="auto">
              <a:spcAft>
                <a:spcPts val="0"/>
              </a:spcAft>
              <a:buFont typeface="Wingdings" panose="05000000000000000000" pitchFamily="2" charset="2"/>
              <a:buChar char="q"/>
              <a:defRPr/>
            </a:pPr>
            <a:r>
              <a:rPr lang="pl-PL" dirty="0"/>
              <a:t>nie jest techniczną formą wykonania czynu zabronionego poprzez nakłonienie innej osoby do jego popełnienia</a:t>
            </a:r>
          </a:p>
          <a:p>
            <a:pPr fontAlgn="auto">
              <a:spcAft>
                <a:spcPts val="0"/>
              </a:spcAft>
              <a:buFont typeface="Wingdings" panose="05000000000000000000" pitchFamily="2" charset="2"/>
              <a:buChar char="q"/>
              <a:defRPr/>
            </a:pPr>
            <a:r>
              <a:rPr lang="pl-PL" dirty="0"/>
              <a:t>odrębny typ czynu zabronionego charakteryzujący się własnymi znamionami</a:t>
            </a:r>
          </a:p>
          <a:p>
            <a:pPr fontAlgn="auto">
              <a:spcAft>
                <a:spcPts val="0"/>
              </a:spcAft>
              <a:buFont typeface="Wingdings" panose="05000000000000000000" pitchFamily="2" charset="2"/>
              <a:buChar char="q"/>
              <a:defRPr/>
            </a:pPr>
            <a:r>
              <a:rPr lang="pl-PL" dirty="0"/>
              <a:t>dokonanie podżegania jest uniezależnione od podjęcia przez osobę nakłanianą czynności zmierzających do dokonania czynu, do którego była nakłaniana</a:t>
            </a:r>
          </a:p>
          <a:p>
            <a:pPr fontAlgn="auto">
              <a:spcAft>
                <a:spcPts val="0"/>
              </a:spcAft>
              <a:buFont typeface="Arial" pitchFamily="34" charset="0"/>
              <a:buNone/>
              <a:defRPr/>
            </a:pPr>
            <a:endParaRPr lang="pl-PL" dirty="0"/>
          </a:p>
        </p:txBody>
      </p:sp>
      <p:sp>
        <p:nvSpPr>
          <p:cNvPr id="3" name="Nawias klamrowy zamykający 2"/>
          <p:cNvSpPr/>
          <p:nvPr/>
        </p:nvSpPr>
        <p:spPr>
          <a:xfrm>
            <a:off x="7452320" y="3573016"/>
            <a:ext cx="1080120" cy="328498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Tree>
    <p:extLst>
      <p:ext uri="{BB962C8B-B14F-4D97-AF65-F5344CB8AC3E}">
        <p14:creationId xmlns:p14="http://schemas.microsoft.com/office/powerpoint/2010/main" val="1770466902"/>
      </p:ext>
    </p:extLst>
  </p:cSld>
  <p:clrMapOvr>
    <a:masterClrMapping/>
  </p:clrMapOvr>
  <p:transition>
    <p:randomBa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zaokrąglony 2"/>
          <p:cNvSpPr/>
          <p:nvPr/>
        </p:nvSpPr>
        <p:spPr>
          <a:xfrm>
            <a:off x="611560" y="4005064"/>
            <a:ext cx="2952328" cy="360040"/>
          </a:xfrm>
          <a:prstGeom prst="roundRect">
            <a:avLst/>
          </a:prstGeom>
          <a:solidFill>
            <a:schemeClr val="bg1">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Prostokąt zaokrąglony 1"/>
          <p:cNvSpPr/>
          <p:nvPr/>
        </p:nvSpPr>
        <p:spPr>
          <a:xfrm>
            <a:off x="457200" y="1052736"/>
            <a:ext cx="2242592" cy="360040"/>
          </a:xfrm>
          <a:prstGeom prst="roundRect">
            <a:avLst/>
          </a:prstGeom>
          <a:solidFill>
            <a:schemeClr val="bg1">
              <a:lumMod val="8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Podżeganie</a:t>
            </a:r>
            <a:endParaRPr lang="pl-PL" sz="4000" dirty="0"/>
          </a:p>
        </p:txBody>
      </p:sp>
      <p:sp>
        <p:nvSpPr>
          <p:cNvPr id="130051" name="Rectangle 3"/>
          <p:cNvSpPr>
            <a:spLocks noGrp="1" noChangeArrowheads="1"/>
          </p:cNvSpPr>
          <p:nvPr>
            <p:ph idx="1"/>
          </p:nvPr>
        </p:nvSpPr>
        <p:spPr>
          <a:xfrm>
            <a:off x="457200" y="548680"/>
            <a:ext cx="7931150" cy="6696745"/>
          </a:xfrm>
        </p:spPr>
        <p:txBody>
          <a:bodyPr rtlCol="0">
            <a:normAutofit/>
          </a:bodyPr>
          <a:lstStyle/>
          <a:p>
            <a:pPr fontAlgn="auto">
              <a:spcAft>
                <a:spcPts val="0"/>
              </a:spcAft>
              <a:buFont typeface="Arial" pitchFamily="34" charset="0"/>
              <a:buNone/>
              <a:defRPr/>
            </a:pPr>
            <a:endParaRPr lang="pl-PL" dirty="0" smtClean="0"/>
          </a:p>
          <a:p>
            <a:pPr fontAlgn="auto">
              <a:spcAft>
                <a:spcPts val="0"/>
              </a:spcAft>
              <a:buFont typeface="Arial" pitchFamily="34" charset="0"/>
              <a:buNone/>
              <a:defRPr/>
            </a:pPr>
            <a:r>
              <a:rPr lang="pl-PL" dirty="0"/>
              <a:t>NAKŁANIANIE:</a:t>
            </a:r>
          </a:p>
          <a:p>
            <a:pPr fontAlgn="auto">
              <a:spcAft>
                <a:spcPts val="0"/>
              </a:spcAft>
              <a:buFont typeface="Arial" pitchFamily="34" charset="0"/>
              <a:buNone/>
              <a:defRPr/>
            </a:pPr>
            <a:r>
              <a:rPr lang="pl-PL" dirty="0"/>
              <a:t>tylko do konkretnego typu czynu zabronionego (nie do przestępstwa w ogóle)</a:t>
            </a:r>
          </a:p>
          <a:p>
            <a:pPr fontAlgn="auto">
              <a:spcAft>
                <a:spcPts val="0"/>
              </a:spcAft>
              <a:buFont typeface="Arial" pitchFamily="34" charset="0"/>
              <a:buNone/>
              <a:defRPr/>
            </a:pPr>
            <a:r>
              <a:rPr lang="pl-PL" dirty="0"/>
              <a:t>tylko do naruszenia dobra prawnego zindywidualizowanego podmiotu tj. osoby lub kręgu osób (ale nie bliżej nie określonych osób)</a:t>
            </a:r>
          </a:p>
          <a:p>
            <a:pPr fontAlgn="auto">
              <a:spcAft>
                <a:spcPts val="0"/>
              </a:spcAft>
              <a:buFont typeface="Arial" pitchFamily="34" charset="0"/>
              <a:buNone/>
              <a:defRPr/>
            </a:pPr>
            <a:r>
              <a:rPr lang="pl-PL" dirty="0"/>
              <a:t>możliwe zarówno do przestępstw umyślnych i nieumyślnych</a:t>
            </a:r>
          </a:p>
          <a:p>
            <a:pPr fontAlgn="auto">
              <a:spcAft>
                <a:spcPts val="0"/>
              </a:spcAft>
              <a:buFont typeface="Arial" pitchFamily="34" charset="0"/>
              <a:buNone/>
              <a:defRPr/>
            </a:pPr>
            <a:r>
              <a:rPr lang="pl-PL" dirty="0"/>
              <a:t>możliwe tylko w formie </a:t>
            </a:r>
            <a:r>
              <a:rPr lang="pl-PL" dirty="0" smtClean="0"/>
              <a:t>działania</a:t>
            </a:r>
          </a:p>
          <a:p>
            <a:pPr fontAlgn="auto">
              <a:spcAft>
                <a:spcPts val="0"/>
              </a:spcAft>
              <a:buFont typeface="Arial" pitchFamily="34" charset="0"/>
              <a:buNone/>
              <a:defRPr/>
            </a:pPr>
            <a:r>
              <a:rPr lang="pl-PL" dirty="0" smtClean="0"/>
              <a:t>STRONA PODMIOTOWA</a:t>
            </a:r>
          </a:p>
          <a:p>
            <a:pPr fontAlgn="auto">
              <a:spcAft>
                <a:spcPts val="0"/>
              </a:spcAft>
              <a:buFont typeface="Arial" pitchFamily="34" charset="0"/>
              <a:buNone/>
              <a:defRPr/>
            </a:pPr>
            <a:r>
              <a:rPr lang="pl-PL" dirty="0" smtClean="0"/>
              <a:t>Podżegacz </a:t>
            </a:r>
            <a:r>
              <a:rPr lang="pl-PL" dirty="0"/>
              <a:t>musi działać z zamiarem bezpośrednim</a:t>
            </a:r>
          </a:p>
          <a:p>
            <a:pPr fontAlgn="auto">
              <a:spcAft>
                <a:spcPts val="0"/>
              </a:spcAft>
              <a:buFont typeface="Arial" pitchFamily="34" charset="0"/>
              <a:buNone/>
              <a:defRPr/>
            </a:pPr>
            <a:r>
              <a:rPr lang="pl-PL" dirty="0"/>
              <a:t>podżeganie do przestępstw nieumyślnych - nie ma przeszkód do przyjęcia odpowiedzialności podżegacza, jeżeli działa on z zamiarem bezpośrednim (podżeganie właściwe)</a:t>
            </a:r>
          </a:p>
          <a:p>
            <a:pPr fontAlgn="auto">
              <a:spcAft>
                <a:spcPts val="0"/>
              </a:spcAft>
              <a:buFont typeface="Arial" pitchFamily="34" charset="0"/>
              <a:buNone/>
              <a:defRPr/>
            </a:pPr>
            <a:r>
              <a:rPr lang="pl-PL" dirty="0"/>
              <a:t>jeśli podżegacz nie nakłania z zamiarem bezpośrednim - brak wypełnienia znamion strony podmiotowej</a:t>
            </a:r>
            <a:endParaRPr lang="pl-PL" dirty="0" smtClean="0"/>
          </a:p>
        </p:txBody>
      </p:sp>
    </p:spTree>
    <p:extLst>
      <p:ext uri="{BB962C8B-B14F-4D97-AF65-F5344CB8AC3E}">
        <p14:creationId xmlns:p14="http://schemas.microsoft.com/office/powerpoint/2010/main" val="525536387"/>
      </p:ext>
    </p:extLst>
  </p:cSld>
  <p:clrMapOvr>
    <a:masterClrMapping/>
  </p:clrMapOvr>
  <p:transition>
    <p:randomBa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Podżeganie</a:t>
            </a:r>
            <a:endParaRPr lang="pl-PL" sz="4000" dirty="0"/>
          </a:p>
        </p:txBody>
      </p:sp>
      <p:sp>
        <p:nvSpPr>
          <p:cNvPr id="130051" name="Rectangle 3"/>
          <p:cNvSpPr>
            <a:spLocks noGrp="1" noChangeArrowheads="1"/>
          </p:cNvSpPr>
          <p:nvPr>
            <p:ph idx="1"/>
          </p:nvPr>
        </p:nvSpPr>
        <p:spPr>
          <a:xfrm>
            <a:off x="457200" y="548681"/>
            <a:ext cx="7931150" cy="6309320"/>
          </a:xfrm>
        </p:spPr>
        <p:txBody>
          <a:bodyPr rtlCol="0">
            <a:normAutofit fontScale="92500" lnSpcReduction="20000"/>
          </a:bodyPr>
          <a:lstStyle/>
          <a:p>
            <a:pPr fontAlgn="auto">
              <a:spcAft>
                <a:spcPts val="0"/>
              </a:spcAft>
              <a:buFont typeface="Arial" pitchFamily="34" charset="0"/>
              <a:buNone/>
              <a:defRPr/>
            </a:pPr>
            <a:endParaRPr lang="pl-PL" dirty="0" smtClean="0"/>
          </a:p>
          <a:p>
            <a:pPr marL="114300" indent="0">
              <a:buNone/>
            </a:pPr>
            <a:r>
              <a:rPr lang="pl-PL" dirty="0" smtClean="0"/>
              <a:t>„nie </a:t>
            </a:r>
            <a:r>
              <a:rPr lang="pl-PL" dirty="0"/>
              <a:t>można podżegać osoby, która już posiada zamiar popełnienia przestępstwa". Jednakże w orzecznictwie sądów apelacyjnych spotkać można odmienne zapatrywanie, zgodnie z którym podżeganie może polegać "nie tylko na wzbudzeniu u innej osoby zamiaru popełnienia przestępstwa, ale może także zmierzać do utwierdzenia innej osoby w zamiarze popełnienia przestępstwa, wcześniej przez tę osobę powziętym" </a:t>
            </a:r>
            <a:endParaRPr lang="pl-PL" dirty="0" smtClean="0"/>
          </a:p>
          <a:p>
            <a:pPr marL="114300" indent="0">
              <a:buNone/>
            </a:pPr>
            <a:r>
              <a:rPr lang="pl-PL" dirty="0" smtClean="0"/>
              <a:t>wyr</a:t>
            </a:r>
            <a:r>
              <a:rPr lang="pl-PL" dirty="0"/>
              <a:t>. </a:t>
            </a:r>
            <a:r>
              <a:rPr lang="pl-PL" dirty="0" smtClean="0"/>
              <a:t>SN z </a:t>
            </a:r>
            <a:r>
              <a:rPr lang="pl-PL" dirty="0"/>
              <a:t>26.5.2000 r. </a:t>
            </a:r>
            <a:r>
              <a:rPr lang="pl-PL" dirty="0" smtClean="0"/>
              <a:t>, WA </a:t>
            </a:r>
            <a:r>
              <a:rPr lang="pl-PL" dirty="0"/>
              <a:t>16/00, </a:t>
            </a:r>
            <a:r>
              <a:rPr lang="pl-PL" dirty="0" err="1" smtClean="0"/>
              <a:t>Legalis</a:t>
            </a:r>
            <a:r>
              <a:rPr lang="pl-PL" dirty="0" smtClean="0"/>
              <a:t>, </a:t>
            </a:r>
          </a:p>
          <a:p>
            <a:pPr marL="114300" indent="0">
              <a:buNone/>
            </a:pPr>
            <a:r>
              <a:rPr lang="pl-PL" dirty="0" smtClean="0"/>
              <a:t>"</a:t>
            </a:r>
            <a:r>
              <a:rPr lang="pl-PL" dirty="0"/>
              <a:t>Jeśli jedna z osób, które biorą udział w przygotowaniu przestępstwa, nie miała wcześniej zamiaru dokonania tego przestępstwa, zaś to sprawca przygotowujący przestępstwo swoimi zabiegami zmierzał, by taki zamiar u niej wywołać, to sprawca przygotowujący będzie ponosił odpowiedzialność za podżeganie do popełnienia czynu zabronionego (art. 18 § 2 KK). Podkreślić bowiem trzeba, że wejście w porozumienie jest tylko wtedy niekaralne, jeżeli nie wypełnia znamion postaci zjawiskowej przestępstwa, jaką jest podżeganie. Ze względu na to, iż zachowania polegające na wejściu w porozumienie w przeważającej liczbie przypadków realizują jednocześnie znamiona postaci zjawiskowych czynu zabronionego, tj. podżegania lub pomocnictwa, które – w przeciwieństwie do przygotowania – karalne są zawsze, stwierdzić trzeba, iż wejście w porozumienie jest w istocie szeroko penalizowane jako podżeganie lub pomocnictwo</a:t>
            </a:r>
            <a:r>
              <a:rPr lang="pl-PL" dirty="0" smtClean="0"/>
              <a:t>". </a:t>
            </a:r>
          </a:p>
          <a:p>
            <a:pPr marL="114300" indent="0">
              <a:buNone/>
            </a:pPr>
            <a:r>
              <a:rPr lang="pl-PL" dirty="0" smtClean="0"/>
              <a:t>wyr</a:t>
            </a:r>
            <a:r>
              <a:rPr lang="pl-PL" dirty="0"/>
              <a:t>. </a:t>
            </a:r>
            <a:r>
              <a:rPr lang="pl-PL" dirty="0" smtClean="0"/>
              <a:t>SN z </a:t>
            </a:r>
            <a:r>
              <a:rPr lang="pl-PL" dirty="0"/>
              <a:t>5.3.2008 </a:t>
            </a:r>
            <a:r>
              <a:rPr lang="pl-PL" dirty="0" smtClean="0"/>
              <a:t>r., V </a:t>
            </a:r>
            <a:r>
              <a:rPr lang="pl-PL" dirty="0"/>
              <a:t>KK 343/07, </a:t>
            </a:r>
            <a:r>
              <a:rPr lang="pl-PL" dirty="0" err="1"/>
              <a:t>OSNwSK</a:t>
            </a:r>
            <a:r>
              <a:rPr lang="pl-PL" dirty="0"/>
              <a:t> 2008, Nr 1, poz. </a:t>
            </a:r>
            <a:r>
              <a:rPr lang="pl-PL" dirty="0" smtClean="0"/>
              <a:t>538</a:t>
            </a:r>
            <a:endParaRPr lang="pl-PL" dirty="0"/>
          </a:p>
        </p:txBody>
      </p:sp>
    </p:spTree>
    <p:extLst>
      <p:ext uri="{BB962C8B-B14F-4D97-AF65-F5344CB8AC3E}">
        <p14:creationId xmlns:p14="http://schemas.microsoft.com/office/powerpoint/2010/main" val="2168326757"/>
      </p:ext>
    </p:extLst>
  </p:cSld>
  <p:clrMapOvr>
    <a:masterClrMapping/>
  </p:clrMapOvr>
  <p:transition>
    <p:randomBa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Podżeganie</a:t>
            </a:r>
            <a:endParaRPr lang="pl-PL" sz="4000" dirty="0"/>
          </a:p>
        </p:txBody>
      </p:sp>
      <p:sp>
        <p:nvSpPr>
          <p:cNvPr id="130051" name="Rectangle 3"/>
          <p:cNvSpPr>
            <a:spLocks noGrp="1" noChangeArrowheads="1"/>
          </p:cNvSpPr>
          <p:nvPr>
            <p:ph idx="1"/>
          </p:nvPr>
        </p:nvSpPr>
        <p:spPr>
          <a:xfrm>
            <a:off x="457200" y="548680"/>
            <a:ext cx="7931150" cy="6696745"/>
          </a:xfrm>
        </p:spPr>
        <p:txBody>
          <a:bodyPr rtlCol="0">
            <a:normAutofit/>
          </a:bodyPr>
          <a:lstStyle/>
          <a:p>
            <a:pPr fontAlgn="auto">
              <a:spcAft>
                <a:spcPts val="0"/>
              </a:spcAft>
              <a:buFont typeface="Arial" pitchFamily="34" charset="0"/>
              <a:buNone/>
              <a:defRPr/>
            </a:pPr>
            <a:endParaRPr lang="pl-PL" dirty="0" smtClean="0"/>
          </a:p>
          <a:p>
            <a:pPr fontAlgn="auto">
              <a:spcAft>
                <a:spcPts val="0"/>
              </a:spcAft>
              <a:buFont typeface="Arial" pitchFamily="34" charset="0"/>
              <a:buNone/>
              <a:defRPr/>
            </a:pPr>
            <a:r>
              <a:rPr lang="pl-PL" b="1" dirty="0">
                <a:solidFill>
                  <a:srgbClr val="FF0000"/>
                </a:solidFill>
              </a:rPr>
              <a:t>Kiedy dochodzi do dokonania podżegania?</a:t>
            </a:r>
          </a:p>
          <a:p>
            <a:pPr fontAlgn="auto">
              <a:spcAft>
                <a:spcPts val="0"/>
              </a:spcAft>
              <a:buFont typeface="Arial" pitchFamily="34" charset="0"/>
              <a:buNone/>
              <a:defRPr/>
            </a:pPr>
            <a:r>
              <a:rPr lang="pl-PL" b="1" dirty="0"/>
              <a:t>ujęcie wąskie </a:t>
            </a:r>
            <a:r>
              <a:rPr lang="pl-PL" dirty="0"/>
              <a:t>(A. Wąsek): dokonanie w chwili dokonania czynu zabronionego przez bezpośredniego sprawcę</a:t>
            </a:r>
          </a:p>
          <a:p>
            <a:pPr fontAlgn="auto">
              <a:spcAft>
                <a:spcPts val="0"/>
              </a:spcAft>
              <a:buFont typeface="Arial" pitchFamily="34" charset="0"/>
              <a:buNone/>
              <a:defRPr/>
            </a:pPr>
            <a:r>
              <a:rPr lang="pl-PL" b="1" dirty="0"/>
              <a:t>ujęcie szerokie </a:t>
            </a:r>
            <a:r>
              <a:rPr lang="pl-PL" dirty="0"/>
              <a:t>(A. Zoll): dokonanie w chwili zakończenia przez podżegacza czynności nakłaniania, niezależnie czy osoba nakłaniana podjęła w wyniku podżegania zamiar popełnienia czynu zabronionego (charakter formalny)</a:t>
            </a:r>
          </a:p>
          <a:p>
            <a:pPr fontAlgn="auto">
              <a:spcAft>
                <a:spcPts val="0"/>
              </a:spcAft>
              <a:buFont typeface="Arial" pitchFamily="34" charset="0"/>
              <a:buNone/>
              <a:defRPr/>
            </a:pPr>
            <a:r>
              <a:rPr lang="pl-PL" b="1" dirty="0"/>
              <a:t>ujęcie pośrednie </a:t>
            </a:r>
            <a:r>
              <a:rPr lang="pl-PL" dirty="0"/>
              <a:t>(P. Kardas): dokonanie w chwili, gdy osoba nakłaniana podjęła w wyniku podżegania zamiar (decyzję) popełnienia czynu zabronionego, z tym, że dla dokonania podżegania nie ma znaczenia dokonanie czynu przez sprawce </a:t>
            </a:r>
            <a:r>
              <a:rPr lang="pl-PL" dirty="0" smtClean="0"/>
              <a:t>bezpośredniego (charakter materialny)</a:t>
            </a:r>
            <a:endParaRPr lang="pl-PL" dirty="0"/>
          </a:p>
          <a:p>
            <a:pPr fontAlgn="auto">
              <a:spcAft>
                <a:spcPts val="0"/>
              </a:spcAft>
              <a:buFont typeface="Arial" pitchFamily="34" charset="0"/>
              <a:buNone/>
              <a:defRPr/>
            </a:pPr>
            <a:r>
              <a:rPr lang="pl-PL" b="1" dirty="0"/>
              <a:t>skutek: wywołanie u osoby nakłanianej zjawiska psychicznego w postaci zamiaru popełnienia czynu zabronionego</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723405749"/>
      </p:ext>
    </p:extLst>
  </p:cSld>
  <p:clrMapOvr>
    <a:masterClrMapping/>
  </p:clrMapOvr>
  <p:transition>
    <p:randomBa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Podżeganie</a:t>
            </a:r>
            <a:endParaRPr lang="pl-PL" sz="4000" dirty="0"/>
          </a:p>
        </p:txBody>
      </p:sp>
      <p:sp>
        <p:nvSpPr>
          <p:cNvPr id="130051" name="Rectangle 3"/>
          <p:cNvSpPr>
            <a:spLocks noGrp="1" noChangeArrowheads="1"/>
          </p:cNvSpPr>
          <p:nvPr>
            <p:ph idx="1"/>
          </p:nvPr>
        </p:nvSpPr>
        <p:spPr>
          <a:xfrm>
            <a:off x="457200" y="548680"/>
            <a:ext cx="7931150" cy="6696745"/>
          </a:xfrm>
        </p:spPr>
        <p:txBody>
          <a:bodyPr rtlCol="0">
            <a:normAutofit/>
          </a:bodyPr>
          <a:lstStyle/>
          <a:p>
            <a:pPr fontAlgn="auto">
              <a:spcAft>
                <a:spcPts val="0"/>
              </a:spcAft>
              <a:buFont typeface="Arial" pitchFamily="34" charset="0"/>
              <a:buNone/>
              <a:defRPr/>
            </a:pPr>
            <a:endParaRPr lang="pl-PL" dirty="0" smtClean="0"/>
          </a:p>
          <a:p>
            <a:pPr fontAlgn="auto">
              <a:spcAft>
                <a:spcPts val="0"/>
              </a:spcAft>
              <a:buFont typeface="Arial" pitchFamily="34" charset="0"/>
              <a:buNone/>
              <a:defRPr/>
            </a:pPr>
            <a:r>
              <a:rPr lang="pl-PL" dirty="0" smtClean="0"/>
              <a:t>STRONA PODMIOTOWA</a:t>
            </a:r>
          </a:p>
          <a:p>
            <a:pPr fontAlgn="auto">
              <a:spcAft>
                <a:spcPts val="0"/>
              </a:spcAft>
              <a:buFont typeface="Arial" pitchFamily="34" charset="0"/>
              <a:buNone/>
              <a:defRPr/>
            </a:pPr>
            <a:r>
              <a:rPr lang="pl-PL" dirty="0"/>
              <a:t>Podżeganie do przestępstw o mieszanej stronie podmiotowej:</a:t>
            </a:r>
          </a:p>
          <a:p>
            <a:pPr fontAlgn="auto">
              <a:spcAft>
                <a:spcPts val="0"/>
              </a:spcAft>
              <a:buFont typeface="Arial" pitchFamily="34" charset="0"/>
              <a:buNone/>
              <a:defRPr/>
            </a:pPr>
            <a:r>
              <a:rPr lang="pl-PL" dirty="0"/>
              <a:t>1) podżegacz obejmuje zamiarem zarówno umyślny czyn wyjściowy jak i nieumyślne następstwo</a:t>
            </a:r>
          </a:p>
          <a:p>
            <a:pPr fontAlgn="auto">
              <a:spcAft>
                <a:spcPts val="0"/>
              </a:spcAft>
              <a:buFont typeface="Arial" pitchFamily="34" charset="0"/>
              <a:buNone/>
              <a:defRPr/>
            </a:pPr>
            <a:r>
              <a:rPr lang="pl-PL" dirty="0"/>
              <a:t>2) podżegacz obejmuje swoim zamiarem bezpośrednim jedynie umyślny czyn wyjściowy, nie obejmuje nim jednak nieumyślnego </a:t>
            </a:r>
            <a:r>
              <a:rPr lang="pl-PL" dirty="0" smtClean="0"/>
              <a:t>następstwa</a:t>
            </a:r>
          </a:p>
          <a:p>
            <a:pPr fontAlgn="auto">
              <a:spcAft>
                <a:spcPts val="0"/>
              </a:spcAft>
              <a:buFont typeface="Arial" pitchFamily="34" charset="0"/>
              <a:buNone/>
              <a:defRPr/>
            </a:pPr>
            <a:endParaRPr lang="pl-PL" dirty="0"/>
          </a:p>
          <a:p>
            <a:pPr fontAlgn="auto">
              <a:spcAft>
                <a:spcPts val="0"/>
              </a:spcAft>
              <a:buFont typeface="Arial" pitchFamily="34" charset="0"/>
              <a:buNone/>
              <a:defRPr/>
            </a:pPr>
            <a:r>
              <a:rPr lang="pl-PL" dirty="0" smtClean="0"/>
              <a:t>krzyżowanie </a:t>
            </a:r>
            <a:r>
              <a:rPr lang="pl-PL" dirty="0"/>
              <a:t>się form zjawiskowych i postaci stadialnych - czy podżeganie może być popełnione w formie usiłowania?</a:t>
            </a:r>
          </a:p>
          <a:p>
            <a:pPr fontAlgn="auto">
              <a:spcAft>
                <a:spcPts val="0"/>
              </a:spcAft>
              <a:buFont typeface="Arial" pitchFamily="34" charset="0"/>
              <a:buNone/>
              <a:defRPr/>
            </a:pPr>
            <a:r>
              <a:rPr lang="pl-PL" dirty="0"/>
              <a:t>odpowiedzialność karna za tzw. łańcuszkowe </a:t>
            </a:r>
            <a:r>
              <a:rPr lang="pl-PL" dirty="0" smtClean="0"/>
              <a:t>podżeganie</a:t>
            </a:r>
          </a:p>
          <a:p>
            <a:pPr marL="0" indent="0">
              <a:buNone/>
            </a:pPr>
            <a:r>
              <a:rPr lang="pl-PL" b="1" dirty="0">
                <a:solidFill>
                  <a:srgbClr val="545454"/>
                </a:solidFill>
                <a:latin typeface="Corbel" charset="0"/>
                <a:ea typeface="Verdana" charset="0"/>
                <a:cs typeface="Verdana" charset="0"/>
              </a:rPr>
              <a:t>Art. 24 [Prowokacja]</a:t>
            </a:r>
          </a:p>
          <a:p>
            <a:pPr marL="0" indent="0">
              <a:buNone/>
            </a:pPr>
            <a:r>
              <a:rPr lang="pl-PL" dirty="0">
                <a:solidFill>
                  <a:srgbClr val="545454"/>
                </a:solidFill>
                <a:latin typeface="Corbel" charset="0"/>
                <a:ea typeface="Verdana" charset="0"/>
                <a:cs typeface="Verdana" charset="0"/>
              </a:rPr>
              <a:t>Odpowiada jak za podżeganie, kto w celu skierowania przeciwko innej osobie postępowania karnego nakłania ją do popełnienia czynu zabronionego; w tym wypadku nie stosuje się art. 22 i 23.</a:t>
            </a:r>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341312822"/>
      </p:ext>
    </p:extLst>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Założenia teoretyczne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Font typeface="Arial" pitchFamily="34" charset="0"/>
              <a:buNone/>
              <a:defRPr/>
            </a:pPr>
            <a:r>
              <a:rPr lang="pl-PL" b="1" dirty="0"/>
              <a:t>Modele odpowiedzialności za przestępne współdziałanie </a:t>
            </a:r>
          </a:p>
          <a:p>
            <a:pPr fontAlgn="auto">
              <a:spcAft>
                <a:spcPts val="0"/>
              </a:spcAft>
              <a:buFont typeface="Arial" pitchFamily="34" charset="0"/>
              <a:buNone/>
              <a:defRPr/>
            </a:pPr>
            <a:endParaRPr lang="pl-PL" dirty="0"/>
          </a:p>
          <a:p>
            <a:pPr marL="0" indent="0">
              <a:buNone/>
            </a:pPr>
            <a:r>
              <a:rPr lang="pl-PL" b="1" dirty="0"/>
              <a:t>koncepcja udziału w cudzym przestępstwie (</a:t>
            </a:r>
            <a:r>
              <a:rPr lang="pl-PL" b="1" i="1" dirty="0" err="1"/>
              <a:t>Teilnahme</a:t>
            </a:r>
            <a:r>
              <a:rPr lang="pl-PL" b="1" dirty="0"/>
              <a:t>)</a:t>
            </a:r>
          </a:p>
          <a:p>
            <a:pPr>
              <a:buFont typeface="Courier New" panose="02070309020205020404" pitchFamily="49" charset="0"/>
              <a:buChar char="o"/>
            </a:pPr>
            <a:r>
              <a:rPr lang="pl-PL" dirty="0"/>
              <a:t>wąskie rozumienie sprawstwa,</a:t>
            </a:r>
          </a:p>
          <a:p>
            <a:pPr>
              <a:buFont typeface="Courier New" panose="02070309020205020404" pitchFamily="49" charset="0"/>
              <a:buChar char="o"/>
            </a:pPr>
            <a:r>
              <a:rPr lang="pl-PL" dirty="0">
                <a:latin typeface="Corbel"/>
              </a:rPr>
              <a:t>akcesoryjność,</a:t>
            </a:r>
          </a:p>
          <a:p>
            <a:pPr>
              <a:buFont typeface="Courier New" panose="02070309020205020404" pitchFamily="49" charset="0"/>
              <a:buChar char="o"/>
            </a:pPr>
            <a:r>
              <a:rPr lang="pl-PL" dirty="0">
                <a:latin typeface="Corbel"/>
              </a:rPr>
              <a:t>wszyscy współdziałający popełniają jedno przestępstwo;</a:t>
            </a:r>
          </a:p>
          <a:p>
            <a:pPr marL="0" indent="0">
              <a:buNone/>
            </a:pPr>
            <a:r>
              <a:rPr lang="pl-PL" b="1" dirty="0">
                <a:latin typeface="Corbel"/>
              </a:rPr>
              <a:t>koncepcja jednolitego sprawstwa (</a:t>
            </a:r>
            <a:r>
              <a:rPr lang="pl-PL" b="1" i="1" dirty="0" err="1" smtClean="0">
                <a:latin typeface="Corbel"/>
              </a:rPr>
              <a:t>Einheitst</a:t>
            </a:r>
            <a:r>
              <a:rPr lang="de-DE" b="1" i="1" dirty="0" err="1" smtClean="0">
                <a:latin typeface="Corbel"/>
              </a:rPr>
              <a:t>äte</a:t>
            </a:r>
            <a:r>
              <a:rPr lang="pl-PL" b="1" i="1" dirty="0" err="1" smtClean="0">
                <a:latin typeface="Corbel"/>
              </a:rPr>
              <a:t>rsystem</a:t>
            </a:r>
            <a:r>
              <a:rPr lang="pl-PL" b="1" dirty="0">
                <a:latin typeface="Corbel"/>
              </a:rPr>
              <a:t>)</a:t>
            </a:r>
          </a:p>
          <a:p>
            <a:pPr>
              <a:buFont typeface="Courier New" panose="02070309020205020404" pitchFamily="49" charset="0"/>
              <a:buChar char="o"/>
            </a:pPr>
            <a:r>
              <a:rPr lang="pl-PL" dirty="0">
                <a:latin typeface="Corbel"/>
              </a:rPr>
              <a:t>uznanie wszystkich form współuczestnictwa w przestępstwie za sprawstwo,</a:t>
            </a:r>
          </a:p>
          <a:p>
            <a:pPr>
              <a:buFont typeface="Courier New" panose="02070309020205020404" pitchFamily="49" charset="0"/>
              <a:buChar char="o"/>
            </a:pPr>
            <a:r>
              <a:rPr lang="pl-PL" dirty="0">
                <a:latin typeface="Corbel"/>
              </a:rPr>
              <a:t>uniezależnienie odpowiedzialności współdziałających od odpowiedzialności sprawcy głównego,</a:t>
            </a:r>
          </a:p>
          <a:p>
            <a:pPr>
              <a:buFont typeface="Courier New" panose="02070309020205020404" pitchFamily="49" charset="0"/>
              <a:buChar char="o"/>
            </a:pPr>
            <a:r>
              <a:rPr lang="pl-PL" dirty="0">
                <a:latin typeface="Corbel"/>
              </a:rPr>
              <a:t>każdy ze współdziałających popełnia własne przestępstwo,</a:t>
            </a:r>
          </a:p>
          <a:p>
            <a:pPr>
              <a:buFont typeface="Courier New" panose="02070309020205020404" pitchFamily="49" charset="0"/>
              <a:buChar char="o"/>
            </a:pPr>
            <a:r>
              <a:rPr lang="pl-PL" dirty="0">
                <a:latin typeface="Corbel"/>
              </a:rPr>
              <a:t>możliwe usiłowanie poszczególnych odmian </a:t>
            </a:r>
            <a:r>
              <a:rPr lang="pl-PL" dirty="0" smtClean="0">
                <a:latin typeface="Corbel"/>
              </a:rPr>
              <a:t>sprawstwa</a:t>
            </a:r>
          </a:p>
          <a:p>
            <a:pPr marL="114300" indent="0">
              <a:buNone/>
            </a:pPr>
            <a:r>
              <a:rPr lang="de-DE" b="1" dirty="0">
                <a:latin typeface="Corbel"/>
              </a:rPr>
              <a:t>k</a:t>
            </a:r>
            <a:r>
              <a:rPr lang="pl-PL" b="1" dirty="0" err="1" smtClean="0">
                <a:latin typeface="Corbel"/>
              </a:rPr>
              <a:t>oncepcja</a:t>
            </a:r>
            <a:r>
              <a:rPr lang="pl-PL" b="1" dirty="0" smtClean="0">
                <a:latin typeface="Corbel"/>
              </a:rPr>
              <a:t> pośrednia (oryginalne ujęcie Juliusza Makarewicza</a:t>
            </a:r>
            <a:r>
              <a:rPr lang="de-DE" b="1" dirty="0">
                <a:latin typeface="Corbel"/>
              </a:rPr>
              <a:t>)</a:t>
            </a:r>
            <a:endParaRPr lang="pl-PL" b="1" dirty="0">
              <a:latin typeface="Corbel"/>
            </a:endParaRP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284600252"/>
      </p:ext>
    </p:extLst>
  </p:cSld>
  <p:clrMapOvr>
    <a:masterClrMapping/>
  </p:clrMapOvr>
  <p:transition>
    <p:randomBa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Pomocnictwo</a:t>
            </a:r>
            <a:endParaRPr lang="pl-PL" sz="4000" dirty="0"/>
          </a:p>
        </p:txBody>
      </p:sp>
      <p:sp>
        <p:nvSpPr>
          <p:cNvPr id="130051" name="Rectangle 3"/>
          <p:cNvSpPr>
            <a:spLocks noGrp="1" noChangeArrowheads="1"/>
          </p:cNvSpPr>
          <p:nvPr>
            <p:ph idx="1"/>
          </p:nvPr>
        </p:nvSpPr>
        <p:spPr>
          <a:xfrm>
            <a:off x="457200" y="1052513"/>
            <a:ext cx="7931150" cy="6192911"/>
          </a:xfrm>
        </p:spPr>
        <p:txBody>
          <a:bodyPr rtlCol="0">
            <a:normAutofit/>
          </a:bodyPr>
          <a:lstStyle/>
          <a:p>
            <a:pPr fontAlgn="auto">
              <a:spcAft>
                <a:spcPts val="0"/>
              </a:spcAft>
              <a:buNone/>
              <a:defRPr/>
            </a:pPr>
            <a:r>
              <a:rPr lang="pl-PL" dirty="0" smtClean="0">
                <a:solidFill>
                  <a:srgbClr val="545454"/>
                </a:solidFill>
                <a:latin typeface="Times New Roman" panose="02020603050405020304" pitchFamily="18" charset="0"/>
                <a:ea typeface="Verdana" charset="0"/>
                <a:cs typeface="Times New Roman" panose="02020603050405020304" pitchFamily="18" charset="0"/>
              </a:rPr>
              <a:t>Art. 18 § </a:t>
            </a:r>
            <a:r>
              <a:rPr lang="pl-PL" dirty="0">
                <a:solidFill>
                  <a:srgbClr val="545454"/>
                </a:solidFill>
                <a:latin typeface="Times New Roman" panose="02020603050405020304" pitchFamily="18" charset="0"/>
                <a:ea typeface="Verdana" charset="0"/>
                <a:cs typeface="Times New Roman" panose="02020603050405020304" pitchFamily="18" charset="0"/>
              </a:rPr>
              <a:t>3. Odpowiada za </a:t>
            </a:r>
            <a:r>
              <a:rPr lang="pl-PL" dirty="0">
                <a:solidFill>
                  <a:srgbClr val="40BAD2"/>
                </a:solidFill>
                <a:latin typeface="Times New Roman" panose="02020603050405020304" pitchFamily="18" charset="0"/>
                <a:ea typeface="Verdana" charset="0"/>
                <a:cs typeface="Times New Roman" panose="02020603050405020304" pitchFamily="18" charset="0"/>
              </a:rPr>
              <a:t>pomocnictwo</a:t>
            </a:r>
            <a:r>
              <a:rPr lang="pl-PL" dirty="0">
                <a:solidFill>
                  <a:srgbClr val="545454"/>
                </a:solidFill>
                <a:latin typeface="Times New Roman" panose="02020603050405020304" pitchFamily="18" charset="0"/>
                <a:ea typeface="Verdana" charset="0"/>
                <a:cs typeface="Times New Roman" panose="02020603050405020304" pitchFamily="18" charset="0"/>
              </a:rPr>
              <a:t>, kto w zamiarze, aby inna osoba dokonała czynu zabronionego, swoim zachowaniem ułatwia jego popełnienie, w szczególności dostarczając narzędzie, środek przewozu, udzielając rady lub informacji; odpowiada za pomocnictwo także ten, kto wbrew prawnemu, szczególnemu obowiązkowi niedopuszczenia do popełnienia czynu zabronionego swoim zaniechaniem ułatwia innej osobie jego popełnienie</a:t>
            </a:r>
            <a:r>
              <a:rPr lang="pl-PL" dirty="0" smtClean="0">
                <a:solidFill>
                  <a:srgbClr val="545454"/>
                </a:solidFill>
                <a:latin typeface="Times New Roman" panose="02020603050405020304" pitchFamily="18" charset="0"/>
                <a:ea typeface="Verdana" charset="0"/>
                <a:cs typeface="Times New Roman" panose="02020603050405020304" pitchFamily="18" charset="0"/>
              </a:rPr>
              <a:t>.</a:t>
            </a:r>
            <a:endParaRPr lang="pl-PL" dirty="0" smtClean="0"/>
          </a:p>
          <a:p>
            <a:pPr fontAlgn="auto">
              <a:spcAft>
                <a:spcPts val="0"/>
              </a:spcAft>
              <a:buFont typeface="Arial" pitchFamily="34" charset="0"/>
              <a:buNone/>
              <a:defRPr/>
            </a:pPr>
            <a:r>
              <a:rPr lang="pl-PL" dirty="0" smtClean="0"/>
              <a:t>- </a:t>
            </a:r>
            <a:r>
              <a:rPr lang="pl-PL" dirty="0"/>
              <a:t>pomocnictwo z działania</a:t>
            </a:r>
          </a:p>
          <a:p>
            <a:pPr fontAlgn="auto">
              <a:spcAft>
                <a:spcPts val="0"/>
              </a:spcAft>
              <a:buFontTx/>
              <a:buChar char="-"/>
              <a:defRPr/>
            </a:pPr>
            <a:r>
              <a:rPr lang="pl-PL" dirty="0" smtClean="0"/>
              <a:t>pomocnictwo </a:t>
            </a:r>
            <a:r>
              <a:rPr lang="pl-PL" dirty="0"/>
              <a:t>z </a:t>
            </a:r>
            <a:r>
              <a:rPr lang="pl-PL" dirty="0" smtClean="0"/>
              <a:t>zaniechania</a:t>
            </a:r>
          </a:p>
          <a:p>
            <a:pPr fontAlgn="auto">
              <a:spcAft>
                <a:spcPts val="0"/>
              </a:spcAft>
              <a:buFontTx/>
              <a:buChar char="-"/>
              <a:defRPr/>
            </a:pPr>
            <a:endParaRPr lang="pl-PL" dirty="0"/>
          </a:p>
          <a:p>
            <a:pPr fontAlgn="auto">
              <a:spcAft>
                <a:spcPts val="0"/>
              </a:spcAft>
              <a:buFont typeface="Arial" pitchFamily="34" charset="0"/>
              <a:buNone/>
              <a:defRPr/>
            </a:pPr>
            <a:r>
              <a:rPr lang="pl-PL" dirty="0"/>
              <a:t>- odrębny czyn zabroniony o samodzielnych znamionach</a:t>
            </a:r>
          </a:p>
          <a:p>
            <a:pPr fontAlgn="auto">
              <a:spcAft>
                <a:spcPts val="0"/>
              </a:spcAft>
              <a:buFont typeface="Arial" pitchFamily="34" charset="0"/>
              <a:buNone/>
              <a:defRPr/>
            </a:pPr>
            <a:r>
              <a:rPr lang="pl-PL" dirty="0"/>
              <a:t>stwierdzenie bezprawności czynności </a:t>
            </a:r>
            <a:r>
              <a:rPr lang="pl-PL" dirty="0" smtClean="0"/>
              <a:t>pomocnictwa </a:t>
            </a:r>
            <a:r>
              <a:rPr lang="pl-PL" dirty="0"/>
              <a:t>= naruszenie innej normy sankcjonowanej od tej, która decyduje o bezprawności zachowania sprawcy bezpośredniego</a:t>
            </a:r>
          </a:p>
          <a:p>
            <a:pPr marL="114300" indent="0" fontAlgn="auto">
              <a:spcAft>
                <a:spcPts val="0"/>
              </a:spcAft>
              <a:buNone/>
              <a:defRPr/>
            </a:pPr>
            <a:endParaRPr lang="pl-PL" dirty="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932692428"/>
      </p:ext>
    </p:extLst>
  </p:cSld>
  <p:clrMapOvr>
    <a:masterClrMapping/>
  </p:clrMapOvr>
  <p:transition>
    <p:randomBa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Pomocnictwo</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Font typeface="Wingdings" panose="05000000000000000000" pitchFamily="2" charset="2"/>
              <a:buChar char="q"/>
              <a:defRPr/>
            </a:pPr>
            <a:r>
              <a:rPr lang="pl-PL" dirty="0"/>
              <a:t>pomocnictwo z działania - przestępstwo powszechne (odpowiednio jak przy podżeganiu)</a:t>
            </a:r>
          </a:p>
          <a:p>
            <a:pPr fontAlgn="auto">
              <a:spcAft>
                <a:spcPts val="0"/>
              </a:spcAft>
              <a:buFont typeface="Wingdings" panose="05000000000000000000" pitchFamily="2" charset="2"/>
              <a:buChar char="q"/>
              <a:defRPr/>
            </a:pPr>
            <a:r>
              <a:rPr lang="pl-PL" dirty="0"/>
              <a:t>pomocnictwo z zaniechania - przestępstwo indywidualne - art. 2 KK: odpowiedzialności karnej za przestępstwo skutkowe popełnione przez zaniechanie podlega ten tylko, na kim ciążył prawny, szczególny obowiązek zapobiegnięcia skutkowi</a:t>
            </a:r>
            <a:r>
              <a:rPr lang="pl-PL" dirty="0" smtClean="0"/>
              <a:t>.</a:t>
            </a:r>
          </a:p>
          <a:p>
            <a:pPr fontAlgn="auto">
              <a:spcAft>
                <a:spcPts val="0"/>
              </a:spcAft>
              <a:buFont typeface="Wingdings" panose="05000000000000000000" pitchFamily="2" charset="2"/>
              <a:buChar char="q"/>
              <a:defRPr/>
            </a:pPr>
            <a:endParaRPr lang="pl-PL" dirty="0"/>
          </a:p>
          <a:p>
            <a:pPr fontAlgn="auto">
              <a:spcAft>
                <a:spcPts val="0"/>
              </a:spcAft>
              <a:buFont typeface="Wingdings" panose="05000000000000000000" pitchFamily="2" charset="2"/>
              <a:buChar char="q"/>
              <a:defRPr/>
            </a:pPr>
            <a:r>
              <a:rPr lang="pl-PL" dirty="0"/>
              <a:t>polega na ułatwianiu innej osobie popełnienia konkretnego czynu zabronionego, uzupełnione przykładowym wyliczeniem czynności pomocniczych</a:t>
            </a:r>
          </a:p>
          <a:p>
            <a:pPr fontAlgn="auto">
              <a:spcAft>
                <a:spcPts val="0"/>
              </a:spcAft>
              <a:buFont typeface="Wingdings" panose="05000000000000000000" pitchFamily="2" charset="2"/>
              <a:buChar char="q"/>
              <a:defRPr/>
            </a:pPr>
            <a:r>
              <a:rPr lang="pl-PL" dirty="0"/>
              <a:t>pomocnictwo ﬁzyczne a pomocnictwo </a:t>
            </a:r>
            <a:r>
              <a:rPr lang="pl-PL" dirty="0" smtClean="0"/>
              <a:t>psychiczne</a:t>
            </a:r>
          </a:p>
          <a:p>
            <a:pPr fontAlgn="auto">
              <a:spcAft>
                <a:spcPts val="0"/>
              </a:spcAft>
              <a:buFont typeface="Wingdings" panose="05000000000000000000" pitchFamily="2" charset="2"/>
              <a:buChar char="q"/>
              <a:defRPr/>
            </a:pPr>
            <a:r>
              <a:rPr lang="pl-PL" dirty="0"/>
              <a:t> </a:t>
            </a:r>
            <a:r>
              <a:rPr lang="pl-PL" dirty="0" smtClean="0"/>
              <a:t>dokonanie pomocnictwa</a:t>
            </a:r>
          </a:p>
          <a:p>
            <a:pPr fontAlgn="auto">
              <a:spcAft>
                <a:spcPts val="0"/>
              </a:spcAft>
              <a:buFont typeface="Wingdings" panose="05000000000000000000" pitchFamily="2" charset="2"/>
              <a:buChar char="q"/>
              <a:defRPr/>
            </a:pPr>
            <a:endParaRPr lang="pl-PL" dirty="0"/>
          </a:p>
          <a:p>
            <a:pPr fontAlgn="auto">
              <a:spcAft>
                <a:spcPts val="0"/>
              </a:spcAft>
              <a:buFont typeface="Wingdings" panose="05000000000000000000" pitchFamily="2" charset="2"/>
              <a:buChar char="q"/>
              <a:defRPr/>
            </a:pPr>
            <a:r>
              <a:rPr lang="pl-PL" dirty="0" smtClean="0"/>
              <a:t>Strona podmiotowa</a:t>
            </a:r>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518920585"/>
      </p:ext>
    </p:extLst>
  </p:cSld>
  <p:clrMapOvr>
    <a:masterClrMapping/>
  </p:clrMapOvr>
  <p:transition>
    <p:randomBa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Pomocnictwo</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r>
              <a:rPr lang="pl-PL" dirty="0"/>
              <a:t>Dla przypisania odpowiedzialności za pomocnictwo konieczne jest "określenie czynności wykonawczej oraz wskazanie konkretnego przestępstwa, którego popełnienie pomocnik miał ułatwić. Udzielający pomocy musi obejmować świadomością to, że podejmując określone czynności czyni to w odniesieniu do konkretnego, scharakteryzowanego w odpowiednim przepisie Części szczególnej lub w przepisie pozakodeksowym czynu zabronionego. Musi więc obejmować swoją świadomością zarówno prawną charakterystykę czynu zabronionego, którego popełnienie ma zamiar ułatwić, oraz mieć świadomość znaczenia swojego zachowania (działania lub zaniechania), w tym w szczególności tego, że stanowi ono ułatwienie popełnienia tego czynu zabronionego przez inną osobę" </a:t>
            </a:r>
            <a:endParaRPr lang="pl-PL" dirty="0" smtClean="0"/>
          </a:p>
          <a:p>
            <a:pPr marL="114300" indent="0">
              <a:buNone/>
            </a:pPr>
            <a:r>
              <a:rPr lang="pl-PL" dirty="0" smtClean="0"/>
              <a:t>wyr</a:t>
            </a:r>
            <a:r>
              <a:rPr lang="pl-PL" dirty="0"/>
              <a:t>. SA w Warszawie z 24.6.2015 r., II </a:t>
            </a:r>
            <a:r>
              <a:rPr lang="pl-PL" dirty="0" err="1"/>
              <a:t>AKa</a:t>
            </a:r>
            <a:r>
              <a:rPr lang="pl-PL" dirty="0"/>
              <a:t> 39/15, </a:t>
            </a:r>
            <a:r>
              <a:rPr lang="pl-PL" dirty="0" err="1" smtClean="0"/>
              <a:t>Legalis</a:t>
            </a:r>
            <a:endParaRPr lang="pl-PL" dirty="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750953898"/>
      </p:ext>
    </p:extLst>
  </p:cSld>
  <p:clrMapOvr>
    <a:masterClrMapping/>
  </p:clrMapOvr>
  <p:transition>
    <p:randomBa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Pomocnictwo</a:t>
            </a:r>
            <a:endParaRPr lang="pl-PL" sz="4000" dirty="0"/>
          </a:p>
        </p:txBody>
      </p:sp>
      <p:sp>
        <p:nvSpPr>
          <p:cNvPr id="130051" name="Rectangle 3"/>
          <p:cNvSpPr>
            <a:spLocks noGrp="1" noChangeArrowheads="1"/>
          </p:cNvSpPr>
          <p:nvPr>
            <p:ph idx="1"/>
          </p:nvPr>
        </p:nvSpPr>
        <p:spPr>
          <a:xfrm>
            <a:off x="457200" y="1052513"/>
            <a:ext cx="7931150" cy="5472831"/>
          </a:xfrm>
        </p:spPr>
        <p:txBody>
          <a:bodyPr rtlCol="0">
            <a:normAutofit/>
          </a:bodyPr>
          <a:lstStyle/>
          <a:p>
            <a:pPr marL="114300" indent="0" fontAlgn="auto">
              <a:spcAft>
                <a:spcPts val="0"/>
              </a:spcAft>
              <a:buNone/>
              <a:defRPr/>
            </a:pPr>
            <a:r>
              <a:rPr lang="pl-PL" dirty="0"/>
              <a:t>Warunki konieczne pomocnictwa:</a:t>
            </a:r>
          </a:p>
          <a:p>
            <a:pPr fontAlgn="auto">
              <a:spcAft>
                <a:spcPts val="0"/>
              </a:spcAft>
              <a:buFont typeface="Wingdings" panose="05000000000000000000" pitchFamily="2" charset="2"/>
              <a:buChar char="Ø"/>
              <a:defRPr/>
            </a:pPr>
            <a:r>
              <a:rPr lang="pl-PL" dirty="0"/>
              <a:t>popełnienie przed lub w trakcie czynu - rozróżnienie między pomocnictwem a poplecznictwem (art. 239 kk) i paserstwem (art. 291-292 kk</a:t>
            </a:r>
            <a:r>
              <a:rPr lang="pl-PL" dirty="0" smtClean="0"/>
              <a:t>)</a:t>
            </a:r>
          </a:p>
          <a:p>
            <a:pPr marL="114300" indent="0" fontAlgn="auto">
              <a:spcAft>
                <a:spcPts val="0"/>
              </a:spcAft>
              <a:buNone/>
              <a:defRPr/>
            </a:pPr>
            <a:endParaRPr lang="pl-PL" dirty="0"/>
          </a:p>
          <a:p>
            <a:pPr marL="114300" indent="0" fontAlgn="auto">
              <a:spcAft>
                <a:spcPts val="0"/>
              </a:spcAft>
              <a:buNone/>
              <a:defRPr/>
            </a:pPr>
            <a:endParaRPr lang="pl-PL" dirty="0" smtClean="0"/>
          </a:p>
          <a:p>
            <a:r>
              <a:rPr lang="pl-PL" dirty="0"/>
              <a:t>pomocnictwo a </a:t>
            </a:r>
            <a:r>
              <a:rPr lang="pl-PL" dirty="0" smtClean="0"/>
              <a:t>współsprawstwo</a:t>
            </a:r>
            <a:endParaRPr lang="pl-PL" dirty="0"/>
          </a:p>
          <a:p>
            <a:r>
              <a:rPr lang="pl-PL" dirty="0" smtClean="0"/>
              <a:t>podżeganie </a:t>
            </a:r>
            <a:r>
              <a:rPr lang="pl-PL" dirty="0"/>
              <a:t>i pomocnictwo do przestępstw nieumyślnych.</a:t>
            </a:r>
          </a:p>
          <a:p>
            <a:pPr marL="114300" indent="0" fontAlgn="auto">
              <a:spcAft>
                <a:spcPts val="0"/>
              </a:spcAft>
              <a:buNone/>
              <a:defRPr/>
            </a:pPr>
            <a:endParaRPr lang="pl-PL" dirty="0" smtClean="0"/>
          </a:p>
          <a:p>
            <a:pPr fontAlgn="auto">
              <a:spcAft>
                <a:spcPts val="0"/>
              </a:spcAft>
              <a:buFont typeface="Arial" pitchFamily="34" charset="0"/>
              <a:buNone/>
              <a:defRPr/>
            </a:pPr>
            <a:r>
              <a:rPr lang="pl-PL" dirty="0"/>
              <a:t>	</a:t>
            </a:r>
            <a:r>
              <a:rPr lang="pl-PL" dirty="0" smtClean="0"/>
              <a:t>		właściciel </a:t>
            </a:r>
            <a:r>
              <a:rPr lang="pl-PL" dirty="0"/>
              <a:t>pojazdu mechanicznego oddaje go do prowadzenia osobie znajdującej się w stanie nietrzeźwości lub niemającej uprawnień do jego prowadzenia, która w konsekwencji powoduje wypadek komunikacyjny. </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
        <p:nvSpPr>
          <p:cNvPr id="2" name="Strzałka w prawo 1"/>
          <p:cNvSpPr/>
          <p:nvPr/>
        </p:nvSpPr>
        <p:spPr>
          <a:xfrm>
            <a:off x="1187624" y="4307092"/>
            <a:ext cx="792088" cy="576064"/>
          </a:xfrm>
          <a:prstGeom prst="rightArrow">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520735533"/>
      </p:ext>
    </p:extLst>
  </p:cSld>
  <p:clrMapOvr>
    <a:masterClrMapping/>
  </p:clrMapOvr>
  <p:transition>
    <p:randomBa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Pomocnictwo</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marL="114300" indent="0">
              <a:buNone/>
            </a:pPr>
            <a:endParaRPr lang="pl-PL" dirty="0" smtClean="0"/>
          </a:p>
          <a:p>
            <a:pPr marL="114300" indent="0">
              <a:buNone/>
            </a:pPr>
            <a:r>
              <a:rPr lang="pl-PL" dirty="0" smtClean="0"/>
              <a:t>"</a:t>
            </a:r>
            <a:r>
              <a:rPr lang="pl-PL" dirty="0"/>
              <a:t>Paserstwo zachodzi tylko wtedy, gdy paser nie brał udziału w przestępstwie, z którego pochodzą rzeczy będące przedmiotem paserstwa, ani jako sprawca, ani jako pomocnik czy podżegacz do tego przestępstwa. Jeżeli natomiast ktoś bądź namawia innego do popełnienia przestępstwa, obiecując przy tym nabyć rzeczy pochodzące z tego przestępstwa, bądź bierze w nim udział jako pomocnik czy współsprawca, to następnie nabycie rzeczy pochodzących z tego przestępstwa nie jest po jego stronie paserstwem</a:t>
            </a:r>
            <a:r>
              <a:rPr lang="pl-PL" dirty="0" smtClean="0"/>
              <a:t>".</a:t>
            </a:r>
          </a:p>
          <a:p>
            <a:pPr marL="114300" indent="0">
              <a:buNone/>
            </a:pPr>
            <a:r>
              <a:rPr lang="pl-PL" dirty="0" smtClean="0"/>
              <a:t>wyr</a:t>
            </a:r>
            <a:r>
              <a:rPr lang="pl-PL" dirty="0"/>
              <a:t>. </a:t>
            </a:r>
            <a:r>
              <a:rPr lang="pl-PL" dirty="0" smtClean="0"/>
              <a:t>SN z </a:t>
            </a:r>
            <a:r>
              <a:rPr lang="pl-PL" dirty="0"/>
              <a:t>22.12.1986 </a:t>
            </a:r>
            <a:r>
              <a:rPr lang="pl-PL" dirty="0" smtClean="0"/>
              <a:t>r., I </a:t>
            </a:r>
            <a:r>
              <a:rPr lang="pl-PL" dirty="0"/>
              <a:t>KR 445/86, OSNKW 1987, Nr 7–8, poz. </a:t>
            </a:r>
            <a:r>
              <a:rPr lang="pl-PL" dirty="0" smtClean="0"/>
              <a:t>70</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49531857"/>
      </p:ext>
    </p:extLst>
  </p:cSld>
  <p:clrMapOvr>
    <a:masterClrMapping/>
  </p:clrMapOvr>
  <p:transition>
    <p:randomBa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O</a:t>
            </a:r>
            <a:r>
              <a:rPr lang="pl-PL" sz="4000" dirty="0" smtClean="0"/>
              <a:t>dpowiedzialność karna współdziałających </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a:bodyPr>
          <a:lstStyle/>
          <a:p>
            <a:pPr marL="114300" indent="0" fontAlgn="auto">
              <a:spcAft>
                <a:spcPts val="0"/>
              </a:spcAft>
              <a:buNone/>
              <a:defRPr/>
            </a:pPr>
            <a:endParaRPr lang="pl-PL" dirty="0" smtClean="0"/>
          </a:p>
          <a:p>
            <a:r>
              <a:rPr lang="pl-PL" b="1" dirty="0"/>
              <a:t>Art. 19 </a:t>
            </a:r>
            <a:r>
              <a:rPr lang="pl-PL" dirty="0"/>
              <a:t>§ 1. Sąd wymierza karę za podżeganie lub pomocnictwo w granicach zagrożenia przewidzianego za sprawstwo.</a:t>
            </a:r>
          </a:p>
          <a:p>
            <a:r>
              <a:rPr lang="pl-PL" dirty="0"/>
              <a:t>§ 2. Wymierzając karę za pomocnictwo sąd może zastosować nadzwyczajne złagodzenie </a:t>
            </a:r>
            <a:r>
              <a:rPr lang="pl-PL" dirty="0" smtClean="0"/>
              <a:t>kary.</a:t>
            </a:r>
          </a:p>
          <a:p>
            <a:pPr marL="114300" indent="0">
              <a:buNone/>
            </a:pPr>
            <a:endParaRPr lang="pl-PL" dirty="0" smtClean="0"/>
          </a:p>
          <a:p>
            <a:r>
              <a:rPr lang="pl-PL" b="1" dirty="0" smtClean="0"/>
              <a:t>Art</a:t>
            </a:r>
            <a:r>
              <a:rPr lang="pl-PL" b="1" dirty="0"/>
              <a:t>. 20 </a:t>
            </a:r>
            <a:r>
              <a:rPr lang="pl-PL" b="1" dirty="0" err="1" smtClean="0"/>
              <a:t>nieakcesoryjność</a:t>
            </a:r>
            <a:r>
              <a:rPr lang="pl-PL" b="1" dirty="0" smtClean="0"/>
              <a:t> odpowiedzialności</a:t>
            </a:r>
            <a:endParaRPr lang="pl-PL" b="1" dirty="0"/>
          </a:p>
          <a:p>
            <a:r>
              <a:rPr lang="pl-PL" dirty="0" smtClean="0"/>
              <a:t>Każdy </a:t>
            </a:r>
            <a:r>
              <a:rPr lang="pl-PL" dirty="0"/>
              <a:t>ze współdziałających w popełnieniu czynu zabronionego odpowiada w granicach swojej umyślności lub nieumyślności niezależnie od odpowiedzialności pozostałych współdziałających.</a:t>
            </a:r>
          </a:p>
          <a:p>
            <a:pPr marL="114300" indent="0" fontAlgn="auto">
              <a:spcAft>
                <a:spcPts val="0"/>
              </a:spcAft>
              <a:buNone/>
              <a:defRPr/>
            </a:pPr>
            <a:endParaRPr lang="pl-PL" dirty="0" smtClean="0"/>
          </a:p>
          <a:p>
            <a:pPr marL="114300" indent="0" fontAlgn="auto">
              <a:spcAft>
                <a:spcPts val="0"/>
              </a:spcAft>
              <a:buNone/>
              <a:defRPr/>
            </a:pPr>
            <a:r>
              <a:rPr lang="pl-PL" dirty="0"/>
              <a:t>Zasady ogólne:</a:t>
            </a:r>
          </a:p>
          <a:p>
            <a:pPr marL="114300" indent="0" fontAlgn="auto">
              <a:spcAft>
                <a:spcPts val="0"/>
              </a:spcAft>
              <a:buNone/>
              <a:defRPr/>
            </a:pPr>
            <a:r>
              <a:rPr lang="pl-PL" dirty="0"/>
              <a:t>odpowiedzialność w granicach zagrożenia przewidzianego za sprawstwo</a:t>
            </a:r>
          </a:p>
          <a:p>
            <a:pPr marL="114300" indent="0" fontAlgn="auto">
              <a:spcAft>
                <a:spcPts val="0"/>
              </a:spcAft>
              <a:buNone/>
              <a:defRPr/>
            </a:pPr>
            <a:r>
              <a:rPr lang="pl-PL" dirty="0"/>
              <a:t>odpowiedzialność w granicach umyślności lub nieumyślności niezależnie od odpowiedzialności pozostałych współdziałających - problematyka ekscesu</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4285032328"/>
      </p:ext>
    </p:extLst>
  </p:cSld>
  <p:clrMapOvr>
    <a:masterClrMapping/>
  </p:clrMapOvr>
  <p:transition>
    <p:randomBa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O</a:t>
            </a:r>
            <a:r>
              <a:rPr lang="pl-PL" sz="4000" dirty="0" smtClean="0"/>
              <a:t>dpowiedzialność karna współdziałających </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marL="114300" indent="0" fontAlgn="auto">
              <a:spcAft>
                <a:spcPts val="0"/>
              </a:spcAft>
              <a:buNone/>
              <a:defRPr/>
            </a:pPr>
            <a:endParaRPr lang="pl-PL" dirty="0" smtClean="0"/>
          </a:p>
          <a:p>
            <a:pPr marL="0" indent="0">
              <a:buNone/>
            </a:pPr>
            <a:r>
              <a:rPr lang="pl-PL" dirty="0"/>
              <a:t>Odstępstwa od zasad ogólnych</a:t>
            </a:r>
            <a:r>
              <a:rPr lang="pl-PL" dirty="0" smtClean="0"/>
              <a:t>:</a:t>
            </a:r>
          </a:p>
          <a:p>
            <a:pPr marL="0" indent="0">
              <a:buNone/>
            </a:pPr>
            <a:endParaRPr lang="pl-PL" dirty="0"/>
          </a:p>
          <a:p>
            <a:pPr indent="-342900">
              <a:buBlip>
                <a:blip r:embed="rId2"/>
              </a:buBlip>
            </a:pPr>
            <a:r>
              <a:rPr lang="pl-PL" dirty="0"/>
              <a:t>Wymierzając karę za pomocnictwo sąd może zastosować nadzwyczajne złagodzenie kary</a:t>
            </a:r>
          </a:p>
          <a:p>
            <a:pPr indent="-342900">
              <a:buBlip>
                <a:blip r:embed="rId2"/>
              </a:buBlip>
            </a:pPr>
            <a:r>
              <a:rPr lang="pl-PL" dirty="0"/>
              <a:t>jeżeli czynu zabronionego tylko usiłowano dokonać podżegacz lub pomocnik odpowiada jak za usiłowanie</a:t>
            </a:r>
          </a:p>
          <a:p>
            <a:pPr indent="-342900">
              <a:buBlip>
                <a:blip r:embed="rId2"/>
              </a:buBlip>
            </a:pPr>
            <a:r>
              <a:rPr lang="pl-PL" dirty="0"/>
              <a:t>jeżeli czynu zabronionego nie usiłowano dokonać sąd może w stosunku do podżegacza lub pomocnika zastosować nadzwyczajne złagodzenie kary a nawet odstąpić od jej wymierzenia</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430320108"/>
      </p:ext>
    </p:extLst>
  </p:cSld>
  <p:clrMapOvr>
    <a:masterClrMapping/>
  </p:clrMapOvr>
  <p:transition>
    <p:randomBa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1331640" y="1340768"/>
            <a:ext cx="4464496" cy="504056"/>
          </a:xfrm>
          <a:prstGeom prst="roundRect">
            <a:avLst/>
          </a:prstGeom>
          <a:solidFill>
            <a:schemeClr val="accent3">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O</a:t>
            </a:r>
            <a:r>
              <a:rPr lang="pl-PL" sz="4000" dirty="0" smtClean="0"/>
              <a:t>dpowiedzialność karna współdziałających </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marL="114300" indent="0" fontAlgn="auto">
              <a:spcAft>
                <a:spcPts val="0"/>
              </a:spcAft>
              <a:buNone/>
              <a:defRPr/>
            </a:pPr>
            <a:endParaRPr lang="pl-PL" dirty="0" smtClean="0"/>
          </a:p>
          <a:p>
            <a:pPr marL="0" indent="0">
              <a:buNone/>
            </a:pPr>
            <a:r>
              <a:rPr lang="pl-PL" dirty="0" smtClean="0"/>
              <a:t>	</a:t>
            </a:r>
            <a:r>
              <a:rPr lang="pl-PL" b="1" dirty="0" smtClean="0"/>
              <a:t>CZYNNY ŻAL WSPÓŁDZIAŁAJĄCEGO</a:t>
            </a:r>
          </a:p>
          <a:p>
            <a:pPr marL="0" indent="0">
              <a:buNone/>
            </a:pPr>
            <a:r>
              <a:rPr lang="pl-PL" dirty="0" smtClean="0"/>
              <a:t>SKUTECZNY 				NIESKUTECZNY</a:t>
            </a:r>
          </a:p>
          <a:p>
            <a:pPr marL="0" indent="0">
              <a:buNone/>
            </a:pPr>
            <a:endParaRPr lang="pl-PL" dirty="0"/>
          </a:p>
          <a:p>
            <a:pPr fontAlgn="ctr"/>
            <a:endParaRPr lang="pl-PL" dirty="0"/>
          </a:p>
          <a:p>
            <a:pPr marL="114300" indent="0">
              <a:buNone/>
            </a:pPr>
            <a:r>
              <a:rPr lang="pl-PL" b="1" dirty="0"/>
              <a:t>Art. 23 </a:t>
            </a:r>
            <a:r>
              <a:rPr lang="pl-PL" b="1" dirty="0" smtClean="0"/>
              <a:t>Czynny żal </a:t>
            </a:r>
            <a:endParaRPr lang="pl-PL" dirty="0"/>
          </a:p>
          <a:p>
            <a:r>
              <a:rPr lang="pl-PL" dirty="0"/>
              <a:t>§ 1. Nie podlega karze współdziałający, który dobrowolnie zapobiegł dokonaniu czynu zabronionego.</a:t>
            </a:r>
          </a:p>
          <a:p>
            <a:r>
              <a:rPr lang="pl-PL" dirty="0"/>
              <a:t>§ 2. Sąd może zastosować nadzwyczajne złagodzenie kary w stosunku do współdziałającego, który dobrowolnie starał się zapobiec dokonaniu czynu zabronionego.</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852245352"/>
      </p:ext>
    </p:extLst>
  </p:cSld>
  <p:clrMapOvr>
    <a:masterClrMapping/>
  </p:clrMapOvr>
  <p:transition>
    <p:randomBa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O</a:t>
            </a:r>
            <a:r>
              <a:rPr lang="pl-PL" sz="4000" dirty="0" smtClean="0"/>
              <a:t>dpowiedzialność karna współdziałających </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marL="114300" indent="0" fontAlgn="auto">
              <a:spcAft>
                <a:spcPts val="0"/>
              </a:spcAft>
              <a:buNone/>
              <a:defRPr/>
            </a:pPr>
            <a:endParaRPr lang="pl-PL" dirty="0" smtClean="0"/>
          </a:p>
          <a:p>
            <a:pPr marL="0" indent="0">
              <a:buNone/>
            </a:pPr>
            <a:r>
              <a:rPr lang="pl-PL" b="1" dirty="0">
                <a:latin typeface="Corbel" charset="0"/>
                <a:ea typeface="Verdana" charset="0"/>
                <a:cs typeface="Verdana" charset="0"/>
              </a:rPr>
              <a:t>Art. 21 [Okoliczności osobiste]</a:t>
            </a:r>
          </a:p>
          <a:p>
            <a:pPr marL="0" indent="0">
              <a:buNone/>
            </a:pPr>
            <a:r>
              <a:rPr lang="pl-PL" dirty="0">
                <a:latin typeface="Corbel"/>
                <a:ea typeface="Verdana" charset="0"/>
                <a:cs typeface="Verdana" charset="0"/>
              </a:rPr>
              <a:t>§ 1. Okoliczności osobiste, wyłączające lub łagodzące albo zaostrzające odpowiedzialność karną, uwzględnia się tylko co do osoby, której dotyczą.</a:t>
            </a:r>
          </a:p>
          <a:p>
            <a:pPr marL="0" indent="0">
              <a:buNone/>
            </a:pPr>
            <a:r>
              <a:rPr lang="pl-PL" dirty="0">
                <a:latin typeface="Corbel"/>
                <a:ea typeface="Verdana" charset="0"/>
                <a:cs typeface="Verdana" charset="0"/>
              </a:rPr>
              <a:t>§ 2. Jeżeli okoliczność osobista dotycząca sprawcy, wpływająca chociażby tylko na wyższą karalność, stanowi znamię czynu zabronionego, współdziałający podlega odpowiedzialności karnej przewidzianej za ten czyn zabroniony, gdy o tej okoliczności wiedział, chociażby go nie dotyczyła.</a:t>
            </a:r>
          </a:p>
          <a:p>
            <a:pPr marL="0" indent="0">
              <a:buNone/>
            </a:pPr>
            <a:r>
              <a:rPr lang="pl-PL" dirty="0">
                <a:latin typeface="Corbel"/>
                <a:ea typeface="Verdana" charset="0"/>
                <a:cs typeface="Verdana" charset="0"/>
              </a:rPr>
              <a:t>§ 3. Wobec współdziałającego, którego nie dotyczy okoliczność określona w § 2, sąd może zastosować nadzwyczajne złagodzenie kary</a:t>
            </a:r>
            <a:r>
              <a:rPr lang="pl-PL" dirty="0">
                <a:latin typeface="Corbel" charset="0"/>
                <a:ea typeface="Verdana" charset="0"/>
                <a:cs typeface="Verdana" charset="0"/>
              </a:rPr>
              <a:t>.</a:t>
            </a:r>
          </a:p>
          <a:p>
            <a:pPr marL="114300" indent="0" fontAlgn="auto">
              <a:spcAft>
                <a:spcPts val="0"/>
              </a:spcAft>
              <a:buNone/>
              <a:defRPr/>
            </a:pPr>
            <a:endParaRPr lang="pl-PL"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537538727"/>
      </p:ext>
    </p:extLst>
  </p:cSld>
  <p:clrMapOvr>
    <a:masterClrMapping/>
  </p:clrMapOvr>
  <p:transition>
    <p:randomBa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O</a:t>
            </a:r>
            <a:r>
              <a:rPr lang="pl-PL" sz="4000" dirty="0" smtClean="0"/>
              <a:t>dpowiedzialność współdziałających  za przestępstwo indywidualne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marL="114300" indent="0" fontAlgn="auto">
              <a:spcAft>
                <a:spcPts val="0"/>
              </a:spcAft>
              <a:buNone/>
              <a:defRPr/>
            </a:pPr>
            <a:endParaRPr lang="pl-PL" dirty="0" smtClean="0"/>
          </a:p>
          <a:p>
            <a:pPr marL="114300" indent="0">
              <a:buNone/>
            </a:pPr>
            <a:r>
              <a:rPr lang="pl-PL" b="1" dirty="0"/>
              <a:t>Kategorie okoliczności </a:t>
            </a:r>
            <a:r>
              <a:rPr lang="pl-PL" b="1" dirty="0" smtClean="0"/>
              <a:t>osobistych</a:t>
            </a:r>
            <a:r>
              <a:rPr lang="pl-PL" dirty="0" smtClean="0"/>
              <a:t>:</a:t>
            </a:r>
            <a:endParaRPr lang="pl-PL" dirty="0"/>
          </a:p>
          <a:p>
            <a:pPr marL="114300" indent="0">
              <a:buNone/>
            </a:pPr>
            <a:r>
              <a:rPr lang="pl-PL" b="1" dirty="0" smtClean="0"/>
              <a:t>1) wyłączające </a:t>
            </a:r>
            <a:r>
              <a:rPr lang="pl-PL" b="1" dirty="0"/>
              <a:t>odpowiedzialność </a:t>
            </a:r>
            <a:r>
              <a:rPr lang="pl-PL" b="1" dirty="0" smtClean="0"/>
              <a:t>karną</a:t>
            </a:r>
            <a:r>
              <a:rPr lang="pl-PL" dirty="0"/>
              <a:t> </a:t>
            </a:r>
            <a:r>
              <a:rPr lang="pl-PL" dirty="0" smtClean="0"/>
              <a:t>– np. niepoczytalność </a:t>
            </a:r>
          </a:p>
          <a:p>
            <a:pPr marL="114300" indent="0">
              <a:buNone/>
            </a:pPr>
            <a:r>
              <a:rPr lang="pl-PL" b="1" dirty="0" smtClean="0"/>
              <a:t>2</a:t>
            </a:r>
            <a:r>
              <a:rPr lang="pl-PL" b="1" dirty="0"/>
              <a:t>) ł</a:t>
            </a:r>
            <a:r>
              <a:rPr lang="pl-PL" b="1" dirty="0" smtClean="0"/>
              <a:t>agodzące odpowiedzialność karną</a:t>
            </a:r>
            <a:r>
              <a:rPr lang="pl-PL" dirty="0"/>
              <a:t> </a:t>
            </a:r>
            <a:r>
              <a:rPr lang="pl-PL" dirty="0" smtClean="0"/>
              <a:t>– np. nieusprawiedliwiony </a:t>
            </a:r>
            <a:r>
              <a:rPr lang="pl-PL" dirty="0"/>
              <a:t>błąd co do okoliczności wyłączającej bezprawność albo winę </a:t>
            </a:r>
          </a:p>
          <a:p>
            <a:pPr marL="114300" indent="0">
              <a:buNone/>
            </a:pPr>
            <a:r>
              <a:rPr lang="pl-PL" b="1" dirty="0" smtClean="0"/>
              <a:t>3</a:t>
            </a:r>
            <a:r>
              <a:rPr lang="pl-PL" b="1" dirty="0"/>
              <a:t>) </a:t>
            </a:r>
            <a:r>
              <a:rPr lang="pl-PL" b="1" dirty="0" smtClean="0"/>
              <a:t>zaostrzające </a:t>
            </a:r>
            <a:r>
              <a:rPr lang="pl-PL" b="1" dirty="0"/>
              <a:t>odpowiedzialność </a:t>
            </a:r>
            <a:r>
              <a:rPr lang="pl-PL" b="1" dirty="0" smtClean="0"/>
              <a:t>karną</a:t>
            </a:r>
            <a:r>
              <a:rPr lang="pl-PL" dirty="0"/>
              <a:t> </a:t>
            </a:r>
            <a:r>
              <a:rPr lang="pl-PL" dirty="0" smtClean="0"/>
              <a:t>– np. recydywa</a:t>
            </a:r>
          </a:p>
          <a:p>
            <a:pPr marL="114300" indent="0">
              <a:buNone/>
            </a:pPr>
            <a:endParaRPr lang="pl-PL" dirty="0" smtClean="0"/>
          </a:p>
          <a:p>
            <a:pPr marL="571500" indent="-457200">
              <a:buAutoNum type="arabicParenR"/>
            </a:pPr>
            <a:r>
              <a:rPr lang="pl-PL" b="1" dirty="0" smtClean="0">
                <a:solidFill>
                  <a:srgbClr val="0070C0"/>
                </a:solidFill>
              </a:rPr>
              <a:t>Stanowiące znamię typu</a:t>
            </a:r>
          </a:p>
          <a:p>
            <a:pPr marL="571500" indent="-457200">
              <a:buAutoNum type="arabicParenR"/>
            </a:pPr>
            <a:r>
              <a:rPr lang="pl-PL" b="1" dirty="0">
                <a:solidFill>
                  <a:srgbClr val="0070C0"/>
                </a:solidFill>
              </a:rPr>
              <a:t> N</a:t>
            </a:r>
            <a:r>
              <a:rPr lang="pl-PL" b="1" dirty="0" smtClean="0">
                <a:solidFill>
                  <a:srgbClr val="0070C0"/>
                </a:solidFill>
              </a:rPr>
              <a:t>ieprzedstawiające sobą znamienia typu </a:t>
            </a:r>
          </a:p>
          <a:p>
            <a:pPr marL="114300" indent="0" fontAlgn="auto">
              <a:spcAft>
                <a:spcPts val="0"/>
              </a:spcAft>
              <a:buNone/>
              <a:defRPr/>
            </a:pPr>
            <a:endParaRPr lang="pl-PL" dirty="0" smtClean="0"/>
          </a:p>
          <a:p>
            <a:pPr marL="114300" indent="0" fontAlgn="auto">
              <a:spcAft>
                <a:spcPts val="0"/>
              </a:spcAft>
              <a:buNone/>
              <a:defRPr/>
            </a:pPr>
            <a:r>
              <a:rPr lang="pl-PL" dirty="0"/>
              <a:t>Przepis </a:t>
            </a:r>
            <a:r>
              <a:rPr lang="pl-PL" b="1" dirty="0"/>
              <a:t>art. 21 § 2 </a:t>
            </a:r>
            <a:r>
              <a:rPr lang="pl-PL" b="1" dirty="0" smtClean="0"/>
              <a:t>k.k.</a:t>
            </a:r>
            <a:r>
              <a:rPr lang="pl-PL" dirty="0" smtClean="0"/>
              <a:t> </a:t>
            </a:r>
            <a:r>
              <a:rPr lang="pl-PL" dirty="0"/>
              <a:t>pozwala przypisać </a:t>
            </a:r>
            <a:r>
              <a:rPr lang="pl-PL" b="1" dirty="0"/>
              <a:t>odpowiedzialność karną za przestępstwo indywidualne współdziałającemu niemającemu cechy, od której uzależnione jest ponoszenie odpowiedzialności karnej lub wyższa karalność</a:t>
            </a:r>
            <a:r>
              <a:rPr lang="pl-PL" dirty="0"/>
              <a:t> (</a:t>
            </a:r>
            <a:r>
              <a:rPr lang="pl-PL" i="1" dirty="0" err="1">
                <a:solidFill>
                  <a:srgbClr val="0070C0"/>
                </a:solidFill>
              </a:rPr>
              <a:t>ekstraneusowi</a:t>
            </a:r>
            <a:r>
              <a:rPr lang="pl-PL" i="1" dirty="0"/>
              <a:t>)</a:t>
            </a:r>
            <a:r>
              <a:rPr lang="pl-PL" dirty="0"/>
              <a:t>. Warunkiem jest, </a:t>
            </a:r>
            <a:r>
              <a:rPr lang="pl-PL" b="1" dirty="0"/>
              <a:t>aby o takiej okoliczności</a:t>
            </a:r>
            <a:r>
              <a:rPr lang="pl-PL" dirty="0"/>
              <a:t> dotyczącej innego współdziałającego (</a:t>
            </a:r>
            <a:r>
              <a:rPr lang="pl-PL" i="1" dirty="0" err="1">
                <a:solidFill>
                  <a:srgbClr val="0070C0"/>
                </a:solidFill>
              </a:rPr>
              <a:t>intraneusa</a:t>
            </a:r>
            <a:r>
              <a:rPr lang="pl-PL" i="1" dirty="0" smtClean="0"/>
              <a:t>) </a:t>
            </a:r>
            <a:r>
              <a:rPr lang="pl-PL" b="1" dirty="0" smtClean="0"/>
              <a:t>wiedział</a:t>
            </a:r>
            <a:r>
              <a:rPr lang="pl-PL" b="1" dirty="0"/>
              <a:t>, chociażby go nie dotyczyła</a:t>
            </a:r>
            <a:r>
              <a:rPr lang="pl-PL" dirty="0"/>
              <a:t>. </a:t>
            </a:r>
            <a:endParaRPr lang="pl-PL"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479118781"/>
      </p:ext>
    </p:extLst>
  </p:cSld>
  <p:clrMapOvr>
    <a:masterClrMapping/>
  </p:clrMapOvr>
  <p:transition>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Założenia teoretyczne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fontAlgn="auto">
              <a:spcAft>
                <a:spcPts val="0"/>
              </a:spcAft>
              <a:buFont typeface="Arial" pitchFamily="34" charset="0"/>
              <a:buNone/>
              <a:defRPr/>
            </a:pPr>
            <a:r>
              <a:rPr lang="pl-PL" b="1" dirty="0" smtClean="0"/>
              <a:t>Modele odpowiedzialności za przestępne współdziałanie </a:t>
            </a:r>
          </a:p>
          <a:p>
            <a:pPr fontAlgn="auto">
              <a:spcAft>
                <a:spcPts val="0"/>
              </a:spcAft>
              <a:buFont typeface="Arial" pitchFamily="34" charset="0"/>
              <a:buNone/>
              <a:defRPr/>
            </a:pPr>
            <a:endParaRPr lang="pl-PL" dirty="0" smtClean="0"/>
          </a:p>
          <a:p>
            <a:pPr marL="0" indent="0">
              <a:buNone/>
            </a:pPr>
            <a:r>
              <a:rPr lang="pl-PL" b="1" dirty="0">
                <a:solidFill>
                  <a:srgbClr val="545454"/>
                </a:solidFill>
                <a:latin typeface="Corbel" charset="0"/>
                <a:ea typeface="Verdana" charset="0"/>
                <a:cs typeface="Verdana" charset="0"/>
              </a:rPr>
              <a:t>Art. 18 [Sprawstwo, podżeganie i pomocnictwo]</a:t>
            </a:r>
            <a:endParaRPr lang="pl-PL" b="1" dirty="0">
              <a:solidFill>
                <a:srgbClr val="545454"/>
              </a:solidFill>
              <a:latin typeface="Corbel" charset="0"/>
            </a:endParaRPr>
          </a:p>
          <a:p>
            <a:pPr marL="0" indent="0">
              <a:buNone/>
            </a:pPr>
            <a:r>
              <a:rPr lang="pl-PL" dirty="0">
                <a:solidFill>
                  <a:srgbClr val="545454"/>
                </a:solidFill>
                <a:latin typeface="Corbel" charset="0"/>
                <a:ea typeface="Verdana" charset="0"/>
                <a:cs typeface="Verdana" charset="0"/>
              </a:rPr>
              <a:t>§ 1. Odpowiada za sprawstwo nie tylko ten, kto wykonuje czyn zabroniony</a:t>
            </a:r>
            <a:r>
              <a:rPr lang="pl-PL" dirty="0">
                <a:solidFill>
                  <a:srgbClr val="40BAD2"/>
                </a:solidFill>
                <a:latin typeface="Corbel" charset="0"/>
                <a:ea typeface="Verdana" charset="0"/>
                <a:cs typeface="Verdana" charset="0"/>
              </a:rPr>
              <a:t> </a:t>
            </a:r>
            <a:r>
              <a:rPr lang="pl-PL" b="1" dirty="0">
                <a:solidFill>
                  <a:srgbClr val="40BAD2"/>
                </a:solidFill>
                <a:latin typeface="Corbel" charset="0"/>
                <a:ea typeface="Verdana" charset="0"/>
                <a:cs typeface="Verdana" charset="0"/>
              </a:rPr>
              <a:t>sam</a:t>
            </a:r>
            <a:r>
              <a:rPr lang="pl-PL" b="1" dirty="0">
                <a:solidFill>
                  <a:srgbClr val="545454"/>
                </a:solidFill>
                <a:latin typeface="Corbel" charset="0"/>
                <a:ea typeface="Verdana" charset="0"/>
                <a:cs typeface="Verdana" charset="0"/>
              </a:rPr>
              <a:t> </a:t>
            </a:r>
            <a:r>
              <a:rPr lang="pl-PL" dirty="0">
                <a:solidFill>
                  <a:srgbClr val="545454"/>
                </a:solidFill>
                <a:latin typeface="Corbel" charset="0"/>
                <a:ea typeface="Verdana" charset="0"/>
                <a:cs typeface="Verdana" charset="0"/>
              </a:rPr>
              <a:t>albo</a:t>
            </a:r>
            <a:r>
              <a:rPr lang="pl-PL" dirty="0">
                <a:solidFill>
                  <a:srgbClr val="40BAD2"/>
                </a:solidFill>
                <a:latin typeface="Corbel" charset="0"/>
                <a:ea typeface="Verdana" charset="0"/>
                <a:cs typeface="Verdana" charset="0"/>
              </a:rPr>
              <a:t> </a:t>
            </a:r>
            <a:r>
              <a:rPr lang="pl-PL" b="1" dirty="0">
                <a:solidFill>
                  <a:srgbClr val="40BAD2"/>
                </a:solidFill>
                <a:latin typeface="Corbel" charset="0"/>
                <a:ea typeface="Verdana" charset="0"/>
                <a:cs typeface="Verdana" charset="0"/>
              </a:rPr>
              <a:t>wspólnie i w porozumieniu z inną osobą</a:t>
            </a:r>
            <a:r>
              <a:rPr lang="pl-PL" dirty="0">
                <a:solidFill>
                  <a:srgbClr val="545454"/>
                </a:solidFill>
                <a:latin typeface="Corbel" charset="0"/>
                <a:ea typeface="Verdana" charset="0"/>
                <a:cs typeface="Verdana" charset="0"/>
              </a:rPr>
              <a:t>, ale także ten, kto</a:t>
            </a:r>
            <a:r>
              <a:rPr lang="pl-PL" dirty="0">
                <a:solidFill>
                  <a:srgbClr val="40BAD2"/>
                </a:solidFill>
                <a:latin typeface="Corbel" charset="0"/>
                <a:ea typeface="Verdana" charset="0"/>
                <a:cs typeface="Verdana" charset="0"/>
              </a:rPr>
              <a:t> </a:t>
            </a:r>
            <a:r>
              <a:rPr lang="pl-PL" b="1" dirty="0">
                <a:solidFill>
                  <a:srgbClr val="40BAD2"/>
                </a:solidFill>
                <a:latin typeface="Corbel" charset="0"/>
                <a:ea typeface="Verdana" charset="0"/>
                <a:cs typeface="Verdana" charset="0"/>
              </a:rPr>
              <a:t>kieruje</a:t>
            </a:r>
            <a:r>
              <a:rPr lang="pl-PL" dirty="0">
                <a:solidFill>
                  <a:srgbClr val="545454"/>
                </a:solidFill>
                <a:latin typeface="Corbel" charset="0"/>
                <a:ea typeface="Verdana" charset="0"/>
                <a:cs typeface="Verdana" charset="0"/>
              </a:rPr>
              <a:t> wykonaniem czynu zabronionego przez inną osobę lub wykorzystując uzależnienie innej osoby od siebie,</a:t>
            </a:r>
            <a:r>
              <a:rPr lang="pl-PL" dirty="0">
                <a:solidFill>
                  <a:srgbClr val="40BAD2"/>
                </a:solidFill>
                <a:latin typeface="Corbel" charset="0"/>
                <a:ea typeface="Verdana" charset="0"/>
                <a:cs typeface="Verdana" charset="0"/>
              </a:rPr>
              <a:t> </a:t>
            </a:r>
            <a:r>
              <a:rPr lang="pl-PL" b="1" dirty="0">
                <a:solidFill>
                  <a:srgbClr val="40BAD2"/>
                </a:solidFill>
                <a:latin typeface="Corbel" charset="0"/>
                <a:ea typeface="Verdana" charset="0"/>
                <a:cs typeface="Verdana" charset="0"/>
              </a:rPr>
              <a:t>poleca</a:t>
            </a:r>
            <a:r>
              <a:rPr lang="pl-PL" b="1" dirty="0">
                <a:solidFill>
                  <a:srgbClr val="545454"/>
                </a:solidFill>
                <a:latin typeface="Corbel" charset="0"/>
                <a:ea typeface="Verdana" charset="0"/>
                <a:cs typeface="Verdana" charset="0"/>
              </a:rPr>
              <a:t> </a:t>
            </a:r>
            <a:r>
              <a:rPr lang="pl-PL" dirty="0">
                <a:solidFill>
                  <a:srgbClr val="545454"/>
                </a:solidFill>
                <a:latin typeface="Corbel" charset="0"/>
                <a:ea typeface="Verdana" charset="0"/>
                <a:cs typeface="Verdana" charset="0"/>
              </a:rPr>
              <a:t>jej wykonanie takiego czynu.</a:t>
            </a:r>
          </a:p>
          <a:p>
            <a:pPr marL="0" indent="0">
              <a:buNone/>
            </a:pPr>
            <a:r>
              <a:rPr lang="pl-PL" dirty="0">
                <a:solidFill>
                  <a:srgbClr val="545454"/>
                </a:solidFill>
                <a:latin typeface="Corbel" charset="0"/>
                <a:ea typeface="Verdana" charset="0"/>
                <a:cs typeface="Verdana" charset="0"/>
              </a:rPr>
              <a:t>§ 2. Odpowiada za </a:t>
            </a:r>
            <a:r>
              <a:rPr lang="pl-PL" b="1" dirty="0">
                <a:solidFill>
                  <a:srgbClr val="002060"/>
                </a:solidFill>
                <a:latin typeface="Corbel" charset="0"/>
                <a:ea typeface="Verdana" charset="0"/>
                <a:cs typeface="Verdana" charset="0"/>
              </a:rPr>
              <a:t>podżeganie</a:t>
            </a:r>
            <a:r>
              <a:rPr lang="pl-PL" dirty="0">
                <a:solidFill>
                  <a:srgbClr val="545454"/>
                </a:solidFill>
                <a:latin typeface="Corbel" charset="0"/>
                <a:ea typeface="Verdana" charset="0"/>
                <a:cs typeface="Verdana" charset="0"/>
              </a:rPr>
              <a:t>, kto chcąc, aby inna osoba dokonała czynu zabronionego, nakłania ją do tego.</a:t>
            </a:r>
          </a:p>
          <a:p>
            <a:pPr marL="0" indent="0">
              <a:buNone/>
            </a:pPr>
            <a:r>
              <a:rPr lang="pl-PL" dirty="0">
                <a:solidFill>
                  <a:srgbClr val="545454"/>
                </a:solidFill>
                <a:latin typeface="Corbel" charset="0"/>
                <a:ea typeface="Verdana" charset="0"/>
                <a:cs typeface="Verdana" charset="0"/>
              </a:rPr>
              <a:t>§ 3. Odpowiada za </a:t>
            </a:r>
            <a:r>
              <a:rPr lang="pl-PL" b="1" dirty="0">
                <a:solidFill>
                  <a:srgbClr val="0070C0"/>
                </a:solidFill>
                <a:latin typeface="Corbel" charset="0"/>
                <a:ea typeface="Verdana" charset="0"/>
                <a:cs typeface="Verdana" charset="0"/>
              </a:rPr>
              <a:t>pomocnictwo</a:t>
            </a:r>
            <a:r>
              <a:rPr lang="pl-PL" dirty="0">
                <a:solidFill>
                  <a:srgbClr val="545454"/>
                </a:solidFill>
                <a:latin typeface="Corbel" charset="0"/>
                <a:ea typeface="Verdana" charset="0"/>
                <a:cs typeface="Verdana" charset="0"/>
              </a:rPr>
              <a:t>, kto w zamiarze, aby inna osoba dokonała czynu zabronionego, swoim zachowaniem ułatwia jego popełnienie, w szczególności dostarczając narzędzie, środek przewozu, udzielając rady lub informacji; odpowiada za pomocnictwo także ten, kto wbrew prawnemu, szczególnemu obowiązkowi niedopuszczenia do popełnienia czynu zabronionego swoim zaniechaniem ułatwia innej osobie jego popełnienie.</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921193271"/>
      </p:ext>
    </p:extLst>
  </p:cSld>
  <p:clrMapOvr>
    <a:masterClrMapping/>
  </p:clrMapOvr>
  <p:transition>
    <p:randomBa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O</a:t>
            </a:r>
            <a:r>
              <a:rPr lang="pl-PL" sz="4000" dirty="0" smtClean="0"/>
              <a:t>dpowiedzialność współdziałających  za przestępstwo indywidualne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85000" lnSpcReduction="20000"/>
          </a:bodyPr>
          <a:lstStyle/>
          <a:p>
            <a:pPr marL="114300" indent="0" fontAlgn="auto">
              <a:spcAft>
                <a:spcPts val="0"/>
              </a:spcAft>
              <a:buNone/>
              <a:defRPr/>
            </a:pPr>
            <a:endParaRPr lang="pl-PL" dirty="0" smtClean="0"/>
          </a:p>
          <a:p>
            <a:pPr marL="114300" indent="0">
              <a:buNone/>
            </a:pPr>
            <a:r>
              <a:rPr lang="pl-PL" dirty="0"/>
              <a:t>Okoliczność, że </a:t>
            </a:r>
            <a:r>
              <a:rPr lang="pl-PL" b="1" dirty="0"/>
              <a:t>współdziałający wiedział, iż sprawca ma właściwości szczególne, od których wystąpienia uzależniona jest odpowiedzialność karna lub zależy surowsza karalność, nie może być oparta na domniemaniu, lecz należy ją ustalić w sposób niebudzący wątpliwości, gdyż ma ona istotne znaczenie dla oceny prawnej czynu tej osoby</a:t>
            </a:r>
            <a:r>
              <a:rPr lang="pl-PL" dirty="0"/>
              <a:t> </a:t>
            </a:r>
            <a:endParaRPr lang="pl-PL" dirty="0" smtClean="0"/>
          </a:p>
          <a:p>
            <a:pPr marL="114300" indent="0">
              <a:buNone/>
            </a:pPr>
            <a:r>
              <a:rPr lang="pl-PL" dirty="0" smtClean="0"/>
              <a:t>(</a:t>
            </a:r>
            <a:r>
              <a:rPr lang="pl-PL" dirty="0"/>
              <a:t>por. wyrok SN z dnia 2 lutego 1989 r., </a:t>
            </a:r>
            <a:r>
              <a:rPr lang="pl-PL" u="sng" dirty="0"/>
              <a:t>II KR 285/88</a:t>
            </a:r>
            <a:r>
              <a:rPr lang="pl-PL" dirty="0"/>
              <a:t>, OSNKW 1989, nr 5-6, poz. 41</a:t>
            </a:r>
            <a:r>
              <a:rPr lang="pl-PL" dirty="0" smtClean="0"/>
              <a:t>).</a:t>
            </a:r>
          </a:p>
          <a:p>
            <a:pPr marL="114300" indent="0">
              <a:buNone/>
            </a:pPr>
            <a:endParaRPr lang="pl-PL" dirty="0"/>
          </a:p>
          <a:p>
            <a:pPr algn="just"/>
            <a:r>
              <a:rPr lang="pl-PL" dirty="0"/>
              <a:t>W art. 21 § 2 KK unormowano warunki odpowiedzialności osób współdziałających w popełnieniu przestępstwa indywidualnego, tj. takiego, do którego znamion należy szczególna cecha podmiotu. Omawiany przepis przesądza, iż współdziałający (podżegacz, pomocnik, współsprawca, sprawca kierowniczy lub wydający polecenie), który takiej cechy nie posiada, ponosi odpowiedzialność za wchodzące w grę przestępstwo indywidualne, jeżeli o danej okoliczności wiedział (tzn. uświadamiał sobie, iż współdziała z podmiotem przestępstwa indywidualnego). W ten sposób ustawodawca "zrównał" sytuację wszystkich współdziałających w przestępstwie indywidualnym</a:t>
            </a:r>
            <a:r>
              <a:rPr lang="pl-PL" dirty="0" smtClean="0"/>
              <a:t>.</a:t>
            </a:r>
          </a:p>
          <a:p>
            <a:pPr marL="114300" indent="0">
              <a:buNone/>
            </a:pPr>
            <a:r>
              <a:rPr lang="pl-PL" dirty="0" smtClean="0"/>
              <a:t>Wyrok Sądu </a:t>
            </a:r>
            <a:r>
              <a:rPr lang="pl-PL" dirty="0"/>
              <a:t>Apelacyjnego w Warszawie - II Wydział </a:t>
            </a:r>
            <a:r>
              <a:rPr lang="pl-PL" dirty="0" smtClean="0"/>
              <a:t>Karny z </a:t>
            </a:r>
            <a:r>
              <a:rPr lang="pl-PL" dirty="0"/>
              <a:t>dnia 24 stycznia 2014 </a:t>
            </a:r>
            <a:r>
              <a:rPr lang="pl-PL" dirty="0" smtClean="0"/>
              <a:t>r., II </a:t>
            </a:r>
            <a:r>
              <a:rPr lang="pl-PL" dirty="0" err="1"/>
              <a:t>AKa</a:t>
            </a:r>
            <a:r>
              <a:rPr lang="pl-PL" dirty="0"/>
              <a:t> 264/13</a:t>
            </a:r>
          </a:p>
          <a:p>
            <a:endParaRPr lang="pl-PL" dirty="0"/>
          </a:p>
          <a:p>
            <a:pPr marL="114300" indent="0">
              <a:buNone/>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784698054"/>
      </p:ext>
    </p:extLst>
  </p:cSld>
  <p:clrMapOvr>
    <a:masterClrMapping/>
  </p:clrMapOvr>
  <p:transition>
    <p:randomBa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O</a:t>
            </a:r>
            <a:r>
              <a:rPr lang="pl-PL" sz="4000" dirty="0" smtClean="0"/>
              <a:t>dpowiedzialność współdziałających  za przestępstwo indywidualne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marL="114300" indent="0" fontAlgn="auto">
              <a:spcAft>
                <a:spcPts val="0"/>
              </a:spcAft>
              <a:buNone/>
              <a:defRPr/>
            </a:pPr>
            <a:endParaRPr lang="pl-PL" dirty="0" smtClean="0"/>
          </a:p>
          <a:p>
            <a:pPr marL="114300" indent="0">
              <a:buNone/>
            </a:pPr>
            <a:r>
              <a:rPr lang="pl-PL" dirty="0"/>
              <a:t>2. W sytuacji przypisania osobie odpowiedzialności karnej za przestępstwo indywidualne, gdy sama nie spełnia cech indywidualizujących podmiot takiej odpowiedzialności, np. z art. 296 § 1 KK, a współdziała w przestępczym procederze, chociażby w warunkach współsprawstwa, z osobami o takich cechach osobistych, które uzasadniają przypisanie odpowiedzialności za taki czyn, gdy okoliczności tych miała ona świadomość, przepis art. 21 § 2 KK winien dla pełnego zobrazowania odpowiedzialności znaleźć odzwierciedlenie w przyjętej kwalifikacji prawnej czynu, a nie podstawie prawnej wymiaru kary, aczkolwiek wydaje się, że nie stanowi naruszenia przepisu art. 413 KPK całkowite odstąpienie w wyroku od powoływania unormowania zawartego w przepisie art. 21 § 2 KK i odwołanie się do uregulowania w nim zawartego jedynie w uzasadnieniu wyroku. </a:t>
            </a:r>
            <a:endParaRPr lang="pl-PL" dirty="0" smtClean="0"/>
          </a:p>
          <a:p>
            <a:pPr marL="114300" indent="0">
              <a:buNone/>
            </a:pPr>
            <a:r>
              <a:rPr lang="pl-PL" b="1" dirty="0"/>
              <a:t>II </a:t>
            </a:r>
            <a:r>
              <a:rPr lang="pl-PL" b="1" dirty="0" err="1"/>
              <a:t>AKa</a:t>
            </a:r>
            <a:r>
              <a:rPr lang="pl-PL" b="1"/>
              <a:t> 45/13 - wyrok SA Katowice z dnia 13-01-2014</a:t>
            </a:r>
            <a:endParaRPr lang="pl-PL" dirty="0"/>
          </a:p>
          <a:p>
            <a:pPr marL="114300" indent="0">
              <a:buNone/>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91154436"/>
      </p:ext>
    </p:extLst>
  </p:cSld>
  <p:clrMapOvr>
    <a:masterClrMapping/>
  </p:clrMapOvr>
  <p:transition>
    <p:randomBa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23528" y="1340768"/>
            <a:ext cx="3168352" cy="5328592"/>
          </a:xfrm>
          <a:prstGeom prst="rect">
            <a:avLst/>
          </a:prstGeom>
          <a:solidFill>
            <a:schemeClr val="accent3">
              <a:lumMod val="20000"/>
              <a:lumOff val="80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O</a:t>
            </a:r>
            <a:r>
              <a:rPr lang="pl-PL" sz="4000" dirty="0" smtClean="0"/>
              <a:t>dpowiedzialność współdziałających  za przestępstwo indywidualne</a:t>
            </a:r>
            <a:endParaRPr lang="pl-PL" sz="4000" dirty="0"/>
          </a:p>
        </p:txBody>
      </p:sp>
      <p:sp>
        <p:nvSpPr>
          <p:cNvPr id="130051" name="Rectangle 3"/>
          <p:cNvSpPr>
            <a:spLocks noGrp="1" noChangeArrowheads="1"/>
          </p:cNvSpPr>
          <p:nvPr>
            <p:ph idx="1"/>
          </p:nvPr>
        </p:nvSpPr>
        <p:spPr>
          <a:xfrm>
            <a:off x="179388" y="1052513"/>
            <a:ext cx="8425060" cy="5805487"/>
          </a:xfrm>
        </p:spPr>
        <p:txBody>
          <a:bodyPr rtlCol="0">
            <a:normAutofit/>
          </a:bodyPr>
          <a:lstStyle/>
          <a:p>
            <a:pPr marL="114300" indent="0" fontAlgn="auto">
              <a:spcAft>
                <a:spcPts val="0"/>
              </a:spcAft>
              <a:buNone/>
              <a:defRPr/>
            </a:pPr>
            <a:endParaRPr lang="pl-PL" dirty="0" smtClean="0"/>
          </a:p>
          <a:p>
            <a:pPr marL="114300" indent="0" fontAlgn="auto">
              <a:spcAft>
                <a:spcPts val="0"/>
              </a:spcAft>
              <a:buNone/>
              <a:defRPr/>
            </a:pPr>
            <a:r>
              <a:rPr lang="pl-PL" dirty="0" smtClean="0"/>
              <a:t>	</a:t>
            </a:r>
            <a:r>
              <a:rPr lang="pl-PL" dirty="0" smtClean="0">
                <a:solidFill>
                  <a:srgbClr val="0070C0"/>
                </a:solidFill>
              </a:rPr>
              <a:t>sprawca b.	        podżegacz/pomocnik</a:t>
            </a:r>
            <a:r>
              <a:rPr lang="pl-PL" dirty="0">
                <a:solidFill>
                  <a:srgbClr val="0070C0"/>
                </a:solidFill>
              </a:rPr>
              <a:t> </a:t>
            </a:r>
            <a:r>
              <a:rPr lang="pl-PL" dirty="0" smtClean="0">
                <a:solidFill>
                  <a:srgbClr val="0070C0"/>
                </a:solidFill>
              </a:rPr>
              <a:t>    sprawca kier/</a:t>
            </a:r>
            <a:r>
              <a:rPr lang="pl-PL" dirty="0" err="1" smtClean="0">
                <a:solidFill>
                  <a:srgbClr val="0070C0"/>
                </a:solidFill>
              </a:rPr>
              <a:t>pol</a:t>
            </a:r>
            <a:endParaRPr lang="pl-PL" dirty="0" smtClean="0"/>
          </a:p>
          <a:p>
            <a:pPr marL="114300" indent="0" fontAlgn="auto">
              <a:spcAft>
                <a:spcPts val="0"/>
              </a:spcAft>
              <a:buNone/>
              <a:defRPr/>
            </a:pPr>
            <a:r>
              <a:rPr lang="pl-PL" dirty="0" smtClean="0"/>
              <a:t>przestępstwo indywidualne właściwe</a:t>
            </a:r>
          </a:p>
          <a:p>
            <a:pPr marL="114300" indent="0" fontAlgn="auto">
              <a:spcAft>
                <a:spcPts val="0"/>
              </a:spcAft>
              <a:buNone/>
              <a:defRPr/>
            </a:pPr>
            <a:r>
              <a:rPr lang="pl-PL" dirty="0" err="1" smtClean="0"/>
              <a:t>intraneus</a:t>
            </a:r>
            <a:r>
              <a:rPr lang="pl-PL" dirty="0" smtClean="0"/>
              <a:t>  +			</a:t>
            </a:r>
            <a:r>
              <a:rPr lang="pl-PL" dirty="0" err="1" smtClean="0"/>
              <a:t>ekstraneus</a:t>
            </a:r>
            <a:r>
              <a:rPr lang="pl-PL" dirty="0" smtClean="0"/>
              <a:t> (wie +,        </a:t>
            </a:r>
            <a:r>
              <a:rPr lang="pl-PL" dirty="0" err="1" smtClean="0"/>
              <a:t>ekstraneus</a:t>
            </a:r>
            <a:r>
              <a:rPr lang="pl-PL" dirty="0" smtClean="0"/>
              <a:t> (wie+ </a:t>
            </a:r>
          </a:p>
          <a:p>
            <a:pPr marL="114300" indent="0" fontAlgn="auto">
              <a:spcAft>
                <a:spcPts val="0"/>
              </a:spcAft>
              <a:buNone/>
              <a:defRPr/>
            </a:pPr>
            <a:r>
              <a:rPr lang="pl-PL" dirty="0"/>
              <a:t>	</a:t>
            </a:r>
            <a:r>
              <a:rPr lang="pl-PL" dirty="0" smtClean="0"/>
              <a:t>				nie wie  0 )       nie wie 0 za </a:t>
            </a:r>
            <a:r>
              <a:rPr lang="pl-PL" dirty="0" err="1" smtClean="0"/>
              <a:t>spr</a:t>
            </a:r>
            <a:r>
              <a:rPr lang="pl-PL" dirty="0" smtClean="0"/>
              <a:t>.</a:t>
            </a:r>
          </a:p>
          <a:p>
            <a:pPr marL="114300" indent="0" fontAlgn="auto">
              <a:spcAft>
                <a:spcPts val="0"/>
              </a:spcAft>
              <a:buNone/>
              <a:defRPr/>
            </a:pPr>
            <a:endParaRPr lang="pl-PL" dirty="0" smtClean="0"/>
          </a:p>
          <a:p>
            <a:pPr marL="114300" indent="0" fontAlgn="auto">
              <a:spcAft>
                <a:spcPts val="0"/>
              </a:spcAft>
              <a:buNone/>
              <a:defRPr/>
            </a:pPr>
            <a:r>
              <a:rPr lang="pl-PL" dirty="0" smtClean="0"/>
              <a:t>przestępstwo indywidualne niewłaściwe (T.K.)</a:t>
            </a:r>
          </a:p>
          <a:p>
            <a:pPr marL="114300" indent="0" fontAlgn="auto">
              <a:spcAft>
                <a:spcPts val="0"/>
              </a:spcAft>
              <a:buNone/>
              <a:defRPr/>
            </a:pPr>
            <a:r>
              <a:rPr lang="pl-PL" dirty="0" err="1"/>
              <a:t>i</a:t>
            </a:r>
            <a:r>
              <a:rPr lang="pl-PL" dirty="0" err="1" smtClean="0"/>
              <a:t>ntraneus</a:t>
            </a:r>
            <a:r>
              <a:rPr lang="pl-PL" dirty="0" smtClean="0"/>
              <a:t> +			</a:t>
            </a:r>
            <a:r>
              <a:rPr lang="pl-PL" dirty="0" err="1" smtClean="0"/>
              <a:t>ekstraneus</a:t>
            </a:r>
            <a:r>
              <a:rPr lang="pl-PL" dirty="0" smtClean="0"/>
              <a:t> 	(wie +         tak samo</a:t>
            </a:r>
          </a:p>
          <a:p>
            <a:pPr marL="114300" indent="0" fontAlgn="auto">
              <a:spcAft>
                <a:spcPts val="0"/>
              </a:spcAft>
              <a:buNone/>
              <a:defRPr/>
            </a:pPr>
            <a:r>
              <a:rPr lang="pl-PL" dirty="0"/>
              <a:t>	</a:t>
            </a:r>
            <a:r>
              <a:rPr lang="pl-PL" dirty="0" smtClean="0"/>
              <a:t>			nie wie  +, ale za typ podstawowy)</a:t>
            </a:r>
          </a:p>
          <a:p>
            <a:pPr marL="114300" indent="0" fontAlgn="auto">
              <a:spcAft>
                <a:spcPts val="0"/>
              </a:spcAft>
              <a:buNone/>
              <a:defRPr/>
            </a:pPr>
            <a:endParaRPr lang="pl-PL" dirty="0"/>
          </a:p>
          <a:p>
            <a:pPr marL="114300" indent="0" fontAlgn="auto">
              <a:spcAft>
                <a:spcPts val="0"/>
              </a:spcAft>
              <a:buNone/>
              <a:defRPr/>
            </a:pPr>
            <a:r>
              <a:rPr lang="pl-PL" dirty="0"/>
              <a:t>przestępstwo indywidualne </a:t>
            </a:r>
            <a:r>
              <a:rPr lang="pl-PL" dirty="0" smtClean="0"/>
              <a:t>niewłaściwe (T.U.)</a:t>
            </a:r>
            <a:endParaRPr lang="pl-PL" dirty="0"/>
          </a:p>
          <a:p>
            <a:pPr marL="114300" indent="0" fontAlgn="auto">
              <a:spcAft>
                <a:spcPts val="0"/>
              </a:spcAft>
              <a:buNone/>
              <a:defRPr/>
            </a:pPr>
            <a:r>
              <a:rPr lang="pl-PL" dirty="0" err="1"/>
              <a:t>i</a:t>
            </a:r>
            <a:r>
              <a:rPr lang="pl-PL" dirty="0" err="1" smtClean="0"/>
              <a:t>ntraneus</a:t>
            </a:r>
            <a:r>
              <a:rPr lang="pl-PL" dirty="0" smtClean="0"/>
              <a:t>			</a:t>
            </a:r>
            <a:r>
              <a:rPr lang="pl-PL" dirty="0" err="1" smtClean="0"/>
              <a:t>ekstraneus</a:t>
            </a:r>
            <a:endParaRPr lang="pl-PL" dirty="0" smtClean="0"/>
          </a:p>
          <a:p>
            <a:pPr fontAlgn="auto">
              <a:spcAft>
                <a:spcPts val="0"/>
              </a:spcAft>
              <a:buFont typeface="Arial" pitchFamily="34" charset="0"/>
              <a:buNone/>
              <a:defRPr/>
            </a:pPr>
            <a:r>
              <a:rPr lang="pl-PL" dirty="0" smtClean="0"/>
              <a:t>+ za typ uprzywilejowany	wie, + za typ podstawowy</a:t>
            </a:r>
          </a:p>
          <a:p>
            <a:pPr fontAlgn="auto">
              <a:spcAft>
                <a:spcPts val="0"/>
              </a:spcAft>
              <a:buFont typeface="Arial" pitchFamily="34" charset="0"/>
              <a:buNone/>
              <a:defRPr/>
            </a:pPr>
            <a:r>
              <a:rPr lang="pl-PL" dirty="0" smtClean="0"/>
              <a:t>					nie wie, + za typ podstawowy</a:t>
            </a:r>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973307663"/>
      </p:ext>
    </p:extLst>
  </p:cSld>
  <p:clrMapOvr>
    <a:masterClrMapping/>
  </p:clrMapOvr>
  <p:transition>
    <p:randomBa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23528" y="1340768"/>
            <a:ext cx="3168352" cy="5328592"/>
          </a:xfrm>
          <a:prstGeom prst="rect">
            <a:avLst/>
          </a:prstGeom>
          <a:solidFill>
            <a:schemeClr val="accent3">
              <a:lumMod val="20000"/>
              <a:lumOff val="80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O</a:t>
            </a:r>
            <a:r>
              <a:rPr lang="pl-PL" sz="4000" dirty="0" smtClean="0"/>
              <a:t>dpowiedzialność współdziałających  za przestępstwo indywidualne</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a:bodyPr>
          <a:lstStyle/>
          <a:p>
            <a:pPr marL="114300" indent="0" fontAlgn="auto">
              <a:spcAft>
                <a:spcPts val="0"/>
              </a:spcAft>
              <a:buNone/>
              <a:defRPr/>
            </a:pPr>
            <a:endParaRPr lang="pl-PL" dirty="0" smtClean="0"/>
          </a:p>
          <a:p>
            <a:pPr marL="114300" indent="0" fontAlgn="auto">
              <a:spcAft>
                <a:spcPts val="0"/>
              </a:spcAft>
              <a:buNone/>
              <a:defRPr/>
            </a:pPr>
            <a:r>
              <a:rPr lang="pl-PL" dirty="0" smtClean="0"/>
              <a:t>	</a:t>
            </a:r>
            <a:r>
              <a:rPr lang="pl-PL" dirty="0" smtClean="0">
                <a:solidFill>
                  <a:srgbClr val="0070C0"/>
                </a:solidFill>
              </a:rPr>
              <a:t>sprawca b.		podżegacz/pomocnik         sprawcze </a:t>
            </a:r>
            <a:endParaRPr lang="pl-PL" dirty="0" smtClean="0"/>
          </a:p>
          <a:p>
            <a:pPr marL="114300" indent="0" fontAlgn="auto">
              <a:spcAft>
                <a:spcPts val="0"/>
              </a:spcAft>
              <a:buNone/>
              <a:defRPr/>
            </a:pPr>
            <a:r>
              <a:rPr lang="pl-PL" dirty="0" smtClean="0"/>
              <a:t>przestępstwo indywidualne właściwe</a:t>
            </a:r>
          </a:p>
          <a:p>
            <a:pPr marL="114300" indent="0" fontAlgn="auto">
              <a:spcAft>
                <a:spcPts val="0"/>
              </a:spcAft>
              <a:buNone/>
              <a:defRPr/>
            </a:pPr>
            <a:r>
              <a:rPr lang="pl-PL" dirty="0" err="1" smtClean="0"/>
              <a:t>ekstraneus</a:t>
            </a:r>
            <a:r>
              <a:rPr lang="pl-PL" dirty="0" smtClean="0"/>
              <a:t>  0			</a:t>
            </a:r>
            <a:r>
              <a:rPr lang="pl-PL" dirty="0" err="1" smtClean="0"/>
              <a:t>intraneus</a:t>
            </a:r>
            <a:r>
              <a:rPr lang="pl-PL" dirty="0" smtClean="0"/>
              <a:t> </a:t>
            </a:r>
            <a:r>
              <a:rPr lang="pl-PL" dirty="0"/>
              <a:t>0</a:t>
            </a:r>
            <a:r>
              <a:rPr lang="pl-PL" dirty="0" smtClean="0"/>
              <a:t>		</a:t>
            </a:r>
            <a:r>
              <a:rPr lang="pl-PL" dirty="0" err="1" smtClean="0"/>
              <a:t>intraneus</a:t>
            </a:r>
            <a:r>
              <a:rPr lang="pl-PL" dirty="0" smtClean="0"/>
              <a:t>  +</a:t>
            </a:r>
          </a:p>
          <a:p>
            <a:pPr marL="114300" indent="0" fontAlgn="auto">
              <a:spcAft>
                <a:spcPts val="0"/>
              </a:spcAft>
              <a:buNone/>
              <a:defRPr/>
            </a:pPr>
            <a:r>
              <a:rPr lang="pl-PL" dirty="0" smtClean="0"/>
              <a:t>(przy sprawczych +)				</a:t>
            </a:r>
          </a:p>
          <a:p>
            <a:pPr marL="114300" indent="0" fontAlgn="auto">
              <a:spcAft>
                <a:spcPts val="0"/>
              </a:spcAft>
              <a:buNone/>
              <a:defRPr/>
            </a:pPr>
            <a:endParaRPr lang="pl-PL" dirty="0" smtClean="0"/>
          </a:p>
          <a:p>
            <a:pPr marL="114300" indent="0" fontAlgn="auto">
              <a:spcAft>
                <a:spcPts val="0"/>
              </a:spcAft>
              <a:buNone/>
              <a:defRPr/>
            </a:pPr>
            <a:r>
              <a:rPr lang="pl-PL" dirty="0" smtClean="0"/>
              <a:t>przestępstwo indywidualne niewłaściwe (T.K.)</a:t>
            </a:r>
          </a:p>
          <a:p>
            <a:pPr marL="114300" indent="0" fontAlgn="auto">
              <a:spcAft>
                <a:spcPts val="0"/>
              </a:spcAft>
              <a:buNone/>
              <a:defRPr/>
            </a:pPr>
            <a:r>
              <a:rPr lang="pl-PL" dirty="0" err="1"/>
              <a:t>ekstraneus</a:t>
            </a:r>
            <a:r>
              <a:rPr lang="pl-PL" dirty="0"/>
              <a:t>  </a:t>
            </a:r>
            <a:r>
              <a:rPr lang="pl-PL" dirty="0" smtClean="0"/>
              <a:t>+, ale </a:t>
            </a:r>
            <a:r>
              <a:rPr lang="pl-PL" dirty="0"/>
              <a:t>	</a:t>
            </a:r>
            <a:r>
              <a:rPr lang="pl-PL" dirty="0" smtClean="0"/>
              <a:t>	</a:t>
            </a:r>
            <a:r>
              <a:rPr lang="pl-PL" dirty="0" err="1" smtClean="0"/>
              <a:t>intraneus</a:t>
            </a:r>
            <a:r>
              <a:rPr lang="pl-PL" dirty="0" smtClean="0"/>
              <a:t>  +		</a:t>
            </a:r>
          </a:p>
          <a:p>
            <a:pPr marL="114300" indent="0" fontAlgn="auto">
              <a:spcAft>
                <a:spcPts val="0"/>
              </a:spcAft>
              <a:buNone/>
              <a:defRPr/>
            </a:pPr>
            <a:r>
              <a:rPr lang="pl-PL" dirty="0" smtClean="0"/>
              <a:t>za t. podst.</a:t>
            </a:r>
            <a:r>
              <a:rPr lang="pl-PL" dirty="0"/>
              <a:t>	</a:t>
            </a:r>
            <a:r>
              <a:rPr lang="pl-PL" dirty="0" smtClean="0"/>
              <a:t>			</a:t>
            </a:r>
          </a:p>
          <a:p>
            <a:pPr marL="114300" indent="0" fontAlgn="auto">
              <a:spcAft>
                <a:spcPts val="0"/>
              </a:spcAft>
              <a:buNone/>
              <a:defRPr/>
            </a:pPr>
            <a:endParaRPr lang="pl-PL" dirty="0"/>
          </a:p>
          <a:p>
            <a:pPr marL="114300" indent="0" fontAlgn="auto">
              <a:spcAft>
                <a:spcPts val="0"/>
              </a:spcAft>
              <a:buNone/>
              <a:defRPr/>
            </a:pPr>
            <a:r>
              <a:rPr lang="pl-PL" dirty="0"/>
              <a:t>przestępstwo indywidualne </a:t>
            </a:r>
            <a:r>
              <a:rPr lang="pl-PL" dirty="0" smtClean="0"/>
              <a:t>niewłaściwe (T.U.)</a:t>
            </a:r>
            <a:endParaRPr lang="pl-PL" dirty="0"/>
          </a:p>
          <a:p>
            <a:pPr marL="114300" indent="0" fontAlgn="auto">
              <a:spcAft>
                <a:spcPts val="0"/>
              </a:spcAft>
              <a:buNone/>
              <a:defRPr/>
            </a:pPr>
            <a:r>
              <a:rPr lang="pl-PL" dirty="0" err="1"/>
              <a:t>ekstraneus</a:t>
            </a:r>
            <a:r>
              <a:rPr lang="pl-PL" dirty="0"/>
              <a:t> </a:t>
            </a:r>
            <a:r>
              <a:rPr lang="pl-PL" dirty="0" smtClean="0"/>
              <a:t>			</a:t>
            </a:r>
            <a:r>
              <a:rPr lang="pl-PL" dirty="0" err="1" smtClean="0"/>
              <a:t>intraneus</a:t>
            </a:r>
            <a:endParaRPr lang="pl-PL" dirty="0" smtClean="0"/>
          </a:p>
          <a:p>
            <a:pPr fontAlgn="auto">
              <a:spcAft>
                <a:spcPts val="0"/>
              </a:spcAft>
              <a:buFont typeface="Arial" pitchFamily="34" charset="0"/>
              <a:buNone/>
              <a:defRPr/>
            </a:pPr>
            <a:r>
              <a:rPr lang="pl-PL" dirty="0" smtClean="0"/>
              <a:t>+ za typ podstawowy		+ za typ uprzywilejowany					</a:t>
            </a:r>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693091000"/>
      </p:ext>
    </p:extLst>
  </p:cSld>
  <p:clrMapOvr>
    <a:masterClrMapping/>
  </p:clrMapOvr>
  <p:transition>
    <p:randomBa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p:cNvPicPr>
            <a:picLocks noGrp="1" noChangeAspect="1"/>
          </p:cNvPicPr>
          <p:nvPr>
            <p:ph type="pic" idx="1"/>
          </p:nvPr>
        </p:nvPicPr>
        <p:blipFill>
          <a:blip r:embed="rId2" cstate="print">
            <a:extLst/>
          </a:blip>
          <a:srcRect t="4970" b="4970"/>
          <a:stretch>
            <a:fillRect/>
          </a:stretch>
        </p:blipFill>
        <p:spPr>
          <a:xfrm>
            <a:off x="1187624" y="836712"/>
            <a:ext cx="4281948" cy="2777480"/>
          </a:xfrm>
          <a:effectLst>
            <a:softEdge rad="112500"/>
          </a:effectLst>
        </p:spPr>
      </p:pic>
      <p:sp>
        <p:nvSpPr>
          <p:cNvPr id="11" name="TextBox 10"/>
          <p:cNvSpPr txBox="1"/>
          <p:nvPr/>
        </p:nvSpPr>
        <p:spPr>
          <a:xfrm>
            <a:off x="4067175" y="4292600"/>
            <a:ext cx="3760788" cy="708025"/>
          </a:xfrm>
          <a:prstGeom prst="rect">
            <a:avLst/>
          </a:prstGeom>
          <a:noFill/>
        </p:spPr>
        <p:txBody>
          <a:bodyPr wrap="none">
            <a:spAutoFit/>
          </a:bodyPr>
          <a:lstStyle/>
          <a:p>
            <a:pPr>
              <a:defRPr/>
            </a:pPr>
            <a:r>
              <a:rPr lang="pl-PL" sz="4000" dirty="0">
                <a:latin typeface="+mn-lt"/>
                <a:cs typeface="+mn-cs"/>
              </a:rPr>
              <a:t>... jakieś pytania?</a:t>
            </a:r>
            <a:endParaRPr lang="en-GB" sz="4000" dirty="0">
              <a:latin typeface="+mn-lt"/>
              <a:cs typeface="+mn-cs"/>
            </a:endParaRPr>
          </a:p>
        </p:txBody>
      </p:sp>
    </p:spTree>
  </p:cSld>
  <p:clrMapOvr>
    <a:masterClrMapping/>
  </p:clrMapOvr>
  <p:transition>
    <p:randomBa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1475656" y="4437112"/>
            <a:ext cx="5904656" cy="864096"/>
          </a:xfrm>
          <a:prstGeom prst="roundRect">
            <a:avLst/>
          </a:prstGeom>
          <a:solidFill>
            <a:schemeClr val="accent3">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Założenia teoretyczne</a:t>
            </a:r>
            <a:endParaRPr lang="pl-PL" sz="4000" dirty="0"/>
          </a:p>
        </p:txBody>
      </p:sp>
      <p:sp>
        <p:nvSpPr>
          <p:cNvPr id="130051" name="Rectangle 3"/>
          <p:cNvSpPr>
            <a:spLocks noGrp="1" noChangeArrowheads="1"/>
          </p:cNvSpPr>
          <p:nvPr>
            <p:ph idx="1"/>
          </p:nvPr>
        </p:nvSpPr>
        <p:spPr>
          <a:xfrm>
            <a:off x="179388" y="1052513"/>
            <a:ext cx="8208962" cy="6120903"/>
          </a:xfrm>
        </p:spPr>
        <p:txBody>
          <a:bodyPr rtlCol="0">
            <a:normAutofit fontScale="92500" lnSpcReduction="10000"/>
          </a:bodyPr>
          <a:lstStyle/>
          <a:p>
            <a:pPr fontAlgn="auto">
              <a:spcAft>
                <a:spcPts val="0"/>
              </a:spcAft>
              <a:buFont typeface="Arial" pitchFamily="34" charset="0"/>
              <a:buNone/>
              <a:defRPr/>
            </a:pPr>
            <a:r>
              <a:rPr lang="pl-PL" b="1" dirty="0" smtClean="0"/>
              <a:t>Modele odpowiedzialności za przestępne współdziałanie </a:t>
            </a:r>
          </a:p>
          <a:p>
            <a:pPr fontAlgn="auto">
              <a:spcAft>
                <a:spcPts val="0"/>
              </a:spcAft>
              <a:buFont typeface="Arial" pitchFamily="34" charset="0"/>
              <a:buNone/>
              <a:defRPr/>
            </a:pPr>
            <a:endParaRPr lang="pl-PL" dirty="0" smtClean="0"/>
          </a:p>
          <a:p>
            <a:pPr lvl="2" fontAlgn="auto">
              <a:spcAft>
                <a:spcPts val="0"/>
              </a:spcAft>
              <a:buFont typeface="Wingdings" panose="05000000000000000000" pitchFamily="2" charset="2"/>
              <a:buChar char="q"/>
              <a:defRPr/>
            </a:pPr>
            <a:r>
              <a:rPr lang="pl-PL" dirty="0"/>
              <a:t> </a:t>
            </a:r>
            <a:r>
              <a:rPr lang="pl-PL" sz="2600" i="1" dirty="0" smtClean="0"/>
              <a:t>model przyjęty w obowiązującym Kodeksie karnym:</a:t>
            </a:r>
          </a:p>
          <a:p>
            <a:pPr fontAlgn="auto">
              <a:spcAft>
                <a:spcPts val="0"/>
              </a:spcAft>
              <a:buFont typeface="Arial" pitchFamily="34" charset="0"/>
              <a:buNone/>
              <a:defRPr/>
            </a:pPr>
            <a:endParaRPr lang="pl-PL" sz="2600" i="1" dirty="0" smtClean="0"/>
          </a:p>
          <a:p>
            <a:pPr marL="0" indent="0">
              <a:buNone/>
            </a:pPr>
            <a:r>
              <a:rPr lang="pl-PL" b="1" dirty="0" smtClean="0"/>
              <a:t>sprawcze </a:t>
            </a:r>
            <a:r>
              <a:rPr lang="pl-PL" b="1" dirty="0"/>
              <a:t>postaci współdziałania przestępnego </a:t>
            </a:r>
            <a:r>
              <a:rPr lang="pl-PL" b="1" dirty="0" smtClean="0"/>
              <a:t>(sprawstwo </a:t>
            </a:r>
            <a:r>
              <a:rPr lang="pl-PL" b="1" i="1" dirty="0" smtClean="0"/>
              <a:t>sensu stricto</a:t>
            </a:r>
            <a:r>
              <a:rPr lang="pl-PL" b="1" dirty="0" smtClean="0"/>
              <a:t>):</a:t>
            </a:r>
            <a:endParaRPr lang="pl-PL" b="1" dirty="0"/>
          </a:p>
          <a:p>
            <a:r>
              <a:rPr lang="pl-PL" dirty="0"/>
              <a:t>sprawstwo pojedyncze,</a:t>
            </a:r>
          </a:p>
          <a:p>
            <a:r>
              <a:rPr lang="pl-PL" dirty="0">
                <a:latin typeface="Corbel"/>
              </a:rPr>
              <a:t>współsprawstwo,</a:t>
            </a:r>
          </a:p>
          <a:p>
            <a:r>
              <a:rPr lang="pl-PL" dirty="0">
                <a:latin typeface="Corbel"/>
              </a:rPr>
              <a:t>sprawstwo kierownicze,</a:t>
            </a:r>
          </a:p>
          <a:p>
            <a:r>
              <a:rPr lang="pl-PL" dirty="0">
                <a:latin typeface="Corbel"/>
              </a:rPr>
              <a:t>sprawstwo polecające</a:t>
            </a:r>
            <a:r>
              <a:rPr lang="pl-PL" dirty="0" smtClean="0">
                <a:latin typeface="Corbel"/>
              </a:rPr>
              <a:t>;</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r>
              <a:rPr lang="pl-PL" dirty="0" smtClean="0"/>
              <a:t>			FORMY </a:t>
            </a:r>
            <a:r>
              <a:rPr lang="pl-PL" dirty="0"/>
              <a:t>WSPÓŁDZIAŁANIA PRZESTĘPNEGO </a:t>
            </a:r>
          </a:p>
          <a:p>
            <a:pPr fontAlgn="auto">
              <a:spcAft>
                <a:spcPts val="0"/>
              </a:spcAft>
              <a:buFont typeface="Arial" pitchFamily="34" charset="0"/>
              <a:buNone/>
              <a:defRPr/>
            </a:pPr>
            <a:r>
              <a:rPr lang="pl-PL" dirty="0" smtClean="0"/>
              <a:t>		        (ZJAWISKOWE FORMY POPEŁNIENIA PRZESTĘPSTWA?)</a:t>
            </a:r>
          </a:p>
          <a:p>
            <a:pPr marL="114300" indent="0">
              <a:buNone/>
            </a:pPr>
            <a:endParaRPr lang="pl-PL" dirty="0" smtClean="0">
              <a:solidFill>
                <a:srgbClr val="595959"/>
              </a:solidFill>
              <a:latin typeface="Corbel"/>
            </a:endParaRPr>
          </a:p>
          <a:p>
            <a:pPr marL="0" indent="0">
              <a:buNone/>
            </a:pPr>
            <a:r>
              <a:rPr lang="pl-PL" b="1" dirty="0" err="1" smtClean="0">
                <a:latin typeface="Corbel"/>
              </a:rPr>
              <a:t>niesprawcze</a:t>
            </a:r>
            <a:r>
              <a:rPr lang="pl-PL" b="1" dirty="0" smtClean="0">
                <a:latin typeface="Corbel"/>
              </a:rPr>
              <a:t> </a:t>
            </a:r>
          </a:p>
          <a:p>
            <a:pPr marL="0" indent="0">
              <a:buNone/>
            </a:pPr>
            <a:r>
              <a:rPr lang="pl-PL" b="1" dirty="0" smtClean="0">
                <a:latin typeface="Corbel"/>
              </a:rPr>
              <a:t>postaci współdziałania przestępnego (sprawstwo </a:t>
            </a:r>
            <a:r>
              <a:rPr lang="pl-PL" b="1" i="1" dirty="0" smtClean="0">
                <a:latin typeface="Corbel"/>
              </a:rPr>
              <a:t>sensu largo</a:t>
            </a:r>
            <a:r>
              <a:rPr lang="pl-PL" b="1" dirty="0" smtClean="0">
                <a:latin typeface="Corbel"/>
              </a:rPr>
              <a:t>):</a:t>
            </a:r>
            <a:endParaRPr lang="pl-PL" b="1" dirty="0">
              <a:latin typeface="Corbel"/>
            </a:endParaRPr>
          </a:p>
          <a:p>
            <a:r>
              <a:rPr lang="pl-PL" dirty="0" smtClean="0">
                <a:latin typeface="Corbel"/>
              </a:rPr>
              <a:t>podżeganie</a:t>
            </a:r>
            <a:endParaRPr lang="pl-PL" dirty="0">
              <a:latin typeface="Corbel"/>
            </a:endParaRPr>
          </a:p>
          <a:p>
            <a:r>
              <a:rPr lang="pl-PL" dirty="0" smtClean="0">
                <a:latin typeface="Corbel"/>
              </a:rPr>
              <a:t>pomocnictwo</a:t>
            </a:r>
            <a:endParaRPr lang="pl-PL" dirty="0">
              <a:latin typeface="Corbel"/>
            </a:endParaRPr>
          </a:p>
        </p:txBody>
      </p:sp>
      <p:sp>
        <p:nvSpPr>
          <p:cNvPr id="4" name="Strzałka w dół 3"/>
          <p:cNvSpPr/>
          <p:nvPr/>
        </p:nvSpPr>
        <p:spPr>
          <a:xfrm>
            <a:off x="611560" y="4977172"/>
            <a:ext cx="576064" cy="648072"/>
          </a:xfrm>
          <a:prstGeom prst="downArrow">
            <a:avLst/>
          </a:prstGeom>
          <a:pattFill prst="pct60">
            <a:fgClr>
              <a:srgbClr val="0070C0"/>
            </a:fgClr>
            <a:bgClr>
              <a:schemeClr val="tx2"/>
            </a:bgClr>
          </a:patt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Strzałka w dół 7"/>
          <p:cNvSpPr/>
          <p:nvPr/>
        </p:nvSpPr>
        <p:spPr>
          <a:xfrm rot="10800000">
            <a:off x="611560" y="4221088"/>
            <a:ext cx="576064" cy="648072"/>
          </a:xfrm>
          <a:prstGeom prst="downArrow">
            <a:avLst/>
          </a:prstGeom>
          <a:pattFill prst="pct60">
            <a:fgClr>
              <a:srgbClr val="0070C0"/>
            </a:fgClr>
            <a:bgClr>
              <a:schemeClr val="tx2"/>
            </a:bgClr>
          </a:patt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Nawias klamrowy zamykający 4"/>
          <p:cNvSpPr/>
          <p:nvPr/>
        </p:nvSpPr>
        <p:spPr>
          <a:xfrm>
            <a:off x="3347864" y="3573016"/>
            <a:ext cx="576064" cy="7200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9" name="Prostokąt zaokrąglony 8"/>
          <p:cNvSpPr/>
          <p:nvPr/>
        </p:nvSpPr>
        <p:spPr>
          <a:xfrm>
            <a:off x="4211960" y="3789040"/>
            <a:ext cx="2088232"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f. </a:t>
            </a:r>
            <a:r>
              <a:rPr lang="pl-PL" dirty="0" err="1" smtClean="0"/>
              <a:t>niewykonawcze</a:t>
            </a:r>
            <a:endParaRPr lang="pl-PL" dirty="0"/>
          </a:p>
        </p:txBody>
      </p:sp>
      <p:sp>
        <p:nvSpPr>
          <p:cNvPr id="12" name="Nawias klamrowy zamykający 11"/>
          <p:cNvSpPr/>
          <p:nvPr/>
        </p:nvSpPr>
        <p:spPr>
          <a:xfrm>
            <a:off x="3347864" y="2873574"/>
            <a:ext cx="576064" cy="7200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0" name="Prostokąt zaokrąglony 9"/>
          <p:cNvSpPr/>
          <p:nvPr/>
        </p:nvSpPr>
        <p:spPr>
          <a:xfrm>
            <a:off x="4211960" y="3068960"/>
            <a:ext cx="2088232"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a:t>s</a:t>
            </a:r>
            <a:r>
              <a:rPr lang="pl-PL" dirty="0" err="1" smtClean="0"/>
              <a:t>pr</a:t>
            </a:r>
            <a:r>
              <a:rPr lang="pl-PL" dirty="0" smtClean="0"/>
              <a:t>. wykonawcze</a:t>
            </a:r>
            <a:endParaRPr lang="pl-PL" dirty="0"/>
          </a:p>
        </p:txBody>
      </p:sp>
      <p:sp>
        <p:nvSpPr>
          <p:cNvPr id="3" name="Nawias klamrowy zamykający 2"/>
          <p:cNvSpPr/>
          <p:nvPr/>
        </p:nvSpPr>
        <p:spPr>
          <a:xfrm>
            <a:off x="2339752" y="6309320"/>
            <a:ext cx="504056" cy="43204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6" name="Prostokąt zaokrąglony 5"/>
          <p:cNvSpPr/>
          <p:nvPr/>
        </p:nvSpPr>
        <p:spPr>
          <a:xfrm>
            <a:off x="3131840" y="6309320"/>
            <a:ext cx="2088232"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f. </a:t>
            </a:r>
            <a:r>
              <a:rPr lang="pl-PL" dirty="0" err="1" smtClean="0"/>
              <a:t>niewykonawcze</a:t>
            </a:r>
            <a:endParaRPr lang="pl-PL" dirty="0"/>
          </a:p>
        </p:txBody>
      </p:sp>
    </p:spTree>
    <p:extLst>
      <p:ext uri="{BB962C8B-B14F-4D97-AF65-F5344CB8AC3E}">
        <p14:creationId xmlns:p14="http://schemas.microsoft.com/office/powerpoint/2010/main" val="4824300"/>
      </p:ext>
    </p:extLst>
  </p:cSld>
  <p:clrMapOvr>
    <a:masterClrMapping/>
  </p:clrMapOvr>
  <p:transition>
    <p:randomBa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755576" y="5229200"/>
            <a:ext cx="7344816" cy="1296144"/>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Założenia teoretyczne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a:buBlip>
                <a:blip r:embed="rId2"/>
              </a:buBlip>
            </a:pPr>
            <a:r>
              <a:rPr lang="pl-PL" dirty="0" smtClean="0"/>
              <a:t> </a:t>
            </a:r>
            <a:r>
              <a:rPr lang="pl-PL" b="1" dirty="0" smtClean="0"/>
              <a:t>sprawstwo, sprawcze formy współdziałania przestępnego, podżeganie i pomocnictwo (</a:t>
            </a:r>
            <a:r>
              <a:rPr lang="pl-PL" b="1" dirty="0" err="1" smtClean="0"/>
              <a:t>niesprawcze</a:t>
            </a:r>
            <a:r>
              <a:rPr lang="pl-PL" b="1" dirty="0" smtClean="0"/>
              <a:t> formy współdziałania przestępnego)</a:t>
            </a:r>
          </a:p>
          <a:p>
            <a:pPr marL="114300" indent="0">
              <a:buNone/>
            </a:pPr>
            <a:endParaRPr lang="pl-PL" b="1" dirty="0" smtClean="0"/>
          </a:p>
          <a:p>
            <a:pPr>
              <a:buBlip>
                <a:blip r:embed="rId2"/>
              </a:buBlip>
            </a:pPr>
            <a:r>
              <a:rPr lang="pl-PL" b="1" dirty="0"/>
              <a:t> </a:t>
            </a:r>
            <a:r>
              <a:rPr lang="pl-PL" b="1" dirty="0" smtClean="0"/>
              <a:t>sprawstwo </a:t>
            </a:r>
            <a:r>
              <a:rPr lang="pl-PL" b="1" i="1" dirty="0" smtClean="0"/>
              <a:t>sensu stricto</a:t>
            </a:r>
            <a:r>
              <a:rPr lang="pl-PL" b="1" dirty="0" smtClean="0"/>
              <a:t> i sprawstwo </a:t>
            </a:r>
            <a:r>
              <a:rPr lang="pl-PL" b="1" i="1" dirty="0" smtClean="0"/>
              <a:t>sensu largo </a:t>
            </a:r>
            <a:r>
              <a:rPr lang="pl-PL" b="1" dirty="0" smtClean="0"/>
              <a:t>(podżeganie i pomocnictwo)</a:t>
            </a:r>
          </a:p>
          <a:p>
            <a:pPr marL="114300" indent="0">
              <a:buNone/>
            </a:pPr>
            <a:endParaRPr lang="pl-PL" b="1" dirty="0" smtClean="0"/>
          </a:p>
          <a:p>
            <a:pPr>
              <a:buBlip>
                <a:blip r:embed="rId2"/>
              </a:buBlip>
            </a:pPr>
            <a:r>
              <a:rPr lang="pl-PL" b="1" dirty="0" smtClean="0"/>
              <a:t>sprawstwo </a:t>
            </a:r>
            <a:r>
              <a:rPr lang="pl-PL" b="1" dirty="0"/>
              <a:t>indywidualne </a:t>
            </a:r>
            <a:r>
              <a:rPr lang="pl-PL" b="1" dirty="0" smtClean="0"/>
              <a:t>wykonawcze,  współsprawstwo (jako forma wykonawcza i sprawstwo), </a:t>
            </a:r>
            <a:r>
              <a:rPr lang="pl-PL" b="1" dirty="0"/>
              <a:t>sprawstwo kierownicze i sprawstwo </a:t>
            </a:r>
            <a:r>
              <a:rPr lang="pl-PL" b="1" dirty="0" smtClean="0"/>
              <a:t>polecające (formy sprawcze </a:t>
            </a:r>
            <a:r>
              <a:rPr lang="pl-PL" b="1" dirty="0" err="1" smtClean="0"/>
              <a:t>niewykonawcze</a:t>
            </a:r>
            <a:r>
              <a:rPr lang="pl-PL" b="1" dirty="0" smtClean="0"/>
              <a:t>), podżeganie i pomocnictwo (formy </a:t>
            </a:r>
            <a:r>
              <a:rPr lang="pl-PL" b="1" dirty="0" err="1" smtClean="0"/>
              <a:t>niesprawcze</a:t>
            </a:r>
            <a:r>
              <a:rPr lang="pl-PL" b="1" dirty="0" smtClean="0"/>
              <a:t> i </a:t>
            </a:r>
            <a:r>
              <a:rPr lang="pl-PL" b="1" dirty="0" err="1" smtClean="0"/>
              <a:t>niewykonawcze</a:t>
            </a:r>
            <a:r>
              <a:rPr lang="pl-PL" b="1" dirty="0" smtClean="0"/>
              <a:t>)</a:t>
            </a:r>
          </a:p>
          <a:p>
            <a:pPr marL="114300" indent="0">
              <a:buNone/>
            </a:pPr>
            <a:endParaRPr lang="pl-PL" b="1" dirty="0" smtClean="0"/>
          </a:p>
          <a:p>
            <a:pPr fontAlgn="auto">
              <a:spcAft>
                <a:spcPts val="0"/>
              </a:spcAft>
              <a:buFont typeface="Arial" pitchFamily="34" charset="0"/>
              <a:buNone/>
              <a:defRPr/>
            </a:pPr>
            <a:r>
              <a:rPr lang="pl-PL" dirty="0" smtClean="0"/>
              <a:t>	!!! znamiona </a:t>
            </a:r>
            <a:r>
              <a:rPr lang="pl-PL" dirty="0"/>
              <a:t>każdej z postaci współdziałania określone są w dwóch przepisach, tj. art. 18 KK oraz w przepisie części szczególnej lub przepisie pozakodeksowym. </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834965255"/>
      </p:ext>
    </p:extLst>
  </p:cSld>
  <p:clrMapOvr>
    <a:masterClrMapping/>
  </p:clrMapOvr>
  <p:transition>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Sprawstwo pojedyncze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a:buBlip>
                <a:blip r:embed="rId2"/>
              </a:buBlip>
            </a:pPr>
            <a:r>
              <a:rPr lang="pl-PL" dirty="0" smtClean="0"/>
              <a:t> </a:t>
            </a:r>
            <a:r>
              <a:rPr lang="pl-PL" dirty="0"/>
              <a:t>Pojęcie formy popełnienia przestępstwa obejmuje także sprawstwo pojedyncze, chociaż nie jest to postać </a:t>
            </a:r>
            <a:r>
              <a:rPr lang="pl-PL" dirty="0" smtClean="0"/>
              <a:t>współdziałania. </a:t>
            </a:r>
          </a:p>
          <a:p>
            <a:pPr marL="114300" indent="0">
              <a:buNone/>
            </a:pPr>
            <a:endParaRPr lang="pl-PL" dirty="0" smtClean="0"/>
          </a:p>
          <a:p>
            <a:pPr>
              <a:buBlip>
                <a:blip r:embed="rId2"/>
              </a:buBlip>
            </a:pPr>
            <a:r>
              <a:rPr lang="pl-PL" dirty="0" smtClean="0"/>
              <a:t>sprawstwo </a:t>
            </a:r>
            <a:r>
              <a:rPr lang="pl-PL" dirty="0"/>
              <a:t>pojedyncze określa podstawową formę popełnienia przestępstwa, sprowadzającą się do wypełniania przez oceniane zachowanie wszystkich konstytutywnych znamion czynu zabronionego. </a:t>
            </a:r>
            <a:endParaRPr lang="pl-PL" dirty="0" smtClean="0"/>
          </a:p>
          <a:p>
            <a:pPr>
              <a:buBlip>
                <a:blip r:embed="rId2"/>
              </a:buBlip>
            </a:pPr>
            <a:r>
              <a:rPr lang="pl-PL" b="1" dirty="0"/>
              <a:t> </a:t>
            </a:r>
            <a:r>
              <a:rPr lang="pl-PL" b="1" dirty="0" smtClean="0"/>
              <a:t>wówczas mamy pełną zgodność pomiędzy wartościowanym zachowaniem osoby a wzorcem normatywnym </a:t>
            </a:r>
            <a:r>
              <a:rPr lang="pl-PL" b="1" dirty="0" err="1" smtClean="0"/>
              <a:t>ujetym</a:t>
            </a:r>
            <a:r>
              <a:rPr lang="pl-PL" b="1" dirty="0" smtClean="0"/>
              <a:t>  w przepisie części szczególnej KK.</a:t>
            </a:r>
          </a:p>
          <a:p>
            <a:pPr marL="114300" indent="0">
              <a:buNone/>
            </a:pPr>
            <a:endParaRPr lang="pl-PL" b="1" dirty="0"/>
          </a:p>
          <a:p>
            <a:pPr>
              <a:buFont typeface="Wingdings" panose="05000000000000000000" pitchFamily="2" charset="2"/>
              <a:buChar char="q"/>
            </a:pPr>
            <a:r>
              <a:rPr lang="pl-PL" b="1" dirty="0" smtClean="0"/>
              <a:t> ujęcie sprawstwa: </a:t>
            </a:r>
            <a:r>
              <a:rPr lang="pl-PL" dirty="0" smtClean="0"/>
              <a:t>formalno-obiektywne</a:t>
            </a:r>
          </a:p>
          <a:p>
            <a:pPr>
              <a:buFont typeface="Wingdings" panose="05000000000000000000" pitchFamily="2" charset="2"/>
              <a:buChar char="q"/>
            </a:pPr>
            <a:r>
              <a:rPr lang="pl-PL" b="1" dirty="0"/>
              <a:t> </a:t>
            </a:r>
            <a:r>
              <a:rPr lang="pl-PL" b="1" dirty="0" smtClean="0"/>
              <a:t>zasada numerus clausus </a:t>
            </a:r>
            <a:r>
              <a:rPr lang="pl-PL" b="1" i="1" dirty="0" smtClean="0"/>
              <a:t>form sprawczych</a:t>
            </a:r>
          </a:p>
          <a:p>
            <a:pPr marL="114300" indent="0">
              <a:buNone/>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pic>
        <p:nvPicPr>
          <p:cNvPr id="2" name="Obraz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0152" y="4293096"/>
            <a:ext cx="2448198" cy="2304256"/>
          </a:xfrm>
          <a:prstGeom prst="rect">
            <a:avLst/>
          </a:prstGeom>
        </p:spPr>
      </p:pic>
    </p:spTree>
    <p:extLst>
      <p:ext uri="{BB962C8B-B14F-4D97-AF65-F5344CB8AC3E}">
        <p14:creationId xmlns:p14="http://schemas.microsoft.com/office/powerpoint/2010/main" val="1685188992"/>
      </p:ext>
    </p:extLst>
  </p:cSld>
  <p:clrMapOvr>
    <a:masterClrMapping/>
  </p:clrMapOvr>
  <p:transition>
    <p:randomBa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Sprawstwo pojedyncze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marL="114300" indent="0">
              <a:buNone/>
            </a:pPr>
            <a:r>
              <a:rPr lang="pl-PL" dirty="0" smtClean="0"/>
              <a:t>Zamknięty </a:t>
            </a:r>
            <a:r>
              <a:rPr lang="pl-PL" dirty="0" smtClean="0"/>
              <a:t>katalog</a:t>
            </a:r>
          </a:p>
          <a:p>
            <a:pPr marL="114300" indent="0">
              <a:buNone/>
            </a:pPr>
            <a:endParaRPr lang="pl-PL" dirty="0"/>
          </a:p>
          <a:p>
            <a:pPr marL="114300" indent="0" algn="just">
              <a:buNone/>
            </a:pPr>
            <a:r>
              <a:rPr lang="pl-PL" dirty="0" smtClean="0"/>
              <a:t>"</a:t>
            </a:r>
            <a:r>
              <a:rPr lang="pl-PL" dirty="0"/>
              <a:t>Jeśli Kodeks karny w art. 18 § 1 KK wyraźnie wyodrębnia wśród współdziałających w popełnieniu przestępstwa tzw. sprawców wykonawczych ("…kto wykonuje czyn zabroniony sam albo wspólnie i w porozumieniu z inną osobą") i sprawców </a:t>
            </a:r>
            <a:r>
              <a:rPr lang="pl-PL" dirty="0" err="1"/>
              <a:t>niewykonawczych</a:t>
            </a:r>
            <a:r>
              <a:rPr lang="pl-PL" dirty="0"/>
              <a:t> ("…kto kieruje wykonaniem czynu zabronionego przez inną osobę lub wykorzystując uzależnienie innej osoby od siebie, poleca jej wykonanie takiego czynu"), to przypisywanie komuś współsprawstwa w innej formie, nieodpowiadającej skodyfikowanemu współdziałaniu przestępczemu – nie jest stosowaniem prawa, a jest niedozwolonym w praktyce jego tworzeniem</a:t>
            </a:r>
            <a:r>
              <a:rPr lang="pl-PL" dirty="0" smtClean="0"/>
              <a:t>".</a:t>
            </a:r>
          </a:p>
          <a:p>
            <a:pPr marL="114300" indent="0" algn="just">
              <a:buNone/>
            </a:pPr>
            <a:r>
              <a:rPr lang="pl-PL" dirty="0" smtClean="0"/>
              <a:t>wyr</a:t>
            </a:r>
            <a:r>
              <a:rPr lang="pl-PL" dirty="0"/>
              <a:t>. SA w Łodzi </a:t>
            </a:r>
            <a:r>
              <a:rPr lang="pl-PL" dirty="0" smtClean="0"/>
              <a:t>z </a:t>
            </a:r>
            <a:r>
              <a:rPr lang="pl-PL" dirty="0"/>
              <a:t>14.3.2005 r. </a:t>
            </a:r>
            <a:r>
              <a:rPr lang="pl-PL" dirty="0" smtClean="0"/>
              <a:t>II </a:t>
            </a:r>
            <a:r>
              <a:rPr lang="pl-PL" dirty="0" err="1"/>
              <a:t>AKa</a:t>
            </a:r>
            <a:r>
              <a:rPr lang="pl-PL" dirty="0"/>
              <a:t> 267/04, Prok. i Pr. – </a:t>
            </a:r>
            <a:r>
              <a:rPr lang="pl-PL" dirty="0" err="1"/>
              <a:t>wkł</a:t>
            </a:r>
            <a:r>
              <a:rPr lang="pl-PL" dirty="0"/>
              <a:t>. 2006, Nr 5, poz. </a:t>
            </a:r>
            <a:r>
              <a:rPr lang="pl-PL" dirty="0" smtClean="0"/>
              <a:t>31</a:t>
            </a:r>
            <a:endParaRPr lang="pl-PL" dirty="0"/>
          </a:p>
          <a:p>
            <a:pPr marL="114300" indent="0">
              <a:buNone/>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661974811"/>
      </p:ext>
    </p:extLst>
  </p:cSld>
  <p:clrMapOvr>
    <a:masterClrMapping/>
  </p:clrMapOvr>
  <p:transition>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497673" y="1196975"/>
            <a:ext cx="7704782" cy="1079897"/>
          </a:xfrm>
          <a:prstGeom prst="roundRect">
            <a:avLst/>
          </a:prstGeom>
          <a:solidFill>
            <a:schemeClr val="accent3">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Współsprawstwo</a:t>
            </a:r>
            <a:endParaRPr lang="pl-PL" sz="4000" dirty="0"/>
          </a:p>
        </p:txBody>
      </p:sp>
      <p:sp>
        <p:nvSpPr>
          <p:cNvPr id="130051" name="Rectangle 3"/>
          <p:cNvSpPr>
            <a:spLocks noGrp="1" noChangeArrowheads="1"/>
          </p:cNvSpPr>
          <p:nvPr>
            <p:ph idx="1"/>
          </p:nvPr>
        </p:nvSpPr>
        <p:spPr>
          <a:xfrm>
            <a:off x="457200" y="1052513"/>
            <a:ext cx="7931150" cy="5544839"/>
          </a:xfrm>
        </p:spPr>
        <p:txBody>
          <a:bodyPr rtlCol="0">
            <a:normAutofit/>
          </a:bodyPr>
          <a:lstStyle/>
          <a:p>
            <a:pPr>
              <a:buFont typeface="Wingdings" panose="05000000000000000000" pitchFamily="2" charset="2"/>
              <a:buChar char="Ø"/>
            </a:pPr>
            <a:endParaRPr lang="pl-PL" dirty="0" smtClean="0"/>
          </a:p>
          <a:p>
            <a:pPr marL="114300" indent="0">
              <a:buNone/>
            </a:pPr>
            <a:r>
              <a:rPr lang="pl-PL" dirty="0"/>
              <a:t>„wykonanie czynu zabronionego wspólnie i w porozumieniu z inną osobą</a:t>
            </a:r>
            <a:r>
              <a:rPr lang="pl-PL" dirty="0" smtClean="0"/>
              <a:t>” </a:t>
            </a:r>
          </a:p>
          <a:p>
            <a:pPr marL="114300" indent="0">
              <a:buNone/>
            </a:pPr>
            <a:endParaRPr lang="pl-PL" dirty="0"/>
          </a:p>
          <a:p>
            <a:pPr>
              <a:buFont typeface="Wingdings" panose="05000000000000000000" pitchFamily="2" charset="2"/>
              <a:buChar char="Ø"/>
            </a:pPr>
            <a:r>
              <a:rPr lang="pl-PL" dirty="0" smtClean="0"/>
              <a:t>element </a:t>
            </a:r>
            <a:r>
              <a:rPr lang="pl-PL" dirty="0"/>
              <a:t>strony przedmiotowej: wspólna realizacja </a:t>
            </a:r>
            <a:r>
              <a:rPr lang="pl-PL" dirty="0" smtClean="0"/>
              <a:t>znamion</a:t>
            </a:r>
            <a:r>
              <a:rPr lang="pl-PL" dirty="0"/>
              <a:t> </a:t>
            </a:r>
            <a:r>
              <a:rPr lang="pl-PL" dirty="0" smtClean="0"/>
              <a:t>(3 możliwe postaci </a:t>
            </a:r>
            <a:r>
              <a:rPr lang="pl-PL" dirty="0" err="1" smtClean="0"/>
              <a:t>współsprawstawa</a:t>
            </a:r>
            <a:r>
              <a:rPr lang="pl-PL" dirty="0" smtClean="0"/>
              <a:t>)</a:t>
            </a:r>
            <a:endParaRPr lang="pl-PL" dirty="0"/>
          </a:p>
          <a:p>
            <a:pPr>
              <a:buFont typeface="Wingdings" panose="05000000000000000000" pitchFamily="2" charset="2"/>
              <a:buChar char="Ø"/>
            </a:pPr>
            <a:r>
              <a:rPr lang="pl-PL" dirty="0"/>
              <a:t>element strony podmiotowej: porozumienie </a:t>
            </a:r>
            <a:endParaRPr lang="pl-PL" dirty="0" smtClean="0"/>
          </a:p>
          <a:p>
            <a:pPr>
              <a:buFont typeface="Wingdings" panose="05000000000000000000" pitchFamily="2" charset="2"/>
              <a:buChar char="Ø"/>
            </a:pPr>
            <a:r>
              <a:rPr lang="pl-PL" dirty="0"/>
              <a:t> przypisanie każdemu ze współsprawców całości popełnionego wspólnie przez kilka osób przestępstwa,</a:t>
            </a:r>
          </a:p>
          <a:p>
            <a:pPr marL="114300" indent="0">
              <a:buNone/>
            </a:pPr>
            <a:endParaRPr lang="pl-PL" dirty="0"/>
          </a:p>
          <a:p>
            <a:pPr>
              <a:buFont typeface="Wingdings" panose="05000000000000000000" pitchFamily="2" charset="2"/>
              <a:buChar char="Ø"/>
            </a:pPr>
            <a:endParaRPr lang="pl-PL" dirty="0" smtClean="0"/>
          </a:p>
          <a:p>
            <a:pPr>
              <a:buFont typeface="Wingdings" panose="05000000000000000000" pitchFamily="2" charset="2"/>
              <a:buChar char="Ø"/>
            </a:pPr>
            <a:r>
              <a:rPr lang="pl-PL" dirty="0" smtClean="0"/>
              <a:t>problem </a:t>
            </a:r>
            <a:r>
              <a:rPr lang="pl-PL" dirty="0"/>
              <a:t>ekscesu współsprawcy</a:t>
            </a:r>
            <a:r>
              <a:rPr lang="pl-PL" dirty="0" smtClean="0"/>
              <a:t>,</a:t>
            </a:r>
          </a:p>
          <a:p>
            <a:pPr>
              <a:buFont typeface="Wingdings" panose="05000000000000000000" pitchFamily="2" charset="2"/>
              <a:buChar char="Ø"/>
            </a:pPr>
            <a:r>
              <a:rPr lang="pl-PL" dirty="0"/>
              <a:t> </a:t>
            </a:r>
            <a:r>
              <a:rPr lang="pl-PL" dirty="0" smtClean="0"/>
              <a:t>problem przestępstw nieumyślnych </a:t>
            </a:r>
            <a:endParaRPr lang="pl-PL" dirty="0"/>
          </a:p>
          <a:p>
            <a:pPr marL="114300" indent="0">
              <a:buNone/>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pic>
        <p:nvPicPr>
          <p:cNvPr id="3" name="Obraz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11034" y="4210228"/>
            <a:ext cx="2946922" cy="2647772"/>
          </a:xfrm>
          <a:prstGeom prst="rect">
            <a:avLst/>
          </a:prstGeom>
        </p:spPr>
      </p:pic>
    </p:spTree>
    <p:extLst>
      <p:ext uri="{BB962C8B-B14F-4D97-AF65-F5344CB8AC3E}">
        <p14:creationId xmlns:p14="http://schemas.microsoft.com/office/powerpoint/2010/main" val="1668821604"/>
      </p:ext>
    </p:extLst>
  </p:cSld>
  <p:clrMapOvr>
    <a:masterClrMapping/>
  </p:clrMapOvr>
  <p:transition>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Współsprawstwo</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marL="114300" indent="0">
              <a:buNone/>
            </a:pPr>
            <a:r>
              <a:rPr lang="pl-PL" dirty="0" smtClean="0"/>
              <a:t>"</a:t>
            </a:r>
            <a:r>
              <a:rPr lang="pl-PL" dirty="0"/>
              <a:t>Z istoty konstrukcji współsprawstwa wynika więc, że każdy ze współsprawców ponosi odpowiedzialność za całość popełnionego (wspólnie i w porozumieniu) przestępstwa, a więc także i w tej części, w jakiej znamiona czynu zabronionego zostały wypełnione zachowaniem innego ze </a:t>
            </a:r>
            <a:r>
              <a:rPr lang="pl-PL" dirty="0" smtClean="0"/>
              <a:t>współsprawców„ </a:t>
            </a:r>
          </a:p>
          <a:p>
            <a:pPr marL="114300" indent="0">
              <a:buNone/>
            </a:pPr>
            <a:r>
              <a:rPr lang="pl-PL" dirty="0" smtClean="0"/>
              <a:t>wyr. SN </a:t>
            </a:r>
            <a:r>
              <a:rPr lang="pl-PL" dirty="0"/>
              <a:t>z 29.6.2006 </a:t>
            </a:r>
            <a:r>
              <a:rPr lang="pl-PL" dirty="0" smtClean="0"/>
              <a:t>r., V </a:t>
            </a:r>
            <a:r>
              <a:rPr lang="pl-PL" dirty="0"/>
              <a:t>KK 391/05, </a:t>
            </a:r>
            <a:r>
              <a:rPr lang="pl-PL" dirty="0" err="1"/>
              <a:t>OSNwSK</a:t>
            </a:r>
            <a:r>
              <a:rPr lang="pl-PL" dirty="0"/>
              <a:t> 2006, Nr 1, poz. </a:t>
            </a:r>
            <a:r>
              <a:rPr lang="pl-PL" dirty="0" smtClean="0"/>
              <a:t>1289  </a:t>
            </a:r>
          </a:p>
          <a:p>
            <a:pPr marL="114300" indent="0">
              <a:buNone/>
            </a:pPr>
            <a:r>
              <a:rPr lang="pl-PL" dirty="0" smtClean="0"/>
              <a:t>post. SN z 17.9.2008 r., III KK 274/08, KZS 2009, Nr 1, poz. 19 "</a:t>
            </a:r>
            <a:r>
              <a:rPr lang="pl-PL" b="1" dirty="0"/>
              <a:t>odpowiedzialność karną za wspólne działanie, choćby sprawca sam nie wypełnił znamion przypisanego czynu, jeżeli tylko działanie innych akceptował i w nim </a:t>
            </a:r>
            <a:r>
              <a:rPr lang="pl-PL" b="1" dirty="0" smtClean="0"/>
              <a:t>uczestniczył</a:t>
            </a:r>
            <a:r>
              <a:rPr lang="pl-PL" dirty="0" smtClean="0"/>
              <a:t>„</a:t>
            </a:r>
          </a:p>
          <a:p>
            <a:pPr marL="114300" indent="0">
              <a:buNone/>
            </a:pPr>
            <a:endParaRPr lang="pl-PL" dirty="0"/>
          </a:p>
          <a:p>
            <a:pPr>
              <a:lnSpc>
                <a:spcPct val="150000"/>
              </a:lnSpc>
              <a:buBlip>
                <a:blip r:embed="rId2"/>
              </a:buBlip>
            </a:pPr>
            <a:r>
              <a:rPr lang="pl-PL" dirty="0" smtClean="0">
                <a:latin typeface="Corbel"/>
              </a:rPr>
              <a:t>współsprawstwo sukcesywne</a:t>
            </a:r>
          </a:p>
          <a:p>
            <a:pPr>
              <a:lnSpc>
                <a:spcPct val="150000"/>
              </a:lnSpc>
              <a:buBlip>
                <a:blip r:embed="rId2"/>
              </a:buBlip>
            </a:pPr>
            <a:r>
              <a:rPr lang="pl-PL" dirty="0" smtClean="0">
                <a:latin typeface="Corbel"/>
              </a:rPr>
              <a:t>współsprawstwo konieczne (</a:t>
            </a:r>
            <a:r>
              <a:rPr lang="pl-PL" dirty="0" smtClean="0"/>
              <a:t>art</a:t>
            </a:r>
            <a:r>
              <a:rPr lang="pl-PL" dirty="0"/>
              <a:t>. 223 </a:t>
            </a:r>
            <a:r>
              <a:rPr lang="pl-PL" dirty="0" smtClean="0"/>
              <a:t>KK, art</a:t>
            </a:r>
            <a:r>
              <a:rPr lang="pl-PL" dirty="0"/>
              <a:t>. 197 § 3 pkt 1, art. 280 § 2 KK</a:t>
            </a:r>
            <a:r>
              <a:rPr lang="pl-PL" dirty="0" smtClean="0"/>
              <a:t>)</a:t>
            </a:r>
            <a:endParaRPr lang="pl-PL" dirty="0">
              <a:latin typeface="Corbel"/>
            </a:endParaRPr>
          </a:p>
          <a:p>
            <a:pPr>
              <a:lnSpc>
                <a:spcPct val="150000"/>
              </a:lnSpc>
              <a:buBlip>
                <a:blip r:embed="rId2"/>
              </a:buBlip>
            </a:pPr>
            <a:r>
              <a:rPr lang="pl-PL" dirty="0" smtClean="0">
                <a:latin typeface="Corbel"/>
              </a:rPr>
              <a:t>problem </a:t>
            </a:r>
            <a:r>
              <a:rPr lang="pl-PL" dirty="0">
                <a:latin typeface="Corbel"/>
              </a:rPr>
              <a:t>art. 258 k.k.</a:t>
            </a:r>
          </a:p>
          <a:p>
            <a:pPr>
              <a:lnSpc>
                <a:spcPct val="150000"/>
              </a:lnSpc>
              <a:buBlip>
                <a:blip r:embed="rId2"/>
              </a:buBlip>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452170264"/>
      </p:ext>
    </p:extLst>
  </p:cSld>
  <p:clrMapOvr>
    <a:masterClrMapping/>
  </p:clrMapOvr>
  <p:transition>
    <p:randomBa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10429</TotalTime>
  <Words>3152</Words>
  <Application>Microsoft Office PowerPoint</Application>
  <PresentationFormat>Pokaz na ekranie (4:3)</PresentationFormat>
  <Paragraphs>317</Paragraphs>
  <Slides>34</Slides>
  <Notes>0</Notes>
  <HiddenSlides>0</HiddenSlides>
  <MMClips>0</MMClips>
  <ScaleCrop>false</ScaleCrop>
  <HeadingPairs>
    <vt:vector size="4" baseType="variant">
      <vt:variant>
        <vt:lpstr>Motyw</vt:lpstr>
      </vt:variant>
      <vt:variant>
        <vt:i4>1</vt:i4>
      </vt:variant>
      <vt:variant>
        <vt:lpstr>Tytuły slajdów</vt:lpstr>
      </vt:variant>
      <vt:variant>
        <vt:i4>34</vt:i4>
      </vt:variant>
    </vt:vector>
  </HeadingPairs>
  <TitlesOfParts>
    <vt:vector size="35" baseType="lpstr">
      <vt:lpstr>Adjacency</vt:lpstr>
      <vt:lpstr>Formy współdziałania przestępnego</vt:lpstr>
      <vt:lpstr>Założenia teoretyczne</vt:lpstr>
      <vt:lpstr>Założenia teoretyczne</vt:lpstr>
      <vt:lpstr>Założenia teoretyczne</vt:lpstr>
      <vt:lpstr>Założenia teoretyczne</vt:lpstr>
      <vt:lpstr>Sprawstwo pojedyncze</vt:lpstr>
      <vt:lpstr>Sprawstwo pojedyncze</vt:lpstr>
      <vt:lpstr>Współsprawstwo</vt:lpstr>
      <vt:lpstr>Współsprawstwo</vt:lpstr>
      <vt:lpstr>Współsprawstwo</vt:lpstr>
      <vt:lpstr>Współsprawstwo</vt:lpstr>
      <vt:lpstr>Sprawstwo kierownicze</vt:lpstr>
      <vt:lpstr>Sprawstwo kierownicze</vt:lpstr>
      <vt:lpstr>Sprawstwo polecające</vt:lpstr>
      <vt:lpstr>Podżeganie</vt:lpstr>
      <vt:lpstr>Podżeganie</vt:lpstr>
      <vt:lpstr>Podżeganie</vt:lpstr>
      <vt:lpstr>Podżeganie</vt:lpstr>
      <vt:lpstr>Podżeganie</vt:lpstr>
      <vt:lpstr>Pomocnictwo</vt:lpstr>
      <vt:lpstr>Pomocnictwo</vt:lpstr>
      <vt:lpstr>Pomocnictwo</vt:lpstr>
      <vt:lpstr>Pomocnictwo</vt:lpstr>
      <vt:lpstr>Pomocnictwo</vt:lpstr>
      <vt:lpstr>Odpowiedzialność karna współdziałających </vt:lpstr>
      <vt:lpstr>Odpowiedzialność karna współdziałających </vt:lpstr>
      <vt:lpstr>Odpowiedzialność karna współdziałających </vt:lpstr>
      <vt:lpstr>Odpowiedzialność karna współdziałających </vt:lpstr>
      <vt:lpstr>Odpowiedzialność współdziałających  za przestępstwo indywidualne</vt:lpstr>
      <vt:lpstr>Odpowiedzialność współdziałających  za przestępstwo indywidualne</vt:lpstr>
      <vt:lpstr>Odpowiedzialność współdziałających  za przestępstwo indywidualne</vt:lpstr>
      <vt:lpstr>Odpowiedzialność współdziałających  za przestępstwo indywidualne</vt:lpstr>
      <vt:lpstr>Odpowiedzialność współdziałających  za przestępstwo indywidualne</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Wprowadznie do nauki prawa karnego</dc:title>
  <dc:creator>Tomasz Biegacz</dc:creator>
  <cp:lastModifiedBy>Dagmara</cp:lastModifiedBy>
  <cp:revision>611</cp:revision>
  <dcterms:created xsi:type="dcterms:W3CDTF">2012-10-05T20:53:44Z</dcterms:created>
  <dcterms:modified xsi:type="dcterms:W3CDTF">2019-12-17T08:47:31Z</dcterms:modified>
</cp:coreProperties>
</file>