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28"/>
  </p:notesMasterIdLst>
  <p:sldIdLst>
    <p:sldId id="256" r:id="rId2"/>
    <p:sldId id="730" r:id="rId3"/>
    <p:sldId id="751" r:id="rId4"/>
    <p:sldId id="752" r:id="rId5"/>
    <p:sldId id="753" r:id="rId6"/>
    <p:sldId id="731" r:id="rId7"/>
    <p:sldId id="768" r:id="rId8"/>
    <p:sldId id="769" r:id="rId9"/>
    <p:sldId id="755" r:id="rId10"/>
    <p:sldId id="757" r:id="rId11"/>
    <p:sldId id="756" r:id="rId12"/>
    <p:sldId id="758" r:id="rId13"/>
    <p:sldId id="760" r:id="rId14"/>
    <p:sldId id="770" r:id="rId15"/>
    <p:sldId id="733" r:id="rId16"/>
    <p:sldId id="734" r:id="rId17"/>
    <p:sldId id="735" r:id="rId18"/>
    <p:sldId id="763" r:id="rId19"/>
    <p:sldId id="761" r:id="rId20"/>
    <p:sldId id="764" r:id="rId21"/>
    <p:sldId id="766" r:id="rId22"/>
    <p:sldId id="765" r:id="rId23"/>
    <p:sldId id="739" r:id="rId24"/>
    <p:sldId id="767" r:id="rId25"/>
    <p:sldId id="740" r:id="rId26"/>
    <p:sldId id="284" r:id="rId27"/>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24" autoAdjust="0"/>
  </p:normalViewPr>
  <p:slideViewPr>
    <p:cSldViewPr snapToObjects="1">
      <p:cViewPr varScale="1">
        <p:scale>
          <a:sx n="69" d="100"/>
          <a:sy n="69" d="100"/>
        </p:scale>
        <p:origin x="-1796" y="-72"/>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A5F2A2-185B-4A48-9BF8-C6FF21FA9AED}" type="doc">
      <dgm:prSet loTypeId="urn:microsoft.com/office/officeart/2005/8/layout/hierarchy1" loCatId="hierarchy" qsTypeId="urn:microsoft.com/office/officeart/2005/8/quickstyle/3d1" qsCatId="3D" csTypeId="urn:microsoft.com/office/officeart/2005/8/colors/accent1_2" csCatId="accent1" phldr="1"/>
      <dgm:spPr/>
      <dgm:t>
        <a:bodyPr/>
        <a:lstStyle/>
        <a:p>
          <a:endParaRPr lang="pl-PL"/>
        </a:p>
      </dgm:t>
    </dgm:pt>
    <dgm:pt modelId="{597CEFD2-A44D-47EE-8278-98A59DFEA56A}">
      <dgm:prSet phldrT="[Tekst]"/>
      <dgm:spPr/>
      <dgm:t>
        <a:bodyPr/>
        <a:lstStyle/>
        <a:p>
          <a:r>
            <a:rPr lang="pl-PL" dirty="0" smtClean="0"/>
            <a:t>Zbieg przepisów</a:t>
          </a:r>
          <a:endParaRPr lang="pl-PL" dirty="0"/>
        </a:p>
      </dgm:t>
    </dgm:pt>
    <dgm:pt modelId="{C79D82F6-34D8-42C7-A36D-73C5DF06BA40}" type="parTrans" cxnId="{0AE4D5D9-314F-41C6-99B0-1DCCBD2286E2}">
      <dgm:prSet/>
      <dgm:spPr/>
      <dgm:t>
        <a:bodyPr/>
        <a:lstStyle/>
        <a:p>
          <a:endParaRPr lang="pl-PL"/>
        </a:p>
      </dgm:t>
    </dgm:pt>
    <dgm:pt modelId="{3B688595-8D91-4C79-A252-FC71AC001F6C}" type="sibTrans" cxnId="{0AE4D5D9-314F-41C6-99B0-1DCCBD2286E2}">
      <dgm:prSet/>
      <dgm:spPr/>
      <dgm:t>
        <a:bodyPr/>
        <a:lstStyle/>
        <a:p>
          <a:endParaRPr lang="pl-PL"/>
        </a:p>
      </dgm:t>
    </dgm:pt>
    <dgm:pt modelId="{C2142398-620C-41E1-9CD9-F43CBA60B61F}">
      <dgm:prSet phldrT="[Tekst]"/>
      <dgm:spPr/>
      <dgm:t>
        <a:bodyPr/>
        <a:lstStyle/>
        <a:p>
          <a:r>
            <a:rPr lang="pl-PL" dirty="0" smtClean="0"/>
            <a:t>Zbieg rzeczywisty</a:t>
          </a:r>
          <a:endParaRPr lang="pl-PL" dirty="0"/>
        </a:p>
      </dgm:t>
    </dgm:pt>
    <dgm:pt modelId="{0EFF09CE-E3D2-4C66-8726-204B1E4EF07F}" type="parTrans" cxnId="{222E2CDF-C878-410C-8A32-656F5E955DE7}">
      <dgm:prSet/>
      <dgm:spPr/>
      <dgm:t>
        <a:bodyPr/>
        <a:lstStyle/>
        <a:p>
          <a:endParaRPr lang="pl-PL"/>
        </a:p>
      </dgm:t>
    </dgm:pt>
    <dgm:pt modelId="{1622F926-9465-4C4B-9ABC-ED5DAF8F894D}" type="sibTrans" cxnId="{222E2CDF-C878-410C-8A32-656F5E955DE7}">
      <dgm:prSet/>
      <dgm:spPr/>
      <dgm:t>
        <a:bodyPr/>
        <a:lstStyle/>
        <a:p>
          <a:endParaRPr lang="pl-PL"/>
        </a:p>
      </dgm:t>
    </dgm:pt>
    <dgm:pt modelId="{03F34F66-88FF-4CC5-B0A5-FD55F2CDD306}">
      <dgm:prSet phldrT="[Tekst]"/>
      <dgm:spPr/>
      <dgm:t>
        <a:bodyPr/>
        <a:lstStyle/>
        <a:p>
          <a:r>
            <a:rPr lang="pl-PL" smtClean="0"/>
            <a:t>Zbieg niewłaściwy</a:t>
          </a:r>
          <a:endParaRPr lang="pl-PL" dirty="0"/>
        </a:p>
      </dgm:t>
    </dgm:pt>
    <dgm:pt modelId="{89A3AC49-1838-473B-93E3-E9538D2744D1}" type="parTrans" cxnId="{42F37030-4AD3-4ADA-8921-DD450F069447}">
      <dgm:prSet/>
      <dgm:spPr/>
      <dgm:t>
        <a:bodyPr/>
        <a:lstStyle/>
        <a:p>
          <a:endParaRPr lang="pl-PL"/>
        </a:p>
      </dgm:t>
    </dgm:pt>
    <dgm:pt modelId="{40E6241F-168B-436B-954B-5D3FC3CB2C96}" type="sibTrans" cxnId="{42F37030-4AD3-4ADA-8921-DD450F069447}">
      <dgm:prSet/>
      <dgm:spPr/>
      <dgm:t>
        <a:bodyPr/>
        <a:lstStyle/>
        <a:p>
          <a:endParaRPr lang="pl-PL"/>
        </a:p>
      </dgm:t>
    </dgm:pt>
    <dgm:pt modelId="{2D5C319A-F22E-43EA-9E53-48AFF7D54AC5}">
      <dgm:prSet phldrT="[Tekst]"/>
      <dgm:spPr/>
      <dgm:t>
        <a:bodyPr/>
        <a:lstStyle/>
        <a:p>
          <a:r>
            <a:rPr lang="pl-PL" dirty="0" smtClean="0"/>
            <a:t>Zbieg właściwy (podlegający uwzględnieniu)</a:t>
          </a:r>
          <a:endParaRPr lang="pl-PL" dirty="0"/>
        </a:p>
      </dgm:t>
    </dgm:pt>
    <dgm:pt modelId="{2931DC3D-DF73-4A03-9D46-F3C102D8EF5C}" type="parTrans" cxnId="{EEF00286-AC20-4966-93D3-25DBAFF766D6}">
      <dgm:prSet/>
      <dgm:spPr/>
      <dgm:t>
        <a:bodyPr/>
        <a:lstStyle/>
        <a:p>
          <a:endParaRPr lang="pl-PL"/>
        </a:p>
      </dgm:t>
    </dgm:pt>
    <dgm:pt modelId="{CE55E0EE-F25B-4D3E-A6B3-5ED501D86E32}" type="sibTrans" cxnId="{EEF00286-AC20-4966-93D3-25DBAFF766D6}">
      <dgm:prSet/>
      <dgm:spPr/>
      <dgm:t>
        <a:bodyPr/>
        <a:lstStyle/>
        <a:p>
          <a:endParaRPr lang="pl-PL"/>
        </a:p>
      </dgm:t>
    </dgm:pt>
    <dgm:pt modelId="{51E99581-D85C-4900-A764-7B394E8C0A34}">
      <dgm:prSet phldrT="[Tekst]"/>
      <dgm:spPr/>
      <dgm:t>
        <a:bodyPr/>
        <a:lstStyle/>
        <a:p>
          <a:r>
            <a:rPr lang="pl-PL" dirty="0" smtClean="0"/>
            <a:t>Zbieg pozorny</a:t>
          </a:r>
          <a:endParaRPr lang="pl-PL" dirty="0"/>
        </a:p>
      </dgm:t>
    </dgm:pt>
    <dgm:pt modelId="{4AD388E9-FD37-40AF-8C93-F70E206AFB0D}" type="parTrans" cxnId="{A18F4FE5-972B-4E70-8F92-F6198EE57291}">
      <dgm:prSet/>
      <dgm:spPr/>
      <dgm:t>
        <a:bodyPr/>
        <a:lstStyle/>
        <a:p>
          <a:endParaRPr lang="pl-PL"/>
        </a:p>
      </dgm:t>
    </dgm:pt>
    <dgm:pt modelId="{354550C3-DB24-401C-B749-63A1A15C8E48}" type="sibTrans" cxnId="{A18F4FE5-972B-4E70-8F92-F6198EE57291}">
      <dgm:prSet/>
      <dgm:spPr/>
      <dgm:t>
        <a:bodyPr/>
        <a:lstStyle/>
        <a:p>
          <a:endParaRPr lang="pl-PL"/>
        </a:p>
      </dgm:t>
    </dgm:pt>
    <dgm:pt modelId="{B50220B9-A3DB-44EB-B19E-AB38E1C5C625}" type="pres">
      <dgm:prSet presAssocID="{6DA5F2A2-185B-4A48-9BF8-C6FF21FA9AED}" presName="hierChild1" presStyleCnt="0">
        <dgm:presLayoutVars>
          <dgm:chPref val="1"/>
          <dgm:dir/>
          <dgm:animOne val="branch"/>
          <dgm:animLvl val="lvl"/>
          <dgm:resizeHandles/>
        </dgm:presLayoutVars>
      </dgm:prSet>
      <dgm:spPr/>
      <dgm:t>
        <a:bodyPr/>
        <a:lstStyle/>
        <a:p>
          <a:endParaRPr lang="pl-PL"/>
        </a:p>
      </dgm:t>
    </dgm:pt>
    <dgm:pt modelId="{4259CB81-4177-4193-BC56-A8B397F541D9}" type="pres">
      <dgm:prSet presAssocID="{597CEFD2-A44D-47EE-8278-98A59DFEA56A}" presName="hierRoot1" presStyleCnt="0"/>
      <dgm:spPr/>
    </dgm:pt>
    <dgm:pt modelId="{F785EA31-2710-4205-92D5-FA0BE9BBD892}" type="pres">
      <dgm:prSet presAssocID="{597CEFD2-A44D-47EE-8278-98A59DFEA56A}" presName="composite" presStyleCnt="0"/>
      <dgm:spPr/>
    </dgm:pt>
    <dgm:pt modelId="{9485CA84-B0A4-42B0-8996-2B49549F9255}" type="pres">
      <dgm:prSet presAssocID="{597CEFD2-A44D-47EE-8278-98A59DFEA56A}" presName="background" presStyleLbl="node0" presStyleIdx="0" presStyleCnt="1"/>
      <dgm:spPr/>
    </dgm:pt>
    <dgm:pt modelId="{1F01EB77-32DC-491F-B4FE-DAC526093B5C}" type="pres">
      <dgm:prSet presAssocID="{597CEFD2-A44D-47EE-8278-98A59DFEA56A}" presName="text" presStyleLbl="fgAcc0" presStyleIdx="0" presStyleCnt="1">
        <dgm:presLayoutVars>
          <dgm:chPref val="3"/>
        </dgm:presLayoutVars>
      </dgm:prSet>
      <dgm:spPr/>
      <dgm:t>
        <a:bodyPr/>
        <a:lstStyle/>
        <a:p>
          <a:endParaRPr lang="pl-PL"/>
        </a:p>
      </dgm:t>
    </dgm:pt>
    <dgm:pt modelId="{BFD6C709-EA19-4BC0-B14E-5482A46AF892}" type="pres">
      <dgm:prSet presAssocID="{597CEFD2-A44D-47EE-8278-98A59DFEA56A}" presName="hierChild2" presStyleCnt="0"/>
      <dgm:spPr/>
    </dgm:pt>
    <dgm:pt modelId="{4D42C2CA-3E18-4009-83E9-331A3273E3CB}" type="pres">
      <dgm:prSet presAssocID="{0EFF09CE-E3D2-4C66-8726-204B1E4EF07F}" presName="Name10" presStyleLbl="parChTrans1D2" presStyleIdx="0" presStyleCnt="2"/>
      <dgm:spPr/>
      <dgm:t>
        <a:bodyPr/>
        <a:lstStyle/>
        <a:p>
          <a:endParaRPr lang="pl-PL"/>
        </a:p>
      </dgm:t>
    </dgm:pt>
    <dgm:pt modelId="{AC6B0D66-BC2E-4CE7-962C-0766543DF5F4}" type="pres">
      <dgm:prSet presAssocID="{C2142398-620C-41E1-9CD9-F43CBA60B61F}" presName="hierRoot2" presStyleCnt="0"/>
      <dgm:spPr/>
    </dgm:pt>
    <dgm:pt modelId="{331CBD49-5F92-444C-8AA7-0AFF668D9604}" type="pres">
      <dgm:prSet presAssocID="{C2142398-620C-41E1-9CD9-F43CBA60B61F}" presName="composite2" presStyleCnt="0"/>
      <dgm:spPr/>
    </dgm:pt>
    <dgm:pt modelId="{0F1341E1-9142-427B-B41C-31D8D9F20338}" type="pres">
      <dgm:prSet presAssocID="{C2142398-620C-41E1-9CD9-F43CBA60B61F}" presName="background2" presStyleLbl="node2" presStyleIdx="0" presStyleCnt="2"/>
      <dgm:spPr/>
    </dgm:pt>
    <dgm:pt modelId="{E07F35C7-BF0F-4E4B-A3ED-A4B65798BADC}" type="pres">
      <dgm:prSet presAssocID="{C2142398-620C-41E1-9CD9-F43CBA60B61F}" presName="text2" presStyleLbl="fgAcc2" presStyleIdx="0" presStyleCnt="2">
        <dgm:presLayoutVars>
          <dgm:chPref val="3"/>
        </dgm:presLayoutVars>
      </dgm:prSet>
      <dgm:spPr/>
      <dgm:t>
        <a:bodyPr/>
        <a:lstStyle/>
        <a:p>
          <a:endParaRPr lang="pl-PL"/>
        </a:p>
      </dgm:t>
    </dgm:pt>
    <dgm:pt modelId="{41EE5FD9-B145-49FD-951A-4E69C626C63C}" type="pres">
      <dgm:prSet presAssocID="{C2142398-620C-41E1-9CD9-F43CBA60B61F}" presName="hierChild3" presStyleCnt="0"/>
      <dgm:spPr/>
    </dgm:pt>
    <dgm:pt modelId="{889165DC-8838-460A-B4A6-AC66C3416F18}" type="pres">
      <dgm:prSet presAssocID="{89A3AC49-1838-473B-93E3-E9538D2744D1}" presName="Name17" presStyleLbl="parChTrans1D3" presStyleIdx="0" presStyleCnt="2"/>
      <dgm:spPr/>
      <dgm:t>
        <a:bodyPr/>
        <a:lstStyle/>
        <a:p>
          <a:endParaRPr lang="pl-PL"/>
        </a:p>
      </dgm:t>
    </dgm:pt>
    <dgm:pt modelId="{F4E04DB3-6DEF-4268-8C7E-22FF0BE713F4}" type="pres">
      <dgm:prSet presAssocID="{03F34F66-88FF-4CC5-B0A5-FD55F2CDD306}" presName="hierRoot3" presStyleCnt="0"/>
      <dgm:spPr/>
    </dgm:pt>
    <dgm:pt modelId="{7F8F6BEF-1DA2-4F90-B630-774B0BFF1468}" type="pres">
      <dgm:prSet presAssocID="{03F34F66-88FF-4CC5-B0A5-FD55F2CDD306}" presName="composite3" presStyleCnt="0"/>
      <dgm:spPr/>
    </dgm:pt>
    <dgm:pt modelId="{82264B7D-3FAE-4155-B3F4-B20B1D863709}" type="pres">
      <dgm:prSet presAssocID="{03F34F66-88FF-4CC5-B0A5-FD55F2CDD306}" presName="background3" presStyleLbl="node3" presStyleIdx="0" presStyleCnt="2"/>
      <dgm:spPr/>
    </dgm:pt>
    <dgm:pt modelId="{82B70378-B1D7-4162-987E-660C7E5BF797}" type="pres">
      <dgm:prSet presAssocID="{03F34F66-88FF-4CC5-B0A5-FD55F2CDD306}" presName="text3" presStyleLbl="fgAcc3" presStyleIdx="0" presStyleCnt="2">
        <dgm:presLayoutVars>
          <dgm:chPref val="3"/>
        </dgm:presLayoutVars>
      </dgm:prSet>
      <dgm:spPr/>
      <dgm:t>
        <a:bodyPr/>
        <a:lstStyle/>
        <a:p>
          <a:endParaRPr lang="pl-PL"/>
        </a:p>
      </dgm:t>
    </dgm:pt>
    <dgm:pt modelId="{D1E76827-7831-40B8-B056-E4F1CF06692B}" type="pres">
      <dgm:prSet presAssocID="{03F34F66-88FF-4CC5-B0A5-FD55F2CDD306}" presName="hierChild4" presStyleCnt="0"/>
      <dgm:spPr/>
    </dgm:pt>
    <dgm:pt modelId="{5A20BE85-3B2B-464B-BF78-867E7D8898D8}" type="pres">
      <dgm:prSet presAssocID="{2931DC3D-DF73-4A03-9D46-F3C102D8EF5C}" presName="Name17" presStyleLbl="parChTrans1D3" presStyleIdx="1" presStyleCnt="2"/>
      <dgm:spPr/>
      <dgm:t>
        <a:bodyPr/>
        <a:lstStyle/>
        <a:p>
          <a:endParaRPr lang="pl-PL"/>
        </a:p>
      </dgm:t>
    </dgm:pt>
    <dgm:pt modelId="{AE56BD00-B42A-4E55-B728-0A3BB77C82F1}" type="pres">
      <dgm:prSet presAssocID="{2D5C319A-F22E-43EA-9E53-48AFF7D54AC5}" presName="hierRoot3" presStyleCnt="0"/>
      <dgm:spPr/>
    </dgm:pt>
    <dgm:pt modelId="{BCCFD3E1-F8E7-4BD9-BF32-0D2A2F9CFB0C}" type="pres">
      <dgm:prSet presAssocID="{2D5C319A-F22E-43EA-9E53-48AFF7D54AC5}" presName="composite3" presStyleCnt="0"/>
      <dgm:spPr/>
    </dgm:pt>
    <dgm:pt modelId="{BDBEB9D2-E2EB-434F-ADDA-FA485E5947F7}" type="pres">
      <dgm:prSet presAssocID="{2D5C319A-F22E-43EA-9E53-48AFF7D54AC5}" presName="background3" presStyleLbl="node3" presStyleIdx="1" presStyleCnt="2"/>
      <dgm:spPr/>
    </dgm:pt>
    <dgm:pt modelId="{F8041FCA-0C07-40C7-95EA-872568798477}" type="pres">
      <dgm:prSet presAssocID="{2D5C319A-F22E-43EA-9E53-48AFF7D54AC5}" presName="text3" presStyleLbl="fgAcc3" presStyleIdx="1" presStyleCnt="2">
        <dgm:presLayoutVars>
          <dgm:chPref val="3"/>
        </dgm:presLayoutVars>
      </dgm:prSet>
      <dgm:spPr/>
      <dgm:t>
        <a:bodyPr/>
        <a:lstStyle/>
        <a:p>
          <a:endParaRPr lang="pl-PL"/>
        </a:p>
      </dgm:t>
    </dgm:pt>
    <dgm:pt modelId="{2CAB7485-6017-475A-91F6-20CCDD4C1B30}" type="pres">
      <dgm:prSet presAssocID="{2D5C319A-F22E-43EA-9E53-48AFF7D54AC5}" presName="hierChild4" presStyleCnt="0"/>
      <dgm:spPr/>
    </dgm:pt>
    <dgm:pt modelId="{582455ED-7EE8-483C-9656-3C5331AEE86A}" type="pres">
      <dgm:prSet presAssocID="{4AD388E9-FD37-40AF-8C93-F70E206AFB0D}" presName="Name10" presStyleLbl="parChTrans1D2" presStyleIdx="1" presStyleCnt="2"/>
      <dgm:spPr/>
      <dgm:t>
        <a:bodyPr/>
        <a:lstStyle/>
        <a:p>
          <a:endParaRPr lang="pl-PL"/>
        </a:p>
      </dgm:t>
    </dgm:pt>
    <dgm:pt modelId="{508B3F34-131B-4A8E-B296-768F112DD243}" type="pres">
      <dgm:prSet presAssocID="{51E99581-D85C-4900-A764-7B394E8C0A34}" presName="hierRoot2" presStyleCnt="0"/>
      <dgm:spPr/>
    </dgm:pt>
    <dgm:pt modelId="{2248395C-B797-4996-AB1B-D466CDB5D46E}" type="pres">
      <dgm:prSet presAssocID="{51E99581-D85C-4900-A764-7B394E8C0A34}" presName="composite2" presStyleCnt="0"/>
      <dgm:spPr/>
    </dgm:pt>
    <dgm:pt modelId="{814141C6-3B4D-4C79-853B-1483850EB760}" type="pres">
      <dgm:prSet presAssocID="{51E99581-D85C-4900-A764-7B394E8C0A34}" presName="background2" presStyleLbl="node2" presStyleIdx="1" presStyleCnt="2"/>
      <dgm:spPr/>
    </dgm:pt>
    <dgm:pt modelId="{DBFE264A-778C-40FC-8427-F4D47606E733}" type="pres">
      <dgm:prSet presAssocID="{51E99581-D85C-4900-A764-7B394E8C0A34}" presName="text2" presStyleLbl="fgAcc2" presStyleIdx="1" presStyleCnt="2">
        <dgm:presLayoutVars>
          <dgm:chPref val="3"/>
        </dgm:presLayoutVars>
      </dgm:prSet>
      <dgm:spPr/>
      <dgm:t>
        <a:bodyPr/>
        <a:lstStyle/>
        <a:p>
          <a:endParaRPr lang="pl-PL"/>
        </a:p>
      </dgm:t>
    </dgm:pt>
    <dgm:pt modelId="{FBE6AD65-02E3-4574-9AD5-7AFB6E31BE9D}" type="pres">
      <dgm:prSet presAssocID="{51E99581-D85C-4900-A764-7B394E8C0A34}" presName="hierChild3" presStyleCnt="0"/>
      <dgm:spPr/>
    </dgm:pt>
  </dgm:ptLst>
  <dgm:cxnLst>
    <dgm:cxn modelId="{65483ED7-56B1-417F-B7C6-202081429073}" type="presOf" srcId="{597CEFD2-A44D-47EE-8278-98A59DFEA56A}" destId="{1F01EB77-32DC-491F-B4FE-DAC526093B5C}" srcOrd="0" destOrd="0" presId="urn:microsoft.com/office/officeart/2005/8/layout/hierarchy1"/>
    <dgm:cxn modelId="{08DA65A0-9ACB-465A-8A2F-FC023D3339B7}" type="presOf" srcId="{6DA5F2A2-185B-4A48-9BF8-C6FF21FA9AED}" destId="{B50220B9-A3DB-44EB-B19E-AB38E1C5C625}" srcOrd="0" destOrd="0" presId="urn:microsoft.com/office/officeart/2005/8/layout/hierarchy1"/>
    <dgm:cxn modelId="{49EB6EE5-48C9-4186-B994-0462E11D9F18}" type="presOf" srcId="{51E99581-D85C-4900-A764-7B394E8C0A34}" destId="{DBFE264A-778C-40FC-8427-F4D47606E733}" srcOrd="0" destOrd="0" presId="urn:microsoft.com/office/officeart/2005/8/layout/hierarchy1"/>
    <dgm:cxn modelId="{4C12ED08-ABAF-4EA2-B556-893C32810EC2}" type="presOf" srcId="{03F34F66-88FF-4CC5-B0A5-FD55F2CDD306}" destId="{82B70378-B1D7-4162-987E-660C7E5BF797}" srcOrd="0" destOrd="0" presId="urn:microsoft.com/office/officeart/2005/8/layout/hierarchy1"/>
    <dgm:cxn modelId="{222E2CDF-C878-410C-8A32-656F5E955DE7}" srcId="{597CEFD2-A44D-47EE-8278-98A59DFEA56A}" destId="{C2142398-620C-41E1-9CD9-F43CBA60B61F}" srcOrd="0" destOrd="0" parTransId="{0EFF09CE-E3D2-4C66-8726-204B1E4EF07F}" sibTransId="{1622F926-9465-4C4B-9ABC-ED5DAF8F894D}"/>
    <dgm:cxn modelId="{3C6046DF-0186-4C52-940B-A45D880B0DA8}" type="presOf" srcId="{2931DC3D-DF73-4A03-9D46-F3C102D8EF5C}" destId="{5A20BE85-3B2B-464B-BF78-867E7D8898D8}" srcOrd="0" destOrd="0" presId="urn:microsoft.com/office/officeart/2005/8/layout/hierarchy1"/>
    <dgm:cxn modelId="{A18F4FE5-972B-4E70-8F92-F6198EE57291}" srcId="{597CEFD2-A44D-47EE-8278-98A59DFEA56A}" destId="{51E99581-D85C-4900-A764-7B394E8C0A34}" srcOrd="1" destOrd="0" parTransId="{4AD388E9-FD37-40AF-8C93-F70E206AFB0D}" sibTransId="{354550C3-DB24-401C-B749-63A1A15C8E48}"/>
    <dgm:cxn modelId="{EEF00286-AC20-4966-93D3-25DBAFF766D6}" srcId="{C2142398-620C-41E1-9CD9-F43CBA60B61F}" destId="{2D5C319A-F22E-43EA-9E53-48AFF7D54AC5}" srcOrd="1" destOrd="0" parTransId="{2931DC3D-DF73-4A03-9D46-F3C102D8EF5C}" sibTransId="{CE55E0EE-F25B-4D3E-A6B3-5ED501D86E32}"/>
    <dgm:cxn modelId="{42F37030-4AD3-4ADA-8921-DD450F069447}" srcId="{C2142398-620C-41E1-9CD9-F43CBA60B61F}" destId="{03F34F66-88FF-4CC5-B0A5-FD55F2CDD306}" srcOrd="0" destOrd="0" parTransId="{89A3AC49-1838-473B-93E3-E9538D2744D1}" sibTransId="{40E6241F-168B-436B-954B-5D3FC3CB2C96}"/>
    <dgm:cxn modelId="{BFF06D27-79E9-47F8-A339-2B438A80AA67}" type="presOf" srcId="{C2142398-620C-41E1-9CD9-F43CBA60B61F}" destId="{E07F35C7-BF0F-4E4B-A3ED-A4B65798BADC}" srcOrd="0" destOrd="0" presId="urn:microsoft.com/office/officeart/2005/8/layout/hierarchy1"/>
    <dgm:cxn modelId="{82C918FD-A8F2-42C0-B22D-8272A587C714}" type="presOf" srcId="{89A3AC49-1838-473B-93E3-E9538D2744D1}" destId="{889165DC-8838-460A-B4A6-AC66C3416F18}" srcOrd="0" destOrd="0" presId="urn:microsoft.com/office/officeart/2005/8/layout/hierarchy1"/>
    <dgm:cxn modelId="{1D021CD9-C7EB-44DC-8D23-8E836EF24EA8}" type="presOf" srcId="{2D5C319A-F22E-43EA-9E53-48AFF7D54AC5}" destId="{F8041FCA-0C07-40C7-95EA-872568798477}" srcOrd="0" destOrd="0" presId="urn:microsoft.com/office/officeart/2005/8/layout/hierarchy1"/>
    <dgm:cxn modelId="{0AE4D5D9-314F-41C6-99B0-1DCCBD2286E2}" srcId="{6DA5F2A2-185B-4A48-9BF8-C6FF21FA9AED}" destId="{597CEFD2-A44D-47EE-8278-98A59DFEA56A}" srcOrd="0" destOrd="0" parTransId="{C79D82F6-34D8-42C7-A36D-73C5DF06BA40}" sibTransId="{3B688595-8D91-4C79-A252-FC71AC001F6C}"/>
    <dgm:cxn modelId="{638D63DD-1B82-4DB8-BEDC-6E20D051B288}" type="presOf" srcId="{0EFF09CE-E3D2-4C66-8726-204B1E4EF07F}" destId="{4D42C2CA-3E18-4009-83E9-331A3273E3CB}" srcOrd="0" destOrd="0" presId="urn:microsoft.com/office/officeart/2005/8/layout/hierarchy1"/>
    <dgm:cxn modelId="{E2D38656-4D53-43D2-8A20-57301D82AB6E}" type="presOf" srcId="{4AD388E9-FD37-40AF-8C93-F70E206AFB0D}" destId="{582455ED-7EE8-483C-9656-3C5331AEE86A}" srcOrd="0" destOrd="0" presId="urn:microsoft.com/office/officeart/2005/8/layout/hierarchy1"/>
    <dgm:cxn modelId="{77E081F2-CA70-44D5-8828-944FBB8EA48F}" type="presParOf" srcId="{B50220B9-A3DB-44EB-B19E-AB38E1C5C625}" destId="{4259CB81-4177-4193-BC56-A8B397F541D9}" srcOrd="0" destOrd="0" presId="urn:microsoft.com/office/officeart/2005/8/layout/hierarchy1"/>
    <dgm:cxn modelId="{30B8D726-CBD9-4EBD-857F-E40EAD9DE1B7}" type="presParOf" srcId="{4259CB81-4177-4193-BC56-A8B397F541D9}" destId="{F785EA31-2710-4205-92D5-FA0BE9BBD892}" srcOrd="0" destOrd="0" presId="urn:microsoft.com/office/officeart/2005/8/layout/hierarchy1"/>
    <dgm:cxn modelId="{1C599FAA-2E8B-4A28-9E8F-54C36A31C26D}" type="presParOf" srcId="{F785EA31-2710-4205-92D5-FA0BE9BBD892}" destId="{9485CA84-B0A4-42B0-8996-2B49549F9255}" srcOrd="0" destOrd="0" presId="urn:microsoft.com/office/officeart/2005/8/layout/hierarchy1"/>
    <dgm:cxn modelId="{0DF94C33-FAD0-46AD-8C7B-9B02AD66C8BD}" type="presParOf" srcId="{F785EA31-2710-4205-92D5-FA0BE9BBD892}" destId="{1F01EB77-32DC-491F-B4FE-DAC526093B5C}" srcOrd="1" destOrd="0" presId="urn:microsoft.com/office/officeart/2005/8/layout/hierarchy1"/>
    <dgm:cxn modelId="{05B59405-788E-48AD-B8D7-21B897ECD827}" type="presParOf" srcId="{4259CB81-4177-4193-BC56-A8B397F541D9}" destId="{BFD6C709-EA19-4BC0-B14E-5482A46AF892}" srcOrd="1" destOrd="0" presId="urn:microsoft.com/office/officeart/2005/8/layout/hierarchy1"/>
    <dgm:cxn modelId="{3EEF586B-D00C-4233-B61E-BC00A987ED04}" type="presParOf" srcId="{BFD6C709-EA19-4BC0-B14E-5482A46AF892}" destId="{4D42C2CA-3E18-4009-83E9-331A3273E3CB}" srcOrd="0" destOrd="0" presId="urn:microsoft.com/office/officeart/2005/8/layout/hierarchy1"/>
    <dgm:cxn modelId="{CDB6DA8D-C95C-4356-A5AA-E50717A4749B}" type="presParOf" srcId="{BFD6C709-EA19-4BC0-B14E-5482A46AF892}" destId="{AC6B0D66-BC2E-4CE7-962C-0766543DF5F4}" srcOrd="1" destOrd="0" presId="urn:microsoft.com/office/officeart/2005/8/layout/hierarchy1"/>
    <dgm:cxn modelId="{C3041A65-7E30-4408-AE2F-03BDACB455DA}" type="presParOf" srcId="{AC6B0D66-BC2E-4CE7-962C-0766543DF5F4}" destId="{331CBD49-5F92-444C-8AA7-0AFF668D9604}" srcOrd="0" destOrd="0" presId="urn:microsoft.com/office/officeart/2005/8/layout/hierarchy1"/>
    <dgm:cxn modelId="{46D79407-20FA-47C7-883E-161D2B2FB7F1}" type="presParOf" srcId="{331CBD49-5F92-444C-8AA7-0AFF668D9604}" destId="{0F1341E1-9142-427B-B41C-31D8D9F20338}" srcOrd="0" destOrd="0" presId="urn:microsoft.com/office/officeart/2005/8/layout/hierarchy1"/>
    <dgm:cxn modelId="{28CB7226-9DC1-4846-BEAE-33E11B71726D}" type="presParOf" srcId="{331CBD49-5F92-444C-8AA7-0AFF668D9604}" destId="{E07F35C7-BF0F-4E4B-A3ED-A4B65798BADC}" srcOrd="1" destOrd="0" presId="urn:microsoft.com/office/officeart/2005/8/layout/hierarchy1"/>
    <dgm:cxn modelId="{CEA9A303-C32F-44D0-BDC7-3CAC897F2BE3}" type="presParOf" srcId="{AC6B0D66-BC2E-4CE7-962C-0766543DF5F4}" destId="{41EE5FD9-B145-49FD-951A-4E69C626C63C}" srcOrd="1" destOrd="0" presId="urn:microsoft.com/office/officeart/2005/8/layout/hierarchy1"/>
    <dgm:cxn modelId="{65A34F16-DB88-471F-BB72-33088D0FF600}" type="presParOf" srcId="{41EE5FD9-B145-49FD-951A-4E69C626C63C}" destId="{889165DC-8838-460A-B4A6-AC66C3416F18}" srcOrd="0" destOrd="0" presId="urn:microsoft.com/office/officeart/2005/8/layout/hierarchy1"/>
    <dgm:cxn modelId="{E5915774-E23C-470C-9F00-D71A9157C784}" type="presParOf" srcId="{41EE5FD9-B145-49FD-951A-4E69C626C63C}" destId="{F4E04DB3-6DEF-4268-8C7E-22FF0BE713F4}" srcOrd="1" destOrd="0" presId="urn:microsoft.com/office/officeart/2005/8/layout/hierarchy1"/>
    <dgm:cxn modelId="{4D7CE588-E036-4920-AE39-116CAE611862}" type="presParOf" srcId="{F4E04DB3-6DEF-4268-8C7E-22FF0BE713F4}" destId="{7F8F6BEF-1DA2-4F90-B630-774B0BFF1468}" srcOrd="0" destOrd="0" presId="urn:microsoft.com/office/officeart/2005/8/layout/hierarchy1"/>
    <dgm:cxn modelId="{1D1D412D-BD86-4F1C-A95F-7D09097762FD}" type="presParOf" srcId="{7F8F6BEF-1DA2-4F90-B630-774B0BFF1468}" destId="{82264B7D-3FAE-4155-B3F4-B20B1D863709}" srcOrd="0" destOrd="0" presId="urn:microsoft.com/office/officeart/2005/8/layout/hierarchy1"/>
    <dgm:cxn modelId="{8EBE4E43-DF48-4083-B653-75B703EEB7A5}" type="presParOf" srcId="{7F8F6BEF-1DA2-4F90-B630-774B0BFF1468}" destId="{82B70378-B1D7-4162-987E-660C7E5BF797}" srcOrd="1" destOrd="0" presId="urn:microsoft.com/office/officeart/2005/8/layout/hierarchy1"/>
    <dgm:cxn modelId="{441FBA51-7241-4638-912B-091901249092}" type="presParOf" srcId="{F4E04DB3-6DEF-4268-8C7E-22FF0BE713F4}" destId="{D1E76827-7831-40B8-B056-E4F1CF06692B}" srcOrd="1" destOrd="0" presId="urn:microsoft.com/office/officeart/2005/8/layout/hierarchy1"/>
    <dgm:cxn modelId="{50B4A4D2-5D6E-48F8-90FC-ED4BE001C104}" type="presParOf" srcId="{41EE5FD9-B145-49FD-951A-4E69C626C63C}" destId="{5A20BE85-3B2B-464B-BF78-867E7D8898D8}" srcOrd="2" destOrd="0" presId="urn:microsoft.com/office/officeart/2005/8/layout/hierarchy1"/>
    <dgm:cxn modelId="{191AA1E6-1B73-4D08-B361-2A117F84A57F}" type="presParOf" srcId="{41EE5FD9-B145-49FD-951A-4E69C626C63C}" destId="{AE56BD00-B42A-4E55-B728-0A3BB77C82F1}" srcOrd="3" destOrd="0" presId="urn:microsoft.com/office/officeart/2005/8/layout/hierarchy1"/>
    <dgm:cxn modelId="{194BDA83-0462-4A14-AEF4-A1E4A7320651}" type="presParOf" srcId="{AE56BD00-B42A-4E55-B728-0A3BB77C82F1}" destId="{BCCFD3E1-F8E7-4BD9-BF32-0D2A2F9CFB0C}" srcOrd="0" destOrd="0" presId="urn:microsoft.com/office/officeart/2005/8/layout/hierarchy1"/>
    <dgm:cxn modelId="{9AD93C5E-F571-4807-A4DD-E8ACE0C5A7B6}" type="presParOf" srcId="{BCCFD3E1-F8E7-4BD9-BF32-0D2A2F9CFB0C}" destId="{BDBEB9D2-E2EB-434F-ADDA-FA485E5947F7}" srcOrd="0" destOrd="0" presId="urn:microsoft.com/office/officeart/2005/8/layout/hierarchy1"/>
    <dgm:cxn modelId="{7DDC1CE2-380C-4DAA-9E31-016640C359C4}" type="presParOf" srcId="{BCCFD3E1-F8E7-4BD9-BF32-0D2A2F9CFB0C}" destId="{F8041FCA-0C07-40C7-95EA-872568798477}" srcOrd="1" destOrd="0" presId="urn:microsoft.com/office/officeart/2005/8/layout/hierarchy1"/>
    <dgm:cxn modelId="{CA5AA7CE-347E-4CC5-A39B-6A8636841B79}" type="presParOf" srcId="{AE56BD00-B42A-4E55-B728-0A3BB77C82F1}" destId="{2CAB7485-6017-475A-91F6-20CCDD4C1B30}" srcOrd="1" destOrd="0" presId="urn:microsoft.com/office/officeart/2005/8/layout/hierarchy1"/>
    <dgm:cxn modelId="{4821DB11-D307-4B59-84CB-A78E00C8FCA4}" type="presParOf" srcId="{BFD6C709-EA19-4BC0-B14E-5482A46AF892}" destId="{582455ED-7EE8-483C-9656-3C5331AEE86A}" srcOrd="2" destOrd="0" presId="urn:microsoft.com/office/officeart/2005/8/layout/hierarchy1"/>
    <dgm:cxn modelId="{EC5C2651-7350-4580-90B6-2E6CB717692F}" type="presParOf" srcId="{BFD6C709-EA19-4BC0-B14E-5482A46AF892}" destId="{508B3F34-131B-4A8E-B296-768F112DD243}" srcOrd="3" destOrd="0" presId="urn:microsoft.com/office/officeart/2005/8/layout/hierarchy1"/>
    <dgm:cxn modelId="{93670773-2507-457B-A29F-075013B236E4}" type="presParOf" srcId="{508B3F34-131B-4A8E-B296-768F112DD243}" destId="{2248395C-B797-4996-AB1B-D466CDB5D46E}" srcOrd="0" destOrd="0" presId="urn:microsoft.com/office/officeart/2005/8/layout/hierarchy1"/>
    <dgm:cxn modelId="{01F4E98C-06DF-4129-B29C-77C7EA74AAA9}" type="presParOf" srcId="{2248395C-B797-4996-AB1B-D466CDB5D46E}" destId="{814141C6-3B4D-4C79-853B-1483850EB760}" srcOrd="0" destOrd="0" presId="urn:microsoft.com/office/officeart/2005/8/layout/hierarchy1"/>
    <dgm:cxn modelId="{0652E13D-EA24-4BDC-9DA4-3B7B4D841EE9}" type="presParOf" srcId="{2248395C-B797-4996-AB1B-D466CDB5D46E}" destId="{DBFE264A-778C-40FC-8427-F4D47606E733}" srcOrd="1" destOrd="0" presId="urn:microsoft.com/office/officeart/2005/8/layout/hierarchy1"/>
    <dgm:cxn modelId="{A609D3C1-C066-469F-B96F-2E09E9EAD59D}" type="presParOf" srcId="{508B3F34-131B-4A8E-B296-768F112DD243}" destId="{FBE6AD65-02E3-4574-9AD5-7AFB6E31BE9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A5F2A2-185B-4A48-9BF8-C6FF21FA9AED}" type="doc">
      <dgm:prSet loTypeId="urn:microsoft.com/office/officeart/2005/8/layout/hierarchy1" loCatId="hierarchy" qsTypeId="urn:microsoft.com/office/officeart/2005/8/quickstyle/3d1" qsCatId="3D" csTypeId="urn:microsoft.com/office/officeart/2005/8/colors/accent1_2" csCatId="accent1" phldr="1"/>
      <dgm:spPr/>
      <dgm:t>
        <a:bodyPr/>
        <a:lstStyle/>
        <a:p>
          <a:endParaRPr lang="pl-PL"/>
        </a:p>
      </dgm:t>
    </dgm:pt>
    <dgm:pt modelId="{597CEFD2-A44D-47EE-8278-98A59DFEA56A}">
      <dgm:prSet phldrT="[Tekst]"/>
      <dgm:spPr/>
      <dgm:t>
        <a:bodyPr/>
        <a:lstStyle/>
        <a:p>
          <a:r>
            <a:rPr lang="pl-PL" smtClean="0"/>
            <a:t>Zbieg przestępstw</a:t>
          </a:r>
          <a:endParaRPr lang="pl-PL" dirty="0"/>
        </a:p>
      </dgm:t>
    </dgm:pt>
    <dgm:pt modelId="{C79D82F6-34D8-42C7-A36D-73C5DF06BA40}" type="parTrans" cxnId="{0AE4D5D9-314F-41C6-99B0-1DCCBD2286E2}">
      <dgm:prSet/>
      <dgm:spPr/>
      <dgm:t>
        <a:bodyPr/>
        <a:lstStyle/>
        <a:p>
          <a:endParaRPr lang="pl-PL"/>
        </a:p>
      </dgm:t>
    </dgm:pt>
    <dgm:pt modelId="{3B688595-8D91-4C79-A252-FC71AC001F6C}" type="sibTrans" cxnId="{0AE4D5D9-314F-41C6-99B0-1DCCBD2286E2}">
      <dgm:prSet/>
      <dgm:spPr/>
      <dgm:t>
        <a:bodyPr/>
        <a:lstStyle/>
        <a:p>
          <a:endParaRPr lang="pl-PL"/>
        </a:p>
      </dgm:t>
    </dgm:pt>
    <dgm:pt modelId="{C2142398-620C-41E1-9CD9-F43CBA60B61F}">
      <dgm:prSet phldrT="[Tekst]"/>
      <dgm:spPr/>
      <dgm:t>
        <a:bodyPr/>
        <a:lstStyle/>
        <a:p>
          <a:r>
            <a:rPr lang="pl-PL" dirty="0" smtClean="0"/>
            <a:t>Zbieg właściwy</a:t>
          </a:r>
          <a:endParaRPr lang="pl-PL" dirty="0"/>
        </a:p>
      </dgm:t>
    </dgm:pt>
    <dgm:pt modelId="{0EFF09CE-E3D2-4C66-8726-204B1E4EF07F}" type="parTrans" cxnId="{222E2CDF-C878-410C-8A32-656F5E955DE7}">
      <dgm:prSet/>
      <dgm:spPr/>
      <dgm:t>
        <a:bodyPr/>
        <a:lstStyle/>
        <a:p>
          <a:endParaRPr lang="pl-PL"/>
        </a:p>
      </dgm:t>
    </dgm:pt>
    <dgm:pt modelId="{1622F926-9465-4C4B-9ABC-ED5DAF8F894D}" type="sibTrans" cxnId="{222E2CDF-C878-410C-8A32-656F5E955DE7}">
      <dgm:prSet/>
      <dgm:spPr/>
      <dgm:t>
        <a:bodyPr/>
        <a:lstStyle/>
        <a:p>
          <a:endParaRPr lang="pl-PL"/>
        </a:p>
      </dgm:t>
    </dgm:pt>
    <dgm:pt modelId="{03F34F66-88FF-4CC5-B0A5-FD55F2CDD306}">
      <dgm:prSet phldrT="[Tekst]"/>
      <dgm:spPr/>
      <dgm:t>
        <a:bodyPr/>
        <a:lstStyle/>
        <a:p>
          <a:r>
            <a:rPr lang="pl-PL" dirty="0" smtClean="0"/>
            <a:t>Zbieg</a:t>
          </a:r>
          <a:r>
            <a:rPr lang="pl-PL" baseline="0" dirty="0" smtClean="0"/>
            <a:t> realny</a:t>
          </a:r>
          <a:endParaRPr lang="pl-PL" dirty="0"/>
        </a:p>
      </dgm:t>
    </dgm:pt>
    <dgm:pt modelId="{89A3AC49-1838-473B-93E3-E9538D2744D1}" type="parTrans" cxnId="{42F37030-4AD3-4ADA-8921-DD450F069447}">
      <dgm:prSet/>
      <dgm:spPr/>
      <dgm:t>
        <a:bodyPr/>
        <a:lstStyle/>
        <a:p>
          <a:endParaRPr lang="pl-PL"/>
        </a:p>
      </dgm:t>
    </dgm:pt>
    <dgm:pt modelId="{40E6241F-168B-436B-954B-5D3FC3CB2C96}" type="sibTrans" cxnId="{42F37030-4AD3-4ADA-8921-DD450F069447}">
      <dgm:prSet/>
      <dgm:spPr/>
      <dgm:t>
        <a:bodyPr/>
        <a:lstStyle/>
        <a:p>
          <a:endParaRPr lang="pl-PL"/>
        </a:p>
      </dgm:t>
    </dgm:pt>
    <dgm:pt modelId="{2D5C319A-F22E-43EA-9E53-48AFF7D54AC5}">
      <dgm:prSet phldrT="[Tekst]"/>
      <dgm:spPr/>
      <dgm:t>
        <a:bodyPr/>
        <a:lstStyle/>
        <a:p>
          <a:r>
            <a:rPr lang="pl-PL" dirty="0" smtClean="0"/>
            <a:t>Ciąg przestępstw</a:t>
          </a:r>
          <a:endParaRPr lang="pl-PL" dirty="0"/>
        </a:p>
      </dgm:t>
    </dgm:pt>
    <dgm:pt modelId="{2931DC3D-DF73-4A03-9D46-F3C102D8EF5C}" type="parTrans" cxnId="{EEF00286-AC20-4966-93D3-25DBAFF766D6}">
      <dgm:prSet/>
      <dgm:spPr/>
      <dgm:t>
        <a:bodyPr/>
        <a:lstStyle/>
        <a:p>
          <a:endParaRPr lang="pl-PL"/>
        </a:p>
      </dgm:t>
    </dgm:pt>
    <dgm:pt modelId="{CE55E0EE-F25B-4D3E-A6B3-5ED501D86E32}" type="sibTrans" cxnId="{EEF00286-AC20-4966-93D3-25DBAFF766D6}">
      <dgm:prSet/>
      <dgm:spPr/>
      <dgm:t>
        <a:bodyPr/>
        <a:lstStyle/>
        <a:p>
          <a:endParaRPr lang="pl-PL"/>
        </a:p>
      </dgm:t>
    </dgm:pt>
    <dgm:pt modelId="{51E99581-D85C-4900-A764-7B394E8C0A34}">
      <dgm:prSet phldrT="[Tekst]"/>
      <dgm:spPr/>
      <dgm:t>
        <a:bodyPr/>
        <a:lstStyle/>
        <a:p>
          <a:r>
            <a:rPr lang="pl-PL" dirty="0" smtClean="0"/>
            <a:t>Zbieg pozorny</a:t>
          </a:r>
        </a:p>
        <a:p>
          <a:r>
            <a:rPr lang="pl-PL" dirty="0" smtClean="0"/>
            <a:t>(niewłaściwy)</a:t>
          </a:r>
          <a:endParaRPr lang="pl-PL" dirty="0"/>
        </a:p>
      </dgm:t>
    </dgm:pt>
    <dgm:pt modelId="{4AD388E9-FD37-40AF-8C93-F70E206AFB0D}" type="parTrans" cxnId="{A18F4FE5-972B-4E70-8F92-F6198EE57291}">
      <dgm:prSet/>
      <dgm:spPr/>
      <dgm:t>
        <a:bodyPr/>
        <a:lstStyle/>
        <a:p>
          <a:endParaRPr lang="pl-PL"/>
        </a:p>
      </dgm:t>
    </dgm:pt>
    <dgm:pt modelId="{354550C3-DB24-401C-B749-63A1A15C8E48}" type="sibTrans" cxnId="{A18F4FE5-972B-4E70-8F92-F6198EE57291}">
      <dgm:prSet/>
      <dgm:spPr/>
      <dgm:t>
        <a:bodyPr/>
        <a:lstStyle/>
        <a:p>
          <a:endParaRPr lang="pl-PL"/>
        </a:p>
      </dgm:t>
    </dgm:pt>
    <dgm:pt modelId="{B50220B9-A3DB-44EB-B19E-AB38E1C5C625}" type="pres">
      <dgm:prSet presAssocID="{6DA5F2A2-185B-4A48-9BF8-C6FF21FA9AED}" presName="hierChild1" presStyleCnt="0">
        <dgm:presLayoutVars>
          <dgm:chPref val="1"/>
          <dgm:dir/>
          <dgm:animOne val="branch"/>
          <dgm:animLvl val="lvl"/>
          <dgm:resizeHandles/>
        </dgm:presLayoutVars>
      </dgm:prSet>
      <dgm:spPr/>
      <dgm:t>
        <a:bodyPr/>
        <a:lstStyle/>
        <a:p>
          <a:endParaRPr lang="pl-PL"/>
        </a:p>
      </dgm:t>
    </dgm:pt>
    <dgm:pt modelId="{4259CB81-4177-4193-BC56-A8B397F541D9}" type="pres">
      <dgm:prSet presAssocID="{597CEFD2-A44D-47EE-8278-98A59DFEA56A}" presName="hierRoot1" presStyleCnt="0"/>
      <dgm:spPr/>
    </dgm:pt>
    <dgm:pt modelId="{F785EA31-2710-4205-92D5-FA0BE9BBD892}" type="pres">
      <dgm:prSet presAssocID="{597CEFD2-A44D-47EE-8278-98A59DFEA56A}" presName="composite" presStyleCnt="0"/>
      <dgm:spPr/>
    </dgm:pt>
    <dgm:pt modelId="{9485CA84-B0A4-42B0-8996-2B49549F9255}" type="pres">
      <dgm:prSet presAssocID="{597CEFD2-A44D-47EE-8278-98A59DFEA56A}" presName="background" presStyleLbl="node0" presStyleIdx="0" presStyleCnt="1"/>
      <dgm:spPr/>
    </dgm:pt>
    <dgm:pt modelId="{1F01EB77-32DC-491F-B4FE-DAC526093B5C}" type="pres">
      <dgm:prSet presAssocID="{597CEFD2-A44D-47EE-8278-98A59DFEA56A}" presName="text" presStyleLbl="fgAcc0" presStyleIdx="0" presStyleCnt="1">
        <dgm:presLayoutVars>
          <dgm:chPref val="3"/>
        </dgm:presLayoutVars>
      </dgm:prSet>
      <dgm:spPr/>
      <dgm:t>
        <a:bodyPr/>
        <a:lstStyle/>
        <a:p>
          <a:endParaRPr lang="pl-PL"/>
        </a:p>
      </dgm:t>
    </dgm:pt>
    <dgm:pt modelId="{BFD6C709-EA19-4BC0-B14E-5482A46AF892}" type="pres">
      <dgm:prSet presAssocID="{597CEFD2-A44D-47EE-8278-98A59DFEA56A}" presName="hierChild2" presStyleCnt="0"/>
      <dgm:spPr/>
    </dgm:pt>
    <dgm:pt modelId="{4D42C2CA-3E18-4009-83E9-331A3273E3CB}" type="pres">
      <dgm:prSet presAssocID="{0EFF09CE-E3D2-4C66-8726-204B1E4EF07F}" presName="Name10" presStyleLbl="parChTrans1D2" presStyleIdx="0" presStyleCnt="2"/>
      <dgm:spPr/>
      <dgm:t>
        <a:bodyPr/>
        <a:lstStyle/>
        <a:p>
          <a:endParaRPr lang="pl-PL"/>
        </a:p>
      </dgm:t>
    </dgm:pt>
    <dgm:pt modelId="{AC6B0D66-BC2E-4CE7-962C-0766543DF5F4}" type="pres">
      <dgm:prSet presAssocID="{C2142398-620C-41E1-9CD9-F43CBA60B61F}" presName="hierRoot2" presStyleCnt="0"/>
      <dgm:spPr/>
    </dgm:pt>
    <dgm:pt modelId="{331CBD49-5F92-444C-8AA7-0AFF668D9604}" type="pres">
      <dgm:prSet presAssocID="{C2142398-620C-41E1-9CD9-F43CBA60B61F}" presName="composite2" presStyleCnt="0"/>
      <dgm:spPr/>
    </dgm:pt>
    <dgm:pt modelId="{0F1341E1-9142-427B-B41C-31D8D9F20338}" type="pres">
      <dgm:prSet presAssocID="{C2142398-620C-41E1-9CD9-F43CBA60B61F}" presName="background2" presStyleLbl="node2" presStyleIdx="0" presStyleCnt="2"/>
      <dgm:spPr/>
    </dgm:pt>
    <dgm:pt modelId="{E07F35C7-BF0F-4E4B-A3ED-A4B65798BADC}" type="pres">
      <dgm:prSet presAssocID="{C2142398-620C-41E1-9CD9-F43CBA60B61F}" presName="text2" presStyleLbl="fgAcc2" presStyleIdx="0" presStyleCnt="2">
        <dgm:presLayoutVars>
          <dgm:chPref val="3"/>
        </dgm:presLayoutVars>
      </dgm:prSet>
      <dgm:spPr/>
      <dgm:t>
        <a:bodyPr/>
        <a:lstStyle/>
        <a:p>
          <a:endParaRPr lang="pl-PL"/>
        </a:p>
      </dgm:t>
    </dgm:pt>
    <dgm:pt modelId="{41EE5FD9-B145-49FD-951A-4E69C626C63C}" type="pres">
      <dgm:prSet presAssocID="{C2142398-620C-41E1-9CD9-F43CBA60B61F}" presName="hierChild3" presStyleCnt="0"/>
      <dgm:spPr/>
    </dgm:pt>
    <dgm:pt modelId="{889165DC-8838-460A-B4A6-AC66C3416F18}" type="pres">
      <dgm:prSet presAssocID="{89A3AC49-1838-473B-93E3-E9538D2744D1}" presName="Name17" presStyleLbl="parChTrans1D3" presStyleIdx="0" presStyleCnt="2"/>
      <dgm:spPr/>
      <dgm:t>
        <a:bodyPr/>
        <a:lstStyle/>
        <a:p>
          <a:endParaRPr lang="pl-PL"/>
        </a:p>
      </dgm:t>
    </dgm:pt>
    <dgm:pt modelId="{F4E04DB3-6DEF-4268-8C7E-22FF0BE713F4}" type="pres">
      <dgm:prSet presAssocID="{03F34F66-88FF-4CC5-B0A5-FD55F2CDD306}" presName="hierRoot3" presStyleCnt="0"/>
      <dgm:spPr/>
    </dgm:pt>
    <dgm:pt modelId="{7F8F6BEF-1DA2-4F90-B630-774B0BFF1468}" type="pres">
      <dgm:prSet presAssocID="{03F34F66-88FF-4CC5-B0A5-FD55F2CDD306}" presName="composite3" presStyleCnt="0"/>
      <dgm:spPr/>
    </dgm:pt>
    <dgm:pt modelId="{82264B7D-3FAE-4155-B3F4-B20B1D863709}" type="pres">
      <dgm:prSet presAssocID="{03F34F66-88FF-4CC5-B0A5-FD55F2CDD306}" presName="background3" presStyleLbl="node3" presStyleIdx="0" presStyleCnt="2"/>
      <dgm:spPr/>
    </dgm:pt>
    <dgm:pt modelId="{82B70378-B1D7-4162-987E-660C7E5BF797}" type="pres">
      <dgm:prSet presAssocID="{03F34F66-88FF-4CC5-B0A5-FD55F2CDD306}" presName="text3" presStyleLbl="fgAcc3" presStyleIdx="0" presStyleCnt="2">
        <dgm:presLayoutVars>
          <dgm:chPref val="3"/>
        </dgm:presLayoutVars>
      </dgm:prSet>
      <dgm:spPr/>
      <dgm:t>
        <a:bodyPr/>
        <a:lstStyle/>
        <a:p>
          <a:endParaRPr lang="pl-PL"/>
        </a:p>
      </dgm:t>
    </dgm:pt>
    <dgm:pt modelId="{D1E76827-7831-40B8-B056-E4F1CF06692B}" type="pres">
      <dgm:prSet presAssocID="{03F34F66-88FF-4CC5-B0A5-FD55F2CDD306}" presName="hierChild4" presStyleCnt="0"/>
      <dgm:spPr/>
    </dgm:pt>
    <dgm:pt modelId="{5A20BE85-3B2B-464B-BF78-867E7D8898D8}" type="pres">
      <dgm:prSet presAssocID="{2931DC3D-DF73-4A03-9D46-F3C102D8EF5C}" presName="Name17" presStyleLbl="parChTrans1D3" presStyleIdx="1" presStyleCnt="2"/>
      <dgm:spPr/>
      <dgm:t>
        <a:bodyPr/>
        <a:lstStyle/>
        <a:p>
          <a:endParaRPr lang="pl-PL"/>
        </a:p>
      </dgm:t>
    </dgm:pt>
    <dgm:pt modelId="{AE56BD00-B42A-4E55-B728-0A3BB77C82F1}" type="pres">
      <dgm:prSet presAssocID="{2D5C319A-F22E-43EA-9E53-48AFF7D54AC5}" presName="hierRoot3" presStyleCnt="0"/>
      <dgm:spPr/>
    </dgm:pt>
    <dgm:pt modelId="{BCCFD3E1-F8E7-4BD9-BF32-0D2A2F9CFB0C}" type="pres">
      <dgm:prSet presAssocID="{2D5C319A-F22E-43EA-9E53-48AFF7D54AC5}" presName="composite3" presStyleCnt="0"/>
      <dgm:spPr/>
    </dgm:pt>
    <dgm:pt modelId="{BDBEB9D2-E2EB-434F-ADDA-FA485E5947F7}" type="pres">
      <dgm:prSet presAssocID="{2D5C319A-F22E-43EA-9E53-48AFF7D54AC5}" presName="background3" presStyleLbl="node3" presStyleIdx="1" presStyleCnt="2"/>
      <dgm:spPr/>
    </dgm:pt>
    <dgm:pt modelId="{F8041FCA-0C07-40C7-95EA-872568798477}" type="pres">
      <dgm:prSet presAssocID="{2D5C319A-F22E-43EA-9E53-48AFF7D54AC5}" presName="text3" presStyleLbl="fgAcc3" presStyleIdx="1" presStyleCnt="2">
        <dgm:presLayoutVars>
          <dgm:chPref val="3"/>
        </dgm:presLayoutVars>
      </dgm:prSet>
      <dgm:spPr/>
      <dgm:t>
        <a:bodyPr/>
        <a:lstStyle/>
        <a:p>
          <a:endParaRPr lang="pl-PL"/>
        </a:p>
      </dgm:t>
    </dgm:pt>
    <dgm:pt modelId="{2CAB7485-6017-475A-91F6-20CCDD4C1B30}" type="pres">
      <dgm:prSet presAssocID="{2D5C319A-F22E-43EA-9E53-48AFF7D54AC5}" presName="hierChild4" presStyleCnt="0"/>
      <dgm:spPr/>
    </dgm:pt>
    <dgm:pt modelId="{582455ED-7EE8-483C-9656-3C5331AEE86A}" type="pres">
      <dgm:prSet presAssocID="{4AD388E9-FD37-40AF-8C93-F70E206AFB0D}" presName="Name10" presStyleLbl="parChTrans1D2" presStyleIdx="1" presStyleCnt="2"/>
      <dgm:spPr/>
      <dgm:t>
        <a:bodyPr/>
        <a:lstStyle/>
        <a:p>
          <a:endParaRPr lang="pl-PL"/>
        </a:p>
      </dgm:t>
    </dgm:pt>
    <dgm:pt modelId="{508B3F34-131B-4A8E-B296-768F112DD243}" type="pres">
      <dgm:prSet presAssocID="{51E99581-D85C-4900-A764-7B394E8C0A34}" presName="hierRoot2" presStyleCnt="0"/>
      <dgm:spPr/>
    </dgm:pt>
    <dgm:pt modelId="{2248395C-B797-4996-AB1B-D466CDB5D46E}" type="pres">
      <dgm:prSet presAssocID="{51E99581-D85C-4900-A764-7B394E8C0A34}" presName="composite2" presStyleCnt="0"/>
      <dgm:spPr/>
    </dgm:pt>
    <dgm:pt modelId="{814141C6-3B4D-4C79-853B-1483850EB760}" type="pres">
      <dgm:prSet presAssocID="{51E99581-D85C-4900-A764-7B394E8C0A34}" presName="background2" presStyleLbl="node2" presStyleIdx="1" presStyleCnt="2"/>
      <dgm:spPr/>
    </dgm:pt>
    <dgm:pt modelId="{DBFE264A-778C-40FC-8427-F4D47606E733}" type="pres">
      <dgm:prSet presAssocID="{51E99581-D85C-4900-A764-7B394E8C0A34}" presName="text2" presStyleLbl="fgAcc2" presStyleIdx="1" presStyleCnt="2">
        <dgm:presLayoutVars>
          <dgm:chPref val="3"/>
        </dgm:presLayoutVars>
      </dgm:prSet>
      <dgm:spPr/>
      <dgm:t>
        <a:bodyPr/>
        <a:lstStyle/>
        <a:p>
          <a:endParaRPr lang="pl-PL"/>
        </a:p>
      </dgm:t>
    </dgm:pt>
    <dgm:pt modelId="{FBE6AD65-02E3-4574-9AD5-7AFB6E31BE9D}" type="pres">
      <dgm:prSet presAssocID="{51E99581-D85C-4900-A764-7B394E8C0A34}" presName="hierChild3" presStyleCnt="0"/>
      <dgm:spPr/>
    </dgm:pt>
  </dgm:ptLst>
  <dgm:cxnLst>
    <dgm:cxn modelId="{6E06C3B2-157C-4323-9139-180A98AE2DE2}" type="presOf" srcId="{2931DC3D-DF73-4A03-9D46-F3C102D8EF5C}" destId="{5A20BE85-3B2B-464B-BF78-867E7D8898D8}" srcOrd="0" destOrd="0" presId="urn:microsoft.com/office/officeart/2005/8/layout/hierarchy1"/>
    <dgm:cxn modelId="{0AE4D5D9-314F-41C6-99B0-1DCCBD2286E2}" srcId="{6DA5F2A2-185B-4A48-9BF8-C6FF21FA9AED}" destId="{597CEFD2-A44D-47EE-8278-98A59DFEA56A}" srcOrd="0" destOrd="0" parTransId="{C79D82F6-34D8-42C7-A36D-73C5DF06BA40}" sibTransId="{3B688595-8D91-4C79-A252-FC71AC001F6C}"/>
    <dgm:cxn modelId="{E510A54F-D823-46A0-A1A0-F2BD9A928C28}" type="presOf" srcId="{597CEFD2-A44D-47EE-8278-98A59DFEA56A}" destId="{1F01EB77-32DC-491F-B4FE-DAC526093B5C}" srcOrd="0" destOrd="0" presId="urn:microsoft.com/office/officeart/2005/8/layout/hierarchy1"/>
    <dgm:cxn modelId="{42F37030-4AD3-4ADA-8921-DD450F069447}" srcId="{C2142398-620C-41E1-9CD9-F43CBA60B61F}" destId="{03F34F66-88FF-4CC5-B0A5-FD55F2CDD306}" srcOrd="0" destOrd="0" parTransId="{89A3AC49-1838-473B-93E3-E9538D2744D1}" sibTransId="{40E6241F-168B-436B-954B-5D3FC3CB2C96}"/>
    <dgm:cxn modelId="{5524968D-61A6-45AB-9F92-6EB2967BE9F5}" type="presOf" srcId="{03F34F66-88FF-4CC5-B0A5-FD55F2CDD306}" destId="{82B70378-B1D7-4162-987E-660C7E5BF797}" srcOrd="0" destOrd="0" presId="urn:microsoft.com/office/officeart/2005/8/layout/hierarchy1"/>
    <dgm:cxn modelId="{068C8F12-9809-40EA-A50A-764489FE94C6}" type="presOf" srcId="{0EFF09CE-E3D2-4C66-8726-204B1E4EF07F}" destId="{4D42C2CA-3E18-4009-83E9-331A3273E3CB}" srcOrd="0" destOrd="0" presId="urn:microsoft.com/office/officeart/2005/8/layout/hierarchy1"/>
    <dgm:cxn modelId="{222E2CDF-C878-410C-8A32-656F5E955DE7}" srcId="{597CEFD2-A44D-47EE-8278-98A59DFEA56A}" destId="{C2142398-620C-41E1-9CD9-F43CBA60B61F}" srcOrd="0" destOrd="0" parTransId="{0EFF09CE-E3D2-4C66-8726-204B1E4EF07F}" sibTransId="{1622F926-9465-4C4B-9ABC-ED5DAF8F894D}"/>
    <dgm:cxn modelId="{D0D4DD79-DB9D-4BA2-9593-19046F90AF65}" type="presOf" srcId="{51E99581-D85C-4900-A764-7B394E8C0A34}" destId="{DBFE264A-778C-40FC-8427-F4D47606E733}" srcOrd="0" destOrd="0" presId="urn:microsoft.com/office/officeart/2005/8/layout/hierarchy1"/>
    <dgm:cxn modelId="{B43C1A0C-D5E0-4DF0-9FFC-C3885E30EAD0}" type="presOf" srcId="{89A3AC49-1838-473B-93E3-E9538D2744D1}" destId="{889165DC-8838-460A-B4A6-AC66C3416F18}" srcOrd="0" destOrd="0" presId="urn:microsoft.com/office/officeart/2005/8/layout/hierarchy1"/>
    <dgm:cxn modelId="{EEF00286-AC20-4966-93D3-25DBAFF766D6}" srcId="{C2142398-620C-41E1-9CD9-F43CBA60B61F}" destId="{2D5C319A-F22E-43EA-9E53-48AFF7D54AC5}" srcOrd="1" destOrd="0" parTransId="{2931DC3D-DF73-4A03-9D46-F3C102D8EF5C}" sibTransId="{CE55E0EE-F25B-4D3E-A6B3-5ED501D86E32}"/>
    <dgm:cxn modelId="{B42AB788-AA44-442A-B5D9-FED777E1012C}" type="presOf" srcId="{6DA5F2A2-185B-4A48-9BF8-C6FF21FA9AED}" destId="{B50220B9-A3DB-44EB-B19E-AB38E1C5C625}" srcOrd="0" destOrd="0" presId="urn:microsoft.com/office/officeart/2005/8/layout/hierarchy1"/>
    <dgm:cxn modelId="{A18F4FE5-972B-4E70-8F92-F6198EE57291}" srcId="{597CEFD2-A44D-47EE-8278-98A59DFEA56A}" destId="{51E99581-D85C-4900-A764-7B394E8C0A34}" srcOrd="1" destOrd="0" parTransId="{4AD388E9-FD37-40AF-8C93-F70E206AFB0D}" sibTransId="{354550C3-DB24-401C-B749-63A1A15C8E48}"/>
    <dgm:cxn modelId="{60D82F2B-B0F9-4F46-A141-3387EF441ABA}" type="presOf" srcId="{C2142398-620C-41E1-9CD9-F43CBA60B61F}" destId="{E07F35C7-BF0F-4E4B-A3ED-A4B65798BADC}" srcOrd="0" destOrd="0" presId="urn:microsoft.com/office/officeart/2005/8/layout/hierarchy1"/>
    <dgm:cxn modelId="{6940AEFE-11D0-4456-A0A7-CEE39004AF23}" type="presOf" srcId="{4AD388E9-FD37-40AF-8C93-F70E206AFB0D}" destId="{582455ED-7EE8-483C-9656-3C5331AEE86A}" srcOrd="0" destOrd="0" presId="urn:microsoft.com/office/officeart/2005/8/layout/hierarchy1"/>
    <dgm:cxn modelId="{58280707-CD6D-4DB2-BBAE-B2C0779F4545}" type="presOf" srcId="{2D5C319A-F22E-43EA-9E53-48AFF7D54AC5}" destId="{F8041FCA-0C07-40C7-95EA-872568798477}" srcOrd="0" destOrd="0" presId="urn:microsoft.com/office/officeart/2005/8/layout/hierarchy1"/>
    <dgm:cxn modelId="{4079B6CC-4433-40D1-B60E-2FA4181A2B85}" type="presParOf" srcId="{B50220B9-A3DB-44EB-B19E-AB38E1C5C625}" destId="{4259CB81-4177-4193-BC56-A8B397F541D9}" srcOrd="0" destOrd="0" presId="urn:microsoft.com/office/officeart/2005/8/layout/hierarchy1"/>
    <dgm:cxn modelId="{FA2CE509-9E6F-4C60-A2AA-7ED05D64626F}" type="presParOf" srcId="{4259CB81-4177-4193-BC56-A8B397F541D9}" destId="{F785EA31-2710-4205-92D5-FA0BE9BBD892}" srcOrd="0" destOrd="0" presId="urn:microsoft.com/office/officeart/2005/8/layout/hierarchy1"/>
    <dgm:cxn modelId="{25B5C4D2-BCA9-4C5C-8617-A3B142240485}" type="presParOf" srcId="{F785EA31-2710-4205-92D5-FA0BE9BBD892}" destId="{9485CA84-B0A4-42B0-8996-2B49549F9255}" srcOrd="0" destOrd="0" presId="urn:microsoft.com/office/officeart/2005/8/layout/hierarchy1"/>
    <dgm:cxn modelId="{F2905426-773E-4954-B2FB-94DB2861263B}" type="presParOf" srcId="{F785EA31-2710-4205-92D5-FA0BE9BBD892}" destId="{1F01EB77-32DC-491F-B4FE-DAC526093B5C}" srcOrd="1" destOrd="0" presId="urn:microsoft.com/office/officeart/2005/8/layout/hierarchy1"/>
    <dgm:cxn modelId="{1DD453D5-BA4E-48FE-B525-DA0216929209}" type="presParOf" srcId="{4259CB81-4177-4193-BC56-A8B397F541D9}" destId="{BFD6C709-EA19-4BC0-B14E-5482A46AF892}" srcOrd="1" destOrd="0" presId="urn:microsoft.com/office/officeart/2005/8/layout/hierarchy1"/>
    <dgm:cxn modelId="{81C14C99-9846-43A5-AB67-1834602849CB}" type="presParOf" srcId="{BFD6C709-EA19-4BC0-B14E-5482A46AF892}" destId="{4D42C2CA-3E18-4009-83E9-331A3273E3CB}" srcOrd="0" destOrd="0" presId="urn:microsoft.com/office/officeart/2005/8/layout/hierarchy1"/>
    <dgm:cxn modelId="{BE1C8531-4398-459B-8601-108F35E14B08}" type="presParOf" srcId="{BFD6C709-EA19-4BC0-B14E-5482A46AF892}" destId="{AC6B0D66-BC2E-4CE7-962C-0766543DF5F4}" srcOrd="1" destOrd="0" presId="urn:microsoft.com/office/officeart/2005/8/layout/hierarchy1"/>
    <dgm:cxn modelId="{3E79D3C5-DACD-4BEC-8D43-EBABD12758F8}" type="presParOf" srcId="{AC6B0D66-BC2E-4CE7-962C-0766543DF5F4}" destId="{331CBD49-5F92-444C-8AA7-0AFF668D9604}" srcOrd="0" destOrd="0" presId="urn:microsoft.com/office/officeart/2005/8/layout/hierarchy1"/>
    <dgm:cxn modelId="{68699B56-4543-49FA-929F-03AEBABD942B}" type="presParOf" srcId="{331CBD49-5F92-444C-8AA7-0AFF668D9604}" destId="{0F1341E1-9142-427B-B41C-31D8D9F20338}" srcOrd="0" destOrd="0" presId="urn:microsoft.com/office/officeart/2005/8/layout/hierarchy1"/>
    <dgm:cxn modelId="{E2858807-EA16-43CC-9D6C-F6A69A4A73CA}" type="presParOf" srcId="{331CBD49-5F92-444C-8AA7-0AFF668D9604}" destId="{E07F35C7-BF0F-4E4B-A3ED-A4B65798BADC}" srcOrd="1" destOrd="0" presId="urn:microsoft.com/office/officeart/2005/8/layout/hierarchy1"/>
    <dgm:cxn modelId="{D48ACEF2-E76A-4F62-AC92-82C510CFD8B3}" type="presParOf" srcId="{AC6B0D66-BC2E-4CE7-962C-0766543DF5F4}" destId="{41EE5FD9-B145-49FD-951A-4E69C626C63C}" srcOrd="1" destOrd="0" presId="urn:microsoft.com/office/officeart/2005/8/layout/hierarchy1"/>
    <dgm:cxn modelId="{6E51B80B-435E-4681-9BB4-ADD61B9496D1}" type="presParOf" srcId="{41EE5FD9-B145-49FD-951A-4E69C626C63C}" destId="{889165DC-8838-460A-B4A6-AC66C3416F18}" srcOrd="0" destOrd="0" presId="urn:microsoft.com/office/officeart/2005/8/layout/hierarchy1"/>
    <dgm:cxn modelId="{A25F9760-06B4-486F-AEFB-FBA3248AD918}" type="presParOf" srcId="{41EE5FD9-B145-49FD-951A-4E69C626C63C}" destId="{F4E04DB3-6DEF-4268-8C7E-22FF0BE713F4}" srcOrd="1" destOrd="0" presId="urn:microsoft.com/office/officeart/2005/8/layout/hierarchy1"/>
    <dgm:cxn modelId="{7DA23809-A040-4274-A58D-E60469CCB828}" type="presParOf" srcId="{F4E04DB3-6DEF-4268-8C7E-22FF0BE713F4}" destId="{7F8F6BEF-1DA2-4F90-B630-774B0BFF1468}" srcOrd="0" destOrd="0" presId="urn:microsoft.com/office/officeart/2005/8/layout/hierarchy1"/>
    <dgm:cxn modelId="{96AACF46-53C6-4FAD-9CA8-EFC54083685E}" type="presParOf" srcId="{7F8F6BEF-1DA2-4F90-B630-774B0BFF1468}" destId="{82264B7D-3FAE-4155-B3F4-B20B1D863709}" srcOrd="0" destOrd="0" presId="urn:microsoft.com/office/officeart/2005/8/layout/hierarchy1"/>
    <dgm:cxn modelId="{E96CB1DD-70C1-4E5B-BF64-FDF3A94D9D67}" type="presParOf" srcId="{7F8F6BEF-1DA2-4F90-B630-774B0BFF1468}" destId="{82B70378-B1D7-4162-987E-660C7E5BF797}" srcOrd="1" destOrd="0" presId="urn:microsoft.com/office/officeart/2005/8/layout/hierarchy1"/>
    <dgm:cxn modelId="{276F521F-BE9E-4286-A13A-6A571A8541A4}" type="presParOf" srcId="{F4E04DB3-6DEF-4268-8C7E-22FF0BE713F4}" destId="{D1E76827-7831-40B8-B056-E4F1CF06692B}" srcOrd="1" destOrd="0" presId="urn:microsoft.com/office/officeart/2005/8/layout/hierarchy1"/>
    <dgm:cxn modelId="{00BF3585-B1C4-4AF3-86E9-F9114A13B672}" type="presParOf" srcId="{41EE5FD9-B145-49FD-951A-4E69C626C63C}" destId="{5A20BE85-3B2B-464B-BF78-867E7D8898D8}" srcOrd="2" destOrd="0" presId="urn:microsoft.com/office/officeart/2005/8/layout/hierarchy1"/>
    <dgm:cxn modelId="{278FD43F-34A5-4DB1-94F7-4CB086C9F804}" type="presParOf" srcId="{41EE5FD9-B145-49FD-951A-4E69C626C63C}" destId="{AE56BD00-B42A-4E55-B728-0A3BB77C82F1}" srcOrd="3" destOrd="0" presId="urn:microsoft.com/office/officeart/2005/8/layout/hierarchy1"/>
    <dgm:cxn modelId="{C5CBA7DB-AE6B-40D3-8FB3-A491B51D40F5}" type="presParOf" srcId="{AE56BD00-B42A-4E55-B728-0A3BB77C82F1}" destId="{BCCFD3E1-F8E7-4BD9-BF32-0D2A2F9CFB0C}" srcOrd="0" destOrd="0" presId="urn:microsoft.com/office/officeart/2005/8/layout/hierarchy1"/>
    <dgm:cxn modelId="{A176B19B-6D4E-42AE-94F4-A1C6E4988522}" type="presParOf" srcId="{BCCFD3E1-F8E7-4BD9-BF32-0D2A2F9CFB0C}" destId="{BDBEB9D2-E2EB-434F-ADDA-FA485E5947F7}" srcOrd="0" destOrd="0" presId="urn:microsoft.com/office/officeart/2005/8/layout/hierarchy1"/>
    <dgm:cxn modelId="{42EA7AF9-90D5-4184-8890-C58BE1EF2A09}" type="presParOf" srcId="{BCCFD3E1-F8E7-4BD9-BF32-0D2A2F9CFB0C}" destId="{F8041FCA-0C07-40C7-95EA-872568798477}" srcOrd="1" destOrd="0" presId="urn:microsoft.com/office/officeart/2005/8/layout/hierarchy1"/>
    <dgm:cxn modelId="{22928112-94D3-4F86-AE10-6C96FA39FDA1}" type="presParOf" srcId="{AE56BD00-B42A-4E55-B728-0A3BB77C82F1}" destId="{2CAB7485-6017-475A-91F6-20CCDD4C1B30}" srcOrd="1" destOrd="0" presId="urn:microsoft.com/office/officeart/2005/8/layout/hierarchy1"/>
    <dgm:cxn modelId="{F948BF2A-DC2C-4DE3-890B-5DE89073CC20}" type="presParOf" srcId="{BFD6C709-EA19-4BC0-B14E-5482A46AF892}" destId="{582455ED-7EE8-483C-9656-3C5331AEE86A}" srcOrd="2" destOrd="0" presId="urn:microsoft.com/office/officeart/2005/8/layout/hierarchy1"/>
    <dgm:cxn modelId="{18CC4B64-00A1-47B2-8D86-E92E4FE7E3F6}" type="presParOf" srcId="{BFD6C709-EA19-4BC0-B14E-5482A46AF892}" destId="{508B3F34-131B-4A8E-B296-768F112DD243}" srcOrd="3" destOrd="0" presId="urn:microsoft.com/office/officeart/2005/8/layout/hierarchy1"/>
    <dgm:cxn modelId="{FE5BC0A0-ED71-45B3-9D93-5D2C34B1B1CE}" type="presParOf" srcId="{508B3F34-131B-4A8E-B296-768F112DD243}" destId="{2248395C-B797-4996-AB1B-D466CDB5D46E}" srcOrd="0" destOrd="0" presId="urn:microsoft.com/office/officeart/2005/8/layout/hierarchy1"/>
    <dgm:cxn modelId="{F640EE1E-1A12-40A0-A56A-DBF2E67DD721}" type="presParOf" srcId="{2248395C-B797-4996-AB1B-D466CDB5D46E}" destId="{814141C6-3B4D-4C79-853B-1483850EB760}" srcOrd="0" destOrd="0" presId="urn:microsoft.com/office/officeart/2005/8/layout/hierarchy1"/>
    <dgm:cxn modelId="{9071C004-08D4-48F2-9BE7-16E4FFEE0511}" type="presParOf" srcId="{2248395C-B797-4996-AB1B-D466CDB5D46E}" destId="{DBFE264A-778C-40FC-8427-F4D47606E733}" srcOrd="1" destOrd="0" presId="urn:microsoft.com/office/officeart/2005/8/layout/hierarchy1"/>
    <dgm:cxn modelId="{250EAE75-71ED-4DDE-A142-09D5872EB11F}" type="presParOf" srcId="{508B3F34-131B-4A8E-B296-768F112DD243}" destId="{FBE6AD65-02E3-4574-9AD5-7AFB6E31BE9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348F69-6881-48D7-B3AC-614B5FFC77D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FAC2B83E-3989-4039-90C5-B6A1C174C5F8}">
      <dgm:prSet phldrT="[Teks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pl-PL" dirty="0" smtClean="0"/>
            <a:t>Zbieg pozorny</a:t>
          </a:r>
          <a:endParaRPr lang="pl-PL" dirty="0"/>
        </a:p>
      </dgm:t>
    </dgm:pt>
    <dgm:pt modelId="{34F6E5CC-E73F-4EF8-B43B-F6F1170BA80D}" type="parTrans" cxnId="{BB6FBCA9-BD26-4034-BDC7-E63316E4AB25}">
      <dgm:prSet/>
      <dgm:spPr/>
      <dgm:t>
        <a:bodyPr/>
        <a:lstStyle/>
        <a:p>
          <a:endParaRPr lang="pl-PL"/>
        </a:p>
      </dgm:t>
    </dgm:pt>
    <dgm:pt modelId="{1028F3BB-6F56-4C8B-9882-4E4FA92964C9}" type="sibTrans" cxnId="{BB6FBCA9-BD26-4034-BDC7-E63316E4AB25}">
      <dgm:prSet/>
      <dgm:spPr/>
      <dgm:t>
        <a:bodyPr/>
        <a:lstStyle/>
        <a:p>
          <a:endParaRPr lang="pl-PL"/>
        </a:p>
      </dgm:t>
    </dgm:pt>
    <dgm:pt modelId="{3B67556C-AAB9-4522-8343-F75ECEC7F100}">
      <dgm:prSet phldrT="[Teks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pl-PL" dirty="0" smtClean="0"/>
            <a:t>Czyny </a:t>
          </a:r>
          <a:r>
            <a:rPr lang="pl-PL" dirty="0" err="1" smtClean="0"/>
            <a:t>współukarane</a:t>
          </a:r>
          <a:endParaRPr lang="pl-PL" dirty="0" smtClean="0"/>
        </a:p>
        <a:p>
          <a:r>
            <a:rPr lang="pl-PL" dirty="0" smtClean="0"/>
            <a:t>następcze </a:t>
          </a:r>
          <a:endParaRPr lang="pl-PL" dirty="0"/>
        </a:p>
      </dgm:t>
    </dgm:pt>
    <dgm:pt modelId="{83505B4E-3626-4573-BD54-A4B8167E89C2}" type="parTrans" cxnId="{43130389-4DEF-44E8-8B2E-71F538DB4CA8}">
      <dgm:prSet/>
      <dgm:spPr/>
      <dgm:t>
        <a:bodyPr/>
        <a:lstStyle/>
        <a:p>
          <a:endParaRPr lang="pl-PL"/>
        </a:p>
      </dgm:t>
    </dgm:pt>
    <dgm:pt modelId="{BD10F486-79F5-4A5F-A51E-DB2F07C2292D}" type="sibTrans" cxnId="{43130389-4DEF-44E8-8B2E-71F538DB4CA8}">
      <dgm:prSet/>
      <dgm:spPr/>
      <dgm:t>
        <a:bodyPr/>
        <a:lstStyle/>
        <a:p>
          <a:endParaRPr lang="pl-PL"/>
        </a:p>
      </dgm:t>
    </dgm:pt>
    <dgm:pt modelId="{F55B7353-B250-4B4D-83AB-10D748858543}">
      <dgm:prSet phldrT="[Teks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pl-PL" dirty="0" smtClean="0"/>
            <a:t>Np. czynności związane sytuacyjnie z czynem głównym</a:t>
          </a:r>
          <a:endParaRPr lang="pl-PL" dirty="0"/>
        </a:p>
      </dgm:t>
    </dgm:pt>
    <dgm:pt modelId="{0CBCFEED-985C-44C2-AB34-398C24CE8948}" type="parTrans" cxnId="{D4FAC289-D08D-4C7B-9AAA-A56D3C356329}">
      <dgm:prSet/>
      <dgm:spPr/>
      <dgm:t>
        <a:bodyPr/>
        <a:lstStyle/>
        <a:p>
          <a:endParaRPr lang="pl-PL"/>
        </a:p>
      </dgm:t>
    </dgm:pt>
    <dgm:pt modelId="{4B08D61C-B77D-4613-A5F8-DB1EA7D53C93}" type="sibTrans" cxnId="{D4FAC289-D08D-4C7B-9AAA-A56D3C356329}">
      <dgm:prSet/>
      <dgm:spPr/>
      <dgm:t>
        <a:bodyPr/>
        <a:lstStyle/>
        <a:p>
          <a:endParaRPr lang="pl-PL"/>
        </a:p>
      </dgm:t>
    </dgm:pt>
    <dgm:pt modelId="{8A141D7E-A5BB-40A1-8C08-5C9C532E76D2}">
      <dgm:prSet phldrT="[Teks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pl-PL" dirty="0" smtClean="0"/>
            <a:t>Np. wykorzystanie owoców przestępstwa </a:t>
          </a:r>
          <a:endParaRPr lang="pl-PL" dirty="0"/>
        </a:p>
      </dgm:t>
    </dgm:pt>
    <dgm:pt modelId="{5772636A-9F0B-4761-BF52-8D36E9BADB45}" type="parTrans" cxnId="{2C974CA2-C920-45DD-B828-362EA87FF7BD}">
      <dgm:prSet/>
      <dgm:spPr/>
      <dgm:t>
        <a:bodyPr/>
        <a:lstStyle/>
        <a:p>
          <a:endParaRPr lang="pl-PL"/>
        </a:p>
      </dgm:t>
    </dgm:pt>
    <dgm:pt modelId="{AF85E8CA-DC08-474E-BA00-385197095828}" type="sibTrans" cxnId="{2C974CA2-C920-45DD-B828-362EA87FF7BD}">
      <dgm:prSet/>
      <dgm:spPr/>
      <dgm:t>
        <a:bodyPr/>
        <a:lstStyle/>
        <a:p>
          <a:endParaRPr lang="pl-PL"/>
        </a:p>
      </dgm:t>
    </dgm:pt>
    <dgm:pt modelId="{E1902D27-7D9A-4F38-BD3F-113263D3F9F6}">
      <dgm:prSet phldrT="[Teks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pl-PL" dirty="0" smtClean="0"/>
            <a:t>Czyny </a:t>
          </a:r>
          <a:r>
            <a:rPr lang="pl-PL" dirty="0" err="1" smtClean="0"/>
            <a:t>współukarane</a:t>
          </a:r>
          <a:r>
            <a:rPr lang="pl-PL" dirty="0" smtClean="0"/>
            <a:t> </a:t>
          </a:r>
        </a:p>
        <a:p>
          <a:r>
            <a:rPr lang="pl-PL" dirty="0" smtClean="0"/>
            <a:t>uprzednie</a:t>
          </a:r>
          <a:endParaRPr lang="pl-PL" dirty="0"/>
        </a:p>
      </dgm:t>
    </dgm:pt>
    <dgm:pt modelId="{31EDBF65-4DF5-4DD3-A9E3-CB734683CB4A}" type="parTrans" cxnId="{537880A3-1013-47FE-95F1-097E64A5D33C}">
      <dgm:prSet/>
      <dgm:spPr/>
      <dgm:t>
        <a:bodyPr/>
        <a:lstStyle/>
        <a:p>
          <a:endParaRPr lang="pl-PL"/>
        </a:p>
      </dgm:t>
    </dgm:pt>
    <dgm:pt modelId="{7A03063A-1614-425B-95F7-68058F5F6DAC}" type="sibTrans" cxnId="{537880A3-1013-47FE-95F1-097E64A5D33C}">
      <dgm:prSet/>
      <dgm:spPr/>
      <dgm:t>
        <a:bodyPr/>
        <a:lstStyle/>
        <a:p>
          <a:endParaRPr lang="pl-PL"/>
        </a:p>
      </dgm:t>
    </dgm:pt>
    <dgm:pt modelId="{E16D54CB-89B2-4FE1-A30E-E95219412017}">
      <dgm:prSet phldrT="[Teks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pl-PL" dirty="0" smtClean="0"/>
            <a:t>Np. formy stadialne</a:t>
          </a:r>
          <a:endParaRPr lang="pl-PL" dirty="0"/>
        </a:p>
      </dgm:t>
    </dgm:pt>
    <dgm:pt modelId="{41771B2B-8CCC-43E6-9F41-47F54FC25F34}" type="parTrans" cxnId="{1B163345-D294-4CB6-AD19-C38C47B3067C}">
      <dgm:prSet/>
      <dgm:spPr/>
      <dgm:t>
        <a:bodyPr/>
        <a:lstStyle/>
        <a:p>
          <a:endParaRPr lang="pl-PL"/>
        </a:p>
      </dgm:t>
    </dgm:pt>
    <dgm:pt modelId="{981CD9C8-9812-4CCD-A76C-1436E0E3D84B}" type="sibTrans" cxnId="{1B163345-D294-4CB6-AD19-C38C47B3067C}">
      <dgm:prSet/>
      <dgm:spPr/>
      <dgm:t>
        <a:bodyPr/>
        <a:lstStyle/>
        <a:p>
          <a:endParaRPr lang="pl-PL"/>
        </a:p>
      </dgm:t>
    </dgm:pt>
    <dgm:pt modelId="{D4D81463-A5A4-4EF2-9E52-C581A876B126}">
      <dgm:prSet phldrT="[Teks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pl-PL" dirty="0" smtClean="0"/>
            <a:t>Np. narażenie na niebezpieczeństwo w stosunku do późniejszego  naruszenia dobra</a:t>
          </a:r>
          <a:endParaRPr lang="pl-PL" dirty="0"/>
        </a:p>
      </dgm:t>
    </dgm:pt>
    <dgm:pt modelId="{03401158-1F38-4A7D-B116-518C26C0432A}" type="parTrans" cxnId="{68AEF1ED-5842-4EB3-AF98-AE1496F9DE4C}">
      <dgm:prSet/>
      <dgm:spPr/>
      <dgm:t>
        <a:bodyPr/>
        <a:lstStyle/>
        <a:p>
          <a:endParaRPr lang="pl-PL"/>
        </a:p>
      </dgm:t>
    </dgm:pt>
    <dgm:pt modelId="{5394447F-9D66-45C1-B8C5-73EF1AFF0D90}" type="sibTrans" cxnId="{68AEF1ED-5842-4EB3-AF98-AE1496F9DE4C}">
      <dgm:prSet/>
      <dgm:spPr/>
      <dgm:t>
        <a:bodyPr/>
        <a:lstStyle/>
        <a:p>
          <a:endParaRPr lang="pl-PL"/>
        </a:p>
      </dgm:t>
    </dgm:pt>
    <dgm:pt modelId="{90BD9589-1172-4EA8-BF93-A8FC3DF915C8}" type="pres">
      <dgm:prSet presAssocID="{B1348F69-6881-48D7-B3AC-614B5FFC77D1}" presName="diagram" presStyleCnt="0">
        <dgm:presLayoutVars>
          <dgm:chPref val="1"/>
          <dgm:dir/>
          <dgm:animOne val="branch"/>
          <dgm:animLvl val="lvl"/>
          <dgm:resizeHandles val="exact"/>
        </dgm:presLayoutVars>
      </dgm:prSet>
      <dgm:spPr/>
      <dgm:t>
        <a:bodyPr/>
        <a:lstStyle/>
        <a:p>
          <a:endParaRPr lang="pl-PL"/>
        </a:p>
      </dgm:t>
    </dgm:pt>
    <dgm:pt modelId="{87D660BF-B3BA-493A-BCB9-3BE66081EE22}" type="pres">
      <dgm:prSet presAssocID="{FAC2B83E-3989-4039-90C5-B6A1C174C5F8}" presName="root1" presStyleCnt="0"/>
      <dgm:spPr/>
    </dgm:pt>
    <dgm:pt modelId="{82675E9F-7767-443D-B675-DB32FE4E16E2}" type="pres">
      <dgm:prSet presAssocID="{FAC2B83E-3989-4039-90C5-B6A1C174C5F8}" presName="LevelOneTextNode" presStyleLbl="node0" presStyleIdx="0" presStyleCnt="1">
        <dgm:presLayoutVars>
          <dgm:chPref val="3"/>
        </dgm:presLayoutVars>
      </dgm:prSet>
      <dgm:spPr/>
      <dgm:t>
        <a:bodyPr/>
        <a:lstStyle/>
        <a:p>
          <a:endParaRPr lang="pl-PL"/>
        </a:p>
      </dgm:t>
    </dgm:pt>
    <dgm:pt modelId="{3CEF975F-5418-45A3-BA72-2D05D7FC0F08}" type="pres">
      <dgm:prSet presAssocID="{FAC2B83E-3989-4039-90C5-B6A1C174C5F8}" presName="level2hierChild" presStyleCnt="0"/>
      <dgm:spPr/>
    </dgm:pt>
    <dgm:pt modelId="{4C1D3211-6BFD-4164-8969-CFF8D34DA888}" type="pres">
      <dgm:prSet presAssocID="{83505B4E-3626-4573-BD54-A4B8167E89C2}" presName="conn2-1" presStyleLbl="parChTrans1D2" presStyleIdx="0" presStyleCnt="2"/>
      <dgm:spPr/>
      <dgm:t>
        <a:bodyPr/>
        <a:lstStyle/>
        <a:p>
          <a:endParaRPr lang="pl-PL"/>
        </a:p>
      </dgm:t>
    </dgm:pt>
    <dgm:pt modelId="{B113231F-4439-46F0-9744-FEDA62666670}" type="pres">
      <dgm:prSet presAssocID="{83505B4E-3626-4573-BD54-A4B8167E89C2}" presName="connTx" presStyleLbl="parChTrans1D2" presStyleIdx="0" presStyleCnt="2"/>
      <dgm:spPr/>
      <dgm:t>
        <a:bodyPr/>
        <a:lstStyle/>
        <a:p>
          <a:endParaRPr lang="pl-PL"/>
        </a:p>
      </dgm:t>
    </dgm:pt>
    <dgm:pt modelId="{F8B029E2-CFA0-41AA-A371-FD606E56FE37}" type="pres">
      <dgm:prSet presAssocID="{3B67556C-AAB9-4522-8343-F75ECEC7F100}" presName="root2" presStyleCnt="0"/>
      <dgm:spPr/>
    </dgm:pt>
    <dgm:pt modelId="{643B2C15-AAFC-44A4-9E80-579AF03FC770}" type="pres">
      <dgm:prSet presAssocID="{3B67556C-AAB9-4522-8343-F75ECEC7F100}" presName="LevelTwoTextNode" presStyleLbl="node2" presStyleIdx="0" presStyleCnt="2">
        <dgm:presLayoutVars>
          <dgm:chPref val="3"/>
        </dgm:presLayoutVars>
      </dgm:prSet>
      <dgm:spPr/>
      <dgm:t>
        <a:bodyPr/>
        <a:lstStyle/>
        <a:p>
          <a:endParaRPr lang="pl-PL"/>
        </a:p>
      </dgm:t>
    </dgm:pt>
    <dgm:pt modelId="{4562F0CC-6BD5-4E4C-9EA9-89FA07F32354}" type="pres">
      <dgm:prSet presAssocID="{3B67556C-AAB9-4522-8343-F75ECEC7F100}" presName="level3hierChild" presStyleCnt="0"/>
      <dgm:spPr/>
    </dgm:pt>
    <dgm:pt modelId="{D7DAF2BF-B2D4-4EA7-870B-26D8ACA096B1}" type="pres">
      <dgm:prSet presAssocID="{0CBCFEED-985C-44C2-AB34-398C24CE8948}" presName="conn2-1" presStyleLbl="parChTrans1D3" presStyleIdx="0" presStyleCnt="4"/>
      <dgm:spPr/>
      <dgm:t>
        <a:bodyPr/>
        <a:lstStyle/>
        <a:p>
          <a:endParaRPr lang="pl-PL"/>
        </a:p>
      </dgm:t>
    </dgm:pt>
    <dgm:pt modelId="{AD71764A-B2B0-4FB5-872F-1599707EA147}" type="pres">
      <dgm:prSet presAssocID="{0CBCFEED-985C-44C2-AB34-398C24CE8948}" presName="connTx" presStyleLbl="parChTrans1D3" presStyleIdx="0" presStyleCnt="4"/>
      <dgm:spPr/>
      <dgm:t>
        <a:bodyPr/>
        <a:lstStyle/>
        <a:p>
          <a:endParaRPr lang="pl-PL"/>
        </a:p>
      </dgm:t>
    </dgm:pt>
    <dgm:pt modelId="{5676FB52-B883-4B38-AE2A-9D5898E50F3F}" type="pres">
      <dgm:prSet presAssocID="{F55B7353-B250-4B4D-83AB-10D748858543}" presName="root2" presStyleCnt="0"/>
      <dgm:spPr/>
    </dgm:pt>
    <dgm:pt modelId="{368F5F61-7A8F-4CE0-AE90-4FB11408FA50}" type="pres">
      <dgm:prSet presAssocID="{F55B7353-B250-4B4D-83AB-10D748858543}" presName="LevelTwoTextNode" presStyleLbl="node3" presStyleIdx="0" presStyleCnt="4">
        <dgm:presLayoutVars>
          <dgm:chPref val="3"/>
        </dgm:presLayoutVars>
      </dgm:prSet>
      <dgm:spPr/>
      <dgm:t>
        <a:bodyPr/>
        <a:lstStyle/>
        <a:p>
          <a:endParaRPr lang="pl-PL"/>
        </a:p>
      </dgm:t>
    </dgm:pt>
    <dgm:pt modelId="{2EAB7808-6606-40BF-AFF3-65067006187F}" type="pres">
      <dgm:prSet presAssocID="{F55B7353-B250-4B4D-83AB-10D748858543}" presName="level3hierChild" presStyleCnt="0"/>
      <dgm:spPr/>
    </dgm:pt>
    <dgm:pt modelId="{8AC619D3-AA2A-4637-BF1D-E987F6FC364F}" type="pres">
      <dgm:prSet presAssocID="{5772636A-9F0B-4761-BF52-8D36E9BADB45}" presName="conn2-1" presStyleLbl="parChTrans1D3" presStyleIdx="1" presStyleCnt="4"/>
      <dgm:spPr/>
      <dgm:t>
        <a:bodyPr/>
        <a:lstStyle/>
        <a:p>
          <a:endParaRPr lang="pl-PL"/>
        </a:p>
      </dgm:t>
    </dgm:pt>
    <dgm:pt modelId="{49477F81-0F2E-4E43-B1B8-FB032A864D8F}" type="pres">
      <dgm:prSet presAssocID="{5772636A-9F0B-4761-BF52-8D36E9BADB45}" presName="connTx" presStyleLbl="parChTrans1D3" presStyleIdx="1" presStyleCnt="4"/>
      <dgm:spPr/>
      <dgm:t>
        <a:bodyPr/>
        <a:lstStyle/>
        <a:p>
          <a:endParaRPr lang="pl-PL"/>
        </a:p>
      </dgm:t>
    </dgm:pt>
    <dgm:pt modelId="{364F6F24-CA7D-48BB-903A-6D33E9CF8EC5}" type="pres">
      <dgm:prSet presAssocID="{8A141D7E-A5BB-40A1-8C08-5C9C532E76D2}" presName="root2" presStyleCnt="0"/>
      <dgm:spPr/>
    </dgm:pt>
    <dgm:pt modelId="{91023D15-5D67-42E2-947C-D57E9A186805}" type="pres">
      <dgm:prSet presAssocID="{8A141D7E-A5BB-40A1-8C08-5C9C532E76D2}" presName="LevelTwoTextNode" presStyleLbl="node3" presStyleIdx="1" presStyleCnt="4">
        <dgm:presLayoutVars>
          <dgm:chPref val="3"/>
        </dgm:presLayoutVars>
      </dgm:prSet>
      <dgm:spPr/>
      <dgm:t>
        <a:bodyPr/>
        <a:lstStyle/>
        <a:p>
          <a:endParaRPr lang="pl-PL"/>
        </a:p>
      </dgm:t>
    </dgm:pt>
    <dgm:pt modelId="{83686139-A7BE-432C-8BFC-BDCE247D744A}" type="pres">
      <dgm:prSet presAssocID="{8A141D7E-A5BB-40A1-8C08-5C9C532E76D2}" presName="level3hierChild" presStyleCnt="0"/>
      <dgm:spPr/>
    </dgm:pt>
    <dgm:pt modelId="{9AB7D9C7-57DF-403A-83E2-CC2A4DC72233}" type="pres">
      <dgm:prSet presAssocID="{31EDBF65-4DF5-4DD3-A9E3-CB734683CB4A}" presName="conn2-1" presStyleLbl="parChTrans1D2" presStyleIdx="1" presStyleCnt="2"/>
      <dgm:spPr/>
      <dgm:t>
        <a:bodyPr/>
        <a:lstStyle/>
        <a:p>
          <a:endParaRPr lang="pl-PL"/>
        </a:p>
      </dgm:t>
    </dgm:pt>
    <dgm:pt modelId="{713CA8C4-3E13-427E-87A3-EEF3F02043B0}" type="pres">
      <dgm:prSet presAssocID="{31EDBF65-4DF5-4DD3-A9E3-CB734683CB4A}" presName="connTx" presStyleLbl="parChTrans1D2" presStyleIdx="1" presStyleCnt="2"/>
      <dgm:spPr/>
      <dgm:t>
        <a:bodyPr/>
        <a:lstStyle/>
        <a:p>
          <a:endParaRPr lang="pl-PL"/>
        </a:p>
      </dgm:t>
    </dgm:pt>
    <dgm:pt modelId="{C55565E1-CD0B-4556-9823-1E43CCEC9E43}" type="pres">
      <dgm:prSet presAssocID="{E1902D27-7D9A-4F38-BD3F-113263D3F9F6}" presName="root2" presStyleCnt="0"/>
      <dgm:spPr/>
    </dgm:pt>
    <dgm:pt modelId="{2A38DAD5-61E9-4589-9232-290B466555FE}" type="pres">
      <dgm:prSet presAssocID="{E1902D27-7D9A-4F38-BD3F-113263D3F9F6}" presName="LevelTwoTextNode" presStyleLbl="node2" presStyleIdx="1" presStyleCnt="2">
        <dgm:presLayoutVars>
          <dgm:chPref val="3"/>
        </dgm:presLayoutVars>
      </dgm:prSet>
      <dgm:spPr/>
      <dgm:t>
        <a:bodyPr/>
        <a:lstStyle/>
        <a:p>
          <a:endParaRPr lang="pl-PL"/>
        </a:p>
      </dgm:t>
    </dgm:pt>
    <dgm:pt modelId="{781D8C9B-F1F4-493C-930A-1FDABB27E220}" type="pres">
      <dgm:prSet presAssocID="{E1902D27-7D9A-4F38-BD3F-113263D3F9F6}" presName="level3hierChild" presStyleCnt="0"/>
      <dgm:spPr/>
    </dgm:pt>
    <dgm:pt modelId="{960C281C-56FE-4879-A5ED-E7A4326C033F}" type="pres">
      <dgm:prSet presAssocID="{41771B2B-8CCC-43E6-9F41-47F54FC25F34}" presName="conn2-1" presStyleLbl="parChTrans1D3" presStyleIdx="2" presStyleCnt="4"/>
      <dgm:spPr/>
      <dgm:t>
        <a:bodyPr/>
        <a:lstStyle/>
        <a:p>
          <a:endParaRPr lang="pl-PL"/>
        </a:p>
      </dgm:t>
    </dgm:pt>
    <dgm:pt modelId="{8B467BDA-E3B6-4AB4-A7C3-13F986943E91}" type="pres">
      <dgm:prSet presAssocID="{41771B2B-8CCC-43E6-9F41-47F54FC25F34}" presName="connTx" presStyleLbl="parChTrans1D3" presStyleIdx="2" presStyleCnt="4"/>
      <dgm:spPr/>
      <dgm:t>
        <a:bodyPr/>
        <a:lstStyle/>
        <a:p>
          <a:endParaRPr lang="pl-PL"/>
        </a:p>
      </dgm:t>
    </dgm:pt>
    <dgm:pt modelId="{28296B53-AEF8-459D-BCEA-425E0676E8C0}" type="pres">
      <dgm:prSet presAssocID="{E16D54CB-89B2-4FE1-A30E-E95219412017}" presName="root2" presStyleCnt="0"/>
      <dgm:spPr/>
    </dgm:pt>
    <dgm:pt modelId="{8506FAF2-9E29-4AD9-BFD6-7EAA71E8FF5C}" type="pres">
      <dgm:prSet presAssocID="{E16D54CB-89B2-4FE1-A30E-E95219412017}" presName="LevelTwoTextNode" presStyleLbl="node3" presStyleIdx="2" presStyleCnt="4">
        <dgm:presLayoutVars>
          <dgm:chPref val="3"/>
        </dgm:presLayoutVars>
      </dgm:prSet>
      <dgm:spPr/>
      <dgm:t>
        <a:bodyPr/>
        <a:lstStyle/>
        <a:p>
          <a:endParaRPr lang="pl-PL"/>
        </a:p>
      </dgm:t>
    </dgm:pt>
    <dgm:pt modelId="{3FC210B1-7F60-4D1E-8436-B4AA7536F88A}" type="pres">
      <dgm:prSet presAssocID="{E16D54CB-89B2-4FE1-A30E-E95219412017}" presName="level3hierChild" presStyleCnt="0"/>
      <dgm:spPr/>
    </dgm:pt>
    <dgm:pt modelId="{20AB38C0-7BFD-4721-9224-1CFC406BD087}" type="pres">
      <dgm:prSet presAssocID="{03401158-1F38-4A7D-B116-518C26C0432A}" presName="conn2-1" presStyleLbl="parChTrans1D3" presStyleIdx="3" presStyleCnt="4"/>
      <dgm:spPr/>
      <dgm:t>
        <a:bodyPr/>
        <a:lstStyle/>
        <a:p>
          <a:endParaRPr lang="pl-PL"/>
        </a:p>
      </dgm:t>
    </dgm:pt>
    <dgm:pt modelId="{42EBE0C2-0788-4377-9779-AC08F98284A4}" type="pres">
      <dgm:prSet presAssocID="{03401158-1F38-4A7D-B116-518C26C0432A}" presName="connTx" presStyleLbl="parChTrans1D3" presStyleIdx="3" presStyleCnt="4"/>
      <dgm:spPr/>
      <dgm:t>
        <a:bodyPr/>
        <a:lstStyle/>
        <a:p>
          <a:endParaRPr lang="pl-PL"/>
        </a:p>
      </dgm:t>
    </dgm:pt>
    <dgm:pt modelId="{9C721A26-F6EC-4FD6-B9BF-7F620D08FEF8}" type="pres">
      <dgm:prSet presAssocID="{D4D81463-A5A4-4EF2-9E52-C581A876B126}" presName="root2" presStyleCnt="0"/>
      <dgm:spPr/>
    </dgm:pt>
    <dgm:pt modelId="{111F8607-3932-46FA-BA76-390A2E77B719}" type="pres">
      <dgm:prSet presAssocID="{D4D81463-A5A4-4EF2-9E52-C581A876B126}" presName="LevelTwoTextNode" presStyleLbl="node3" presStyleIdx="3" presStyleCnt="4">
        <dgm:presLayoutVars>
          <dgm:chPref val="3"/>
        </dgm:presLayoutVars>
      </dgm:prSet>
      <dgm:spPr/>
      <dgm:t>
        <a:bodyPr/>
        <a:lstStyle/>
        <a:p>
          <a:endParaRPr lang="pl-PL"/>
        </a:p>
      </dgm:t>
    </dgm:pt>
    <dgm:pt modelId="{190D6A8A-A51D-4FF9-BB95-8309B39EAA85}" type="pres">
      <dgm:prSet presAssocID="{D4D81463-A5A4-4EF2-9E52-C581A876B126}" presName="level3hierChild" presStyleCnt="0"/>
      <dgm:spPr/>
    </dgm:pt>
  </dgm:ptLst>
  <dgm:cxnLst>
    <dgm:cxn modelId="{5D062F5D-DDC7-4321-A173-503143D68EA5}" type="presOf" srcId="{B1348F69-6881-48D7-B3AC-614B5FFC77D1}" destId="{90BD9589-1172-4EA8-BF93-A8FC3DF915C8}" srcOrd="0" destOrd="0" presId="urn:microsoft.com/office/officeart/2005/8/layout/hierarchy2"/>
    <dgm:cxn modelId="{3460BEF7-F84A-4765-8711-2156D5026CE2}" type="presOf" srcId="{0CBCFEED-985C-44C2-AB34-398C24CE8948}" destId="{D7DAF2BF-B2D4-4EA7-870B-26D8ACA096B1}" srcOrd="0" destOrd="0" presId="urn:microsoft.com/office/officeart/2005/8/layout/hierarchy2"/>
    <dgm:cxn modelId="{D4669827-806A-45FB-B865-83BA7E3F7719}" type="presOf" srcId="{E1902D27-7D9A-4F38-BD3F-113263D3F9F6}" destId="{2A38DAD5-61E9-4589-9232-290B466555FE}" srcOrd="0" destOrd="0" presId="urn:microsoft.com/office/officeart/2005/8/layout/hierarchy2"/>
    <dgm:cxn modelId="{21FF4AFE-DC4A-4D6A-9D65-016755960D57}" type="presOf" srcId="{3B67556C-AAB9-4522-8343-F75ECEC7F100}" destId="{643B2C15-AAFC-44A4-9E80-579AF03FC770}" srcOrd="0" destOrd="0" presId="urn:microsoft.com/office/officeart/2005/8/layout/hierarchy2"/>
    <dgm:cxn modelId="{D6B412C8-23E6-44EC-A692-6AD4A64C39F3}" type="presOf" srcId="{03401158-1F38-4A7D-B116-518C26C0432A}" destId="{20AB38C0-7BFD-4721-9224-1CFC406BD087}" srcOrd="0" destOrd="0" presId="urn:microsoft.com/office/officeart/2005/8/layout/hierarchy2"/>
    <dgm:cxn modelId="{D4FAC289-D08D-4C7B-9AAA-A56D3C356329}" srcId="{3B67556C-AAB9-4522-8343-F75ECEC7F100}" destId="{F55B7353-B250-4B4D-83AB-10D748858543}" srcOrd="0" destOrd="0" parTransId="{0CBCFEED-985C-44C2-AB34-398C24CE8948}" sibTransId="{4B08D61C-B77D-4613-A5F8-DB1EA7D53C93}"/>
    <dgm:cxn modelId="{02527BFF-EF03-46EA-9F56-66F36BDABF84}" type="presOf" srcId="{0CBCFEED-985C-44C2-AB34-398C24CE8948}" destId="{AD71764A-B2B0-4FB5-872F-1599707EA147}" srcOrd="1" destOrd="0" presId="urn:microsoft.com/office/officeart/2005/8/layout/hierarchy2"/>
    <dgm:cxn modelId="{1BC06AC8-FBD0-4648-BDFF-12D8140182E4}" type="presOf" srcId="{41771B2B-8CCC-43E6-9F41-47F54FC25F34}" destId="{8B467BDA-E3B6-4AB4-A7C3-13F986943E91}" srcOrd="1" destOrd="0" presId="urn:microsoft.com/office/officeart/2005/8/layout/hierarchy2"/>
    <dgm:cxn modelId="{6DE1A841-846F-4C82-B936-CF471217FBE6}" type="presOf" srcId="{41771B2B-8CCC-43E6-9F41-47F54FC25F34}" destId="{960C281C-56FE-4879-A5ED-E7A4326C033F}" srcOrd="0" destOrd="0" presId="urn:microsoft.com/office/officeart/2005/8/layout/hierarchy2"/>
    <dgm:cxn modelId="{48D70442-D718-4B94-B20B-416A01AD695B}" type="presOf" srcId="{31EDBF65-4DF5-4DD3-A9E3-CB734683CB4A}" destId="{9AB7D9C7-57DF-403A-83E2-CC2A4DC72233}" srcOrd="0" destOrd="0" presId="urn:microsoft.com/office/officeart/2005/8/layout/hierarchy2"/>
    <dgm:cxn modelId="{C76F89D8-0CDB-4C48-A170-0AAEEB75AC1D}" type="presOf" srcId="{E16D54CB-89B2-4FE1-A30E-E95219412017}" destId="{8506FAF2-9E29-4AD9-BFD6-7EAA71E8FF5C}" srcOrd="0" destOrd="0" presId="urn:microsoft.com/office/officeart/2005/8/layout/hierarchy2"/>
    <dgm:cxn modelId="{43130389-4DEF-44E8-8B2E-71F538DB4CA8}" srcId="{FAC2B83E-3989-4039-90C5-B6A1C174C5F8}" destId="{3B67556C-AAB9-4522-8343-F75ECEC7F100}" srcOrd="0" destOrd="0" parTransId="{83505B4E-3626-4573-BD54-A4B8167E89C2}" sibTransId="{BD10F486-79F5-4A5F-A51E-DB2F07C2292D}"/>
    <dgm:cxn modelId="{C4EDFD45-5FC6-425B-8F84-D0E235676CFC}" type="presOf" srcId="{03401158-1F38-4A7D-B116-518C26C0432A}" destId="{42EBE0C2-0788-4377-9779-AC08F98284A4}" srcOrd="1" destOrd="0" presId="urn:microsoft.com/office/officeart/2005/8/layout/hierarchy2"/>
    <dgm:cxn modelId="{B1C2E08C-8EAC-4854-B6FD-6E60E1E60100}" type="presOf" srcId="{8A141D7E-A5BB-40A1-8C08-5C9C532E76D2}" destId="{91023D15-5D67-42E2-947C-D57E9A186805}" srcOrd="0" destOrd="0" presId="urn:microsoft.com/office/officeart/2005/8/layout/hierarchy2"/>
    <dgm:cxn modelId="{2C8FDD35-4748-4BA0-B23F-1C2152511A67}" type="presOf" srcId="{FAC2B83E-3989-4039-90C5-B6A1C174C5F8}" destId="{82675E9F-7767-443D-B675-DB32FE4E16E2}" srcOrd="0" destOrd="0" presId="urn:microsoft.com/office/officeart/2005/8/layout/hierarchy2"/>
    <dgm:cxn modelId="{BE333CCC-91B4-4F64-9D80-E2B60874B4F3}" type="presOf" srcId="{83505B4E-3626-4573-BD54-A4B8167E89C2}" destId="{4C1D3211-6BFD-4164-8969-CFF8D34DA888}" srcOrd="0" destOrd="0" presId="urn:microsoft.com/office/officeart/2005/8/layout/hierarchy2"/>
    <dgm:cxn modelId="{5DD496C9-BF98-49F8-B4EF-C074838B973B}" type="presOf" srcId="{F55B7353-B250-4B4D-83AB-10D748858543}" destId="{368F5F61-7A8F-4CE0-AE90-4FB11408FA50}" srcOrd="0" destOrd="0" presId="urn:microsoft.com/office/officeart/2005/8/layout/hierarchy2"/>
    <dgm:cxn modelId="{68AEF1ED-5842-4EB3-AF98-AE1496F9DE4C}" srcId="{E1902D27-7D9A-4F38-BD3F-113263D3F9F6}" destId="{D4D81463-A5A4-4EF2-9E52-C581A876B126}" srcOrd="1" destOrd="0" parTransId="{03401158-1F38-4A7D-B116-518C26C0432A}" sibTransId="{5394447F-9D66-45C1-B8C5-73EF1AFF0D90}"/>
    <dgm:cxn modelId="{2C974CA2-C920-45DD-B828-362EA87FF7BD}" srcId="{3B67556C-AAB9-4522-8343-F75ECEC7F100}" destId="{8A141D7E-A5BB-40A1-8C08-5C9C532E76D2}" srcOrd="1" destOrd="0" parTransId="{5772636A-9F0B-4761-BF52-8D36E9BADB45}" sibTransId="{AF85E8CA-DC08-474E-BA00-385197095828}"/>
    <dgm:cxn modelId="{537880A3-1013-47FE-95F1-097E64A5D33C}" srcId="{FAC2B83E-3989-4039-90C5-B6A1C174C5F8}" destId="{E1902D27-7D9A-4F38-BD3F-113263D3F9F6}" srcOrd="1" destOrd="0" parTransId="{31EDBF65-4DF5-4DD3-A9E3-CB734683CB4A}" sibTransId="{7A03063A-1614-425B-95F7-68058F5F6DAC}"/>
    <dgm:cxn modelId="{BB6FBCA9-BD26-4034-BDC7-E63316E4AB25}" srcId="{B1348F69-6881-48D7-B3AC-614B5FFC77D1}" destId="{FAC2B83E-3989-4039-90C5-B6A1C174C5F8}" srcOrd="0" destOrd="0" parTransId="{34F6E5CC-E73F-4EF8-B43B-F6F1170BA80D}" sibTransId="{1028F3BB-6F56-4C8B-9882-4E4FA92964C9}"/>
    <dgm:cxn modelId="{0241E2B0-C1C1-4355-A6DE-29F9FA6388FD}" type="presOf" srcId="{5772636A-9F0B-4761-BF52-8D36E9BADB45}" destId="{8AC619D3-AA2A-4637-BF1D-E987F6FC364F}" srcOrd="0" destOrd="0" presId="urn:microsoft.com/office/officeart/2005/8/layout/hierarchy2"/>
    <dgm:cxn modelId="{B980F22D-5212-44A0-85F1-E204C4905FBD}" type="presOf" srcId="{5772636A-9F0B-4761-BF52-8D36E9BADB45}" destId="{49477F81-0F2E-4E43-B1B8-FB032A864D8F}" srcOrd="1" destOrd="0" presId="urn:microsoft.com/office/officeart/2005/8/layout/hierarchy2"/>
    <dgm:cxn modelId="{74DF1EF4-7091-4AC0-A8D0-31E7D468F247}" type="presOf" srcId="{83505B4E-3626-4573-BD54-A4B8167E89C2}" destId="{B113231F-4439-46F0-9744-FEDA62666670}" srcOrd="1" destOrd="0" presId="urn:microsoft.com/office/officeart/2005/8/layout/hierarchy2"/>
    <dgm:cxn modelId="{1B163345-D294-4CB6-AD19-C38C47B3067C}" srcId="{E1902D27-7D9A-4F38-BD3F-113263D3F9F6}" destId="{E16D54CB-89B2-4FE1-A30E-E95219412017}" srcOrd="0" destOrd="0" parTransId="{41771B2B-8CCC-43E6-9F41-47F54FC25F34}" sibTransId="{981CD9C8-9812-4CCD-A76C-1436E0E3D84B}"/>
    <dgm:cxn modelId="{B2010DFB-F2DE-4172-A08E-3D1B354C6013}" type="presOf" srcId="{31EDBF65-4DF5-4DD3-A9E3-CB734683CB4A}" destId="{713CA8C4-3E13-427E-87A3-EEF3F02043B0}" srcOrd="1" destOrd="0" presId="urn:microsoft.com/office/officeart/2005/8/layout/hierarchy2"/>
    <dgm:cxn modelId="{707120E6-37C0-4FC3-A8AA-2BC94F166F3B}" type="presOf" srcId="{D4D81463-A5A4-4EF2-9E52-C581A876B126}" destId="{111F8607-3932-46FA-BA76-390A2E77B719}" srcOrd="0" destOrd="0" presId="urn:microsoft.com/office/officeart/2005/8/layout/hierarchy2"/>
    <dgm:cxn modelId="{8B736AAA-FFC8-4FAE-A9D4-6DD084EFEE8E}" type="presParOf" srcId="{90BD9589-1172-4EA8-BF93-A8FC3DF915C8}" destId="{87D660BF-B3BA-493A-BCB9-3BE66081EE22}" srcOrd="0" destOrd="0" presId="urn:microsoft.com/office/officeart/2005/8/layout/hierarchy2"/>
    <dgm:cxn modelId="{32DCDAEA-596F-432E-B078-143F97B76963}" type="presParOf" srcId="{87D660BF-B3BA-493A-BCB9-3BE66081EE22}" destId="{82675E9F-7767-443D-B675-DB32FE4E16E2}" srcOrd="0" destOrd="0" presId="urn:microsoft.com/office/officeart/2005/8/layout/hierarchy2"/>
    <dgm:cxn modelId="{F86D2D50-2346-45CB-AAF1-B3551DC15F1C}" type="presParOf" srcId="{87D660BF-B3BA-493A-BCB9-3BE66081EE22}" destId="{3CEF975F-5418-45A3-BA72-2D05D7FC0F08}" srcOrd="1" destOrd="0" presId="urn:microsoft.com/office/officeart/2005/8/layout/hierarchy2"/>
    <dgm:cxn modelId="{7607DDD4-4D3D-4E30-B2E2-9D451AD5EFC2}" type="presParOf" srcId="{3CEF975F-5418-45A3-BA72-2D05D7FC0F08}" destId="{4C1D3211-6BFD-4164-8969-CFF8D34DA888}" srcOrd="0" destOrd="0" presId="urn:microsoft.com/office/officeart/2005/8/layout/hierarchy2"/>
    <dgm:cxn modelId="{6ECBD3C3-53C6-432C-88E8-FD538D70362A}" type="presParOf" srcId="{4C1D3211-6BFD-4164-8969-CFF8D34DA888}" destId="{B113231F-4439-46F0-9744-FEDA62666670}" srcOrd="0" destOrd="0" presId="urn:microsoft.com/office/officeart/2005/8/layout/hierarchy2"/>
    <dgm:cxn modelId="{B18D607F-D738-4CE8-A795-DA26920C2A76}" type="presParOf" srcId="{3CEF975F-5418-45A3-BA72-2D05D7FC0F08}" destId="{F8B029E2-CFA0-41AA-A371-FD606E56FE37}" srcOrd="1" destOrd="0" presId="urn:microsoft.com/office/officeart/2005/8/layout/hierarchy2"/>
    <dgm:cxn modelId="{C0729DC1-66DA-47D7-8972-8CC7EC1DDE39}" type="presParOf" srcId="{F8B029E2-CFA0-41AA-A371-FD606E56FE37}" destId="{643B2C15-AAFC-44A4-9E80-579AF03FC770}" srcOrd="0" destOrd="0" presId="urn:microsoft.com/office/officeart/2005/8/layout/hierarchy2"/>
    <dgm:cxn modelId="{B07B41BD-F8CD-473F-B6BB-DD59CB318870}" type="presParOf" srcId="{F8B029E2-CFA0-41AA-A371-FD606E56FE37}" destId="{4562F0CC-6BD5-4E4C-9EA9-89FA07F32354}" srcOrd="1" destOrd="0" presId="urn:microsoft.com/office/officeart/2005/8/layout/hierarchy2"/>
    <dgm:cxn modelId="{A044D457-506A-463C-A1CC-FB3D0C3A2149}" type="presParOf" srcId="{4562F0CC-6BD5-4E4C-9EA9-89FA07F32354}" destId="{D7DAF2BF-B2D4-4EA7-870B-26D8ACA096B1}" srcOrd="0" destOrd="0" presId="urn:microsoft.com/office/officeart/2005/8/layout/hierarchy2"/>
    <dgm:cxn modelId="{D19606E1-056D-4DF5-990E-49DD1B7FBB42}" type="presParOf" srcId="{D7DAF2BF-B2D4-4EA7-870B-26D8ACA096B1}" destId="{AD71764A-B2B0-4FB5-872F-1599707EA147}" srcOrd="0" destOrd="0" presId="urn:microsoft.com/office/officeart/2005/8/layout/hierarchy2"/>
    <dgm:cxn modelId="{8E8EDD7C-056B-4B94-BD33-C51DFFE576B9}" type="presParOf" srcId="{4562F0CC-6BD5-4E4C-9EA9-89FA07F32354}" destId="{5676FB52-B883-4B38-AE2A-9D5898E50F3F}" srcOrd="1" destOrd="0" presId="urn:microsoft.com/office/officeart/2005/8/layout/hierarchy2"/>
    <dgm:cxn modelId="{9E5D4E0C-5EA9-469C-8A45-B3DB0DCE303E}" type="presParOf" srcId="{5676FB52-B883-4B38-AE2A-9D5898E50F3F}" destId="{368F5F61-7A8F-4CE0-AE90-4FB11408FA50}" srcOrd="0" destOrd="0" presId="urn:microsoft.com/office/officeart/2005/8/layout/hierarchy2"/>
    <dgm:cxn modelId="{D6ED2E16-03CE-4924-84CB-7E9FA7AD3274}" type="presParOf" srcId="{5676FB52-B883-4B38-AE2A-9D5898E50F3F}" destId="{2EAB7808-6606-40BF-AFF3-65067006187F}" srcOrd="1" destOrd="0" presId="urn:microsoft.com/office/officeart/2005/8/layout/hierarchy2"/>
    <dgm:cxn modelId="{36C9DA5B-4CCB-455D-B81A-7FEA40593A67}" type="presParOf" srcId="{4562F0CC-6BD5-4E4C-9EA9-89FA07F32354}" destId="{8AC619D3-AA2A-4637-BF1D-E987F6FC364F}" srcOrd="2" destOrd="0" presId="urn:microsoft.com/office/officeart/2005/8/layout/hierarchy2"/>
    <dgm:cxn modelId="{D1D5DA1A-A897-41D8-BF64-327DCB17382A}" type="presParOf" srcId="{8AC619D3-AA2A-4637-BF1D-E987F6FC364F}" destId="{49477F81-0F2E-4E43-B1B8-FB032A864D8F}" srcOrd="0" destOrd="0" presId="urn:microsoft.com/office/officeart/2005/8/layout/hierarchy2"/>
    <dgm:cxn modelId="{B7A8BB01-5956-49B5-81BB-A7A3463682CA}" type="presParOf" srcId="{4562F0CC-6BD5-4E4C-9EA9-89FA07F32354}" destId="{364F6F24-CA7D-48BB-903A-6D33E9CF8EC5}" srcOrd="3" destOrd="0" presId="urn:microsoft.com/office/officeart/2005/8/layout/hierarchy2"/>
    <dgm:cxn modelId="{EE543A6B-7FF1-4A6A-A87A-63B29086C4E1}" type="presParOf" srcId="{364F6F24-CA7D-48BB-903A-6D33E9CF8EC5}" destId="{91023D15-5D67-42E2-947C-D57E9A186805}" srcOrd="0" destOrd="0" presId="urn:microsoft.com/office/officeart/2005/8/layout/hierarchy2"/>
    <dgm:cxn modelId="{9546EB19-5090-41F6-B99C-4CEA80EE0D40}" type="presParOf" srcId="{364F6F24-CA7D-48BB-903A-6D33E9CF8EC5}" destId="{83686139-A7BE-432C-8BFC-BDCE247D744A}" srcOrd="1" destOrd="0" presId="urn:microsoft.com/office/officeart/2005/8/layout/hierarchy2"/>
    <dgm:cxn modelId="{B0F12B22-D000-4C41-A3E9-96186C0924D4}" type="presParOf" srcId="{3CEF975F-5418-45A3-BA72-2D05D7FC0F08}" destId="{9AB7D9C7-57DF-403A-83E2-CC2A4DC72233}" srcOrd="2" destOrd="0" presId="urn:microsoft.com/office/officeart/2005/8/layout/hierarchy2"/>
    <dgm:cxn modelId="{F8CC1B02-6CB6-47EE-BC1F-3E616E272D98}" type="presParOf" srcId="{9AB7D9C7-57DF-403A-83E2-CC2A4DC72233}" destId="{713CA8C4-3E13-427E-87A3-EEF3F02043B0}" srcOrd="0" destOrd="0" presId="urn:microsoft.com/office/officeart/2005/8/layout/hierarchy2"/>
    <dgm:cxn modelId="{7B7DF103-E26D-4A8E-931F-9F1184D1E4E2}" type="presParOf" srcId="{3CEF975F-5418-45A3-BA72-2D05D7FC0F08}" destId="{C55565E1-CD0B-4556-9823-1E43CCEC9E43}" srcOrd="3" destOrd="0" presId="urn:microsoft.com/office/officeart/2005/8/layout/hierarchy2"/>
    <dgm:cxn modelId="{31A7EB6F-6AF3-431E-8658-85EF5F5014D3}" type="presParOf" srcId="{C55565E1-CD0B-4556-9823-1E43CCEC9E43}" destId="{2A38DAD5-61E9-4589-9232-290B466555FE}" srcOrd="0" destOrd="0" presId="urn:microsoft.com/office/officeart/2005/8/layout/hierarchy2"/>
    <dgm:cxn modelId="{0F1A4074-6F90-4C52-ACFD-20BBF4400EE5}" type="presParOf" srcId="{C55565E1-CD0B-4556-9823-1E43CCEC9E43}" destId="{781D8C9B-F1F4-493C-930A-1FDABB27E220}" srcOrd="1" destOrd="0" presId="urn:microsoft.com/office/officeart/2005/8/layout/hierarchy2"/>
    <dgm:cxn modelId="{67183B94-929D-463F-9B1C-773547A87BF5}" type="presParOf" srcId="{781D8C9B-F1F4-493C-930A-1FDABB27E220}" destId="{960C281C-56FE-4879-A5ED-E7A4326C033F}" srcOrd="0" destOrd="0" presId="urn:microsoft.com/office/officeart/2005/8/layout/hierarchy2"/>
    <dgm:cxn modelId="{E64C0A01-5577-4A81-8FC8-B4118456AA06}" type="presParOf" srcId="{960C281C-56FE-4879-A5ED-E7A4326C033F}" destId="{8B467BDA-E3B6-4AB4-A7C3-13F986943E91}" srcOrd="0" destOrd="0" presId="urn:microsoft.com/office/officeart/2005/8/layout/hierarchy2"/>
    <dgm:cxn modelId="{E357B6E1-7111-4D2C-AD1D-554937B4BC9F}" type="presParOf" srcId="{781D8C9B-F1F4-493C-930A-1FDABB27E220}" destId="{28296B53-AEF8-459D-BCEA-425E0676E8C0}" srcOrd="1" destOrd="0" presId="urn:microsoft.com/office/officeart/2005/8/layout/hierarchy2"/>
    <dgm:cxn modelId="{0B26A259-5FA6-4F62-B582-9861F350CC66}" type="presParOf" srcId="{28296B53-AEF8-459D-BCEA-425E0676E8C0}" destId="{8506FAF2-9E29-4AD9-BFD6-7EAA71E8FF5C}" srcOrd="0" destOrd="0" presId="urn:microsoft.com/office/officeart/2005/8/layout/hierarchy2"/>
    <dgm:cxn modelId="{97D9BD45-4803-4ECA-B9FD-DFFC95DDC360}" type="presParOf" srcId="{28296B53-AEF8-459D-BCEA-425E0676E8C0}" destId="{3FC210B1-7F60-4D1E-8436-B4AA7536F88A}" srcOrd="1" destOrd="0" presId="urn:microsoft.com/office/officeart/2005/8/layout/hierarchy2"/>
    <dgm:cxn modelId="{55FDB29E-E932-4AD8-94AC-2B18EE6238E3}" type="presParOf" srcId="{781D8C9B-F1F4-493C-930A-1FDABB27E220}" destId="{20AB38C0-7BFD-4721-9224-1CFC406BD087}" srcOrd="2" destOrd="0" presId="urn:microsoft.com/office/officeart/2005/8/layout/hierarchy2"/>
    <dgm:cxn modelId="{F3622583-6851-4689-95C6-72DB77D3AD94}" type="presParOf" srcId="{20AB38C0-7BFD-4721-9224-1CFC406BD087}" destId="{42EBE0C2-0788-4377-9779-AC08F98284A4}" srcOrd="0" destOrd="0" presId="urn:microsoft.com/office/officeart/2005/8/layout/hierarchy2"/>
    <dgm:cxn modelId="{99BB5353-6D92-43BE-BC59-ECAD2F73EFE3}" type="presParOf" srcId="{781D8C9B-F1F4-493C-930A-1FDABB27E220}" destId="{9C721A26-F6EC-4FD6-B9BF-7F620D08FEF8}" srcOrd="3" destOrd="0" presId="urn:microsoft.com/office/officeart/2005/8/layout/hierarchy2"/>
    <dgm:cxn modelId="{91E931EF-70E8-4E76-845B-E41A1BF265C0}" type="presParOf" srcId="{9C721A26-F6EC-4FD6-B9BF-7F620D08FEF8}" destId="{111F8607-3932-46FA-BA76-390A2E77B719}" srcOrd="0" destOrd="0" presId="urn:microsoft.com/office/officeart/2005/8/layout/hierarchy2"/>
    <dgm:cxn modelId="{A26F57F2-516C-49B0-98F2-8BFFC3DA164C}" type="presParOf" srcId="{9C721A26-F6EC-4FD6-B9BF-7F620D08FEF8}" destId="{190D6A8A-A51D-4FF9-BB95-8309B39EAA8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2455ED-7EE8-483C-9656-3C5331AEE86A}">
      <dsp:nvSpPr>
        <dsp:cNvPr id="0" name=""/>
        <dsp:cNvSpPr/>
      </dsp:nvSpPr>
      <dsp:spPr>
        <a:xfrm>
          <a:off x="3931887" y="996268"/>
          <a:ext cx="957398" cy="455634"/>
        </a:xfrm>
        <a:custGeom>
          <a:avLst/>
          <a:gdLst/>
          <a:ahLst/>
          <a:cxnLst/>
          <a:rect l="0" t="0" r="0" b="0"/>
          <a:pathLst>
            <a:path>
              <a:moveTo>
                <a:pt x="0" y="0"/>
              </a:moveTo>
              <a:lnTo>
                <a:pt x="0" y="310501"/>
              </a:lnTo>
              <a:lnTo>
                <a:pt x="957398" y="310501"/>
              </a:lnTo>
              <a:lnTo>
                <a:pt x="957398" y="455634"/>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A20BE85-3B2B-464B-BF78-867E7D8898D8}">
      <dsp:nvSpPr>
        <dsp:cNvPr id="0" name=""/>
        <dsp:cNvSpPr/>
      </dsp:nvSpPr>
      <dsp:spPr>
        <a:xfrm>
          <a:off x="2974488" y="2446727"/>
          <a:ext cx="957398" cy="455634"/>
        </a:xfrm>
        <a:custGeom>
          <a:avLst/>
          <a:gdLst/>
          <a:ahLst/>
          <a:cxnLst/>
          <a:rect l="0" t="0" r="0" b="0"/>
          <a:pathLst>
            <a:path>
              <a:moveTo>
                <a:pt x="0" y="0"/>
              </a:moveTo>
              <a:lnTo>
                <a:pt x="0" y="310501"/>
              </a:lnTo>
              <a:lnTo>
                <a:pt x="957398" y="310501"/>
              </a:lnTo>
              <a:lnTo>
                <a:pt x="957398" y="455634"/>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89165DC-8838-460A-B4A6-AC66C3416F18}">
      <dsp:nvSpPr>
        <dsp:cNvPr id="0" name=""/>
        <dsp:cNvSpPr/>
      </dsp:nvSpPr>
      <dsp:spPr>
        <a:xfrm>
          <a:off x="2017089" y="2446727"/>
          <a:ext cx="957398" cy="455634"/>
        </a:xfrm>
        <a:custGeom>
          <a:avLst/>
          <a:gdLst/>
          <a:ahLst/>
          <a:cxnLst/>
          <a:rect l="0" t="0" r="0" b="0"/>
          <a:pathLst>
            <a:path>
              <a:moveTo>
                <a:pt x="957398" y="0"/>
              </a:moveTo>
              <a:lnTo>
                <a:pt x="957398" y="310501"/>
              </a:lnTo>
              <a:lnTo>
                <a:pt x="0" y="310501"/>
              </a:lnTo>
              <a:lnTo>
                <a:pt x="0" y="455634"/>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D42C2CA-3E18-4009-83E9-331A3273E3CB}">
      <dsp:nvSpPr>
        <dsp:cNvPr id="0" name=""/>
        <dsp:cNvSpPr/>
      </dsp:nvSpPr>
      <dsp:spPr>
        <a:xfrm>
          <a:off x="2974488" y="996268"/>
          <a:ext cx="957398" cy="455634"/>
        </a:xfrm>
        <a:custGeom>
          <a:avLst/>
          <a:gdLst/>
          <a:ahLst/>
          <a:cxnLst/>
          <a:rect l="0" t="0" r="0" b="0"/>
          <a:pathLst>
            <a:path>
              <a:moveTo>
                <a:pt x="957398" y="0"/>
              </a:moveTo>
              <a:lnTo>
                <a:pt x="957398" y="310501"/>
              </a:lnTo>
              <a:lnTo>
                <a:pt x="0" y="310501"/>
              </a:lnTo>
              <a:lnTo>
                <a:pt x="0" y="455634"/>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485CA84-B0A4-42B0-8996-2B49549F9255}">
      <dsp:nvSpPr>
        <dsp:cNvPr id="0" name=""/>
        <dsp:cNvSpPr/>
      </dsp:nvSpPr>
      <dsp:spPr>
        <a:xfrm>
          <a:off x="3148560" y="1443"/>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50800" dist="41909"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F01EB77-32DC-491F-B4FE-DAC526093B5C}">
      <dsp:nvSpPr>
        <dsp:cNvPr id="0" name=""/>
        <dsp:cNvSpPr/>
      </dsp:nvSpPr>
      <dsp:spPr>
        <a:xfrm>
          <a:off x="3322633" y="166812"/>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Zbieg przepisów</a:t>
          </a:r>
          <a:endParaRPr lang="pl-PL" sz="1700" kern="1200" dirty="0"/>
        </a:p>
      </dsp:txBody>
      <dsp:txXfrm>
        <a:off x="3351770" y="195949"/>
        <a:ext cx="1508378" cy="936550"/>
      </dsp:txXfrm>
    </dsp:sp>
    <dsp:sp modelId="{0F1341E1-9142-427B-B41C-31D8D9F20338}">
      <dsp:nvSpPr>
        <dsp:cNvPr id="0" name=""/>
        <dsp:cNvSpPr/>
      </dsp:nvSpPr>
      <dsp:spPr>
        <a:xfrm>
          <a:off x="2191161" y="1451903"/>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E07F35C7-BF0F-4E4B-A3ED-A4B65798BADC}">
      <dsp:nvSpPr>
        <dsp:cNvPr id="0" name=""/>
        <dsp:cNvSpPr/>
      </dsp:nvSpPr>
      <dsp:spPr>
        <a:xfrm>
          <a:off x="2365234" y="1617272"/>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Zbieg rzeczywisty</a:t>
          </a:r>
          <a:endParaRPr lang="pl-PL" sz="1700" kern="1200" dirty="0"/>
        </a:p>
      </dsp:txBody>
      <dsp:txXfrm>
        <a:off x="2394371" y="1646409"/>
        <a:ext cx="1508378" cy="936550"/>
      </dsp:txXfrm>
    </dsp:sp>
    <dsp:sp modelId="{82264B7D-3FAE-4155-B3F4-B20B1D863709}">
      <dsp:nvSpPr>
        <dsp:cNvPr id="0" name=""/>
        <dsp:cNvSpPr/>
      </dsp:nvSpPr>
      <dsp:spPr>
        <a:xfrm>
          <a:off x="1233762" y="2902362"/>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82B70378-B1D7-4162-987E-660C7E5BF797}">
      <dsp:nvSpPr>
        <dsp:cNvPr id="0" name=""/>
        <dsp:cNvSpPr/>
      </dsp:nvSpPr>
      <dsp:spPr>
        <a:xfrm>
          <a:off x="1407835" y="3067731"/>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smtClean="0"/>
            <a:t>Zbieg niewłaściwy</a:t>
          </a:r>
          <a:endParaRPr lang="pl-PL" sz="1700" kern="1200" dirty="0"/>
        </a:p>
      </dsp:txBody>
      <dsp:txXfrm>
        <a:off x="1436972" y="3096868"/>
        <a:ext cx="1508378" cy="936550"/>
      </dsp:txXfrm>
    </dsp:sp>
    <dsp:sp modelId="{BDBEB9D2-E2EB-434F-ADDA-FA485E5947F7}">
      <dsp:nvSpPr>
        <dsp:cNvPr id="0" name=""/>
        <dsp:cNvSpPr/>
      </dsp:nvSpPr>
      <dsp:spPr>
        <a:xfrm>
          <a:off x="3148560" y="2902362"/>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F8041FCA-0C07-40C7-95EA-872568798477}">
      <dsp:nvSpPr>
        <dsp:cNvPr id="0" name=""/>
        <dsp:cNvSpPr/>
      </dsp:nvSpPr>
      <dsp:spPr>
        <a:xfrm>
          <a:off x="3322633" y="3067731"/>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Zbieg właściwy (podlegający uwzględnieniu)</a:t>
          </a:r>
          <a:endParaRPr lang="pl-PL" sz="1700" kern="1200" dirty="0"/>
        </a:p>
      </dsp:txBody>
      <dsp:txXfrm>
        <a:off x="3351770" y="3096868"/>
        <a:ext cx="1508378" cy="936550"/>
      </dsp:txXfrm>
    </dsp:sp>
    <dsp:sp modelId="{814141C6-3B4D-4C79-853B-1483850EB760}">
      <dsp:nvSpPr>
        <dsp:cNvPr id="0" name=""/>
        <dsp:cNvSpPr/>
      </dsp:nvSpPr>
      <dsp:spPr>
        <a:xfrm>
          <a:off x="4105959" y="1451903"/>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DBFE264A-778C-40FC-8427-F4D47606E733}">
      <dsp:nvSpPr>
        <dsp:cNvPr id="0" name=""/>
        <dsp:cNvSpPr/>
      </dsp:nvSpPr>
      <dsp:spPr>
        <a:xfrm>
          <a:off x="4280032" y="1617272"/>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Zbieg pozorny</a:t>
          </a:r>
          <a:endParaRPr lang="pl-PL" sz="1700" kern="1200" dirty="0"/>
        </a:p>
      </dsp:txBody>
      <dsp:txXfrm>
        <a:off x="4309169" y="1646409"/>
        <a:ext cx="1508378" cy="9365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2455ED-7EE8-483C-9656-3C5331AEE86A}">
      <dsp:nvSpPr>
        <dsp:cNvPr id="0" name=""/>
        <dsp:cNvSpPr/>
      </dsp:nvSpPr>
      <dsp:spPr>
        <a:xfrm>
          <a:off x="3931887" y="996268"/>
          <a:ext cx="957398" cy="455634"/>
        </a:xfrm>
        <a:custGeom>
          <a:avLst/>
          <a:gdLst/>
          <a:ahLst/>
          <a:cxnLst/>
          <a:rect l="0" t="0" r="0" b="0"/>
          <a:pathLst>
            <a:path>
              <a:moveTo>
                <a:pt x="0" y="0"/>
              </a:moveTo>
              <a:lnTo>
                <a:pt x="0" y="310501"/>
              </a:lnTo>
              <a:lnTo>
                <a:pt x="957398" y="310501"/>
              </a:lnTo>
              <a:lnTo>
                <a:pt x="957398" y="455634"/>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A20BE85-3B2B-464B-BF78-867E7D8898D8}">
      <dsp:nvSpPr>
        <dsp:cNvPr id="0" name=""/>
        <dsp:cNvSpPr/>
      </dsp:nvSpPr>
      <dsp:spPr>
        <a:xfrm>
          <a:off x="2974488" y="2446727"/>
          <a:ext cx="957398" cy="455634"/>
        </a:xfrm>
        <a:custGeom>
          <a:avLst/>
          <a:gdLst/>
          <a:ahLst/>
          <a:cxnLst/>
          <a:rect l="0" t="0" r="0" b="0"/>
          <a:pathLst>
            <a:path>
              <a:moveTo>
                <a:pt x="0" y="0"/>
              </a:moveTo>
              <a:lnTo>
                <a:pt x="0" y="310501"/>
              </a:lnTo>
              <a:lnTo>
                <a:pt x="957398" y="310501"/>
              </a:lnTo>
              <a:lnTo>
                <a:pt x="957398" y="455634"/>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89165DC-8838-460A-B4A6-AC66C3416F18}">
      <dsp:nvSpPr>
        <dsp:cNvPr id="0" name=""/>
        <dsp:cNvSpPr/>
      </dsp:nvSpPr>
      <dsp:spPr>
        <a:xfrm>
          <a:off x="2017089" y="2446727"/>
          <a:ext cx="957398" cy="455634"/>
        </a:xfrm>
        <a:custGeom>
          <a:avLst/>
          <a:gdLst/>
          <a:ahLst/>
          <a:cxnLst/>
          <a:rect l="0" t="0" r="0" b="0"/>
          <a:pathLst>
            <a:path>
              <a:moveTo>
                <a:pt x="957398" y="0"/>
              </a:moveTo>
              <a:lnTo>
                <a:pt x="957398" y="310501"/>
              </a:lnTo>
              <a:lnTo>
                <a:pt x="0" y="310501"/>
              </a:lnTo>
              <a:lnTo>
                <a:pt x="0" y="455634"/>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D42C2CA-3E18-4009-83E9-331A3273E3CB}">
      <dsp:nvSpPr>
        <dsp:cNvPr id="0" name=""/>
        <dsp:cNvSpPr/>
      </dsp:nvSpPr>
      <dsp:spPr>
        <a:xfrm>
          <a:off x="2974488" y="996268"/>
          <a:ext cx="957398" cy="455634"/>
        </a:xfrm>
        <a:custGeom>
          <a:avLst/>
          <a:gdLst/>
          <a:ahLst/>
          <a:cxnLst/>
          <a:rect l="0" t="0" r="0" b="0"/>
          <a:pathLst>
            <a:path>
              <a:moveTo>
                <a:pt x="957398" y="0"/>
              </a:moveTo>
              <a:lnTo>
                <a:pt x="957398" y="310501"/>
              </a:lnTo>
              <a:lnTo>
                <a:pt x="0" y="310501"/>
              </a:lnTo>
              <a:lnTo>
                <a:pt x="0" y="455634"/>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485CA84-B0A4-42B0-8996-2B49549F9255}">
      <dsp:nvSpPr>
        <dsp:cNvPr id="0" name=""/>
        <dsp:cNvSpPr/>
      </dsp:nvSpPr>
      <dsp:spPr>
        <a:xfrm>
          <a:off x="3148560" y="1443"/>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50800" dist="41909"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F01EB77-32DC-491F-B4FE-DAC526093B5C}">
      <dsp:nvSpPr>
        <dsp:cNvPr id="0" name=""/>
        <dsp:cNvSpPr/>
      </dsp:nvSpPr>
      <dsp:spPr>
        <a:xfrm>
          <a:off x="3322633" y="166812"/>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smtClean="0"/>
            <a:t>Zbieg przestępstw</a:t>
          </a:r>
          <a:endParaRPr lang="pl-PL" sz="1800" kern="1200" dirty="0"/>
        </a:p>
      </dsp:txBody>
      <dsp:txXfrm>
        <a:off x="3351770" y="195949"/>
        <a:ext cx="1508378" cy="936550"/>
      </dsp:txXfrm>
    </dsp:sp>
    <dsp:sp modelId="{0F1341E1-9142-427B-B41C-31D8D9F20338}">
      <dsp:nvSpPr>
        <dsp:cNvPr id="0" name=""/>
        <dsp:cNvSpPr/>
      </dsp:nvSpPr>
      <dsp:spPr>
        <a:xfrm>
          <a:off x="2191161" y="1451903"/>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E07F35C7-BF0F-4E4B-A3ED-A4B65798BADC}">
      <dsp:nvSpPr>
        <dsp:cNvPr id="0" name=""/>
        <dsp:cNvSpPr/>
      </dsp:nvSpPr>
      <dsp:spPr>
        <a:xfrm>
          <a:off x="2365234" y="1617272"/>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dirty="0" smtClean="0"/>
            <a:t>Zbieg właściwy</a:t>
          </a:r>
          <a:endParaRPr lang="pl-PL" sz="1800" kern="1200" dirty="0"/>
        </a:p>
      </dsp:txBody>
      <dsp:txXfrm>
        <a:off x="2394371" y="1646409"/>
        <a:ext cx="1508378" cy="936550"/>
      </dsp:txXfrm>
    </dsp:sp>
    <dsp:sp modelId="{82264B7D-3FAE-4155-B3F4-B20B1D863709}">
      <dsp:nvSpPr>
        <dsp:cNvPr id="0" name=""/>
        <dsp:cNvSpPr/>
      </dsp:nvSpPr>
      <dsp:spPr>
        <a:xfrm>
          <a:off x="1233762" y="2902362"/>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82B70378-B1D7-4162-987E-660C7E5BF797}">
      <dsp:nvSpPr>
        <dsp:cNvPr id="0" name=""/>
        <dsp:cNvSpPr/>
      </dsp:nvSpPr>
      <dsp:spPr>
        <a:xfrm>
          <a:off x="1407835" y="3067731"/>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dirty="0" smtClean="0"/>
            <a:t>Zbieg</a:t>
          </a:r>
          <a:r>
            <a:rPr lang="pl-PL" sz="1800" kern="1200" baseline="0" dirty="0" smtClean="0"/>
            <a:t> realny</a:t>
          </a:r>
          <a:endParaRPr lang="pl-PL" sz="1800" kern="1200" dirty="0"/>
        </a:p>
      </dsp:txBody>
      <dsp:txXfrm>
        <a:off x="1436972" y="3096868"/>
        <a:ext cx="1508378" cy="936550"/>
      </dsp:txXfrm>
    </dsp:sp>
    <dsp:sp modelId="{BDBEB9D2-E2EB-434F-ADDA-FA485E5947F7}">
      <dsp:nvSpPr>
        <dsp:cNvPr id="0" name=""/>
        <dsp:cNvSpPr/>
      </dsp:nvSpPr>
      <dsp:spPr>
        <a:xfrm>
          <a:off x="3148560" y="2902362"/>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F8041FCA-0C07-40C7-95EA-872568798477}">
      <dsp:nvSpPr>
        <dsp:cNvPr id="0" name=""/>
        <dsp:cNvSpPr/>
      </dsp:nvSpPr>
      <dsp:spPr>
        <a:xfrm>
          <a:off x="3322633" y="3067731"/>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dirty="0" smtClean="0"/>
            <a:t>Ciąg przestępstw</a:t>
          </a:r>
          <a:endParaRPr lang="pl-PL" sz="1800" kern="1200" dirty="0"/>
        </a:p>
      </dsp:txBody>
      <dsp:txXfrm>
        <a:off x="3351770" y="3096868"/>
        <a:ext cx="1508378" cy="936550"/>
      </dsp:txXfrm>
    </dsp:sp>
    <dsp:sp modelId="{814141C6-3B4D-4C79-853B-1483850EB760}">
      <dsp:nvSpPr>
        <dsp:cNvPr id="0" name=""/>
        <dsp:cNvSpPr/>
      </dsp:nvSpPr>
      <dsp:spPr>
        <a:xfrm>
          <a:off x="4105959" y="1451903"/>
          <a:ext cx="1566652" cy="994824"/>
        </a:xfrm>
        <a:prstGeom prst="roundRect">
          <a:avLst>
            <a:gd name="adj" fmla="val 10000"/>
          </a:avLst>
        </a:prstGeom>
        <a:gradFill rotWithShape="0">
          <a:gsLst>
            <a:gs pos="0">
              <a:schemeClr val="accent1">
                <a:hueOff val="0"/>
                <a:satOff val="0"/>
                <a:lumOff val="0"/>
                <a:alphaOff val="0"/>
                <a:shade val="63000"/>
                <a:satMod val="110000"/>
              </a:schemeClr>
            </a:gs>
            <a:gs pos="30000">
              <a:schemeClr val="accent1">
                <a:hueOff val="0"/>
                <a:satOff val="0"/>
                <a:lumOff val="0"/>
                <a:alphaOff val="0"/>
                <a:shade val="90000"/>
                <a:satMod val="120000"/>
              </a:schemeClr>
            </a:gs>
            <a:gs pos="45000">
              <a:schemeClr val="accent1">
                <a:hueOff val="0"/>
                <a:satOff val="0"/>
                <a:lumOff val="0"/>
                <a:alphaOff val="0"/>
                <a:shade val="100000"/>
                <a:satMod val="128000"/>
              </a:schemeClr>
            </a:gs>
            <a:gs pos="55000">
              <a:schemeClr val="accent1">
                <a:hueOff val="0"/>
                <a:satOff val="0"/>
                <a:lumOff val="0"/>
                <a:alphaOff val="0"/>
                <a:shade val="100000"/>
                <a:satMod val="128000"/>
              </a:schemeClr>
            </a:gs>
            <a:gs pos="73000">
              <a:schemeClr val="accent1">
                <a:hueOff val="0"/>
                <a:satOff val="0"/>
                <a:lumOff val="0"/>
                <a:alphaOff val="0"/>
                <a:shade val="90000"/>
                <a:satMod val="120000"/>
              </a:schemeClr>
            </a:gs>
            <a:gs pos="100000">
              <a:schemeClr val="accent1">
                <a:hueOff val="0"/>
                <a:satOff val="0"/>
                <a:lumOff val="0"/>
                <a:alphaOff val="0"/>
                <a:shade val="63000"/>
                <a:satMod val="11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DBFE264A-778C-40FC-8427-F4D47606E733}">
      <dsp:nvSpPr>
        <dsp:cNvPr id="0" name=""/>
        <dsp:cNvSpPr/>
      </dsp:nvSpPr>
      <dsp:spPr>
        <a:xfrm>
          <a:off x="4280032" y="1617272"/>
          <a:ext cx="1566652" cy="9948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41909"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dirty="0" smtClean="0"/>
            <a:t>Zbieg pozorny</a:t>
          </a:r>
        </a:p>
        <a:p>
          <a:pPr lvl="0" algn="ctr" defTabSz="800100">
            <a:lnSpc>
              <a:spcPct val="90000"/>
            </a:lnSpc>
            <a:spcBef>
              <a:spcPct val="0"/>
            </a:spcBef>
            <a:spcAft>
              <a:spcPct val="35000"/>
            </a:spcAft>
          </a:pPr>
          <a:r>
            <a:rPr lang="pl-PL" sz="1800" kern="1200" dirty="0" smtClean="0"/>
            <a:t>(niewłaściwy)</a:t>
          </a:r>
          <a:endParaRPr lang="pl-PL" sz="1800" kern="1200" dirty="0"/>
        </a:p>
      </dsp:txBody>
      <dsp:txXfrm>
        <a:off x="4309169" y="1646409"/>
        <a:ext cx="1508378" cy="9365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75E9F-7767-443D-B675-DB32FE4E16E2}">
      <dsp:nvSpPr>
        <dsp:cNvPr id="0" name=""/>
        <dsp:cNvSpPr/>
      </dsp:nvSpPr>
      <dsp:spPr>
        <a:xfrm>
          <a:off x="2405" y="1587003"/>
          <a:ext cx="1779984" cy="889992"/>
        </a:xfrm>
        <a:prstGeom prst="roundRect">
          <a:avLst>
            <a:gd name="adj" fmla="val 10000"/>
          </a:avLst>
        </a:prstGeom>
        <a:solidFill>
          <a:schemeClr val="accent1">
            <a:hueOff val="0"/>
            <a:satOff val="0"/>
            <a:lumOff val="0"/>
            <a:alphaOff val="0"/>
          </a:schemeClr>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kern="1200" dirty="0" smtClean="0"/>
            <a:t>Zbieg pozorny</a:t>
          </a:r>
          <a:endParaRPr lang="pl-PL" sz="1300" kern="1200" dirty="0"/>
        </a:p>
      </dsp:txBody>
      <dsp:txXfrm>
        <a:off x="28472" y="1613070"/>
        <a:ext cx="1727850" cy="837858"/>
      </dsp:txXfrm>
    </dsp:sp>
    <dsp:sp modelId="{4C1D3211-6BFD-4164-8969-CFF8D34DA888}">
      <dsp:nvSpPr>
        <dsp:cNvPr id="0" name=""/>
        <dsp:cNvSpPr/>
      </dsp:nvSpPr>
      <dsp:spPr>
        <a:xfrm rot="18289469">
          <a:off x="1514995" y="1500545"/>
          <a:ext cx="1246783" cy="39418"/>
        </a:xfrm>
        <a:custGeom>
          <a:avLst/>
          <a:gdLst/>
          <a:ahLst/>
          <a:cxnLst/>
          <a:rect l="0" t="0" r="0" b="0"/>
          <a:pathLst>
            <a:path>
              <a:moveTo>
                <a:pt x="0" y="19709"/>
              </a:moveTo>
              <a:lnTo>
                <a:pt x="1246783" y="19709"/>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107217" y="1489084"/>
        <a:ext cx="62339" cy="62339"/>
      </dsp:txXfrm>
    </dsp:sp>
    <dsp:sp modelId="{643B2C15-AAFC-44A4-9E80-579AF03FC770}">
      <dsp:nvSpPr>
        <dsp:cNvPr id="0" name=""/>
        <dsp:cNvSpPr/>
      </dsp:nvSpPr>
      <dsp:spPr>
        <a:xfrm>
          <a:off x="2494383" y="563512"/>
          <a:ext cx="1779984" cy="889992"/>
        </a:xfrm>
        <a:prstGeom prst="roundRect">
          <a:avLst>
            <a:gd name="adj" fmla="val 10000"/>
          </a:avLst>
        </a:prstGeom>
        <a:solidFill>
          <a:schemeClr val="accent1">
            <a:hueOff val="0"/>
            <a:satOff val="0"/>
            <a:lumOff val="0"/>
            <a:alphaOff val="0"/>
          </a:schemeClr>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kern="1200" dirty="0" smtClean="0"/>
            <a:t>Czyny </a:t>
          </a:r>
          <a:r>
            <a:rPr lang="pl-PL" sz="1300" kern="1200" dirty="0" err="1" smtClean="0"/>
            <a:t>współukarane</a:t>
          </a:r>
          <a:endParaRPr lang="pl-PL" sz="1300" kern="1200" dirty="0" smtClean="0"/>
        </a:p>
        <a:p>
          <a:pPr lvl="0" algn="ctr" defTabSz="577850">
            <a:lnSpc>
              <a:spcPct val="90000"/>
            </a:lnSpc>
            <a:spcBef>
              <a:spcPct val="0"/>
            </a:spcBef>
            <a:spcAft>
              <a:spcPct val="35000"/>
            </a:spcAft>
          </a:pPr>
          <a:r>
            <a:rPr lang="pl-PL" sz="1300" kern="1200" dirty="0" smtClean="0"/>
            <a:t>następcze </a:t>
          </a:r>
          <a:endParaRPr lang="pl-PL" sz="1300" kern="1200" dirty="0"/>
        </a:p>
      </dsp:txBody>
      <dsp:txXfrm>
        <a:off x="2520450" y="589579"/>
        <a:ext cx="1727850" cy="837858"/>
      </dsp:txXfrm>
    </dsp:sp>
    <dsp:sp modelId="{D7DAF2BF-B2D4-4EA7-870B-26D8ACA096B1}">
      <dsp:nvSpPr>
        <dsp:cNvPr id="0" name=""/>
        <dsp:cNvSpPr/>
      </dsp:nvSpPr>
      <dsp:spPr>
        <a:xfrm rot="19457599">
          <a:off x="4191953" y="732926"/>
          <a:ext cx="876822" cy="39418"/>
        </a:xfrm>
        <a:custGeom>
          <a:avLst/>
          <a:gdLst/>
          <a:ahLst/>
          <a:cxnLst/>
          <a:rect l="0" t="0" r="0" b="0"/>
          <a:pathLst>
            <a:path>
              <a:moveTo>
                <a:pt x="0" y="19709"/>
              </a:moveTo>
              <a:lnTo>
                <a:pt x="876822" y="1970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4608444" y="730715"/>
        <a:ext cx="43841" cy="43841"/>
      </dsp:txXfrm>
    </dsp:sp>
    <dsp:sp modelId="{368F5F61-7A8F-4CE0-AE90-4FB11408FA50}">
      <dsp:nvSpPr>
        <dsp:cNvPr id="0" name=""/>
        <dsp:cNvSpPr/>
      </dsp:nvSpPr>
      <dsp:spPr>
        <a:xfrm>
          <a:off x="4986361" y="51767"/>
          <a:ext cx="1779984" cy="889992"/>
        </a:xfrm>
        <a:prstGeom prst="roundRect">
          <a:avLst>
            <a:gd name="adj" fmla="val 10000"/>
          </a:avLst>
        </a:prstGeom>
        <a:solidFill>
          <a:schemeClr val="accent1">
            <a:hueOff val="0"/>
            <a:satOff val="0"/>
            <a:lumOff val="0"/>
            <a:alphaOff val="0"/>
          </a:schemeClr>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kern="1200" dirty="0" smtClean="0"/>
            <a:t>Np. czynności związane sytuacyjnie z czynem głównym</a:t>
          </a:r>
          <a:endParaRPr lang="pl-PL" sz="1300" kern="1200" dirty="0"/>
        </a:p>
      </dsp:txBody>
      <dsp:txXfrm>
        <a:off x="5012428" y="77834"/>
        <a:ext cx="1727850" cy="837858"/>
      </dsp:txXfrm>
    </dsp:sp>
    <dsp:sp modelId="{8AC619D3-AA2A-4637-BF1D-E987F6FC364F}">
      <dsp:nvSpPr>
        <dsp:cNvPr id="0" name=""/>
        <dsp:cNvSpPr/>
      </dsp:nvSpPr>
      <dsp:spPr>
        <a:xfrm rot="2142401">
          <a:off x="4191953" y="1244672"/>
          <a:ext cx="876822" cy="39418"/>
        </a:xfrm>
        <a:custGeom>
          <a:avLst/>
          <a:gdLst/>
          <a:ahLst/>
          <a:cxnLst/>
          <a:rect l="0" t="0" r="0" b="0"/>
          <a:pathLst>
            <a:path>
              <a:moveTo>
                <a:pt x="0" y="19709"/>
              </a:moveTo>
              <a:lnTo>
                <a:pt x="876822" y="1970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4608444" y="1242461"/>
        <a:ext cx="43841" cy="43841"/>
      </dsp:txXfrm>
    </dsp:sp>
    <dsp:sp modelId="{91023D15-5D67-42E2-947C-D57E9A186805}">
      <dsp:nvSpPr>
        <dsp:cNvPr id="0" name=""/>
        <dsp:cNvSpPr/>
      </dsp:nvSpPr>
      <dsp:spPr>
        <a:xfrm>
          <a:off x="4986361" y="1075258"/>
          <a:ext cx="1779984" cy="889992"/>
        </a:xfrm>
        <a:prstGeom prst="roundRect">
          <a:avLst>
            <a:gd name="adj" fmla="val 10000"/>
          </a:avLst>
        </a:prstGeom>
        <a:solidFill>
          <a:schemeClr val="accent1">
            <a:hueOff val="0"/>
            <a:satOff val="0"/>
            <a:lumOff val="0"/>
            <a:alphaOff val="0"/>
          </a:schemeClr>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kern="1200" dirty="0" smtClean="0"/>
            <a:t>Np. wykorzystanie owoców przestępstwa </a:t>
          </a:r>
          <a:endParaRPr lang="pl-PL" sz="1300" kern="1200" dirty="0"/>
        </a:p>
      </dsp:txBody>
      <dsp:txXfrm>
        <a:off x="5012428" y="1101325"/>
        <a:ext cx="1727850" cy="837858"/>
      </dsp:txXfrm>
    </dsp:sp>
    <dsp:sp modelId="{9AB7D9C7-57DF-403A-83E2-CC2A4DC72233}">
      <dsp:nvSpPr>
        <dsp:cNvPr id="0" name=""/>
        <dsp:cNvSpPr/>
      </dsp:nvSpPr>
      <dsp:spPr>
        <a:xfrm rot="3310531">
          <a:off x="1514995" y="2524036"/>
          <a:ext cx="1246783" cy="39418"/>
        </a:xfrm>
        <a:custGeom>
          <a:avLst/>
          <a:gdLst/>
          <a:ahLst/>
          <a:cxnLst/>
          <a:rect l="0" t="0" r="0" b="0"/>
          <a:pathLst>
            <a:path>
              <a:moveTo>
                <a:pt x="0" y="19709"/>
              </a:moveTo>
              <a:lnTo>
                <a:pt x="1246783" y="19709"/>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107217" y="2512575"/>
        <a:ext cx="62339" cy="62339"/>
      </dsp:txXfrm>
    </dsp:sp>
    <dsp:sp modelId="{2A38DAD5-61E9-4589-9232-290B466555FE}">
      <dsp:nvSpPr>
        <dsp:cNvPr id="0" name=""/>
        <dsp:cNvSpPr/>
      </dsp:nvSpPr>
      <dsp:spPr>
        <a:xfrm>
          <a:off x="2494383" y="2610494"/>
          <a:ext cx="1779984" cy="889992"/>
        </a:xfrm>
        <a:prstGeom prst="roundRect">
          <a:avLst>
            <a:gd name="adj" fmla="val 10000"/>
          </a:avLst>
        </a:prstGeom>
        <a:solidFill>
          <a:schemeClr val="accent1">
            <a:hueOff val="0"/>
            <a:satOff val="0"/>
            <a:lumOff val="0"/>
            <a:alphaOff val="0"/>
          </a:schemeClr>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kern="1200" dirty="0" smtClean="0"/>
            <a:t>Czyny </a:t>
          </a:r>
          <a:r>
            <a:rPr lang="pl-PL" sz="1300" kern="1200" dirty="0" err="1" smtClean="0"/>
            <a:t>współukarane</a:t>
          </a:r>
          <a:r>
            <a:rPr lang="pl-PL" sz="1300" kern="1200" dirty="0" smtClean="0"/>
            <a:t> </a:t>
          </a:r>
        </a:p>
        <a:p>
          <a:pPr lvl="0" algn="ctr" defTabSz="577850">
            <a:lnSpc>
              <a:spcPct val="90000"/>
            </a:lnSpc>
            <a:spcBef>
              <a:spcPct val="0"/>
            </a:spcBef>
            <a:spcAft>
              <a:spcPct val="35000"/>
            </a:spcAft>
          </a:pPr>
          <a:r>
            <a:rPr lang="pl-PL" sz="1300" kern="1200" dirty="0" smtClean="0"/>
            <a:t>uprzednie</a:t>
          </a:r>
          <a:endParaRPr lang="pl-PL" sz="1300" kern="1200" dirty="0"/>
        </a:p>
      </dsp:txBody>
      <dsp:txXfrm>
        <a:off x="2520450" y="2636561"/>
        <a:ext cx="1727850" cy="837858"/>
      </dsp:txXfrm>
    </dsp:sp>
    <dsp:sp modelId="{960C281C-56FE-4879-A5ED-E7A4326C033F}">
      <dsp:nvSpPr>
        <dsp:cNvPr id="0" name=""/>
        <dsp:cNvSpPr/>
      </dsp:nvSpPr>
      <dsp:spPr>
        <a:xfrm rot="19457599">
          <a:off x="4191953" y="2779908"/>
          <a:ext cx="876822" cy="39418"/>
        </a:xfrm>
        <a:custGeom>
          <a:avLst/>
          <a:gdLst/>
          <a:ahLst/>
          <a:cxnLst/>
          <a:rect l="0" t="0" r="0" b="0"/>
          <a:pathLst>
            <a:path>
              <a:moveTo>
                <a:pt x="0" y="19709"/>
              </a:moveTo>
              <a:lnTo>
                <a:pt x="876822" y="1970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4608444" y="2777697"/>
        <a:ext cx="43841" cy="43841"/>
      </dsp:txXfrm>
    </dsp:sp>
    <dsp:sp modelId="{8506FAF2-9E29-4AD9-BFD6-7EAA71E8FF5C}">
      <dsp:nvSpPr>
        <dsp:cNvPr id="0" name=""/>
        <dsp:cNvSpPr/>
      </dsp:nvSpPr>
      <dsp:spPr>
        <a:xfrm>
          <a:off x="4986361" y="2098749"/>
          <a:ext cx="1779984" cy="889992"/>
        </a:xfrm>
        <a:prstGeom prst="roundRect">
          <a:avLst>
            <a:gd name="adj" fmla="val 10000"/>
          </a:avLst>
        </a:prstGeom>
        <a:solidFill>
          <a:schemeClr val="accent1">
            <a:hueOff val="0"/>
            <a:satOff val="0"/>
            <a:lumOff val="0"/>
            <a:alphaOff val="0"/>
          </a:schemeClr>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kern="1200" dirty="0" smtClean="0"/>
            <a:t>Np. formy stadialne</a:t>
          </a:r>
          <a:endParaRPr lang="pl-PL" sz="1300" kern="1200" dirty="0"/>
        </a:p>
      </dsp:txBody>
      <dsp:txXfrm>
        <a:off x="5012428" y="2124816"/>
        <a:ext cx="1727850" cy="837858"/>
      </dsp:txXfrm>
    </dsp:sp>
    <dsp:sp modelId="{20AB38C0-7BFD-4721-9224-1CFC406BD087}">
      <dsp:nvSpPr>
        <dsp:cNvPr id="0" name=""/>
        <dsp:cNvSpPr/>
      </dsp:nvSpPr>
      <dsp:spPr>
        <a:xfrm rot="2142401">
          <a:off x="4191953" y="3291654"/>
          <a:ext cx="876822" cy="39418"/>
        </a:xfrm>
        <a:custGeom>
          <a:avLst/>
          <a:gdLst/>
          <a:ahLst/>
          <a:cxnLst/>
          <a:rect l="0" t="0" r="0" b="0"/>
          <a:pathLst>
            <a:path>
              <a:moveTo>
                <a:pt x="0" y="19709"/>
              </a:moveTo>
              <a:lnTo>
                <a:pt x="876822" y="1970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4608444" y="3289443"/>
        <a:ext cx="43841" cy="43841"/>
      </dsp:txXfrm>
    </dsp:sp>
    <dsp:sp modelId="{111F8607-3932-46FA-BA76-390A2E77B719}">
      <dsp:nvSpPr>
        <dsp:cNvPr id="0" name=""/>
        <dsp:cNvSpPr/>
      </dsp:nvSpPr>
      <dsp:spPr>
        <a:xfrm>
          <a:off x="4986361" y="3122240"/>
          <a:ext cx="1779984" cy="889992"/>
        </a:xfrm>
        <a:prstGeom prst="roundRect">
          <a:avLst>
            <a:gd name="adj" fmla="val 10000"/>
          </a:avLst>
        </a:prstGeom>
        <a:solidFill>
          <a:schemeClr val="accent1">
            <a:hueOff val="0"/>
            <a:satOff val="0"/>
            <a:lumOff val="0"/>
            <a:alphaOff val="0"/>
          </a:schemeClr>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kern="1200" dirty="0" smtClean="0"/>
            <a:t>Np. narażenie na niebezpieczeństwo w stosunku do późniejszego  naruszenia dobra</a:t>
          </a:r>
          <a:endParaRPr lang="pl-PL" sz="1300" kern="1200" dirty="0"/>
        </a:p>
      </dsp:txBody>
      <dsp:txXfrm>
        <a:off x="5012428" y="3148307"/>
        <a:ext cx="1727850" cy="83785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26.01.2020</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26/01/2020</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26/01/2020</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26/01/2020</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26/01/2020</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26/01/2020</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26/01/2020</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26/01/2020</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26/01/2020</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26/01/2020</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26/01/2020</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26/01/2020</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26/01/2020</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Zbieg przepisów i zbieg przestępstw</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3501008"/>
            <a:ext cx="2476500" cy="1905000"/>
          </a:xfrm>
          <a:prstGeom prst="rect">
            <a:avLst/>
          </a:prstGeom>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Czyn ciągły</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marL="114300" indent="0" fontAlgn="auto">
              <a:spcAft>
                <a:spcPts val="0"/>
              </a:spcAft>
              <a:buNone/>
              <a:defRPr/>
            </a:pPr>
            <a:r>
              <a:rPr lang="pl-PL" b="1" dirty="0" smtClean="0"/>
              <a:t>Krótkie odstępy czasu </a:t>
            </a:r>
          </a:p>
          <a:p>
            <a:pPr marL="114300" indent="0" fontAlgn="auto">
              <a:spcAft>
                <a:spcPts val="0"/>
              </a:spcAft>
              <a:buNone/>
              <a:defRPr/>
            </a:pPr>
            <a:endParaRPr lang="pl-PL" b="1" dirty="0" smtClean="0"/>
          </a:p>
          <a:p>
            <a:pPr fontAlgn="auto">
              <a:spcAft>
                <a:spcPts val="0"/>
              </a:spcAft>
              <a:buFont typeface="Wingdings" panose="05000000000000000000" pitchFamily="2" charset="2"/>
              <a:buChar char="Ø"/>
              <a:defRPr/>
            </a:pPr>
            <a:r>
              <a:rPr lang="pl-PL" b="1" dirty="0"/>
              <a:t> </a:t>
            </a:r>
            <a:r>
              <a:rPr lang="pl-PL" b="1" dirty="0" smtClean="0"/>
              <a:t>jest to przesłanka szczególnie nieostra i różnorodnie interpretowana</a:t>
            </a:r>
          </a:p>
          <a:p>
            <a:pPr marL="114300" indent="0" fontAlgn="auto">
              <a:spcAft>
                <a:spcPts val="0"/>
              </a:spcAft>
              <a:buNone/>
              <a:defRPr/>
            </a:pPr>
            <a:endParaRPr lang="pl-PL" dirty="0" smtClean="0"/>
          </a:p>
          <a:p>
            <a:pPr algn="just" fontAlgn="auto">
              <a:spcAft>
                <a:spcPts val="0"/>
              </a:spcAft>
              <a:buFont typeface="Wingdings" panose="05000000000000000000" pitchFamily="2" charset="2"/>
              <a:buChar char="Ø"/>
              <a:defRPr/>
            </a:pPr>
            <a:r>
              <a:rPr lang="pl-PL" b="1" dirty="0"/>
              <a:t> </a:t>
            </a:r>
            <a:r>
              <a:rPr lang="pl-PL" b="1" dirty="0" smtClean="0"/>
              <a:t>„</a:t>
            </a:r>
            <a:r>
              <a:rPr lang="pl-PL" dirty="0" smtClean="0"/>
              <a:t>Okres </a:t>
            </a:r>
            <a:r>
              <a:rPr lang="pl-PL" dirty="0"/>
              <a:t>przekraczający 2 lata, dzielący pierwsze przypisane skazanemu zachowania </a:t>
            </a:r>
            <a:r>
              <a:rPr lang="pl-PL" dirty="0" smtClean="0"/>
              <a:t>od drugich, nie </a:t>
            </a:r>
            <a:r>
              <a:rPr lang="pl-PL" dirty="0"/>
              <a:t>może być uznany za "krótki odstęp czasu" w rozumieniu art. 12 KK. </a:t>
            </a:r>
            <a:r>
              <a:rPr lang="pl-PL" dirty="0" smtClean="0"/>
              <a:t>(…) W </a:t>
            </a:r>
            <a:r>
              <a:rPr lang="pl-PL" dirty="0"/>
              <a:t>najdalej idącej interpretacji, przesłanki "krótkie odstępy czasu", dokonanej w postanowieniu Sądu Najwyższego z dnia 9.3.2006 r., sygn. V KK 271/05, OSNKW 2006, nr 5, poz. 50, dopuszczono możliwość "kilkumiesięcznych przedziałów czasowych pomiędzy kolejnymi </a:t>
            </a:r>
            <a:r>
              <a:rPr lang="pl-PL" dirty="0" err="1"/>
              <a:t>zachowaniami</a:t>
            </a:r>
            <a:r>
              <a:rPr lang="pl-PL" dirty="0"/>
              <a:t>". W uzasadnieniu tego orzeczenia stwierdzono jednak, że przedział czasu "wyraźnie przekraczający rok" "bez wątpienia" zerwał więź czasową pomiędzy ogniwami czynu i nie może być kwalifikowany w ramach art. 12 KK. Orzekający w tej sprawie skład Sądu Najwyższego podziela to stanowisko, a zatem tym bardziej nie można uznać za prawidłowe przyjęcie konstrukcji z art. 12 KK do </a:t>
            </a:r>
            <a:r>
              <a:rPr lang="pl-PL" dirty="0" err="1"/>
              <a:t>zachowań</a:t>
            </a:r>
            <a:r>
              <a:rPr lang="pl-PL" dirty="0"/>
              <a:t> przedzielonych ponad dwuletnim </a:t>
            </a:r>
            <a:r>
              <a:rPr lang="pl-PL" dirty="0" smtClean="0"/>
              <a:t>okresem„ (</a:t>
            </a:r>
            <a:r>
              <a:rPr lang="nn-NO" dirty="0"/>
              <a:t>post. SN z 4.3.2008 r., III KK 302/07, OSNwSK 2008, Nr 1, poz. 523</a:t>
            </a:r>
            <a:r>
              <a:rPr lang="nn-NO" dirty="0" smtClean="0"/>
              <a:t>).</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102630202"/>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Czyn ciągły</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marL="114300" indent="0" fontAlgn="auto">
              <a:spcAft>
                <a:spcPts val="0"/>
              </a:spcAft>
              <a:buNone/>
              <a:defRPr/>
            </a:pPr>
            <a:r>
              <a:rPr lang="pl-PL" b="1" dirty="0"/>
              <a:t>Z</a:t>
            </a:r>
            <a:r>
              <a:rPr lang="pl-PL" b="1" dirty="0" smtClean="0"/>
              <a:t> góry powzięty zamiar</a:t>
            </a:r>
          </a:p>
          <a:p>
            <a:pPr marL="114300" indent="0" fontAlgn="auto">
              <a:spcAft>
                <a:spcPts val="0"/>
              </a:spcAft>
              <a:buNone/>
              <a:defRPr/>
            </a:pPr>
            <a:endParaRPr lang="pl-PL" b="1" dirty="0"/>
          </a:p>
          <a:p>
            <a:pPr algn="just" fontAlgn="auto">
              <a:spcAft>
                <a:spcPts val="0"/>
              </a:spcAft>
              <a:buFont typeface="Wingdings" panose="05000000000000000000" pitchFamily="2" charset="2"/>
              <a:buChar char="Ø"/>
              <a:defRPr/>
            </a:pPr>
            <a:r>
              <a:rPr lang="pl-PL" dirty="0"/>
              <a:t>p</a:t>
            </a:r>
            <a:r>
              <a:rPr lang="pl-PL" dirty="0" smtClean="0"/>
              <a:t>rzesłanka ta oznacza</a:t>
            </a:r>
            <a:r>
              <a:rPr lang="pl-PL" dirty="0"/>
              <a:t>, że sprawca chce popełnić dwa lub więcej </a:t>
            </a:r>
            <a:r>
              <a:rPr lang="pl-PL" dirty="0" err="1"/>
              <a:t>zachowań</a:t>
            </a:r>
            <a:r>
              <a:rPr lang="pl-PL" dirty="0"/>
              <a:t> albo przewiduje możliwość ich popełnienia i na to się </a:t>
            </a:r>
            <a:r>
              <a:rPr lang="pl-PL" dirty="0" smtClean="0"/>
              <a:t>godzi, </a:t>
            </a:r>
            <a:r>
              <a:rPr lang="pl-PL" dirty="0"/>
              <a:t>a zarazem przystępując do realizacji pierwszego zachowania, obejmuje zamiarem wszystkie zachowania połączone znamieniem ciągłości </a:t>
            </a:r>
            <a:endParaRPr lang="pl-PL" dirty="0" smtClean="0"/>
          </a:p>
          <a:p>
            <a:pPr algn="just" fontAlgn="auto">
              <a:spcAft>
                <a:spcPts val="0"/>
              </a:spcAft>
              <a:buFont typeface="Wingdings" panose="05000000000000000000" pitchFamily="2" charset="2"/>
              <a:buChar char="Ø"/>
              <a:defRPr/>
            </a:pPr>
            <a:r>
              <a:rPr lang="pl-PL" dirty="0" smtClean="0"/>
              <a:t>nie </a:t>
            </a:r>
            <a:r>
              <a:rPr lang="pl-PL" dirty="0"/>
              <a:t>spełnia kryteriów czynu ciągłego przypadek, w którym poszczególne zachowania sprawcy nie zostały objęte jednym, z góry powziętym zamiarem, lecz zostały dokonane z identycznym zamiarem, takim samym w odniesieniu do każdego zachowania, lecz nieistniejącym z góry, a pojawiającym się sukcesywnie przy podejmowaniu każdego kolejnego </a:t>
            </a:r>
            <a:r>
              <a:rPr lang="pl-PL" dirty="0" smtClean="0"/>
              <a:t>zachowania czyli z zamiarem </a:t>
            </a:r>
            <a:r>
              <a:rPr lang="pl-PL" dirty="0" err="1" smtClean="0"/>
              <a:t>odnawaialnym</a:t>
            </a:r>
            <a:endParaRPr lang="pl-PL" dirty="0" smtClean="0"/>
          </a:p>
          <a:p>
            <a:pPr algn="just" fontAlgn="auto">
              <a:spcAft>
                <a:spcPts val="0"/>
              </a:spcAft>
              <a:buFont typeface="Wingdings" panose="05000000000000000000" pitchFamily="2" charset="2"/>
              <a:buChar char="Ø"/>
              <a:defRPr/>
            </a:pPr>
            <a:r>
              <a:rPr lang="pl-PL" u="sng" dirty="0" smtClean="0"/>
              <a:t>Osobny problem stanowi natomiast treść zamiaru – </a:t>
            </a:r>
            <a:r>
              <a:rPr lang="pl-PL" u="sng" dirty="0" err="1" smtClean="0"/>
              <a:t>tj</a:t>
            </a:r>
            <a:r>
              <a:rPr lang="pl-PL" u="sng" dirty="0" smtClean="0"/>
              <a:t>, konieczny poziom jego konkretyzacji, skoro obejmować ma cały kompleks </a:t>
            </a:r>
            <a:r>
              <a:rPr lang="pl-PL" u="sng" dirty="0" err="1" smtClean="0"/>
              <a:t>zachowań</a:t>
            </a:r>
            <a:r>
              <a:rPr lang="pl-PL" u="sng" dirty="0" smtClean="0"/>
              <a:t> tworzących czyn ciągły. </a:t>
            </a:r>
          </a:p>
          <a:p>
            <a:pPr fontAlgn="auto">
              <a:spcAft>
                <a:spcPts val="0"/>
              </a:spcAft>
              <a:buFont typeface="Arial" pitchFamily="34" charset="0"/>
              <a:buNone/>
              <a:defRPr/>
            </a:pPr>
            <a:endParaRPr lang="pl-PL" u="sng"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788801974"/>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Czyn ciągły</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marL="114300" indent="0" fontAlgn="auto">
              <a:spcAft>
                <a:spcPts val="0"/>
              </a:spcAft>
              <a:buNone/>
              <a:defRPr/>
            </a:pPr>
            <a:r>
              <a:rPr lang="pl-PL" b="1" dirty="0" smtClean="0"/>
              <a:t>Tożsamość pokrzywdzonego </a:t>
            </a:r>
            <a:endParaRPr lang="pl-PL" b="1" dirty="0"/>
          </a:p>
          <a:p>
            <a:pPr fontAlgn="auto">
              <a:spcAft>
                <a:spcPts val="0"/>
              </a:spcAft>
              <a:buFont typeface="Arial" pitchFamily="34" charset="0"/>
              <a:buNone/>
              <a:defRPr/>
            </a:pPr>
            <a:endParaRPr lang="pl-PL" u="sng" dirty="0" smtClean="0"/>
          </a:p>
          <a:p>
            <a:pPr fontAlgn="auto">
              <a:spcAft>
                <a:spcPts val="0"/>
              </a:spcAft>
              <a:buFont typeface="Wingdings" panose="05000000000000000000" pitchFamily="2" charset="2"/>
              <a:buChar char="q"/>
              <a:defRPr/>
            </a:pPr>
            <a:r>
              <a:rPr lang="pl-PL" dirty="0" smtClean="0"/>
              <a:t>Jeśli treścią czynu </a:t>
            </a:r>
            <a:r>
              <a:rPr lang="pl-PL" dirty="0" err="1" smtClean="0"/>
              <a:t>ciagłego</a:t>
            </a:r>
            <a:r>
              <a:rPr lang="pl-PL" dirty="0" smtClean="0"/>
              <a:t>  </a:t>
            </a:r>
            <a:r>
              <a:rPr lang="pl-PL" dirty="0"/>
              <a:t>jest zamach na </a:t>
            </a:r>
            <a:r>
              <a:rPr lang="pl-PL" b="1" dirty="0"/>
              <a:t>dobro osobiste</a:t>
            </a:r>
            <a:r>
              <a:rPr lang="pl-PL" dirty="0"/>
              <a:t>, to wszystkie objęte nim zachowania sprawcy muszą być </a:t>
            </a:r>
            <a:r>
              <a:rPr lang="pl-PL" b="1" dirty="0"/>
              <a:t>wymierzone w tę samą osobę</a:t>
            </a:r>
            <a:r>
              <a:rPr lang="pl-PL" dirty="0"/>
              <a:t>. </a:t>
            </a:r>
            <a:endParaRPr lang="pl-PL" dirty="0" smtClean="0"/>
          </a:p>
          <a:p>
            <a:pPr fontAlgn="auto">
              <a:spcAft>
                <a:spcPts val="0"/>
              </a:spcAft>
              <a:buFont typeface="Wingdings" panose="05000000000000000000" pitchFamily="2" charset="2"/>
              <a:buChar char="q"/>
              <a:defRPr/>
            </a:pPr>
            <a:r>
              <a:rPr lang="pl-PL" dirty="0" smtClean="0"/>
              <a:t>Pojęcie </a:t>
            </a:r>
            <a:r>
              <a:rPr lang="pl-PL" dirty="0"/>
              <a:t>dobra osobistego należy rozumieć zgodnie z art. 23 </a:t>
            </a:r>
            <a:r>
              <a:rPr lang="pl-PL" dirty="0" smtClean="0"/>
              <a:t>KC</a:t>
            </a:r>
          </a:p>
          <a:p>
            <a:pPr fontAlgn="auto">
              <a:spcAft>
                <a:spcPts val="0"/>
              </a:spcAft>
              <a:buFont typeface="Wingdings" panose="05000000000000000000" pitchFamily="2" charset="2"/>
              <a:buChar char="q"/>
              <a:defRPr/>
            </a:pPr>
            <a:r>
              <a:rPr lang="pl-PL" dirty="0" smtClean="0"/>
              <a:t>W judykaturze przyjmuje się, że warunek </a:t>
            </a:r>
            <a:r>
              <a:rPr lang="pl-PL" dirty="0"/>
              <a:t>tożsamości pokrzywdzonego dotyczy również zamachu na dobro osobiste, które w ramach danego typu przestępstwa chronione jest ubocznie (wyr. SA w Katowicach z 29.4.2009 r., II AKA 405/08, OSAK 2009, Nr 3, poz. 1</a:t>
            </a:r>
            <a:r>
              <a:rPr lang="pl-PL" dirty="0" smtClean="0"/>
              <a:t>).</a:t>
            </a:r>
          </a:p>
          <a:p>
            <a:pPr marL="114300" indent="0" fontAlgn="auto">
              <a:spcAft>
                <a:spcPts val="0"/>
              </a:spcAft>
              <a:buNone/>
              <a:defRPr/>
            </a:pPr>
            <a:endParaRPr lang="pl-PL" b="1" dirty="0" smtClean="0"/>
          </a:p>
          <a:p>
            <a:pPr fontAlgn="auto">
              <a:spcAft>
                <a:spcPts val="0"/>
              </a:spcAft>
              <a:defRPr/>
            </a:pPr>
            <a:r>
              <a:rPr lang="pl-PL" b="1" dirty="0" smtClean="0">
                <a:solidFill>
                  <a:srgbClr val="FF0000"/>
                </a:solidFill>
              </a:rPr>
              <a:t>konsekwencje </a:t>
            </a:r>
            <a:r>
              <a:rPr lang="pl-PL" b="1" dirty="0">
                <a:solidFill>
                  <a:srgbClr val="FF0000"/>
                </a:solidFill>
              </a:rPr>
              <a:t>prawne konstrukcji czynu </a:t>
            </a:r>
            <a:r>
              <a:rPr lang="pl-PL" b="1" dirty="0" smtClean="0">
                <a:solidFill>
                  <a:srgbClr val="FF0000"/>
                </a:solidFill>
              </a:rPr>
              <a:t>ciągłego</a:t>
            </a:r>
            <a:endParaRPr lang="pl-PL" dirty="0" smtClean="0"/>
          </a:p>
          <a:p>
            <a:pPr marL="571500" indent="-457200" fontAlgn="auto">
              <a:spcAft>
                <a:spcPts val="0"/>
              </a:spcAft>
              <a:buFont typeface="+mj-lt"/>
              <a:buAutoNum type="arabicPeriod"/>
              <a:defRPr/>
            </a:pPr>
            <a:r>
              <a:rPr lang="pl-PL" dirty="0" smtClean="0"/>
              <a:t>Czas popełnienia przestępstwa i kwestie intertemporalne</a:t>
            </a:r>
          </a:p>
          <a:p>
            <a:pPr marL="571500" indent="-457200" fontAlgn="auto">
              <a:spcAft>
                <a:spcPts val="0"/>
              </a:spcAft>
              <a:buFont typeface="+mj-lt"/>
              <a:buAutoNum type="arabicPeriod"/>
              <a:defRPr/>
            </a:pPr>
            <a:r>
              <a:rPr lang="pl-PL" dirty="0" smtClean="0"/>
              <a:t>Nieletniość </a:t>
            </a:r>
          </a:p>
          <a:p>
            <a:pPr marL="571500" indent="-457200" fontAlgn="auto">
              <a:spcAft>
                <a:spcPts val="0"/>
              </a:spcAft>
              <a:buFont typeface="+mj-lt"/>
              <a:buAutoNum type="arabicPeriod"/>
              <a:defRPr/>
            </a:pPr>
            <a:r>
              <a:rPr lang="pl-PL" dirty="0" smtClean="0"/>
              <a:t>Kwalifikacja prawna i wymiar kary</a:t>
            </a:r>
          </a:p>
          <a:p>
            <a:pPr marL="571500" indent="-457200" fontAlgn="auto">
              <a:spcAft>
                <a:spcPts val="0"/>
              </a:spcAft>
              <a:buFont typeface="+mj-lt"/>
              <a:buAutoNum type="arabicPeriod"/>
              <a:defRPr/>
            </a:pPr>
            <a:r>
              <a:rPr lang="pl-PL" dirty="0" smtClean="0"/>
              <a:t>Przesłanka „powagi rzeczy osądzonej” </a:t>
            </a:r>
          </a:p>
        </p:txBody>
      </p:sp>
    </p:spTree>
    <p:extLst>
      <p:ext uri="{BB962C8B-B14F-4D97-AF65-F5344CB8AC3E}">
        <p14:creationId xmlns:p14="http://schemas.microsoft.com/office/powerpoint/2010/main" val="4032144331"/>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2132856"/>
            <a:ext cx="3888432" cy="3168352"/>
          </a:xfrm>
          <a:prstGeom prst="rect">
            <a:avLst/>
          </a:prstGeom>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Czyn ciągły</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a:t>	</a:t>
            </a:r>
            <a:r>
              <a:rPr lang="pl-PL" dirty="0" smtClean="0"/>
              <a:t>„Prawomocne </a:t>
            </a:r>
            <a:r>
              <a:rPr lang="pl-PL" dirty="0"/>
              <a:t>skazanie za czyn ciągły (art. 12 KK) stoi na przeszkodzie, ze względu na treść art. 17 § 1 pkt 7 KPK, ponownemu postępowaniu o później ujawnione zachowania, będące elementami tego czynu, które nie były przedmiotem wcześniejszego osądzenia, niezależnie od tego jak ma się społeczna szkodliwość nowo ujawnionych fragmentów czynu ciągłego do społecznej szkodliwości </a:t>
            </a:r>
            <a:r>
              <a:rPr lang="pl-PL" dirty="0" err="1"/>
              <a:t>zachowań</a:t>
            </a:r>
            <a:r>
              <a:rPr lang="pl-PL" dirty="0"/>
              <a:t> uprzednio w ramach tego czynu osądzonych</a:t>
            </a:r>
            <a:r>
              <a:rPr lang="pl-PL" dirty="0" smtClean="0"/>
              <a:t>.” (</a:t>
            </a:r>
            <a:r>
              <a:rPr lang="pl-PL" dirty="0" err="1" smtClean="0"/>
              <a:t>uchw</a:t>
            </a:r>
            <a:r>
              <a:rPr lang="pl-PL" dirty="0"/>
              <a:t>. SN z 21.11.2001 r., I KZP </a:t>
            </a:r>
            <a:r>
              <a:rPr lang="pl-PL" dirty="0" smtClean="0"/>
              <a:t>29/01</a:t>
            </a:r>
            <a:r>
              <a:rPr lang="pl-PL" dirty="0"/>
              <a:t>, OSNKW 2002, Nr 1–2, poz. 2)</a:t>
            </a:r>
            <a:r>
              <a:rPr lang="pl-PL" dirty="0" smtClean="0"/>
              <a:t> </a:t>
            </a:r>
          </a:p>
          <a:p>
            <a:pPr marL="114300" indent="0">
              <a:buNone/>
            </a:pPr>
            <a:endParaRPr lang="pl-PL" b="1" dirty="0"/>
          </a:p>
          <a:p>
            <a:pPr marL="114300" indent="0">
              <a:buNone/>
            </a:pPr>
            <a:r>
              <a:rPr lang="pl-PL" b="1" dirty="0" smtClean="0"/>
              <a:t>„</a:t>
            </a:r>
            <a:r>
              <a:rPr lang="pl-PL" dirty="0" smtClean="0"/>
              <a:t>Prawomocne </a:t>
            </a:r>
            <a:r>
              <a:rPr lang="pl-PL" dirty="0"/>
              <a:t>skazanie za przestępstwo ciągłe stwarza stan materialnej prawomocności w stosunku do okresu objętego skazaniem, także w odniesieniu do jednostkowych </a:t>
            </a:r>
            <a:r>
              <a:rPr lang="pl-PL" dirty="0" err="1"/>
              <a:t>zachowań</a:t>
            </a:r>
            <a:r>
              <a:rPr lang="pl-PL" dirty="0"/>
              <a:t>, które nie zostały objęte opisem czynu </a:t>
            </a:r>
            <a:r>
              <a:rPr lang="pl-PL" dirty="0" smtClean="0"/>
              <a:t>przypisanego.” (wyr</a:t>
            </a:r>
            <a:r>
              <a:rPr lang="pl-PL" dirty="0"/>
              <a:t>. SN z 22.1.2014 r., III KK 441/13, KZS 2014, Nr 6, poz. 34, Prok. i Pr. – </a:t>
            </a:r>
            <a:r>
              <a:rPr lang="pl-PL" dirty="0" err="1"/>
              <a:t>wkł</a:t>
            </a:r>
            <a:r>
              <a:rPr lang="pl-PL" dirty="0"/>
              <a:t>. 2014, Nr 4, poz. </a:t>
            </a:r>
            <a:r>
              <a:rPr lang="pl-PL" dirty="0" smtClean="0"/>
              <a:t>1)</a:t>
            </a:r>
            <a:endParaRPr lang="pl-PL" dirty="0"/>
          </a:p>
        </p:txBody>
      </p:sp>
    </p:spTree>
    <p:extLst>
      <p:ext uri="{BB962C8B-B14F-4D97-AF65-F5344CB8AC3E}">
        <p14:creationId xmlns:p14="http://schemas.microsoft.com/office/powerpoint/2010/main" val="2410715704"/>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Czyn ciągły</a:t>
            </a:r>
            <a:endParaRPr lang="pl-PL" dirty="0"/>
          </a:p>
        </p:txBody>
      </p:sp>
      <p:sp>
        <p:nvSpPr>
          <p:cNvPr id="3" name="Symbol zastępczy zawartości 2"/>
          <p:cNvSpPr>
            <a:spLocks noGrp="1"/>
          </p:cNvSpPr>
          <p:nvPr>
            <p:ph idx="1"/>
          </p:nvPr>
        </p:nvSpPr>
        <p:spPr>
          <a:xfrm>
            <a:off x="457200" y="1268760"/>
            <a:ext cx="8003232" cy="5589240"/>
          </a:xfrm>
        </p:spPr>
        <p:txBody>
          <a:bodyPr/>
          <a:lstStyle/>
          <a:p>
            <a:pPr marL="114300" indent="0">
              <a:buNone/>
            </a:pPr>
            <a:r>
              <a:rPr lang="pl-PL" b="1" dirty="0" smtClean="0"/>
              <a:t>Art</a:t>
            </a:r>
            <a:r>
              <a:rPr lang="pl-PL" dirty="0" smtClean="0"/>
              <a:t>. </a:t>
            </a:r>
            <a:r>
              <a:rPr lang="pl-PL" b="1" dirty="0" smtClean="0"/>
              <a:t>12 </a:t>
            </a:r>
            <a:r>
              <a:rPr lang="pl-PL" b="1" dirty="0"/>
              <a:t>§ </a:t>
            </a:r>
            <a:r>
              <a:rPr lang="pl-PL" b="1" dirty="0" smtClean="0"/>
              <a:t>2</a:t>
            </a:r>
            <a:endParaRPr lang="pl-PL" b="1" dirty="0"/>
          </a:p>
          <a:p>
            <a:r>
              <a:rPr lang="pl-PL" sz="1800" b="1" dirty="0" smtClean="0">
                <a:solidFill>
                  <a:srgbClr val="FF0000"/>
                </a:solidFill>
              </a:rPr>
              <a:t>Wykroczenia z rozdziału XIV </a:t>
            </a:r>
            <a:r>
              <a:rPr lang="pl-PL" sz="1800" b="1" dirty="0" err="1" smtClean="0">
                <a:solidFill>
                  <a:srgbClr val="FF0000"/>
                </a:solidFill>
              </a:rPr>
              <a:t>k.w</a:t>
            </a:r>
            <a:r>
              <a:rPr lang="pl-PL" sz="1800" b="1" dirty="0" smtClean="0">
                <a:solidFill>
                  <a:srgbClr val="FF0000"/>
                </a:solidFill>
              </a:rPr>
              <a:t>., przykładowo</a:t>
            </a:r>
            <a:r>
              <a:rPr lang="pl-PL" sz="1800" dirty="0" smtClean="0">
                <a:solidFill>
                  <a:srgbClr val="FF0000"/>
                </a:solidFill>
              </a:rPr>
              <a:t>: </a:t>
            </a:r>
            <a:endParaRPr lang="pl-PL" sz="1800" b="1" dirty="0" smtClean="0">
              <a:solidFill>
                <a:srgbClr val="FF0000"/>
              </a:solidFill>
            </a:endParaRPr>
          </a:p>
          <a:p>
            <a:pPr marL="114300" indent="0">
              <a:buNone/>
            </a:pPr>
            <a:r>
              <a:rPr lang="pl-PL" sz="1600" b="1" dirty="0" smtClean="0"/>
              <a:t>1</a:t>
            </a:r>
            <a:r>
              <a:rPr lang="pl-PL" sz="1600" b="1" dirty="0"/>
              <a:t>) </a:t>
            </a:r>
            <a:r>
              <a:rPr lang="pl-PL" sz="1600" dirty="0"/>
              <a:t>kradzież cudzej rzeczy ruchomej o wartości nieprzekraczającej 500 zł (art. 119 § 1 KW), a także jej usiłowanie, podżeganie do niej oraz pomocnictwo w jej popełnieniu (art. 119 § 2 KW),</a:t>
            </a:r>
          </a:p>
          <a:p>
            <a:pPr marL="114300" indent="0">
              <a:buNone/>
            </a:pPr>
            <a:r>
              <a:rPr lang="pl-PL" sz="1600" b="1" dirty="0" smtClean="0"/>
              <a:t>2</a:t>
            </a:r>
            <a:r>
              <a:rPr lang="pl-PL" sz="1600" b="1" dirty="0"/>
              <a:t>) </a:t>
            </a:r>
            <a:r>
              <a:rPr lang="pl-PL" sz="1600" dirty="0"/>
              <a:t>przywłaszczenie cudzej rzeczy ruchomej o wartości nieprzekraczającej 500 zł (art. 119 § 1 KW), a także jego usiłowanie, podżeganie do niego oraz pomocnictwo w jego popełnieniu (art. 119 § 2 KW), </a:t>
            </a:r>
          </a:p>
          <a:p>
            <a:pPr marL="114300" indent="0">
              <a:buNone/>
            </a:pPr>
            <a:r>
              <a:rPr lang="pl-PL" sz="1600" b="1" dirty="0" smtClean="0"/>
              <a:t>3</a:t>
            </a:r>
            <a:r>
              <a:rPr lang="pl-PL" sz="1600" b="1" dirty="0"/>
              <a:t>) </a:t>
            </a:r>
            <a:r>
              <a:rPr lang="pl-PL" sz="1600" dirty="0"/>
              <a:t>wyrąb z lasu drzewa o wartości nieprzekraczającej 500 zł w celu jego przywłaszczenia (art. 120 § 1 KW), a także jego usiłowanie, podżeganie do niego oraz pomocnictwo w jego popełnieniu (art. 120 § 2 KW</a:t>
            </a:r>
            <a:r>
              <a:rPr lang="pl-PL" sz="1600" dirty="0" smtClean="0"/>
              <a:t>),</a:t>
            </a:r>
            <a:endParaRPr lang="pl-PL" sz="1600" dirty="0"/>
          </a:p>
          <a:p>
            <a:pPr marL="114300" indent="0">
              <a:buNone/>
            </a:pPr>
            <a:r>
              <a:rPr lang="pl-PL" sz="1600" b="1" dirty="0"/>
              <a:t>4</a:t>
            </a:r>
            <a:r>
              <a:rPr lang="pl-PL" sz="1600" b="1" dirty="0" smtClean="0"/>
              <a:t>) </a:t>
            </a:r>
            <a:r>
              <a:rPr lang="pl-PL" sz="1600" dirty="0"/>
              <a:t>wyłudzenie przejazdu koleją lub innym środkiem lokomocji w warunkach trzykrotnego nieuregulowania należności i bez zamiaru jej spłaty (art. 121 § 1 KW),</a:t>
            </a:r>
          </a:p>
          <a:p>
            <a:pPr marL="114300" indent="0">
              <a:buNone/>
            </a:pPr>
            <a:r>
              <a:rPr lang="pl-PL" sz="1600" b="1" dirty="0"/>
              <a:t>5</a:t>
            </a:r>
            <a:r>
              <a:rPr lang="pl-PL" sz="1600" b="1" dirty="0" smtClean="0"/>
              <a:t>) </a:t>
            </a:r>
            <a:r>
              <a:rPr lang="pl-PL" sz="1600" dirty="0"/>
              <a:t>wyłudzenie pożywienia lub napoju, przejazdu środkiem lokomocji należącym do przedsiębiorstwa niedysponującego karami pieniężnymi określonymi w taryfie, wstępu na imprezę artystyczną, rozrywkową lub sportową, działania automatu lub innego podobnego płatnego świadczenia (art. 121 § 2 KW</a:t>
            </a:r>
            <a:r>
              <a:rPr lang="pl-PL" sz="1600" dirty="0" smtClean="0"/>
              <a:t>)…</a:t>
            </a:r>
          </a:p>
          <a:p>
            <a:pPr marL="114300" indent="0">
              <a:buNone/>
            </a:pPr>
            <a:endParaRPr lang="pl-PL" sz="1600" dirty="0"/>
          </a:p>
          <a:p>
            <a:pPr>
              <a:buFont typeface="Wingdings" panose="05000000000000000000" pitchFamily="2" charset="2"/>
              <a:buChar char="q"/>
            </a:pPr>
            <a:r>
              <a:rPr lang="pl-PL" sz="1600" b="1" dirty="0" smtClean="0"/>
              <a:t>wykroczenia </a:t>
            </a:r>
            <a:r>
              <a:rPr lang="pl-PL" sz="1600" b="1" dirty="0"/>
              <a:t>tego samego rodzaju (tego samego typu</a:t>
            </a:r>
            <a:r>
              <a:rPr lang="pl-PL" sz="1600" b="1" dirty="0" smtClean="0"/>
              <a:t>)</a:t>
            </a:r>
          </a:p>
          <a:p>
            <a:pPr>
              <a:buFont typeface="Wingdings" panose="05000000000000000000" pitchFamily="2" charset="2"/>
              <a:buChar char="q"/>
            </a:pPr>
            <a:r>
              <a:rPr lang="pl-PL" sz="1600" b="1" dirty="0" smtClean="0"/>
              <a:t>Wartość graniczna mienia dla przestępstwa</a:t>
            </a:r>
          </a:p>
          <a:p>
            <a:pPr marL="114300" indent="0">
              <a:buNone/>
            </a:pPr>
            <a:endParaRPr lang="pl-PL" sz="1600" dirty="0"/>
          </a:p>
          <a:p>
            <a:pPr marL="114300" indent="0">
              <a:buNone/>
            </a:pPr>
            <a:endParaRPr lang="pl-PL" dirty="0"/>
          </a:p>
        </p:txBody>
      </p:sp>
    </p:spTree>
    <p:extLst>
      <p:ext uri="{BB962C8B-B14F-4D97-AF65-F5344CB8AC3E}">
        <p14:creationId xmlns:p14="http://schemas.microsoft.com/office/powerpoint/2010/main" val="1681517726"/>
      </p:ext>
    </p:extLst>
  </p:cSld>
  <p:clrMapOvr>
    <a:masterClrMapping/>
  </p:clrMapOvr>
  <p:transition>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Zbieg przepisów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fontAlgn="auto">
              <a:spcAft>
                <a:spcPts val="0"/>
              </a:spcAft>
              <a:buFont typeface="Wingdings" panose="05000000000000000000" pitchFamily="2" charset="2"/>
              <a:buChar char="q"/>
              <a:defRPr/>
            </a:pPr>
            <a:r>
              <a:rPr lang="pl-PL" dirty="0" smtClean="0"/>
              <a:t> reguły wyłączania wielości ocen:</a:t>
            </a:r>
          </a:p>
          <a:p>
            <a:pPr marL="114300" indent="0" fontAlgn="auto">
              <a:spcAft>
                <a:spcPts val="0"/>
              </a:spcAft>
              <a:buNone/>
              <a:defRPr/>
            </a:pPr>
            <a:endParaRPr lang="pl-PL" dirty="0" smtClean="0"/>
          </a:p>
        </p:txBody>
      </p:sp>
      <p:graphicFrame>
        <p:nvGraphicFramePr>
          <p:cNvPr id="2" name="Diagram 1"/>
          <p:cNvGraphicFramePr/>
          <p:nvPr>
            <p:extLst>
              <p:ext uri="{D42A27DB-BD31-4B8C-83A1-F6EECF244321}">
                <p14:modId xmlns:p14="http://schemas.microsoft.com/office/powerpoint/2010/main" val="291511421"/>
              </p:ext>
            </p:extLst>
          </p:nvPr>
        </p:nvGraphicFramePr>
        <p:xfrm>
          <a:off x="539552" y="1397000"/>
          <a:ext cx="708044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9882611"/>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Zbieg przepisów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lnSpcReduction="10000"/>
          </a:bodyPr>
          <a:lstStyle/>
          <a:p>
            <a:pPr marL="571500" indent="-457200" fontAlgn="auto">
              <a:spcAft>
                <a:spcPts val="0"/>
              </a:spcAft>
              <a:buFont typeface="+mj-lt"/>
              <a:buAutoNum type="arabicParenR"/>
              <a:defRPr/>
            </a:pPr>
            <a:r>
              <a:rPr lang="pl-PL" b="1" dirty="0"/>
              <a:t>Reguła subsydiarności </a:t>
            </a:r>
            <a:r>
              <a:rPr lang="pl-PL" dirty="0" smtClean="0"/>
              <a:t>(</a:t>
            </a:r>
            <a:r>
              <a:rPr lang="pl-PL" i="1" dirty="0" smtClean="0"/>
              <a:t>lex </a:t>
            </a:r>
            <a:r>
              <a:rPr lang="pl-PL" i="1" dirty="0" err="1"/>
              <a:t>primaria</a:t>
            </a:r>
            <a:r>
              <a:rPr lang="pl-PL" i="1" dirty="0"/>
              <a:t> derogat legi </a:t>
            </a:r>
            <a:r>
              <a:rPr lang="pl-PL" i="1" dirty="0" err="1"/>
              <a:t>subsidiariae</a:t>
            </a:r>
            <a:r>
              <a:rPr lang="pl-PL" dirty="0"/>
              <a:t>) znajduje zastosowanie w ramach takiej pary przepisów określających </a:t>
            </a:r>
            <a:r>
              <a:rPr lang="pl-PL" dirty="0" smtClean="0"/>
              <a:t>typy czynów </a:t>
            </a:r>
            <a:r>
              <a:rPr lang="pl-PL" dirty="0"/>
              <a:t>zabronionych, w której jeden z nich jest przepisem prymarnym (głównym), a drugi przepisem subsydiarnym (posiłkowym). Konsekwencją jej zastosowania jest to, że przepis subsydiarny może się znaleźć w kwalifikacji prawnej zachowania się sprawcy tylko wtedy, gdy sprawca ten zachowaniem tym nie wypełni zarazem znamion typu czynu zabronionego określonego w przepisie prymarnym. </a:t>
            </a:r>
            <a:r>
              <a:rPr lang="pl-PL" b="1" dirty="0" smtClean="0"/>
              <a:t>Subsydiarność ustawowa (</a:t>
            </a:r>
            <a:r>
              <a:rPr lang="pl-PL" dirty="0" smtClean="0"/>
              <a:t>231 § 4 KK) i </a:t>
            </a:r>
            <a:r>
              <a:rPr lang="pl-PL" b="1" dirty="0" smtClean="0"/>
              <a:t>milcząca </a:t>
            </a:r>
          </a:p>
          <a:p>
            <a:pPr marL="571500" indent="-457200" fontAlgn="auto">
              <a:spcAft>
                <a:spcPts val="0"/>
              </a:spcAft>
              <a:buFont typeface="+mj-lt"/>
              <a:buAutoNum type="arabicParenR"/>
              <a:defRPr/>
            </a:pPr>
            <a:r>
              <a:rPr lang="pl-PL" dirty="0"/>
              <a:t> </a:t>
            </a:r>
            <a:r>
              <a:rPr lang="pl-PL" b="1" dirty="0" smtClean="0"/>
              <a:t>Reguła konsumpcji</a:t>
            </a:r>
            <a:r>
              <a:rPr lang="pl-PL" dirty="0" smtClean="0"/>
              <a:t> </a:t>
            </a:r>
            <a:r>
              <a:rPr lang="pl-PL" dirty="0"/>
              <a:t>(</a:t>
            </a:r>
            <a:r>
              <a:rPr lang="pl-PL" i="1" dirty="0"/>
              <a:t>lex </a:t>
            </a:r>
            <a:r>
              <a:rPr lang="pl-PL" i="1" dirty="0" err="1"/>
              <a:t>cosumens</a:t>
            </a:r>
            <a:r>
              <a:rPr lang="pl-PL" i="1" dirty="0"/>
              <a:t> derogat legi </a:t>
            </a:r>
            <a:r>
              <a:rPr lang="pl-PL" i="1" dirty="0" err="1"/>
              <a:t>consumptae</a:t>
            </a:r>
            <a:r>
              <a:rPr lang="pl-PL" dirty="0"/>
              <a:t>) </a:t>
            </a:r>
            <a:r>
              <a:rPr lang="pl-PL" dirty="0" smtClean="0"/>
              <a:t>Z </a:t>
            </a:r>
            <a:r>
              <a:rPr lang="pl-PL" dirty="0"/>
              <a:t>relacją przepis konsumujący–przepis konsumowany będziemy </a:t>
            </a:r>
            <a:r>
              <a:rPr lang="pl-PL" dirty="0" smtClean="0"/>
              <a:t>mieć </a:t>
            </a:r>
            <a:r>
              <a:rPr lang="pl-PL" dirty="0"/>
              <a:t>do czynienia wówczas, gdy w </a:t>
            </a:r>
            <a:r>
              <a:rPr lang="pl-PL" dirty="0" smtClean="0"/>
              <a:t>konkretnej </a:t>
            </a:r>
            <a:r>
              <a:rPr lang="pl-PL" dirty="0"/>
              <a:t>sytuacji znamiona jednego typu czynu zabronionego wkalkulowane są </a:t>
            </a:r>
            <a:r>
              <a:rPr lang="pl-PL" dirty="0" smtClean="0"/>
              <a:t>w znamiona </a:t>
            </a:r>
            <a:r>
              <a:rPr lang="pl-PL" dirty="0"/>
              <a:t>innego typu czynu </a:t>
            </a:r>
            <a:r>
              <a:rPr lang="pl-PL" dirty="0" smtClean="0"/>
              <a:t>zabronionego - </a:t>
            </a:r>
            <a:r>
              <a:rPr lang="pl-PL" dirty="0"/>
              <a:t>czynu zawierającego większy </a:t>
            </a:r>
            <a:r>
              <a:rPr lang="pl-PL" dirty="0" smtClean="0"/>
              <a:t>ładunek </a:t>
            </a:r>
            <a:r>
              <a:rPr lang="pl-PL" i="1" dirty="0"/>
              <a:t>in concreto</a:t>
            </a:r>
            <a:r>
              <a:rPr lang="pl-PL" dirty="0"/>
              <a:t> pojmowanej społecznej </a:t>
            </a:r>
            <a:r>
              <a:rPr lang="pl-PL" dirty="0" smtClean="0"/>
              <a:t>szkodliwości (np. </a:t>
            </a:r>
            <a:r>
              <a:rPr lang="da-DK" dirty="0"/>
              <a:t>art. 164 § 1 i art. 160 § </a:t>
            </a:r>
            <a:r>
              <a:rPr lang="da-DK" dirty="0" smtClean="0"/>
              <a:t>1, </a:t>
            </a:r>
            <a:r>
              <a:rPr lang="da-DK" dirty="0"/>
              <a:t>art. 279 § 1 i art. 288 KK. </a:t>
            </a:r>
            <a:endParaRPr lang="pl-PL" dirty="0" smtClean="0"/>
          </a:p>
          <a:p>
            <a:pPr marL="571500" indent="-457200" fontAlgn="auto">
              <a:spcAft>
                <a:spcPts val="0"/>
              </a:spcAft>
              <a:buFont typeface="+mj-lt"/>
              <a:buAutoNum type="arabicParenR"/>
              <a:defRPr/>
            </a:pPr>
            <a:r>
              <a:rPr lang="pl-PL" b="1" dirty="0"/>
              <a:t> </a:t>
            </a:r>
            <a:r>
              <a:rPr lang="pl-PL" b="1" dirty="0" smtClean="0"/>
              <a:t>Reguła specjalności </a:t>
            </a:r>
            <a:r>
              <a:rPr lang="pl-PL" dirty="0" smtClean="0"/>
              <a:t>(lex </a:t>
            </a:r>
            <a:r>
              <a:rPr lang="pl-PL" dirty="0" err="1" smtClean="0"/>
              <a:t>specialis</a:t>
            </a:r>
            <a:r>
              <a:rPr lang="pl-PL" dirty="0" smtClean="0"/>
              <a:t> derogat legi </a:t>
            </a:r>
            <a:r>
              <a:rPr lang="pl-PL" dirty="0" err="1" smtClean="0"/>
              <a:t>generali</a:t>
            </a:r>
            <a:r>
              <a:rPr lang="pl-PL" dirty="0" smtClean="0"/>
              <a:t>)</a:t>
            </a:r>
            <a:endParaRPr lang="pl-PL" b="1" dirty="0" smtClean="0"/>
          </a:p>
        </p:txBody>
      </p:sp>
    </p:spTree>
    <p:extLst>
      <p:ext uri="{BB962C8B-B14F-4D97-AF65-F5344CB8AC3E}">
        <p14:creationId xmlns:p14="http://schemas.microsoft.com/office/powerpoint/2010/main" val="3952041306"/>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539552" y="3284984"/>
            <a:ext cx="7537648" cy="9361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Właściwy zbieg przepisów</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85000" lnSpcReduction="20000"/>
          </a:bodyPr>
          <a:lstStyle/>
          <a:p>
            <a:pPr marL="114300" indent="0">
              <a:buNone/>
            </a:pPr>
            <a:endParaRPr lang="pl-PL" dirty="0"/>
          </a:p>
          <a:p>
            <a:pPr>
              <a:buFont typeface="Wingdings" panose="05000000000000000000" pitchFamily="2" charset="2"/>
              <a:buChar char="q"/>
            </a:pPr>
            <a:r>
              <a:rPr lang="pl-PL" dirty="0" smtClean="0"/>
              <a:t>polega </a:t>
            </a:r>
            <a:r>
              <a:rPr lang="pl-PL" dirty="0"/>
              <a:t>na tym, że </a:t>
            </a:r>
            <a:r>
              <a:rPr lang="pl-PL" b="1" dirty="0"/>
              <a:t>czyn wyczerpuje znamiona przestępstwa określone w dwóch albo więcej przepisach</a:t>
            </a:r>
            <a:r>
              <a:rPr lang="pl-PL" dirty="0"/>
              <a:t> i </a:t>
            </a:r>
            <a:r>
              <a:rPr lang="pl-PL" b="1" dirty="0"/>
              <a:t>nie znajdują zastosowania reguły wyłączania wielości ocen</a:t>
            </a:r>
            <a:r>
              <a:rPr lang="pl-PL" dirty="0"/>
              <a:t>. </a:t>
            </a:r>
            <a:endParaRPr lang="pl-PL" dirty="0" smtClean="0"/>
          </a:p>
          <a:p>
            <a:pPr>
              <a:buFont typeface="Wingdings" panose="05000000000000000000" pitchFamily="2" charset="2"/>
              <a:buChar char="q"/>
            </a:pPr>
            <a:r>
              <a:rPr lang="pl-PL" dirty="0" smtClean="0"/>
              <a:t>Dla </a:t>
            </a:r>
            <a:r>
              <a:rPr lang="pl-PL" dirty="0"/>
              <a:t>ukazania pełnej treści kryminalnej czynu konieczne jest powołanie w jego kwalifikacji prawnej kilku przepisów, "gdyż każdy z nich dotyczy jakiegoś elementu popełnianego czynu, którego nie uwzględniają pozostałe przepisy" (wyr. SA w Gdańsku z 11.5.2004 r., II </a:t>
            </a:r>
            <a:r>
              <a:rPr lang="pl-PL" dirty="0" err="1"/>
              <a:t>AKa</a:t>
            </a:r>
            <a:r>
              <a:rPr lang="pl-PL" dirty="0"/>
              <a:t> 158/04, OSAG 2004, Nr 1–2, poz. 119).</a:t>
            </a:r>
          </a:p>
          <a:p>
            <a:pPr marL="114300" indent="0">
              <a:buNone/>
            </a:pPr>
            <a:r>
              <a:rPr lang="pl-PL" dirty="0" smtClean="0"/>
              <a:t>Np. sprawca </a:t>
            </a:r>
            <a:r>
              <a:rPr lang="pl-PL" dirty="0"/>
              <a:t>rozboju, stosując przemoc wobec pokrzywdzonego, </a:t>
            </a:r>
            <a:r>
              <a:rPr lang="pl-PL" dirty="0" smtClean="0"/>
              <a:t>łamie mu rękę</a:t>
            </a:r>
            <a:r>
              <a:rPr lang="pl-PL" dirty="0"/>
              <a:t>, </a:t>
            </a:r>
            <a:r>
              <a:rPr lang="pl-PL" dirty="0" smtClean="0"/>
              <a:t>w </a:t>
            </a:r>
            <a:r>
              <a:rPr lang="pl-PL" dirty="0"/>
              <a:t>efekcie czego narusza nie tylko art. 280 § 1 KK, lecz także art. 157 § 1 KK. </a:t>
            </a:r>
            <a:endParaRPr lang="pl-PL" dirty="0" smtClean="0"/>
          </a:p>
          <a:p>
            <a:pPr marL="114300" indent="0">
              <a:buNone/>
            </a:pPr>
            <a:endParaRPr lang="pl-PL" dirty="0"/>
          </a:p>
          <a:p>
            <a:pPr marL="114300" indent="0">
              <a:buNone/>
            </a:pPr>
            <a:r>
              <a:rPr lang="pl-PL" b="1" dirty="0" smtClean="0">
                <a:solidFill>
                  <a:srgbClr val="FF0000"/>
                </a:solidFill>
              </a:rPr>
              <a:t>KONSEKWENCJE</a:t>
            </a:r>
          </a:p>
          <a:p>
            <a:pPr>
              <a:buFont typeface="Wingdings" panose="05000000000000000000" pitchFamily="2" charset="2"/>
              <a:buChar char="Ø"/>
            </a:pPr>
            <a:r>
              <a:rPr lang="pl-PL" dirty="0" smtClean="0"/>
              <a:t>Zgodnie </a:t>
            </a:r>
            <a:r>
              <a:rPr lang="pl-PL" dirty="0"/>
              <a:t>z art. 11 § </a:t>
            </a:r>
            <a:r>
              <a:rPr lang="pl-PL" dirty="0" smtClean="0"/>
              <a:t>2 k.k. </a:t>
            </a:r>
            <a:r>
              <a:rPr lang="pl-PL" dirty="0"/>
              <a:t>czyn objęty zbiegiem zostaje </a:t>
            </a:r>
            <a:r>
              <a:rPr lang="pl-PL" b="1" dirty="0"/>
              <a:t>zakwalifikowany ze wszystkich zbiegających się przepisów</a:t>
            </a:r>
            <a:r>
              <a:rPr lang="pl-PL" dirty="0"/>
              <a:t>, które stanowią </a:t>
            </a:r>
            <a:r>
              <a:rPr lang="pl-PL" b="1" dirty="0"/>
              <a:t>podstawę skazania</a:t>
            </a:r>
            <a:r>
              <a:rPr lang="pl-PL" dirty="0"/>
              <a:t> sprawcy – tej części wyroku, w której sąd uznaje go za winnego popełnienia określonego </a:t>
            </a:r>
            <a:r>
              <a:rPr lang="pl-PL" dirty="0" smtClean="0"/>
              <a:t>przestępstwa</a:t>
            </a:r>
            <a:r>
              <a:rPr lang="pl-PL" dirty="0"/>
              <a:t> </a:t>
            </a:r>
            <a:r>
              <a:rPr lang="pl-PL" dirty="0" smtClean="0"/>
              <a:t>- </a:t>
            </a:r>
            <a:r>
              <a:rPr lang="pl-PL" dirty="0" smtClean="0">
                <a:solidFill>
                  <a:srgbClr val="FF0000"/>
                </a:solidFill>
              </a:rPr>
              <a:t>kumulatywna kwalifikacja</a:t>
            </a:r>
            <a:endParaRPr lang="pl-PL" dirty="0" smtClean="0"/>
          </a:p>
          <a:p>
            <a:pPr fontAlgn="auto">
              <a:spcAft>
                <a:spcPts val="0"/>
              </a:spcAft>
              <a:buFont typeface="Wingdings" panose="05000000000000000000" pitchFamily="2" charset="2"/>
              <a:buChar char="Ø"/>
              <a:defRPr/>
            </a:pPr>
            <a:r>
              <a:rPr lang="pl-PL" dirty="0" smtClean="0"/>
              <a:t>Art. 11 </a:t>
            </a:r>
            <a:r>
              <a:rPr lang="pl-PL" dirty="0"/>
              <a:t>§ 3 </a:t>
            </a:r>
            <a:r>
              <a:rPr lang="pl-PL" dirty="0" smtClean="0"/>
              <a:t>stanowi zaś, że </a:t>
            </a:r>
            <a:r>
              <a:rPr lang="pl-PL" dirty="0"/>
              <a:t>za przestępstwo, którego dotyczy rzeczywisty zbieg przepisów, wymierza się jedną karę, a za </a:t>
            </a:r>
            <a:r>
              <a:rPr lang="pl-PL" b="1" dirty="0"/>
              <a:t>podstawę wymiaru kary</a:t>
            </a:r>
            <a:r>
              <a:rPr lang="pl-PL" dirty="0"/>
              <a:t> przyjmuje się ten przepis uwzględniony w kumulatywnej </a:t>
            </a:r>
            <a:r>
              <a:rPr lang="pl-PL" dirty="0" smtClean="0"/>
              <a:t>kwalifikacji, </a:t>
            </a:r>
            <a:r>
              <a:rPr lang="pl-PL" dirty="0"/>
              <a:t>który przewiduje </a:t>
            </a:r>
            <a:r>
              <a:rPr lang="pl-PL" b="1" dirty="0"/>
              <a:t>najsurowsze ustawowe zagrożenie</a:t>
            </a:r>
            <a:r>
              <a:rPr lang="pl-PL" dirty="0"/>
              <a:t>.</a:t>
            </a:r>
            <a:endParaRPr lang="pl-PL" dirty="0" smtClean="0"/>
          </a:p>
          <a:p>
            <a:pPr fontAlgn="auto">
              <a:spcAft>
                <a:spcPts val="0"/>
              </a:spcAft>
              <a:buFont typeface="Wingdings" panose="05000000000000000000" pitchFamily="2" charset="2"/>
              <a:buChar char="Ø"/>
              <a:defRPr/>
            </a:pPr>
            <a:endParaRPr lang="pl-PL" dirty="0" smtClean="0"/>
          </a:p>
        </p:txBody>
      </p:sp>
    </p:spTree>
    <p:extLst>
      <p:ext uri="{BB962C8B-B14F-4D97-AF65-F5344CB8AC3E}">
        <p14:creationId xmlns:p14="http://schemas.microsoft.com/office/powerpoint/2010/main" val="1728797379"/>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Zbieg przestępstw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a:p>
          <a:p>
            <a:pPr marL="114300" indent="0" fontAlgn="auto">
              <a:spcAft>
                <a:spcPts val="0"/>
              </a:spcAft>
              <a:buNone/>
              <a:defRPr/>
            </a:pPr>
            <a:r>
              <a:rPr lang="pl-PL" dirty="0" smtClean="0"/>
              <a:t>KONSTRUKCJA ZBIEGU PRZESTĘPSTW JEST ZAWSZE KONSTRUKCJĄ WIELOCZYNOWĄ!</a:t>
            </a:r>
          </a:p>
          <a:p>
            <a:pPr marL="114300" indent="0" fontAlgn="auto">
              <a:spcAft>
                <a:spcPts val="0"/>
              </a:spcAft>
              <a:buNone/>
              <a:defRPr/>
            </a:pPr>
            <a:endParaRPr lang="pl-PL" dirty="0" smtClean="0"/>
          </a:p>
        </p:txBody>
      </p:sp>
      <p:graphicFrame>
        <p:nvGraphicFramePr>
          <p:cNvPr id="2" name="Diagram 1"/>
          <p:cNvGraphicFramePr/>
          <p:nvPr>
            <p:extLst>
              <p:ext uri="{D42A27DB-BD31-4B8C-83A1-F6EECF244321}">
                <p14:modId xmlns:p14="http://schemas.microsoft.com/office/powerpoint/2010/main" val="3653694846"/>
              </p:ext>
            </p:extLst>
          </p:nvPr>
        </p:nvGraphicFramePr>
        <p:xfrm>
          <a:off x="539552" y="1397000"/>
          <a:ext cx="708044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3465657"/>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zaokrąglony 2"/>
          <p:cNvSpPr/>
          <p:nvPr/>
        </p:nvSpPr>
        <p:spPr>
          <a:xfrm>
            <a:off x="611560" y="5445224"/>
            <a:ext cx="7560840" cy="1368152"/>
          </a:xfrm>
          <a:prstGeom prst="roundRect">
            <a:avLst/>
          </a:prstGeom>
          <a:solidFill>
            <a:schemeClr val="bg2">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Właściwy zbieg przestępstw</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571500" indent="-457200" fontAlgn="auto">
              <a:spcAft>
                <a:spcPts val="0"/>
              </a:spcAft>
              <a:buFont typeface="Arial" pitchFamily="34" charset="0"/>
              <a:buAutoNum type="arabicParenR"/>
              <a:defRPr/>
            </a:pPr>
            <a:r>
              <a:rPr lang="pl-PL" b="1" dirty="0" smtClean="0"/>
              <a:t>Zbieg realny z art. 85 k.k.  </a:t>
            </a:r>
          </a:p>
          <a:p>
            <a:pPr marL="114300" indent="0">
              <a:buNone/>
            </a:pPr>
            <a:endParaRPr lang="pl-PL" dirty="0" smtClean="0"/>
          </a:p>
          <a:p>
            <a:pPr marL="114300" indent="0">
              <a:buNone/>
            </a:pPr>
            <a:r>
              <a:rPr lang="pl-PL" dirty="0" smtClean="0"/>
              <a:t>Art. 85 § </a:t>
            </a:r>
            <a:r>
              <a:rPr lang="pl-PL" dirty="0"/>
              <a:t>1. Jeżeli sprawca popełnił dwa lub więcej przestępstw i wymierzono za nie kary tego samego rodzaju albo inne podlegające łączeniu, sąd orzeka karę łączną</a:t>
            </a:r>
            <a:r>
              <a:rPr lang="pl-PL" dirty="0" smtClean="0"/>
              <a:t>.</a:t>
            </a:r>
          </a:p>
          <a:p>
            <a:pPr marL="114300" indent="0">
              <a:buNone/>
            </a:pPr>
            <a:endParaRPr lang="pl-PL" dirty="0" smtClean="0"/>
          </a:p>
          <a:p>
            <a:pPr>
              <a:buFont typeface="Wingdings" panose="05000000000000000000" pitchFamily="2" charset="2"/>
              <a:buChar char="q"/>
            </a:pPr>
            <a:r>
              <a:rPr lang="pl-PL" dirty="0" smtClean="0"/>
              <a:t> może mieć charakter jednorodny lub wielorodny</a:t>
            </a:r>
          </a:p>
          <a:p>
            <a:pPr>
              <a:buFont typeface="Wingdings" panose="05000000000000000000" pitchFamily="2" charset="2"/>
              <a:buChar char="q"/>
            </a:pPr>
            <a:r>
              <a:rPr lang="pl-PL" dirty="0"/>
              <a:t> </a:t>
            </a:r>
            <a:r>
              <a:rPr lang="pl-PL" dirty="0" smtClean="0"/>
              <a:t>jego konsekwencją jest wymierzenie kary łącznej</a:t>
            </a:r>
            <a:endParaRPr lang="pl-PL" dirty="0"/>
          </a:p>
          <a:p>
            <a:pPr marL="114300" indent="0">
              <a:buNone/>
            </a:pP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Art. 85 § </a:t>
            </a:r>
            <a:r>
              <a:rPr lang="pl-PL" dirty="0"/>
              <a:t>2. Podstawą orzeczenia kary łącznej są wymierzone i podlegające wykonaniu, z zastrzeżeniem art. 89, w całości lub w części kary lub kary łączne za przestępstwa, o których mowa w § 1.</a:t>
            </a:r>
            <a:endParaRPr lang="pl-PL" dirty="0" smtClean="0"/>
          </a:p>
        </p:txBody>
      </p:sp>
      <p:sp>
        <p:nvSpPr>
          <p:cNvPr id="2" name="Strzałka w dół 1"/>
          <p:cNvSpPr/>
          <p:nvPr/>
        </p:nvSpPr>
        <p:spPr>
          <a:xfrm>
            <a:off x="3995936" y="4509120"/>
            <a:ext cx="1008112" cy="504056"/>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281040231"/>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jedności i wielości czynów</a:t>
            </a:r>
            <a:endParaRPr lang="pl-PL" sz="4000" dirty="0"/>
          </a:p>
        </p:txBody>
      </p:sp>
      <p:sp>
        <p:nvSpPr>
          <p:cNvPr id="2" name="Prostokąt zaokrąglony 1"/>
          <p:cNvSpPr/>
          <p:nvPr/>
        </p:nvSpPr>
        <p:spPr>
          <a:xfrm>
            <a:off x="539552" y="1052513"/>
            <a:ext cx="7848798" cy="936327"/>
          </a:xfrm>
          <a:prstGeom prst="roundRect">
            <a:avLst/>
          </a:prstGeom>
          <a:solidFill>
            <a:schemeClr val="bg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endParaRPr lang="pl-PL" b="1" u="sng" dirty="0" smtClean="0"/>
          </a:p>
          <a:p>
            <a:pPr marL="114300" indent="0">
              <a:buNone/>
            </a:pPr>
            <a:r>
              <a:rPr lang="pl-PL" dirty="0" smtClean="0"/>
              <a:t>Art. 11 § </a:t>
            </a:r>
            <a:r>
              <a:rPr lang="pl-PL" dirty="0"/>
              <a:t>1. Ten sam czyn może stanowić tylko jedno przestępstwo.</a:t>
            </a:r>
          </a:p>
          <a:p>
            <a:pPr fontAlgn="auto">
              <a:spcAft>
                <a:spcPts val="0"/>
              </a:spcAft>
              <a:buFont typeface="Arial" pitchFamily="34" charset="0"/>
              <a:buNone/>
              <a:defRPr/>
            </a:pPr>
            <a:endParaRPr lang="pl-PL" dirty="0" smtClean="0"/>
          </a:p>
          <a:p>
            <a:pPr marL="114300" indent="0" algn="just" fontAlgn="auto">
              <a:spcAft>
                <a:spcPts val="0"/>
              </a:spcAft>
              <a:buNone/>
              <a:defRPr/>
            </a:pPr>
            <a:r>
              <a:rPr lang="pl-PL" i="1" dirty="0" smtClean="0"/>
              <a:t>„W </a:t>
            </a:r>
            <a:r>
              <a:rPr lang="pl-PL" i="1" dirty="0"/>
              <a:t>art. 11 § 1 KK ustawodawca usankcjonował jako obowiązującą w obszarze unormowań tego Kodeksu tzw. teorię jedności przestępstwa, w myśl której ten sam czyn stanowić może tylko jedno przestępstwo. Zawarta w tym przepisie norma wyklucza – na gruncie KK – stosowanie tzw. teorii wielości przestępstw, według której o liczbie przestępstw decyduje liczba naruszonych przez sprawcę norm </a:t>
            </a:r>
            <a:r>
              <a:rPr lang="pl-PL" i="1" dirty="0" smtClean="0"/>
              <a:t>sankcjonowanych</a:t>
            </a:r>
            <a:r>
              <a:rPr lang="pl-PL" i="1" dirty="0"/>
              <a:t> </a:t>
            </a:r>
            <a:r>
              <a:rPr lang="pl-PL" i="1" dirty="0" smtClean="0"/>
              <a:t>(…) </a:t>
            </a:r>
            <a:r>
              <a:rPr lang="pl-PL" i="1" dirty="0"/>
              <a:t>nie jest dopuszczalna konstrukcja jednoczynowego zbiegu przestępstw, zbiegu nazywanego niekiedy idealnym zbiegiem przestępstw. Tym samym w sposób zdecydowany opowiedziano się za usankcjonowaniem w tym zakresie jako obowiązującej konstrukcji jednoczynowego zbiegu przepisów, a właściwiej rzecz ujmując, jednoczynowego zbiegu przekroczonych norm sankcjonowanych w prawie karnym. </a:t>
            </a:r>
            <a:r>
              <a:rPr lang="pl-PL" i="1" dirty="0" smtClean="0"/>
              <a:t>” (uzasadnienie KK)</a:t>
            </a:r>
          </a:p>
          <a:p>
            <a:pPr marL="114300" indent="0" fontAlgn="auto">
              <a:spcAft>
                <a:spcPts val="0"/>
              </a:spcAft>
              <a:buNone/>
              <a:defRPr/>
            </a:pPr>
            <a:endParaRPr lang="pl-PL" i="1" dirty="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64612563"/>
      </p:ext>
    </p:extLst>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Właściwy zbieg przestępstw</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a:buNone/>
            </a:pPr>
            <a:r>
              <a:rPr lang="pl-PL" b="1" dirty="0" smtClean="0"/>
              <a:t>Podstawowe zasady łączenia kar:</a:t>
            </a:r>
            <a:r>
              <a:rPr lang="pl-PL" dirty="0" smtClean="0"/>
              <a:t> </a:t>
            </a:r>
          </a:p>
          <a:p>
            <a:pPr>
              <a:buBlip>
                <a:blip r:embed="rId2"/>
              </a:buBlip>
            </a:pPr>
            <a:r>
              <a:rPr lang="pl-PL" dirty="0" smtClean="0"/>
              <a:t>łączeniu </a:t>
            </a:r>
            <a:r>
              <a:rPr lang="pl-PL" dirty="0"/>
              <a:t>podlegają kary tego samego rodzaju, a kary różnorodzajowe – tylko </a:t>
            </a:r>
            <a:r>
              <a:rPr lang="pl-PL" dirty="0" smtClean="0"/>
              <a:t>wyjątkowo, gdy przewidują to przepisy - art</a:t>
            </a:r>
            <a:r>
              <a:rPr lang="pl-PL" dirty="0"/>
              <a:t>. 87 i 88 </a:t>
            </a:r>
            <a:r>
              <a:rPr lang="pl-PL" dirty="0" smtClean="0"/>
              <a:t>k.k.</a:t>
            </a:r>
          </a:p>
          <a:p>
            <a:pPr>
              <a:buBlip>
                <a:blip r:embed="rId2"/>
              </a:buBlip>
            </a:pPr>
            <a:r>
              <a:rPr lang="pl-PL" dirty="0"/>
              <a:t>d</a:t>
            </a:r>
            <a:r>
              <a:rPr lang="pl-PL" dirty="0" smtClean="0"/>
              <a:t>la </a:t>
            </a:r>
            <a:r>
              <a:rPr lang="pl-PL" dirty="0"/>
              <a:t>łączenia kar bez znaczenia pozostaje to, czy zostały orzeczone na podstawie </a:t>
            </a:r>
            <a:r>
              <a:rPr lang="pl-PL" dirty="0" smtClean="0"/>
              <a:t>kodeksu karnego </a:t>
            </a:r>
            <a:r>
              <a:rPr lang="pl-PL" dirty="0"/>
              <a:t>czy ustawy pozakodeksowej. Nie ma też przeszkód w łączeniu kar orzeczonych za przestępstwo i przestępstwo skarbowe </a:t>
            </a:r>
          </a:p>
          <a:p>
            <a:pPr>
              <a:buBlip>
                <a:blip r:embed="rId2"/>
              </a:buBlip>
            </a:pPr>
            <a:r>
              <a:rPr lang="pl-PL" dirty="0"/>
              <a:t>n</a:t>
            </a:r>
            <a:r>
              <a:rPr lang="pl-PL" dirty="0" smtClean="0"/>
              <a:t>ie </a:t>
            </a:r>
            <a:r>
              <a:rPr lang="pl-PL" dirty="0"/>
              <a:t>podlegają natomiast łączeniu kary orzeczone za przestępstwo z karami orzeczonymi za </a:t>
            </a:r>
            <a:r>
              <a:rPr lang="pl-PL" dirty="0" smtClean="0"/>
              <a:t>wykroczenie.</a:t>
            </a:r>
          </a:p>
          <a:p>
            <a:pPr>
              <a:buBlip>
                <a:blip r:embed="rId2"/>
              </a:buBlip>
            </a:pPr>
            <a:r>
              <a:rPr lang="pl-PL" dirty="0"/>
              <a:t>n</a:t>
            </a:r>
            <a:r>
              <a:rPr lang="pl-PL" dirty="0" smtClean="0"/>
              <a:t>ie </a:t>
            </a:r>
            <a:r>
              <a:rPr lang="pl-PL" dirty="0"/>
              <a:t>ma też podstaw do łączenia kar zastępczych </a:t>
            </a:r>
            <a:endParaRPr lang="pl-PL" dirty="0" smtClean="0"/>
          </a:p>
          <a:p>
            <a:pPr>
              <a:buBlip>
                <a:blip r:embed="rId2"/>
              </a:buBlip>
            </a:pPr>
            <a:r>
              <a:rPr lang="pl-PL" dirty="0"/>
              <a:t>p</a:t>
            </a:r>
            <a:r>
              <a:rPr lang="pl-PL" dirty="0" smtClean="0"/>
              <a:t>ołączeniu w nową karę łączną może też podlegać </a:t>
            </a:r>
            <a:r>
              <a:rPr lang="pl-PL" b="1" dirty="0" smtClean="0"/>
              <a:t>kara </a:t>
            </a:r>
            <a:r>
              <a:rPr lang="pl-PL" b="1" dirty="0"/>
              <a:t>łączna </a:t>
            </a:r>
            <a:r>
              <a:rPr lang="pl-PL" dirty="0"/>
              <a:t>orzeczona wobec tej samej osoby wcześniej. Kara ta </a:t>
            </a:r>
            <a:r>
              <a:rPr lang="pl-PL" b="1" dirty="0"/>
              <a:t>nie podlega rozwiązaniu </a:t>
            </a:r>
            <a:r>
              <a:rPr lang="pl-PL" dirty="0"/>
              <a:t>i ma być połączona z innymi karami w takiej postaci, w jakiej została </a:t>
            </a:r>
            <a:r>
              <a:rPr lang="pl-PL" dirty="0" smtClean="0"/>
              <a:t>orzeczona (koncepcja tzw. „śnieżnej kuli”)</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100270134"/>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Właściwy zbieg przestępstw</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a:buNone/>
            </a:pPr>
            <a:r>
              <a:rPr lang="pl-PL" b="1" dirty="0" smtClean="0"/>
              <a:t>Podstawowe zasady łączenia kar:</a:t>
            </a:r>
            <a:r>
              <a:rPr lang="pl-PL" dirty="0" smtClean="0"/>
              <a:t> </a:t>
            </a:r>
          </a:p>
          <a:p>
            <a:pPr>
              <a:buBlip>
                <a:blip r:embed="rId2"/>
              </a:buBlip>
            </a:pPr>
            <a:r>
              <a:rPr lang="pl-PL" dirty="0"/>
              <a:t> </a:t>
            </a:r>
            <a:r>
              <a:rPr lang="pl-PL" dirty="0" smtClean="0"/>
              <a:t>Art. 85 § </a:t>
            </a:r>
            <a:r>
              <a:rPr lang="pl-PL" dirty="0"/>
              <a:t>3. Jeżeli po rozpoczęciu, a przed zakończeniem wykonywania kary lub kary łącznej sprawca popełnił przestępstwo, za które orzeczono karę tego samego rodzaju lub inną podlegającą łączeniu, orzeczona kara nie podlega łączeniu z karą odbywaną w czasie popełnienia czynu</a:t>
            </a:r>
            <a:r>
              <a:rPr lang="pl-PL" dirty="0" smtClean="0"/>
              <a:t>.</a:t>
            </a:r>
          </a:p>
          <a:p>
            <a:pPr>
              <a:buBlip>
                <a:blip r:embed="rId2"/>
              </a:buBlip>
            </a:pPr>
            <a:r>
              <a:rPr lang="pl-PL" dirty="0"/>
              <a:t> </a:t>
            </a:r>
            <a:r>
              <a:rPr lang="pl-PL" dirty="0" smtClean="0"/>
              <a:t>Art. 85 § </a:t>
            </a:r>
            <a:r>
              <a:rPr lang="pl-PL" dirty="0"/>
              <a:t>3a. Jeżeli kara wykonywana lub orzeczona, o której mowa w § 3, stanie się następnie podstawą orzeczenia kary lub kar łącznych, zakaz łączenia kar odnosi się również do tej kary lub kar łącznych</a:t>
            </a:r>
            <a:r>
              <a:rPr lang="pl-PL" dirty="0" smtClean="0"/>
              <a:t>.</a:t>
            </a:r>
          </a:p>
          <a:p>
            <a:pPr>
              <a:buBlip>
                <a:blip r:embed="rId2"/>
              </a:buBlip>
            </a:pPr>
            <a:endParaRPr lang="pl-PL" dirty="0"/>
          </a:p>
          <a:p>
            <a:pPr marL="114300" indent="0">
              <a:buNone/>
            </a:pPr>
            <a:r>
              <a:rPr lang="pl-PL" b="1" dirty="0" smtClean="0">
                <a:solidFill>
                  <a:srgbClr val="FF0000"/>
                </a:solidFill>
              </a:rPr>
              <a:t>Szczególne dyrektywy wymiaru kary łącznej</a:t>
            </a:r>
          </a:p>
          <a:p>
            <a:pPr marL="114300" indent="0">
              <a:buNone/>
            </a:pPr>
            <a:r>
              <a:rPr lang="pl-PL" u="sng" dirty="0" smtClean="0"/>
              <a:t>Art. 85a k.k. Orzekając </a:t>
            </a:r>
            <a:r>
              <a:rPr lang="pl-PL" u="sng" dirty="0"/>
              <a:t>karę łączną, sąd bierze pod uwagę przede wszystkim cele zapobiegawcze i wychowawcze, które kara ma osiągnąć w stosunku do skazanego, a także potrzeby w zakresie kształtowania świadomości prawnej społeczeństwa.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036995537"/>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539552" y="1412776"/>
            <a:ext cx="7704856" cy="2376264"/>
          </a:xfrm>
          <a:prstGeom prst="roundRect">
            <a:avLst/>
          </a:prstGeom>
          <a:solidFill>
            <a:schemeClr val="bg1">
              <a:lumMod val="9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Właściwy zbieg przestępstw</a:t>
            </a:r>
            <a:endParaRPr lang="pl-PL" sz="4000" dirty="0"/>
          </a:p>
        </p:txBody>
      </p:sp>
      <p:sp>
        <p:nvSpPr>
          <p:cNvPr id="130051" name="Rectangle 3"/>
          <p:cNvSpPr>
            <a:spLocks noGrp="1" noChangeArrowheads="1"/>
          </p:cNvSpPr>
          <p:nvPr>
            <p:ph idx="1"/>
          </p:nvPr>
        </p:nvSpPr>
        <p:spPr>
          <a:xfrm>
            <a:off x="457200" y="1052513"/>
            <a:ext cx="7787208" cy="5805487"/>
          </a:xfrm>
        </p:spPr>
        <p:txBody>
          <a:bodyPr rtlCol="0">
            <a:normAutofit lnSpcReduction="10000"/>
          </a:bodyPr>
          <a:lstStyle/>
          <a:p>
            <a:pPr marL="114300" indent="0">
              <a:buNone/>
            </a:pPr>
            <a:r>
              <a:rPr lang="pl-PL" b="1" dirty="0" smtClean="0">
                <a:solidFill>
                  <a:srgbClr val="FF0000"/>
                </a:solidFill>
              </a:rPr>
              <a:t>Ciąg przestępstw </a:t>
            </a:r>
          </a:p>
          <a:p>
            <a:pPr marL="114300" indent="0">
              <a:buNone/>
            </a:pPr>
            <a:r>
              <a:rPr lang="pl-PL" dirty="0" smtClean="0"/>
              <a:t>Art</a:t>
            </a:r>
            <a:r>
              <a:rPr lang="pl-PL" dirty="0"/>
              <a:t>. 91 </a:t>
            </a:r>
            <a:r>
              <a:rPr lang="pl-PL" dirty="0" smtClean="0"/>
              <a:t>§ </a:t>
            </a:r>
            <a:r>
              <a:rPr lang="pl-PL" dirty="0"/>
              <a:t>1. Jeżeli sprawca popełnia w krótkich odstępach czasu, z wykorzystaniem takiej samej sposobności, dwa lub więcej przestępstw, zanim zapadł pierwszy wyrok, chociażby nieprawomocny, co do któregokolwiek z tych przestępstw, sąd orzeka jedną karę określoną w przepisie stanowiącym podstawę jej wymiaru dla każdego z tych przestępstw, w wysokości do górnej granicy ustawowego zagrożenia zwiększonego o połowę.</a:t>
            </a:r>
          </a:p>
          <a:p>
            <a:pPr marL="114300" indent="0">
              <a:buNone/>
            </a:pPr>
            <a:endParaRPr lang="pl-PL" dirty="0">
              <a:solidFill>
                <a:srgbClr val="FF0000"/>
              </a:solidFill>
            </a:endParaRPr>
          </a:p>
          <a:p>
            <a:pPr fontAlgn="auto">
              <a:spcAft>
                <a:spcPts val="0"/>
              </a:spcAft>
              <a:buFont typeface="Arial" pitchFamily="34" charset="0"/>
              <a:buNone/>
              <a:defRPr/>
            </a:pPr>
            <a:r>
              <a:rPr lang="pl-PL" b="1" dirty="0" smtClean="0"/>
              <a:t>Przesłanki:</a:t>
            </a:r>
          </a:p>
          <a:p>
            <a:pPr fontAlgn="auto">
              <a:spcAft>
                <a:spcPts val="0"/>
              </a:spcAft>
              <a:buFont typeface="Arial" pitchFamily="34" charset="0"/>
              <a:buNone/>
              <a:defRPr/>
            </a:pPr>
            <a:r>
              <a:rPr lang="pl-PL" dirty="0" smtClean="0"/>
              <a:t>1) Popełnienie co najmniej 2 przestępstw </a:t>
            </a:r>
            <a:r>
              <a:rPr lang="pl-PL" dirty="0"/>
              <a:t>zanim zapadł pierwszy wyrok, chociażby nieprawomocny, co do któregokolwiek z </a:t>
            </a:r>
            <a:r>
              <a:rPr lang="pl-PL" dirty="0" smtClean="0"/>
              <a:t>nich</a:t>
            </a:r>
          </a:p>
          <a:p>
            <a:pPr fontAlgn="auto">
              <a:spcAft>
                <a:spcPts val="0"/>
              </a:spcAft>
              <a:buFont typeface="Arial" pitchFamily="34" charset="0"/>
              <a:buNone/>
              <a:defRPr/>
            </a:pPr>
            <a:r>
              <a:rPr lang="pl-PL" dirty="0" smtClean="0"/>
              <a:t>2) Krótkie odstępy czasu pomiędzy popełnianymi przestępstwami</a:t>
            </a:r>
          </a:p>
          <a:p>
            <a:pPr fontAlgn="auto">
              <a:spcAft>
                <a:spcPts val="0"/>
              </a:spcAft>
              <a:buFont typeface="Arial" pitchFamily="34" charset="0"/>
              <a:buNone/>
              <a:defRPr/>
            </a:pPr>
            <a:r>
              <a:rPr lang="pl-PL" dirty="0" smtClean="0"/>
              <a:t>3) Wykorzystanie takiej samej sposobności </a:t>
            </a:r>
          </a:p>
          <a:p>
            <a:pPr fontAlgn="auto">
              <a:spcAft>
                <a:spcPts val="0"/>
              </a:spcAft>
              <a:buFont typeface="Arial" pitchFamily="34" charset="0"/>
              <a:buNone/>
              <a:defRPr/>
            </a:pPr>
            <a:r>
              <a:rPr lang="pl-PL" dirty="0" smtClean="0"/>
              <a:t>4) Możliwość </a:t>
            </a:r>
            <a:r>
              <a:rPr lang="pl-PL" dirty="0"/>
              <a:t>orzeczenia </a:t>
            </a:r>
            <a:r>
              <a:rPr lang="pl-PL" dirty="0" smtClean="0"/>
              <a:t>jednej kary określonej </a:t>
            </a:r>
            <a:r>
              <a:rPr lang="pl-PL" dirty="0"/>
              <a:t>w przepisie stanowiącym podstawę jej wymiaru dla każdego z tych przestępstw</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342756848"/>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Ciąg przestępstw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a:buNone/>
            </a:pPr>
            <a:r>
              <a:rPr lang="pl-PL" b="1" dirty="0"/>
              <a:t>Wykorzystanie takiej samej sposobności.</a:t>
            </a:r>
            <a:r>
              <a:rPr lang="pl-PL" dirty="0"/>
              <a:t> </a:t>
            </a:r>
            <a:endParaRPr lang="pl-PL" dirty="0" smtClean="0"/>
          </a:p>
          <a:p>
            <a:pPr>
              <a:buFont typeface="Wingdings" panose="05000000000000000000" pitchFamily="2" charset="2"/>
              <a:buChar char="q"/>
            </a:pPr>
            <a:r>
              <a:rPr lang="pl-PL" dirty="0" smtClean="0"/>
              <a:t>Zastąpiła warunek </a:t>
            </a:r>
            <a:r>
              <a:rPr lang="pl-PL" b="1" dirty="0"/>
              <a:t>podobnego sposobu</a:t>
            </a:r>
            <a:r>
              <a:rPr lang="pl-PL" dirty="0"/>
              <a:t> popełnienia czynów objętych ciągiem </a:t>
            </a:r>
            <a:r>
              <a:rPr lang="pl-PL" dirty="0" smtClean="0"/>
              <a:t>przestępstw</a:t>
            </a:r>
          </a:p>
          <a:p>
            <a:pPr>
              <a:buFont typeface="Wingdings" panose="05000000000000000000" pitchFamily="2" charset="2"/>
              <a:buChar char="q"/>
            </a:pPr>
            <a:r>
              <a:rPr lang="pl-PL" dirty="0" smtClean="0"/>
              <a:t>Sposobność należałoby odnosić </a:t>
            </a:r>
            <a:r>
              <a:rPr lang="pl-PL" dirty="0"/>
              <a:t>do okoliczności zewnętrznych ułatwiających sprawcy popełnienie przestępstw objętych ciągiem, kształtowanych głównie przez czas, miejsce lub sytuację (np. kradzieże wykorzystujące obecność tłumu, rozboje w odludnym </a:t>
            </a:r>
            <a:r>
              <a:rPr lang="pl-PL" dirty="0" smtClean="0"/>
              <a:t>miejscu- </a:t>
            </a:r>
            <a:r>
              <a:rPr lang="pl-PL" i="1" dirty="0" smtClean="0"/>
              <a:t>J</a:t>
            </a:r>
            <a:r>
              <a:rPr lang="pl-PL" i="1" dirty="0"/>
              <a:t>. </a:t>
            </a:r>
            <a:r>
              <a:rPr lang="pl-PL" i="1" dirty="0" smtClean="0"/>
              <a:t>Majewski) </a:t>
            </a:r>
          </a:p>
          <a:p>
            <a:pPr>
              <a:buFont typeface="Wingdings" panose="05000000000000000000" pitchFamily="2" charset="2"/>
              <a:buChar char="q"/>
            </a:pPr>
            <a:r>
              <a:rPr lang="pl-PL" dirty="0" smtClean="0"/>
              <a:t>w </a:t>
            </a:r>
            <a:r>
              <a:rPr lang="pl-PL" dirty="0"/>
              <a:t>omawianej przesłance upatruje się </a:t>
            </a:r>
            <a:r>
              <a:rPr lang="pl-PL" dirty="0" smtClean="0"/>
              <a:t>element </a:t>
            </a:r>
            <a:r>
              <a:rPr lang="pl-PL" b="1" dirty="0" smtClean="0"/>
              <a:t>obiektywny</a:t>
            </a:r>
          </a:p>
          <a:p>
            <a:pPr marL="114300" indent="0">
              <a:buNone/>
            </a:pPr>
            <a:r>
              <a:rPr lang="pl-PL" b="1" dirty="0" smtClean="0"/>
              <a:t>Kwalifikacja czynów tworzących ciąg przestępstw.</a:t>
            </a:r>
          </a:p>
          <a:p>
            <a:pPr>
              <a:buFont typeface="Wingdings" panose="05000000000000000000" pitchFamily="2" charset="2"/>
              <a:buChar char="q"/>
            </a:pPr>
            <a:r>
              <a:rPr lang="pl-PL" dirty="0" smtClean="0"/>
              <a:t>Czyny te nie muszą odznaczać się identyczną kwalifikacją, pod warunkiem wszakże, że kara w przypadku każdego z nich zostaje wymierzona na podstawie tego samego przepisu. (zatem 1. przestępstwo może być kwalifikowany z przepisu </a:t>
            </a:r>
            <a:r>
              <a:rPr lang="pl-PL" b="1" dirty="0" smtClean="0"/>
              <a:t>X</a:t>
            </a:r>
            <a:r>
              <a:rPr lang="pl-PL" dirty="0" smtClean="0"/>
              <a:t>, 2. z przepisu </a:t>
            </a:r>
            <a:r>
              <a:rPr lang="pl-PL" b="1" dirty="0" smtClean="0"/>
              <a:t>X</a:t>
            </a:r>
            <a:r>
              <a:rPr lang="pl-PL" dirty="0" smtClean="0"/>
              <a:t> </a:t>
            </a:r>
            <a:r>
              <a:rPr lang="pl-PL" b="1" dirty="0" smtClean="0"/>
              <a:t>w zw. z Y</a:t>
            </a:r>
            <a:r>
              <a:rPr lang="pl-PL" dirty="0" smtClean="0"/>
              <a:t>, pod warunkiem, że podstawą wymiaru kary </a:t>
            </a:r>
            <a:r>
              <a:rPr lang="pl-PL" dirty="0" smtClean="0"/>
              <a:t>będzie też w tym drugim przypadku przepis </a:t>
            </a:r>
            <a:r>
              <a:rPr lang="pl-PL" b="1" dirty="0" smtClean="0"/>
              <a:t>X</a:t>
            </a:r>
            <a:r>
              <a:rPr lang="pl-PL" dirty="0" smtClean="0"/>
              <a:t>)</a:t>
            </a:r>
          </a:p>
        </p:txBody>
      </p:sp>
    </p:spTree>
    <p:extLst>
      <p:ext uri="{BB962C8B-B14F-4D97-AF65-F5344CB8AC3E}">
        <p14:creationId xmlns:p14="http://schemas.microsoft.com/office/powerpoint/2010/main" val="2819946640"/>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Ciąg przestępstw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a:buNone/>
            </a:pPr>
            <a:r>
              <a:rPr lang="pl-PL" b="1" dirty="0" smtClean="0"/>
              <a:t>Kwalifikacja czynów tworzących ciąg przestępstw.</a:t>
            </a:r>
          </a:p>
          <a:p>
            <a:pPr>
              <a:buFont typeface="Wingdings" panose="05000000000000000000" pitchFamily="2" charset="2"/>
              <a:buChar char="q"/>
            </a:pPr>
            <a:r>
              <a:rPr lang="pl-PL" dirty="0" smtClean="0"/>
              <a:t>ciąg </a:t>
            </a:r>
            <a:r>
              <a:rPr lang="pl-PL" dirty="0"/>
              <a:t>przestępstw może obejmować czyny kwalifikowane kumulatywnie zarówno z tych samych </a:t>
            </a:r>
            <a:r>
              <a:rPr lang="pl-PL" dirty="0" smtClean="0"/>
              <a:t>przepisów, </a:t>
            </a:r>
            <a:r>
              <a:rPr lang="pl-PL" dirty="0"/>
              <a:t>jak i z różnych przepisów, jeśli w świetle art. 11 § 3 </a:t>
            </a:r>
            <a:r>
              <a:rPr lang="pl-PL" dirty="0" smtClean="0"/>
              <a:t>k.k. ten </a:t>
            </a:r>
            <a:r>
              <a:rPr lang="pl-PL" dirty="0"/>
              <a:t>sam przepis będzie podstawą wymiaru dla każdego z czynów objętych ciągiem. </a:t>
            </a:r>
          </a:p>
          <a:p>
            <a:pPr>
              <a:buFont typeface="Wingdings" panose="05000000000000000000" pitchFamily="2" charset="2"/>
              <a:buChar char="q"/>
            </a:pPr>
            <a:r>
              <a:rPr lang="pl-PL" dirty="0"/>
              <a:t>c</a:t>
            </a:r>
            <a:r>
              <a:rPr lang="pl-PL" dirty="0" smtClean="0"/>
              <a:t>iąg mogą też tworzyć przestępstwa popełnione </a:t>
            </a:r>
            <a:r>
              <a:rPr lang="pl-PL" dirty="0"/>
              <a:t>w formie dokonania i usiłowania </a:t>
            </a:r>
            <a:r>
              <a:rPr lang="pl-PL" dirty="0" smtClean="0"/>
              <a:t>lub </a:t>
            </a:r>
            <a:r>
              <a:rPr lang="pl-PL" dirty="0"/>
              <a:t>w różnych </a:t>
            </a:r>
            <a:r>
              <a:rPr lang="pl-PL" dirty="0" smtClean="0"/>
              <a:t>formach współdziałania</a:t>
            </a:r>
          </a:p>
          <a:p>
            <a:pPr>
              <a:buFont typeface="Wingdings" panose="05000000000000000000" pitchFamily="2" charset="2"/>
              <a:buChar char="q"/>
            </a:pPr>
            <a:r>
              <a:rPr lang="pl-PL" dirty="0" smtClean="0"/>
              <a:t>ciąg </a:t>
            </a:r>
            <a:r>
              <a:rPr lang="pl-PL" dirty="0"/>
              <a:t>przestępstw może objąć czyny jednorazowe i czyny ciągłe, jeśli wyczerpują one znamiona tego samego typu przestępstwa, </a:t>
            </a:r>
            <a:r>
              <a:rPr lang="pl-PL" dirty="0" smtClean="0"/>
              <a:t>ponieważ </a:t>
            </a:r>
            <a:r>
              <a:rPr lang="pl-PL" dirty="0"/>
              <a:t>art. 12 </a:t>
            </a:r>
            <a:r>
              <a:rPr lang="pl-PL" dirty="0" smtClean="0"/>
              <a:t>k.k. </a:t>
            </a:r>
            <a:r>
              <a:rPr lang="pl-PL" dirty="0"/>
              <a:t>nie modyfikuje granic grożącej sprawcy kary </a:t>
            </a:r>
            <a:endParaRPr lang="pl-PL" dirty="0" smtClean="0"/>
          </a:p>
          <a:p>
            <a:pPr>
              <a:buFont typeface="Wingdings" panose="05000000000000000000" pitchFamily="2" charset="2"/>
              <a:buChar char="q"/>
            </a:pPr>
            <a:r>
              <a:rPr lang="pl-PL" b="1" dirty="0" smtClean="0"/>
              <a:t>Wymogu </a:t>
            </a:r>
            <a:r>
              <a:rPr lang="pl-PL" b="1" dirty="0"/>
              <a:t>tożsamości podstawy wymiaru kary za wszystkie czyny objęte </a:t>
            </a:r>
            <a:r>
              <a:rPr lang="pl-PL" b="1" dirty="0" smtClean="0"/>
              <a:t>ciągiem </a:t>
            </a:r>
            <a:r>
              <a:rPr lang="pl-PL" b="1" dirty="0"/>
              <a:t>nadal nie spełnia zbieg przestępstw wyczerpujących znamiona typu podstawowego i kwalifikowanego lub </a:t>
            </a:r>
            <a:r>
              <a:rPr lang="pl-PL" b="1" dirty="0" smtClean="0"/>
              <a:t>uprzywilejowanego</a:t>
            </a:r>
            <a:endParaRPr lang="pl-PL" b="1" dirty="0"/>
          </a:p>
        </p:txBody>
      </p:sp>
    </p:spTree>
    <p:extLst>
      <p:ext uri="{BB962C8B-B14F-4D97-AF65-F5344CB8AC3E}">
        <p14:creationId xmlns:p14="http://schemas.microsoft.com/office/powerpoint/2010/main" val="3795290063"/>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Niewłaściwy (pozorny) zbieg przestępstw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fontAlgn="auto">
              <a:spcAft>
                <a:spcPts val="0"/>
              </a:spcAft>
              <a:buNone/>
              <a:defRPr/>
            </a:pPr>
            <a:endParaRPr lang="pl-PL" dirty="0" smtClean="0"/>
          </a:p>
          <a:p>
            <a:pPr fontAlgn="auto">
              <a:spcAft>
                <a:spcPts val="0"/>
              </a:spcAft>
              <a:buFont typeface="Wingdings" panose="05000000000000000000" pitchFamily="2" charset="2"/>
              <a:buChar char="Ø"/>
              <a:defRPr/>
            </a:pPr>
            <a:r>
              <a:rPr lang="pl-PL" dirty="0" smtClean="0"/>
              <a:t> jest to również zbieg wieloczynowy</a:t>
            </a:r>
          </a:p>
          <a:p>
            <a:pPr fontAlgn="auto">
              <a:spcAft>
                <a:spcPts val="0"/>
              </a:spcAft>
              <a:buFont typeface="Wingdings" panose="05000000000000000000" pitchFamily="2" charset="2"/>
              <a:buChar char="Ø"/>
              <a:defRPr/>
            </a:pPr>
            <a:r>
              <a:rPr lang="pl-PL" dirty="0"/>
              <a:t> </a:t>
            </a:r>
            <a:r>
              <a:rPr lang="pl-PL" dirty="0" smtClean="0"/>
              <a:t>jest on jednak pozorny, gdyż niektóre z współtworzących go czynów pomija się przy wymiarze kary</a:t>
            </a:r>
          </a:p>
          <a:p>
            <a:pPr marL="114300" indent="0" fontAlgn="auto">
              <a:spcAft>
                <a:spcPts val="0"/>
              </a:spcAft>
              <a:buNone/>
              <a:defRPr/>
            </a:pPr>
            <a:endParaRPr lang="pl-PL" dirty="0"/>
          </a:p>
          <a:p>
            <a:pPr marL="114300" indent="0" fontAlgn="auto">
              <a:spcAft>
                <a:spcPts val="0"/>
              </a:spcAft>
              <a:buNone/>
              <a:defRPr/>
            </a:pPr>
            <a:endParaRPr lang="pl-PL" dirty="0" smtClean="0"/>
          </a:p>
        </p:txBody>
      </p:sp>
      <p:graphicFrame>
        <p:nvGraphicFramePr>
          <p:cNvPr id="2" name="Diagram 1"/>
          <p:cNvGraphicFramePr/>
          <p:nvPr>
            <p:extLst>
              <p:ext uri="{D42A27DB-BD31-4B8C-83A1-F6EECF244321}">
                <p14:modId xmlns:p14="http://schemas.microsoft.com/office/powerpoint/2010/main" val="1994510865"/>
              </p:ext>
            </p:extLst>
          </p:nvPr>
        </p:nvGraphicFramePr>
        <p:xfrm>
          <a:off x="611560" y="2435829"/>
          <a:ext cx="676875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6964625"/>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jedności i wielości czynów</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b="1" u="sng" dirty="0" smtClean="0"/>
          </a:p>
          <a:p>
            <a:pPr fontAlgn="auto">
              <a:spcAft>
                <a:spcPts val="0"/>
              </a:spcAft>
              <a:buFont typeface="Wingdings" panose="05000000000000000000" pitchFamily="2" charset="2"/>
              <a:buChar char="q"/>
              <a:defRPr/>
            </a:pPr>
            <a:r>
              <a:rPr lang="pl-PL" i="1" dirty="0" smtClean="0"/>
              <a:t> teoria </a:t>
            </a:r>
            <a:r>
              <a:rPr lang="pl-PL" i="1" dirty="0" smtClean="0">
                <a:solidFill>
                  <a:srgbClr val="FF0000"/>
                </a:solidFill>
              </a:rPr>
              <a:t>jedności przestępstwa </a:t>
            </a:r>
            <a:r>
              <a:rPr lang="pl-PL" i="1" dirty="0" smtClean="0"/>
              <a:t>i jej uzasadnienie</a:t>
            </a:r>
          </a:p>
          <a:p>
            <a:pPr marL="114300" indent="0" fontAlgn="auto">
              <a:spcAft>
                <a:spcPts val="0"/>
              </a:spcAft>
              <a:buNone/>
              <a:defRPr/>
            </a:pPr>
            <a:endParaRPr lang="pl-PL" dirty="0" smtClean="0"/>
          </a:p>
          <a:p>
            <a:pPr fontAlgn="auto">
              <a:spcAft>
                <a:spcPts val="0"/>
              </a:spcAft>
              <a:buFontTx/>
              <a:buChar char="-"/>
              <a:defRPr/>
            </a:pPr>
            <a:r>
              <a:rPr lang="pl-PL" dirty="0" smtClean="0"/>
              <a:t>o </a:t>
            </a:r>
            <a:r>
              <a:rPr lang="pl-PL" dirty="0"/>
              <a:t>liczbie czynów zabronionych może decydować wyłącznie liczba rzeczywistych </a:t>
            </a:r>
            <a:r>
              <a:rPr lang="pl-PL" dirty="0" err="1" smtClean="0"/>
              <a:t>zachowań</a:t>
            </a:r>
            <a:r>
              <a:rPr lang="pl-PL" dirty="0" smtClean="0"/>
              <a:t> </a:t>
            </a:r>
            <a:r>
              <a:rPr lang="pl-PL" dirty="0"/>
              <a:t>sprawcy, a nie liczba naruszonych przezeń </a:t>
            </a:r>
            <a:r>
              <a:rPr lang="pl-PL" dirty="0" smtClean="0"/>
              <a:t>norm sankcjonowanych, co jest konsekwencją przyjęcia zasady, że pierwszym elementem dogmatycznie ujmowanej struktury przestępstwa jest właśnie czyn </a:t>
            </a:r>
          </a:p>
          <a:p>
            <a:pPr marL="114300" indent="0" fontAlgn="auto">
              <a:spcAft>
                <a:spcPts val="0"/>
              </a:spcAft>
              <a:buNone/>
              <a:defRPr/>
            </a:pPr>
            <a:r>
              <a:rPr lang="pl-PL" dirty="0" smtClean="0"/>
              <a:t> </a:t>
            </a:r>
          </a:p>
          <a:p>
            <a:pPr marL="114300" indent="0" fontAlgn="auto">
              <a:spcAft>
                <a:spcPts val="0"/>
              </a:spcAft>
              <a:buNone/>
              <a:defRPr/>
            </a:pPr>
            <a:r>
              <a:rPr lang="pl-PL" b="1" dirty="0" smtClean="0"/>
              <a:t>Wyjątki od zasady jedności przestępstwa:</a:t>
            </a:r>
          </a:p>
          <a:p>
            <a:pPr fontAlgn="auto">
              <a:spcAft>
                <a:spcPts val="0"/>
              </a:spcAft>
              <a:buFont typeface="Wingdings" panose="05000000000000000000" pitchFamily="2" charset="2"/>
              <a:buChar char="§"/>
              <a:defRPr/>
            </a:pPr>
            <a:r>
              <a:rPr lang="pl-PL" b="1" dirty="0" smtClean="0"/>
              <a:t>Art.10 KKW - </a:t>
            </a:r>
            <a:r>
              <a:rPr lang="pl-PL" dirty="0" smtClean="0"/>
              <a:t>jednoczynowy </a:t>
            </a:r>
            <a:r>
              <a:rPr lang="pl-PL" dirty="0"/>
              <a:t>zbiegu przepisu typizującego wykroczenie i przepisu typizującego przestępstwo </a:t>
            </a:r>
            <a:endParaRPr lang="pl-PL" dirty="0" smtClean="0"/>
          </a:p>
          <a:p>
            <a:pPr fontAlgn="auto">
              <a:spcAft>
                <a:spcPts val="0"/>
              </a:spcAft>
              <a:buFont typeface="Wingdings" panose="05000000000000000000" pitchFamily="2" charset="2"/>
              <a:buChar char="§"/>
              <a:defRPr/>
            </a:pPr>
            <a:r>
              <a:rPr lang="pl-PL" b="1" dirty="0" smtClean="0"/>
              <a:t>Art. 8 KKS</a:t>
            </a:r>
            <a:r>
              <a:rPr lang="pl-PL" b="1" dirty="0"/>
              <a:t> </a:t>
            </a:r>
            <a:r>
              <a:rPr lang="pl-PL" dirty="0" smtClean="0"/>
              <a:t>jednoczynowy </a:t>
            </a:r>
            <a:r>
              <a:rPr lang="pl-PL" dirty="0"/>
              <a:t>zbiegu przepisu typizującego wykroczenie skarbowe lub przestępstwo skarbowe z przepisem typizującym przestępstwo.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084077957"/>
      </p:ext>
    </p:extLst>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4077072"/>
            <a:ext cx="2476500" cy="1905000"/>
          </a:xfrm>
          <a:prstGeom prst="rect">
            <a:avLst/>
          </a:prstGeom>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jedności i wielości czynów</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marL="114300" indent="0" fontAlgn="auto">
              <a:spcAft>
                <a:spcPts val="0"/>
              </a:spcAft>
              <a:buNone/>
              <a:defRPr/>
            </a:pPr>
            <a:endParaRPr lang="pl-PL" i="1" dirty="0" smtClean="0"/>
          </a:p>
          <a:p>
            <a:pPr fontAlgn="auto">
              <a:spcAft>
                <a:spcPts val="0"/>
              </a:spcAft>
              <a:buFont typeface="Wingdings" panose="05000000000000000000" pitchFamily="2" charset="2"/>
              <a:buChar char="q"/>
              <a:defRPr/>
            </a:pPr>
            <a:r>
              <a:rPr lang="pl-PL" i="1" dirty="0"/>
              <a:t> </a:t>
            </a:r>
            <a:r>
              <a:rPr lang="pl-PL" i="1" dirty="0" smtClean="0"/>
              <a:t>problem jedności i wielości czynów</a:t>
            </a:r>
          </a:p>
          <a:p>
            <a:pPr marL="114300" indent="0" fontAlgn="auto">
              <a:spcAft>
                <a:spcPts val="0"/>
              </a:spcAft>
              <a:buNone/>
              <a:defRPr/>
            </a:pPr>
            <a:endParaRPr lang="pl-PL" i="1" dirty="0" smtClean="0"/>
          </a:p>
          <a:p>
            <a:pPr fontAlgn="auto">
              <a:spcAft>
                <a:spcPts val="0"/>
              </a:spcAft>
              <a:buFont typeface="Wingdings" panose="05000000000000000000" pitchFamily="2" charset="2"/>
              <a:buChar char="Ø"/>
              <a:defRPr/>
            </a:pPr>
            <a:r>
              <a:rPr lang="pl-PL" i="1" dirty="0"/>
              <a:t> </a:t>
            </a:r>
            <a:r>
              <a:rPr lang="pl-PL" dirty="0" smtClean="0">
                <a:solidFill>
                  <a:srgbClr val="FF0000"/>
                </a:solidFill>
              </a:rPr>
              <a:t>różnica pomiędzy czynem a zachowaniem</a:t>
            </a:r>
          </a:p>
          <a:p>
            <a:pPr fontAlgn="auto">
              <a:spcAft>
                <a:spcPts val="0"/>
              </a:spcAft>
              <a:buFont typeface="Wingdings" panose="05000000000000000000" pitchFamily="2" charset="2"/>
              <a:buChar char="Ø"/>
              <a:defRPr/>
            </a:pPr>
            <a:r>
              <a:rPr lang="pl-PL" i="1" dirty="0">
                <a:solidFill>
                  <a:srgbClr val="FF0000"/>
                </a:solidFill>
              </a:rPr>
              <a:t> </a:t>
            </a:r>
            <a:r>
              <a:rPr lang="pl-PL" dirty="0" smtClean="0">
                <a:solidFill>
                  <a:srgbClr val="FF0000"/>
                </a:solidFill>
              </a:rPr>
              <a:t>kryteria pozwalające na ustalenie jedności czynu</a:t>
            </a:r>
            <a:endParaRPr lang="pl-PL" dirty="0"/>
          </a:p>
          <a:p>
            <a:pPr marL="114300" indent="0" fontAlgn="auto">
              <a:spcAft>
                <a:spcPts val="0"/>
              </a:spcAft>
              <a:buNone/>
              <a:defRPr/>
            </a:pPr>
            <a:endParaRPr lang="pl-PL" dirty="0" smtClean="0"/>
          </a:p>
          <a:p>
            <a:pPr fontAlgn="auto">
              <a:spcAft>
                <a:spcPts val="0"/>
              </a:spcAft>
              <a:buBlip>
                <a:blip r:embed="rId3"/>
              </a:buBlip>
              <a:defRPr/>
            </a:pPr>
            <a:r>
              <a:rPr lang="pl-PL" dirty="0"/>
              <a:t>Zachowanie będące zewnętrznym przejawem jednego impulsu woli stanowi tylko jeden czyn, niezależnie od liczby skutków tego zachowania oraz liczby naruszonych przez nie norm. Innymi słowy, bez względu na to ile typów przestępstw będzie zawierać się w czynie, stanowić on może tylko jedno </a:t>
            </a:r>
            <a:r>
              <a:rPr lang="pl-PL" dirty="0" smtClean="0"/>
              <a:t>przestępstwo…(</a:t>
            </a:r>
            <a:r>
              <a:rPr lang="pl-PL" dirty="0"/>
              <a:t>wyr. SN z 6.6.2003 r., III KKN 349/01, Prok. i Pr. 2003, Nr 12, poz. </a:t>
            </a:r>
            <a:r>
              <a:rPr lang="pl-PL" dirty="0" smtClean="0"/>
              <a:t>2)</a:t>
            </a:r>
          </a:p>
          <a:p>
            <a:pPr fontAlgn="auto">
              <a:spcAft>
                <a:spcPts val="0"/>
              </a:spcAft>
              <a:buBlip>
                <a:blip r:embed="rId3"/>
              </a:buBlip>
              <a:defRPr/>
            </a:pPr>
            <a:r>
              <a:rPr lang="pl-PL" dirty="0"/>
              <a:t>Nie liczba spowodowanych przez sprawcę skutków czy też naruszonych norm prawnych decyduje o jedności lub wielości przestępstw, ale liczba podjętych przez niego działań i powstałych zamiarów. </a:t>
            </a:r>
            <a:r>
              <a:rPr lang="pl-PL" dirty="0" smtClean="0"/>
              <a:t>(</a:t>
            </a:r>
            <a:r>
              <a:rPr lang="pl-PL" dirty="0"/>
              <a:t>wyr. SA w Białymstoku z 10.2.2000 r., II AKA 212/99, OSA 2000, Nr 11, poz. </a:t>
            </a:r>
            <a:r>
              <a:rPr lang="pl-PL" dirty="0" smtClean="0"/>
              <a:t>81)</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621286146"/>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4077072"/>
            <a:ext cx="2476500" cy="1905000"/>
          </a:xfrm>
          <a:prstGeom prst="rect">
            <a:avLst/>
          </a:prstGeom>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jedności i wielości czynów</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92500" lnSpcReduction="10000"/>
          </a:bodyPr>
          <a:lstStyle/>
          <a:p>
            <a:pPr marL="114300" indent="0" fontAlgn="auto">
              <a:spcAft>
                <a:spcPts val="0"/>
              </a:spcAft>
              <a:buNone/>
              <a:defRPr/>
            </a:pPr>
            <a:endParaRPr lang="pl-PL" i="1" dirty="0" smtClean="0"/>
          </a:p>
          <a:p>
            <a:pPr marL="114300" indent="0">
              <a:buNone/>
            </a:pPr>
            <a:r>
              <a:rPr lang="pl-PL" dirty="0" smtClean="0"/>
              <a:t>„(…) - </a:t>
            </a:r>
            <a:r>
              <a:rPr lang="pl-PL" dirty="0"/>
              <a:t>polski system prawa karnego - poczynając od KK32 - hołduje zasadzie, że przestępstwo to zjawisko zewnętrzne i rzeczywiste, a nie tylko o charakterze normatywnym,</a:t>
            </a:r>
          </a:p>
          <a:p>
            <a:r>
              <a:rPr lang="pl-PL" dirty="0"/>
              <a:t>- przedmiotem wartościowania prowadzącego do ustalenia przestępstwa jest realne zachowanie człowieka, mające określoną ciągłość i porządek. Zarazem możliwość wielorakiego wartościowania danego czynu - będącego określonym fragmentem całości zachowania człowieka - nie skutkuje wielością przestępstw,</a:t>
            </a:r>
          </a:p>
          <a:p>
            <a:r>
              <a:rPr lang="pl-PL" dirty="0"/>
              <a:t>- o takiej wielości lub jej braku decyduje ocena tego samego zespołu uzewnętrznionej aktywności człowieka,</a:t>
            </a:r>
          </a:p>
          <a:p>
            <a:r>
              <a:rPr lang="pl-PL" dirty="0"/>
              <a:t>- wielość skutków takiej aktywności nie daje sama przez się podstawy do przyjęcia wielości czynów zabronionych, podobnie jak i wielość osób pokrzywdzonych,</a:t>
            </a:r>
          </a:p>
          <a:p>
            <a:r>
              <a:rPr lang="pl-PL" dirty="0"/>
              <a:t>- ten sam czyn może wypełniać znamiona kilku norm ustawy karnej, o ile nie zachodzi między nimi relacja wzajemnego wykluczania się, kwalifikacja prawna czynu powinna odzwierciedlać jego całą zawartość kryminalną z punktu widzenia zrealizowanych nim znamion przestępstwa</a:t>
            </a:r>
            <a:r>
              <a:rPr lang="pl-PL" dirty="0" smtClean="0"/>
              <a:t>.” (</a:t>
            </a:r>
            <a:r>
              <a:rPr lang="pl-PL" dirty="0"/>
              <a:t>wyr. SA w Łodzi z 22.11.2005 r., II AKA 210/05, Prok. i Pr. 2006, Nr 7–8, poz. </a:t>
            </a:r>
            <a:r>
              <a:rPr lang="pl-PL" dirty="0" smtClean="0"/>
              <a:t>17)</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688027393"/>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Czyn ciągły</a:t>
            </a:r>
            <a:endParaRPr lang="pl-PL" sz="4000" dirty="0"/>
          </a:p>
        </p:txBody>
      </p:sp>
      <p:sp>
        <p:nvSpPr>
          <p:cNvPr id="2" name="Prostokąt zaokrąglony 1"/>
          <p:cNvSpPr/>
          <p:nvPr/>
        </p:nvSpPr>
        <p:spPr>
          <a:xfrm>
            <a:off x="611560" y="2060848"/>
            <a:ext cx="7465640" cy="2088232"/>
          </a:xfrm>
          <a:prstGeom prst="roundRect">
            <a:avLst/>
          </a:prstGeom>
          <a:solidFill>
            <a:schemeClr val="bg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Wingdings" panose="05000000000000000000" pitchFamily="2" charset="2"/>
              <a:buChar char="q"/>
              <a:defRPr/>
            </a:pPr>
            <a:r>
              <a:rPr lang="pl-PL" dirty="0" smtClean="0"/>
              <a:t> jeden czyn a wielość </a:t>
            </a:r>
            <a:r>
              <a:rPr lang="pl-PL" dirty="0" err="1" smtClean="0"/>
              <a:t>zachowań</a:t>
            </a:r>
            <a:r>
              <a:rPr lang="pl-PL" dirty="0" smtClean="0"/>
              <a:t> – jednoczynowa koncepcja przestępstwa ciągłego</a:t>
            </a:r>
          </a:p>
          <a:p>
            <a:pPr marL="114300" indent="0" algn="just" fontAlgn="auto">
              <a:spcAft>
                <a:spcPts val="0"/>
              </a:spcAft>
              <a:buNone/>
              <a:defRPr/>
            </a:pPr>
            <a:r>
              <a:rPr lang="pl-PL" dirty="0" smtClean="0"/>
              <a:t>Art. 12 k.k. - Dwa </a:t>
            </a:r>
            <a:r>
              <a:rPr lang="pl-PL" dirty="0"/>
              <a:t>lub więcej </a:t>
            </a:r>
            <a:r>
              <a:rPr lang="pl-PL" dirty="0" err="1"/>
              <a:t>zachowań</a:t>
            </a:r>
            <a:r>
              <a:rPr lang="pl-PL" dirty="0"/>
              <a:t>, podjętych w krótkich odstępach czasu w wykonaniu z góry powziętego zamiaru, uważa się za jeden czyn zabroniony; jeżeli przedmiotem zamachu jest dobro osobiste, warunkiem uznania wielości </a:t>
            </a:r>
            <a:r>
              <a:rPr lang="pl-PL" dirty="0" err="1"/>
              <a:t>zachowań</a:t>
            </a:r>
            <a:r>
              <a:rPr lang="pl-PL" dirty="0"/>
              <a:t> za jeden czyn zabroniony jest tożsamość pokrzywdzonego</a:t>
            </a:r>
            <a:r>
              <a:rPr lang="pl-PL" dirty="0" smtClean="0"/>
              <a:t>.</a:t>
            </a:r>
          </a:p>
          <a:p>
            <a:pPr marL="114300" indent="0" fontAlgn="auto">
              <a:spcAft>
                <a:spcPts val="0"/>
              </a:spcAft>
              <a:buNone/>
              <a:defRPr/>
            </a:pPr>
            <a:endParaRPr lang="pl-PL" dirty="0" smtClean="0"/>
          </a:p>
          <a:p>
            <a:pPr marL="114300" indent="0" fontAlgn="auto">
              <a:spcAft>
                <a:spcPts val="0"/>
              </a:spcAft>
              <a:buNone/>
              <a:defRPr/>
            </a:pPr>
            <a:r>
              <a:rPr lang="pl-PL" b="1" dirty="0" smtClean="0"/>
              <a:t>Przesłanki czynu ciągłego</a:t>
            </a:r>
          </a:p>
          <a:p>
            <a:pPr fontAlgn="auto">
              <a:spcAft>
                <a:spcPts val="0"/>
              </a:spcAft>
              <a:buFont typeface="Wingdings" panose="05000000000000000000" pitchFamily="2" charset="2"/>
              <a:buChar char="q"/>
              <a:defRPr/>
            </a:pPr>
            <a:r>
              <a:rPr lang="pl-PL" b="1" dirty="0"/>
              <a:t> </a:t>
            </a:r>
            <a:r>
              <a:rPr lang="pl-PL" b="1" dirty="0" smtClean="0"/>
              <a:t>wiele </a:t>
            </a:r>
            <a:r>
              <a:rPr lang="pl-PL" b="1" dirty="0" err="1" smtClean="0"/>
              <a:t>zachowań</a:t>
            </a:r>
            <a:endParaRPr lang="pl-PL" b="1" dirty="0" smtClean="0"/>
          </a:p>
          <a:p>
            <a:pPr fontAlgn="auto">
              <a:spcAft>
                <a:spcPts val="0"/>
              </a:spcAft>
              <a:buFont typeface="Wingdings" panose="05000000000000000000" pitchFamily="2" charset="2"/>
              <a:buChar char="q"/>
              <a:defRPr/>
            </a:pPr>
            <a:r>
              <a:rPr lang="pl-PL" b="1" dirty="0"/>
              <a:t> </a:t>
            </a:r>
            <a:r>
              <a:rPr lang="pl-PL" b="1" dirty="0" smtClean="0"/>
              <a:t>krótkie odstępy czasu</a:t>
            </a:r>
          </a:p>
          <a:p>
            <a:pPr fontAlgn="auto">
              <a:spcAft>
                <a:spcPts val="0"/>
              </a:spcAft>
              <a:buFont typeface="Wingdings" panose="05000000000000000000" pitchFamily="2" charset="2"/>
              <a:buChar char="q"/>
              <a:defRPr/>
            </a:pPr>
            <a:r>
              <a:rPr lang="pl-PL" b="1" dirty="0"/>
              <a:t> </a:t>
            </a:r>
            <a:r>
              <a:rPr lang="pl-PL" b="1" dirty="0" smtClean="0"/>
              <a:t>z góry powzięty zamiar</a:t>
            </a:r>
          </a:p>
          <a:p>
            <a:pPr fontAlgn="auto">
              <a:spcAft>
                <a:spcPts val="0"/>
              </a:spcAft>
              <a:buFont typeface="Wingdings" panose="05000000000000000000" pitchFamily="2" charset="2"/>
              <a:buChar char="q"/>
              <a:defRPr/>
            </a:pPr>
            <a:r>
              <a:rPr lang="pl-PL" b="1" dirty="0"/>
              <a:t> </a:t>
            </a:r>
            <a:r>
              <a:rPr lang="pl-PL" b="1" dirty="0" smtClean="0"/>
              <a:t>tożsamość pokrzywdzonego, gdy zamachy skierowane są na dobra osobiste</a:t>
            </a:r>
          </a:p>
          <a:p>
            <a:pPr marL="114300" indent="0" fontAlgn="auto">
              <a:spcAft>
                <a:spcPts val="0"/>
              </a:spcAft>
              <a:buNone/>
              <a:defRPr/>
            </a:pPr>
            <a:endParaRPr lang="pl-PL" b="1" dirty="0"/>
          </a:p>
          <a:p>
            <a:pPr fontAlgn="auto">
              <a:spcAft>
                <a:spcPts val="0"/>
              </a:spcAft>
              <a:buFont typeface="Wingdings" panose="05000000000000000000" pitchFamily="2" charset="2"/>
              <a:buChar char="q"/>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035425717"/>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Czyn ciągły</a:t>
            </a:r>
            <a:endParaRPr lang="pl-PL" sz="4000" dirty="0"/>
          </a:p>
        </p:txBody>
      </p:sp>
      <p:sp>
        <p:nvSpPr>
          <p:cNvPr id="2" name="Prostokąt zaokrąglony 1"/>
          <p:cNvSpPr/>
          <p:nvPr/>
        </p:nvSpPr>
        <p:spPr>
          <a:xfrm>
            <a:off x="611560" y="2060848"/>
            <a:ext cx="7465640" cy="2088232"/>
          </a:xfrm>
          <a:prstGeom prst="roundRect">
            <a:avLst/>
          </a:prstGeom>
          <a:solidFill>
            <a:schemeClr val="bg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Wingdings" panose="05000000000000000000" pitchFamily="2" charset="2"/>
              <a:buChar char="q"/>
              <a:defRPr/>
            </a:pPr>
            <a:r>
              <a:rPr lang="pl-PL" dirty="0" smtClean="0"/>
              <a:t> jeden czyn a wielość </a:t>
            </a:r>
            <a:r>
              <a:rPr lang="pl-PL" dirty="0" err="1" smtClean="0"/>
              <a:t>zachowań</a:t>
            </a:r>
            <a:r>
              <a:rPr lang="pl-PL" dirty="0" smtClean="0"/>
              <a:t> – jednoczynowa koncepcja przestępstwa ciągłego</a:t>
            </a:r>
          </a:p>
          <a:p>
            <a:pPr marL="114300" indent="0" algn="just" fontAlgn="auto">
              <a:spcAft>
                <a:spcPts val="0"/>
              </a:spcAft>
              <a:buNone/>
              <a:defRPr/>
            </a:pPr>
            <a:r>
              <a:rPr lang="pl-PL" dirty="0" smtClean="0"/>
              <a:t>Art. 12 k.k. - Dwa </a:t>
            </a:r>
            <a:r>
              <a:rPr lang="pl-PL" dirty="0"/>
              <a:t>lub więcej </a:t>
            </a:r>
            <a:r>
              <a:rPr lang="pl-PL" dirty="0" err="1"/>
              <a:t>zachowań</a:t>
            </a:r>
            <a:r>
              <a:rPr lang="pl-PL" dirty="0"/>
              <a:t>, podjętych w krótkich odstępach czasu w wykonaniu z góry powziętego zamiaru, uważa się za jeden czyn zabroniony; jeżeli przedmiotem zamachu jest dobro osobiste, warunkiem uznania wielości </a:t>
            </a:r>
            <a:r>
              <a:rPr lang="pl-PL" dirty="0" err="1"/>
              <a:t>zachowań</a:t>
            </a:r>
            <a:r>
              <a:rPr lang="pl-PL" dirty="0"/>
              <a:t> za jeden czyn zabroniony jest tożsamość pokrzywdzonego</a:t>
            </a:r>
            <a:r>
              <a:rPr lang="pl-PL" dirty="0" smtClean="0"/>
              <a:t>.</a:t>
            </a:r>
          </a:p>
          <a:p>
            <a:pPr marL="114300" indent="0" fontAlgn="auto">
              <a:spcAft>
                <a:spcPts val="0"/>
              </a:spcAft>
              <a:buNone/>
              <a:defRPr/>
            </a:pPr>
            <a:endParaRPr lang="pl-PL" dirty="0" smtClean="0"/>
          </a:p>
          <a:p>
            <a:pPr marL="114300" indent="0" fontAlgn="auto">
              <a:spcAft>
                <a:spcPts val="0"/>
              </a:spcAft>
              <a:buNone/>
              <a:defRPr/>
            </a:pPr>
            <a:r>
              <a:rPr lang="pl-PL" b="1" dirty="0" smtClean="0"/>
              <a:t>Przesłanki czynu ciągłego</a:t>
            </a:r>
          </a:p>
          <a:p>
            <a:pPr fontAlgn="auto">
              <a:spcAft>
                <a:spcPts val="0"/>
              </a:spcAft>
              <a:buFont typeface="Wingdings" panose="05000000000000000000" pitchFamily="2" charset="2"/>
              <a:buChar char="q"/>
              <a:defRPr/>
            </a:pPr>
            <a:r>
              <a:rPr lang="pl-PL" b="1" dirty="0"/>
              <a:t> </a:t>
            </a:r>
            <a:r>
              <a:rPr lang="pl-PL" b="1" dirty="0" smtClean="0"/>
              <a:t>wiele </a:t>
            </a:r>
            <a:r>
              <a:rPr lang="pl-PL" b="1" dirty="0" err="1" smtClean="0"/>
              <a:t>zachowań</a:t>
            </a:r>
            <a:endParaRPr lang="pl-PL" b="1" dirty="0" smtClean="0"/>
          </a:p>
          <a:p>
            <a:pPr fontAlgn="auto">
              <a:spcAft>
                <a:spcPts val="0"/>
              </a:spcAft>
              <a:buFont typeface="Wingdings" panose="05000000000000000000" pitchFamily="2" charset="2"/>
              <a:buChar char="q"/>
              <a:defRPr/>
            </a:pPr>
            <a:r>
              <a:rPr lang="pl-PL" b="1" dirty="0"/>
              <a:t> </a:t>
            </a:r>
            <a:r>
              <a:rPr lang="pl-PL" b="1" dirty="0" smtClean="0"/>
              <a:t>krótkie odstępy czasu</a:t>
            </a:r>
          </a:p>
          <a:p>
            <a:pPr fontAlgn="auto">
              <a:spcAft>
                <a:spcPts val="0"/>
              </a:spcAft>
              <a:buFont typeface="Wingdings" panose="05000000000000000000" pitchFamily="2" charset="2"/>
              <a:buChar char="q"/>
              <a:defRPr/>
            </a:pPr>
            <a:r>
              <a:rPr lang="pl-PL" b="1" dirty="0"/>
              <a:t> </a:t>
            </a:r>
            <a:r>
              <a:rPr lang="pl-PL" b="1" dirty="0" smtClean="0"/>
              <a:t>z góry powzięty zamiar</a:t>
            </a:r>
          </a:p>
          <a:p>
            <a:pPr fontAlgn="auto">
              <a:spcAft>
                <a:spcPts val="0"/>
              </a:spcAft>
              <a:buFont typeface="Wingdings" panose="05000000000000000000" pitchFamily="2" charset="2"/>
              <a:buChar char="q"/>
              <a:defRPr/>
            </a:pPr>
            <a:r>
              <a:rPr lang="pl-PL" b="1" dirty="0"/>
              <a:t> </a:t>
            </a:r>
            <a:r>
              <a:rPr lang="pl-PL" b="1" dirty="0" smtClean="0"/>
              <a:t>tożsamość pokrzywdzonego, gdy zamachy skierowane są na dobra osobiste</a:t>
            </a:r>
          </a:p>
          <a:p>
            <a:pPr marL="114300" indent="0" fontAlgn="auto">
              <a:spcAft>
                <a:spcPts val="0"/>
              </a:spcAft>
              <a:buNone/>
              <a:defRPr/>
            </a:pPr>
            <a:endParaRPr lang="pl-PL" b="1" dirty="0"/>
          </a:p>
          <a:p>
            <a:pPr fontAlgn="auto">
              <a:spcAft>
                <a:spcPts val="0"/>
              </a:spcAft>
              <a:buFont typeface="Wingdings" panose="05000000000000000000" pitchFamily="2" charset="2"/>
              <a:buChar char="q"/>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146446489"/>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539552" y="1417638"/>
            <a:ext cx="7537648" cy="2083370"/>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sz="4800" dirty="0"/>
              <a:t>Czyn ciągły</a:t>
            </a:r>
            <a:endParaRPr lang="pl-PL" dirty="0"/>
          </a:p>
        </p:txBody>
      </p:sp>
      <p:sp>
        <p:nvSpPr>
          <p:cNvPr id="3" name="Symbol zastępczy zawartości 2"/>
          <p:cNvSpPr>
            <a:spLocks noGrp="1"/>
          </p:cNvSpPr>
          <p:nvPr>
            <p:ph idx="1"/>
          </p:nvPr>
        </p:nvSpPr>
        <p:spPr>
          <a:xfrm>
            <a:off x="457200" y="1124744"/>
            <a:ext cx="7620000" cy="5544616"/>
          </a:xfrm>
        </p:spPr>
        <p:txBody>
          <a:bodyPr/>
          <a:lstStyle/>
          <a:p>
            <a:pPr marL="114300" indent="0" fontAlgn="ctr">
              <a:buNone/>
            </a:pPr>
            <a:endParaRPr lang="pl-PL" dirty="0"/>
          </a:p>
          <a:p>
            <a:pPr marL="114300" indent="0">
              <a:buNone/>
            </a:pPr>
            <a:r>
              <a:rPr lang="pl-PL" sz="2000" dirty="0" smtClean="0"/>
              <a:t> art. 12 § </a:t>
            </a:r>
            <a:r>
              <a:rPr lang="pl-PL" sz="2000" dirty="0"/>
              <a:t>2. Odpowiada jak za jeden czyn zabroniony wyczerpujący znamiona przestępstwa ten, kto </a:t>
            </a:r>
            <a:r>
              <a:rPr lang="pl-PL" sz="2000" b="1" dirty="0"/>
              <a:t>w krótkich odstępach czasu</a:t>
            </a:r>
            <a:r>
              <a:rPr lang="pl-PL" sz="2000" dirty="0"/>
              <a:t>, </a:t>
            </a:r>
            <a:r>
              <a:rPr lang="pl-PL" sz="2000" dirty="0">
                <a:solidFill>
                  <a:srgbClr val="FF0000"/>
                </a:solidFill>
              </a:rPr>
              <a:t>przy wykorzystaniu tej samej albo takiej samej sposobności lub w podobny sposób </a:t>
            </a:r>
            <a:r>
              <a:rPr lang="pl-PL" sz="2000" b="1" dirty="0">
                <a:solidFill>
                  <a:srgbClr val="002060"/>
                </a:solidFill>
              </a:rPr>
              <a:t>popełnia dwa lub więcej umyślnych wykroczeń</a:t>
            </a:r>
            <a:r>
              <a:rPr lang="pl-PL" sz="2000" dirty="0"/>
              <a:t> </a:t>
            </a:r>
            <a:r>
              <a:rPr lang="pl-PL" sz="2000" dirty="0">
                <a:solidFill>
                  <a:srgbClr val="0070C0"/>
                </a:solidFill>
              </a:rPr>
              <a:t>przeciwko mieniu, jeżeli łączna wartość mienia uzasadnia odpowiedzialność za przestępstwo</a:t>
            </a:r>
            <a:r>
              <a:rPr lang="pl-PL" sz="2000" dirty="0" smtClean="0"/>
              <a:t>.</a:t>
            </a:r>
          </a:p>
          <a:p>
            <a:pPr marL="114300" indent="0">
              <a:buNone/>
            </a:pPr>
            <a:endParaRPr lang="pl-PL" dirty="0" smtClean="0"/>
          </a:p>
          <a:p>
            <a:pPr marL="114300" indent="0" algn="ctr">
              <a:buNone/>
            </a:pPr>
            <a:r>
              <a:rPr lang="pl-PL" sz="1800" b="1" u="sng" dirty="0" smtClean="0"/>
              <a:t>Przesłanki:</a:t>
            </a:r>
          </a:p>
          <a:p>
            <a:pPr marL="114300" indent="0">
              <a:buNone/>
            </a:pPr>
            <a:endParaRPr lang="pl-PL" sz="1400" b="1" dirty="0" smtClean="0"/>
          </a:p>
          <a:p>
            <a:pPr marL="114300" indent="0">
              <a:buNone/>
            </a:pPr>
            <a:r>
              <a:rPr lang="pl-PL" sz="1600" b="1" dirty="0" smtClean="0"/>
              <a:t>1</a:t>
            </a:r>
            <a:r>
              <a:rPr lang="pl-PL" sz="1600" b="1" dirty="0"/>
              <a:t>) </a:t>
            </a:r>
            <a:r>
              <a:rPr lang="pl-PL" sz="1600" b="1" dirty="0" smtClean="0"/>
              <a:t>umyślne popełnienie </a:t>
            </a:r>
            <a:r>
              <a:rPr lang="pl-PL" sz="1600" b="1" dirty="0"/>
              <a:t>dwóch lub więcej wykroczeń przeciwko mieniu</a:t>
            </a:r>
            <a:r>
              <a:rPr lang="pl-PL" sz="1600" dirty="0"/>
              <a:t>,</a:t>
            </a:r>
          </a:p>
          <a:p>
            <a:pPr marL="114300" indent="0">
              <a:buNone/>
            </a:pPr>
            <a:r>
              <a:rPr lang="pl-PL" sz="1600" b="1" dirty="0" smtClean="0"/>
              <a:t>2) Popełnienie  wskazanych w punkcie 1 wykroczeń:  (alternatywa nierozłączna):</a:t>
            </a:r>
            <a:r>
              <a:rPr lang="pl-PL" sz="1600" dirty="0" smtClean="0"/>
              <a:t> </a:t>
            </a:r>
            <a:endParaRPr lang="pl-PL" sz="1600" b="1" dirty="0" smtClean="0"/>
          </a:p>
          <a:p>
            <a:pPr>
              <a:buBlip>
                <a:blip r:embed="rId2"/>
              </a:buBlip>
            </a:pPr>
            <a:r>
              <a:rPr lang="pl-PL" sz="1600" b="1" dirty="0" smtClean="0"/>
              <a:t>a</a:t>
            </a:r>
            <a:r>
              <a:rPr lang="pl-PL" sz="1600" b="1" dirty="0"/>
              <a:t>) </a:t>
            </a:r>
            <a:r>
              <a:rPr lang="pl-PL" sz="1600" dirty="0"/>
              <a:t>w krótkich odstępach czasu</a:t>
            </a:r>
            <a:r>
              <a:rPr lang="pl-PL" sz="1600" dirty="0" smtClean="0"/>
              <a:t>,</a:t>
            </a:r>
            <a:r>
              <a:rPr lang="pl-PL" sz="1600" dirty="0"/>
              <a:t> </a:t>
            </a:r>
            <a:endParaRPr lang="pl-PL" sz="1600" b="1" dirty="0"/>
          </a:p>
          <a:p>
            <a:pPr>
              <a:buBlip>
                <a:blip r:embed="rId2"/>
              </a:buBlip>
            </a:pPr>
            <a:r>
              <a:rPr lang="pl-PL" sz="1600" b="1" dirty="0"/>
              <a:t>b) </a:t>
            </a:r>
            <a:r>
              <a:rPr lang="pl-PL" sz="1600" dirty="0"/>
              <a:t>przy wykorzystaniu tej samej sposobności albo takiej samej sposobności</a:t>
            </a:r>
            <a:r>
              <a:rPr lang="pl-PL" sz="1600" dirty="0" smtClean="0"/>
              <a:t>,</a:t>
            </a:r>
            <a:r>
              <a:rPr lang="pl-PL" sz="1600" dirty="0"/>
              <a:t> </a:t>
            </a:r>
            <a:endParaRPr lang="pl-PL" sz="1600" b="1" dirty="0"/>
          </a:p>
          <a:p>
            <a:pPr>
              <a:buBlip>
                <a:blip r:embed="rId2"/>
              </a:buBlip>
            </a:pPr>
            <a:r>
              <a:rPr lang="pl-PL" sz="1600" b="1" dirty="0"/>
              <a:t>c) </a:t>
            </a:r>
            <a:r>
              <a:rPr lang="pl-PL" sz="1600" dirty="0"/>
              <a:t>lub w podobny sposób,</a:t>
            </a:r>
          </a:p>
          <a:p>
            <a:pPr marL="114300" indent="0">
              <a:buNone/>
            </a:pPr>
            <a:r>
              <a:rPr lang="pl-PL" sz="1600" b="1" dirty="0" smtClean="0"/>
              <a:t>3</a:t>
            </a:r>
            <a:r>
              <a:rPr lang="pl-PL" sz="1600" b="1" dirty="0"/>
              <a:t>) popełnienia wskazanych </a:t>
            </a:r>
            <a:r>
              <a:rPr lang="pl-PL" sz="1600" b="1" dirty="0" smtClean="0"/>
              <a:t>wykroczeń </a:t>
            </a:r>
            <a:r>
              <a:rPr lang="pl-PL" sz="1600" b="1" dirty="0"/>
              <a:t>łącznie przeciwko mieniu, którego rozmiar uzasadnia odpowiedzialność za przestępstwo.</a:t>
            </a:r>
            <a:endParaRPr lang="pl-PL" sz="1600" dirty="0"/>
          </a:p>
        </p:txBody>
      </p:sp>
    </p:spTree>
    <p:extLst>
      <p:ext uri="{BB962C8B-B14F-4D97-AF65-F5344CB8AC3E}">
        <p14:creationId xmlns:p14="http://schemas.microsoft.com/office/powerpoint/2010/main" val="2225906736"/>
      </p:ext>
    </p:extLst>
  </p:cSld>
  <p:clrMapOvr>
    <a:masterClrMapping/>
  </p:clrMapOvr>
  <p:transition>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Czyn ciągły</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endParaRPr lang="pl-PL" b="1" u="sng" dirty="0" smtClean="0"/>
          </a:p>
          <a:p>
            <a:pPr marL="114300" indent="0" fontAlgn="auto">
              <a:spcAft>
                <a:spcPts val="0"/>
              </a:spcAft>
              <a:buNone/>
              <a:defRPr/>
            </a:pPr>
            <a:r>
              <a:rPr lang="pl-PL" b="1" dirty="0" smtClean="0"/>
              <a:t>Wielość </a:t>
            </a:r>
            <a:r>
              <a:rPr lang="pl-PL" b="1" dirty="0" err="1" smtClean="0"/>
              <a:t>zachowań</a:t>
            </a:r>
            <a:endParaRPr lang="pl-PL" b="1" dirty="0" smtClean="0"/>
          </a:p>
          <a:p>
            <a:pPr fontAlgn="auto">
              <a:spcAft>
                <a:spcPts val="0"/>
              </a:spcAft>
              <a:buFont typeface="Wingdings" panose="05000000000000000000" pitchFamily="2" charset="2"/>
              <a:buChar char="Ø"/>
              <a:defRPr/>
            </a:pPr>
            <a:r>
              <a:rPr lang="pl-PL" dirty="0" smtClean="0"/>
              <a:t>Poszczególne zachowania mogą </a:t>
            </a:r>
            <a:r>
              <a:rPr lang="pl-PL" dirty="0"/>
              <a:t>być </a:t>
            </a:r>
            <a:r>
              <a:rPr lang="pl-PL" b="1" dirty="0"/>
              <a:t>wykroczeniami</a:t>
            </a:r>
            <a:r>
              <a:rPr lang="pl-PL" dirty="0"/>
              <a:t>, o ile znamiona przestępstwa wyczerpią </a:t>
            </a:r>
            <a:r>
              <a:rPr lang="pl-PL" dirty="0" smtClean="0"/>
              <a:t>łącznie, </a:t>
            </a:r>
            <a:r>
              <a:rPr lang="pl-PL" dirty="0"/>
              <a:t>mogą też wykazywać znikomą społeczną szkodliwość </a:t>
            </a:r>
            <a:r>
              <a:rPr lang="pl-PL" dirty="0" smtClean="0"/>
              <a:t>lub w ogóle nie być czynami zabronionymi pod groźbą kary (brane pod uwagę osobno)</a:t>
            </a:r>
          </a:p>
          <a:p>
            <a:pPr fontAlgn="auto">
              <a:spcAft>
                <a:spcPts val="0"/>
              </a:spcAft>
              <a:buFont typeface="Wingdings" panose="05000000000000000000" pitchFamily="2" charset="2"/>
              <a:buChar char="Ø"/>
              <a:defRPr/>
            </a:pPr>
            <a:r>
              <a:rPr lang="pl-PL" dirty="0" smtClean="0"/>
              <a:t> W </a:t>
            </a:r>
            <a:r>
              <a:rPr lang="pl-PL" dirty="0"/>
              <a:t>konstrukcji czynu ciągłego mieści się również sytuacja, gdy poszczególne zachowania wyczerpują znamiona podstawowego typu przestępstwa, a całość czynu – typu </a:t>
            </a:r>
            <a:r>
              <a:rPr lang="pl-PL" dirty="0" smtClean="0"/>
              <a:t>kwalifikowanego.</a:t>
            </a:r>
          </a:p>
          <a:p>
            <a:pPr fontAlgn="auto">
              <a:spcAft>
                <a:spcPts val="0"/>
              </a:spcAft>
              <a:buFont typeface="Wingdings" panose="05000000000000000000" pitchFamily="2" charset="2"/>
              <a:buChar char="Ø"/>
              <a:defRPr/>
            </a:pPr>
            <a:r>
              <a:rPr lang="pl-PL" dirty="0"/>
              <a:t>Zachowania objęte czynem ciągłym mogą się różnić co do kwalifikacji prawnej </a:t>
            </a:r>
            <a:r>
              <a:rPr lang="pl-PL" dirty="0" smtClean="0"/>
              <a:t>i </a:t>
            </a:r>
            <a:r>
              <a:rPr lang="pl-PL" dirty="0"/>
              <a:t>nie muszą wykazywać podobieństwa pod względem sposobu popełnienia </a:t>
            </a:r>
            <a:endParaRPr lang="pl-PL" dirty="0" smtClean="0"/>
          </a:p>
          <a:p>
            <a:pPr marL="114300" indent="0" fontAlgn="auto">
              <a:spcAft>
                <a:spcPts val="0"/>
              </a:spcAft>
              <a:buNone/>
              <a:defRPr/>
            </a:pPr>
            <a:endParaRPr lang="pl-PL" dirty="0"/>
          </a:p>
          <a:p>
            <a:pPr marL="114300" indent="0" fontAlgn="auto">
              <a:spcAft>
                <a:spcPts val="0"/>
              </a:spcAft>
              <a:buNone/>
              <a:defRPr/>
            </a:pPr>
            <a:endParaRPr lang="pl-PL" b="1" dirty="0"/>
          </a:p>
          <a:p>
            <a:pPr fontAlgn="auto">
              <a:spcAft>
                <a:spcPts val="0"/>
              </a:spcAft>
              <a:buFont typeface="Wingdings" panose="05000000000000000000" pitchFamily="2" charset="2"/>
              <a:buChar char="q"/>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88902421"/>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9313</TotalTime>
  <Words>2798</Words>
  <Application>Microsoft Office PowerPoint</Application>
  <PresentationFormat>Pokaz na ekranie (4:3)</PresentationFormat>
  <Paragraphs>243</Paragraphs>
  <Slides>26</Slides>
  <Notes>0</Notes>
  <HiddenSlides>0</HiddenSlides>
  <MMClips>0</MMClips>
  <ScaleCrop>false</ScaleCrop>
  <HeadingPairs>
    <vt:vector size="4" baseType="variant">
      <vt:variant>
        <vt:lpstr>Motyw</vt:lpstr>
      </vt:variant>
      <vt:variant>
        <vt:i4>1</vt:i4>
      </vt:variant>
      <vt:variant>
        <vt:lpstr>Tytuły slajdów</vt:lpstr>
      </vt:variant>
      <vt:variant>
        <vt:i4>26</vt:i4>
      </vt:variant>
    </vt:vector>
  </HeadingPairs>
  <TitlesOfParts>
    <vt:vector size="27" baseType="lpstr">
      <vt:lpstr>Adjacency</vt:lpstr>
      <vt:lpstr>Zbieg przepisów i zbieg przestępstw</vt:lpstr>
      <vt:lpstr>Pojęcie jedności i wielości czynów</vt:lpstr>
      <vt:lpstr>Pojęcie jedności i wielości czynów</vt:lpstr>
      <vt:lpstr>Pojęcie jedności i wielości czynów</vt:lpstr>
      <vt:lpstr>Pojęcie jedności i wielości czynów</vt:lpstr>
      <vt:lpstr>Czyn ciągły</vt:lpstr>
      <vt:lpstr>Czyn ciągły</vt:lpstr>
      <vt:lpstr>Czyn ciągły</vt:lpstr>
      <vt:lpstr>Czyn ciągły</vt:lpstr>
      <vt:lpstr>Czyn ciągły</vt:lpstr>
      <vt:lpstr>Czyn ciągły</vt:lpstr>
      <vt:lpstr>Czyn ciągły</vt:lpstr>
      <vt:lpstr>Czyn ciągły</vt:lpstr>
      <vt:lpstr>Czyn ciągły</vt:lpstr>
      <vt:lpstr>Zbieg przepisów </vt:lpstr>
      <vt:lpstr>Zbieg przepisów </vt:lpstr>
      <vt:lpstr>Właściwy zbieg przepisów</vt:lpstr>
      <vt:lpstr>Zbieg przestępstw </vt:lpstr>
      <vt:lpstr>Właściwy zbieg przestępstw</vt:lpstr>
      <vt:lpstr>Właściwy zbieg przestępstw</vt:lpstr>
      <vt:lpstr>Właściwy zbieg przestępstw</vt:lpstr>
      <vt:lpstr>Właściwy zbieg przestępstw</vt:lpstr>
      <vt:lpstr>Ciąg przestępstw </vt:lpstr>
      <vt:lpstr>Ciąg przestępstw </vt:lpstr>
      <vt:lpstr>Niewłaściwy (pozorny) zbieg przestępstw </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542</cp:revision>
  <dcterms:created xsi:type="dcterms:W3CDTF">2012-10-05T20:53:44Z</dcterms:created>
  <dcterms:modified xsi:type="dcterms:W3CDTF">2020-01-26T13:06:11Z</dcterms:modified>
</cp:coreProperties>
</file>