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0" r:id="rId1"/>
  </p:sldMasterIdLst>
  <p:sldIdLst>
    <p:sldId id="256" r:id="rId2"/>
    <p:sldId id="257" r:id="rId3"/>
    <p:sldId id="283" r:id="rId4"/>
    <p:sldId id="261" r:id="rId5"/>
    <p:sldId id="284" r:id="rId6"/>
    <p:sldId id="258" r:id="rId7"/>
    <p:sldId id="267" r:id="rId8"/>
    <p:sldId id="268" r:id="rId9"/>
    <p:sldId id="259" r:id="rId10"/>
    <p:sldId id="260" r:id="rId11"/>
    <p:sldId id="262" r:id="rId12"/>
    <p:sldId id="285" r:id="rId13"/>
    <p:sldId id="263" r:id="rId14"/>
    <p:sldId id="264" r:id="rId15"/>
    <p:sldId id="265" r:id="rId16"/>
    <p:sldId id="266" r:id="rId17"/>
    <p:sldId id="269" r:id="rId18"/>
    <p:sldId id="278" r:id="rId19"/>
    <p:sldId id="270" r:id="rId20"/>
    <p:sldId id="286" r:id="rId21"/>
    <p:sldId id="271" r:id="rId22"/>
    <p:sldId id="277" r:id="rId23"/>
    <p:sldId id="272" r:id="rId24"/>
    <p:sldId id="287" r:id="rId25"/>
    <p:sldId id="273" r:id="rId26"/>
    <p:sldId id="274" r:id="rId27"/>
    <p:sldId id="288" r:id="rId28"/>
    <p:sldId id="279" r:id="rId29"/>
    <p:sldId id="289" r:id="rId30"/>
    <p:sldId id="275" r:id="rId31"/>
    <p:sldId id="276" r:id="rId32"/>
    <p:sldId id="281" r:id="rId33"/>
    <p:sldId id="282" r:id="rId3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599"/>
  </p:normalViewPr>
  <p:slideViewPr>
    <p:cSldViewPr snapToGrid="0" snapToObjects="1">
      <p:cViewPr>
        <p:scale>
          <a:sx n="96" d="100"/>
          <a:sy n="96" d="100"/>
        </p:scale>
        <p:origin x="144" y="3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B124453-601A-694D-8748-982937399B6B}" type="datetimeFigureOut">
              <a:rPr lang="pl-PL" smtClean="0"/>
              <a:t>23.03.2019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70181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B124453-601A-694D-8748-982937399B6B}" type="datetimeFigureOut">
              <a:rPr lang="pl-PL" smtClean="0"/>
              <a:t>23.03.2019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2504437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B124453-601A-694D-8748-982937399B6B}" type="datetimeFigureOut">
              <a:rPr lang="pl-PL" smtClean="0"/>
              <a:t>23.03.2019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95784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B124453-601A-694D-8748-982937399B6B}" type="datetimeFigureOut">
              <a:rPr lang="pl-PL" smtClean="0"/>
              <a:t>23.03.2019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240073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B124453-601A-694D-8748-982937399B6B}" type="datetimeFigureOut">
              <a:rPr lang="pl-PL" smtClean="0"/>
              <a:t>23.03.2019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306961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B124453-601A-694D-8748-982937399B6B}" type="datetimeFigureOut">
              <a:rPr lang="pl-PL" smtClean="0"/>
              <a:t>23.03.2019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180377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B124453-601A-694D-8748-982937399B6B}" type="datetimeFigureOut">
              <a:rPr lang="pl-PL" smtClean="0"/>
              <a:t>23.03.2019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1254379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B124453-601A-694D-8748-982937399B6B}" type="datetimeFigureOut">
              <a:rPr lang="pl-PL" smtClean="0"/>
              <a:t>23.03.2019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114576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4453-601A-694D-8748-982937399B6B}" type="datetimeFigureOut">
              <a:rPr lang="pl-PL" smtClean="0"/>
              <a:t>23.03.2019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18652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B124453-601A-694D-8748-982937399B6B}" type="datetimeFigureOut">
              <a:rPr lang="pl-PL" smtClean="0"/>
              <a:t>23.03.2019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83040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B124453-601A-694D-8748-982937399B6B}" type="datetimeFigureOut">
              <a:rPr lang="pl-PL" smtClean="0"/>
              <a:t>23.03.2019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7C11B0-590C-074C-858F-814AB010D41A}" type="slidenum">
              <a:rPr lang="pl-PL" smtClean="0"/>
              <a:t>‹#›</a:t>
            </a:fld>
            <a:endParaRPr lang="pl-PL"/>
          </a:p>
        </p:txBody>
      </p:sp>
    </p:spTree>
    <p:extLst>
      <p:ext uri="{BB962C8B-B14F-4D97-AF65-F5344CB8AC3E}">
        <p14:creationId xmlns:p14="http://schemas.microsoft.com/office/powerpoint/2010/main" val="355035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124453-601A-694D-8748-982937399B6B}" type="datetimeFigureOut">
              <a:rPr lang="pl-PL" smtClean="0"/>
              <a:t>23.03.2019</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C11B0-590C-074C-858F-814AB010D41A}" type="slidenum">
              <a:rPr lang="pl-PL" smtClean="0"/>
              <a:t>‹#›</a:t>
            </a:fld>
            <a:endParaRPr lang="pl-PL"/>
          </a:p>
        </p:txBody>
      </p:sp>
    </p:spTree>
    <p:extLst>
      <p:ext uri="{BB962C8B-B14F-4D97-AF65-F5344CB8AC3E}">
        <p14:creationId xmlns:p14="http://schemas.microsoft.com/office/powerpoint/2010/main" val="1831525845"/>
      </p:ext>
    </p:extLst>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143DE-4E3A-5D4A-BC32-498440E32017}"/>
              </a:ext>
            </a:extLst>
          </p:cNvPr>
          <p:cNvSpPr>
            <a:spLocks noGrp="1"/>
          </p:cNvSpPr>
          <p:nvPr>
            <p:ph type="ctrTitle"/>
          </p:nvPr>
        </p:nvSpPr>
        <p:spPr/>
        <p:txBody>
          <a:bodyPr>
            <a:normAutofit/>
          </a:bodyPr>
          <a:lstStyle/>
          <a:p>
            <a:r>
              <a:rPr lang="pl-PL" b="1" dirty="0"/>
              <a:t>Przepadek jako instrument reakcji prawnokarnej</a:t>
            </a:r>
          </a:p>
        </p:txBody>
      </p:sp>
      <p:sp>
        <p:nvSpPr>
          <p:cNvPr id="3" name="Podtytuł 2">
            <a:extLst>
              <a:ext uri="{FF2B5EF4-FFF2-40B4-BE49-F238E27FC236}">
                <a16:creationId xmlns:a16="http://schemas.microsoft.com/office/drawing/2014/main" id="{A360FA15-EE7A-994B-B68C-6636DC713F08}"/>
              </a:ext>
            </a:extLst>
          </p:cNvPr>
          <p:cNvSpPr>
            <a:spLocks noGrp="1"/>
          </p:cNvSpPr>
          <p:nvPr>
            <p:ph type="subTitle" idx="1"/>
          </p:nvPr>
        </p:nvSpPr>
        <p:spPr/>
        <p:txBody>
          <a:bodyPr/>
          <a:lstStyle/>
          <a:p>
            <a:r>
              <a:rPr lang="pl-PL" dirty="0"/>
              <a:t>mgr Katarzyna Piątkowska</a:t>
            </a:r>
          </a:p>
          <a:p>
            <a:r>
              <a:rPr lang="pl-PL" dirty="0"/>
              <a:t>Katedra Prawa Karnego Materialnego </a:t>
            </a:r>
          </a:p>
        </p:txBody>
      </p:sp>
    </p:spTree>
    <p:extLst>
      <p:ext uri="{BB962C8B-B14F-4D97-AF65-F5344CB8AC3E}">
        <p14:creationId xmlns:p14="http://schemas.microsoft.com/office/powerpoint/2010/main" val="1898523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E34816-4D87-E046-AB7B-06186FF9E815}"/>
              </a:ext>
            </a:extLst>
          </p:cNvPr>
          <p:cNvSpPr>
            <a:spLocks noGrp="1"/>
          </p:cNvSpPr>
          <p:nvPr>
            <p:ph type="title"/>
          </p:nvPr>
        </p:nvSpPr>
        <p:spPr>
          <a:xfrm>
            <a:off x="838200" y="365125"/>
            <a:ext cx="10515600" cy="1012413"/>
          </a:xfrm>
        </p:spPr>
        <p:txBody>
          <a:bodyPr>
            <a:normAutofit/>
          </a:bodyPr>
          <a:lstStyle/>
          <a:p>
            <a:pPr algn="ctr"/>
            <a:r>
              <a:rPr lang="pl-PL" sz="3000" b="1" dirty="0"/>
              <a:t>Przepadek przedmiotów służących do popełnienia przestępstwa – art. 44 § 2 k.k. </a:t>
            </a:r>
            <a:r>
              <a:rPr lang="pl-PL" sz="3000" b="1" i="1" dirty="0"/>
              <a:t>(</a:t>
            </a:r>
            <a:r>
              <a:rPr lang="pl-PL" sz="3000" b="1" i="1" dirty="0" err="1"/>
              <a:t>instrumenta</a:t>
            </a:r>
            <a:r>
              <a:rPr lang="pl-PL" sz="3000" b="1" i="1" dirty="0"/>
              <a:t> </a:t>
            </a:r>
            <a:r>
              <a:rPr lang="pl-PL" sz="3000" b="1" i="1" dirty="0" err="1"/>
              <a:t>sceleris</a:t>
            </a:r>
            <a:r>
              <a:rPr lang="pl-PL" sz="3000" b="1" i="1" dirty="0"/>
              <a:t>)</a:t>
            </a:r>
          </a:p>
        </p:txBody>
      </p:sp>
      <p:sp>
        <p:nvSpPr>
          <p:cNvPr id="3" name="Symbol zastępczy zawartości 2">
            <a:extLst>
              <a:ext uri="{FF2B5EF4-FFF2-40B4-BE49-F238E27FC236}">
                <a16:creationId xmlns:a16="http://schemas.microsoft.com/office/drawing/2014/main" id="{E5ACB044-0808-7F4D-B6FA-68855511B2EF}"/>
              </a:ext>
            </a:extLst>
          </p:cNvPr>
          <p:cNvSpPr>
            <a:spLocks noGrp="1"/>
          </p:cNvSpPr>
          <p:nvPr>
            <p:ph idx="1"/>
          </p:nvPr>
        </p:nvSpPr>
        <p:spPr>
          <a:xfrm>
            <a:off x="665018" y="1520042"/>
            <a:ext cx="10688782" cy="5172306"/>
          </a:xfrm>
        </p:spPr>
        <p:txBody>
          <a:bodyPr>
            <a:normAutofit fontScale="55000" lnSpcReduction="20000"/>
          </a:bodyPr>
          <a:lstStyle/>
          <a:p>
            <a:r>
              <a:rPr lang="pl-PL" dirty="0">
                <a:solidFill>
                  <a:srgbClr val="FF0000"/>
                </a:solidFill>
              </a:rPr>
              <a:t>Fakultatywnie</a:t>
            </a:r>
            <a:r>
              <a:rPr lang="pl-PL" dirty="0"/>
              <a:t>, </a:t>
            </a:r>
            <a:r>
              <a:rPr lang="pl-PL" dirty="0">
                <a:solidFill>
                  <a:srgbClr val="FF0000"/>
                </a:solidFill>
              </a:rPr>
              <a:t>w wypadkach wskazanych w ustawie obligatoryjnie</a:t>
            </a:r>
            <a:r>
              <a:rPr lang="pl-PL" dirty="0"/>
              <a:t>, np. art. 208 ust. 4 ustawy Prawo telekomunikacyjne:</a:t>
            </a:r>
          </a:p>
          <a:p>
            <a:pPr marL="0" indent="0">
              <a:buNone/>
            </a:pPr>
            <a:r>
              <a:rPr lang="pl-PL" b="1" dirty="0"/>
              <a:t>	</a:t>
            </a:r>
            <a:r>
              <a:rPr lang="pl-PL" dirty="0"/>
              <a:t>Art.  208</a:t>
            </a:r>
            <a:r>
              <a:rPr lang="pl-PL" b="1" dirty="0"/>
              <a:t>.  </a:t>
            </a:r>
            <a:r>
              <a:rPr lang="pl-PL" dirty="0"/>
              <a:t>1.  Kto bez wymaganego pozwolenia używa urządzenia radiowego nadawczego lub 	nadawczo-odbiorczego, 	podlega karze grzywny w wysokości do 1000 złotych.</a:t>
            </a:r>
          </a:p>
          <a:p>
            <a:pPr marL="0" indent="0">
              <a:buNone/>
            </a:pPr>
            <a:r>
              <a:rPr lang="pl-PL" dirty="0"/>
              <a:t>	2.  Jeżeli sprawca czynu określonego w ust. 1 działa w sposób uporczywy, podlega grzywnie, karze ograniczenia wolności 	albo pozbawienia wolności do lat 2.</a:t>
            </a:r>
          </a:p>
          <a:p>
            <a:pPr marL="0" indent="0">
              <a:buNone/>
            </a:pPr>
            <a:r>
              <a:rPr lang="pl-PL" dirty="0"/>
              <a:t>	4.  Sąd orzeka przepadek urządzeń przeznaczonych lub służących do popełnienia czynu określonego w ust. 1 i 2, chociażby 	nie stanowiły one własności sprawcy, jeżeli ich używanie zagraża życiu lub zdrowiu 	człowieka. Przepis 195 Kodeksu karnego 	wykonawczego stosuje się niezależnie od wartości przedmiotów, których przepadek orzeczono</a:t>
            </a:r>
          </a:p>
          <a:p>
            <a:endParaRPr lang="pl-PL" dirty="0"/>
          </a:p>
          <a:p>
            <a:r>
              <a:rPr lang="pl-PL" dirty="0"/>
              <a:t>1) przepadek przedmiotu, </a:t>
            </a:r>
          </a:p>
          <a:p>
            <a:r>
              <a:rPr lang="pl-PL" dirty="0"/>
              <a:t>2) przepadek równowartości przedmiotu (jeżeli orzeczenie przepadku przedmiotu jest niemożliwe, </a:t>
            </a:r>
            <a:r>
              <a:rPr lang="pl-PL" b="1" dirty="0"/>
              <a:t>zawsze fakultatywne</a:t>
            </a:r>
            <a:r>
              <a:rPr lang="pl-PL" dirty="0"/>
              <a:t>, nawet wówczas, gdy przepadek samych przedmiotów ma charakter obligatoryjny), </a:t>
            </a:r>
          </a:p>
          <a:p>
            <a:r>
              <a:rPr lang="pl-PL" dirty="0"/>
              <a:t>3) przepadek udziału (w razie współwłasności), </a:t>
            </a:r>
          </a:p>
          <a:p>
            <a:r>
              <a:rPr lang="pl-PL" dirty="0"/>
              <a:t>4) przepadek równowartości udziału (w razie współwłasności), </a:t>
            </a:r>
          </a:p>
          <a:p>
            <a:r>
              <a:rPr lang="pl-PL" dirty="0"/>
              <a:t>-</a:t>
            </a:r>
            <a:r>
              <a:rPr lang="pl-PL" i="1" dirty="0"/>
              <a:t>W razie zaistnienia wątpliwości co do własności określonych przedmiotów zagrożonych przepadkiem winny być one złożone do depozytu sądowego celem dokonania stosownych ustaleń w tym zakresie (wyrok SN z dnia 14 lutego 1990 r., V KRN 326/89, OSNPG 1990, nr 10, poz. 68).</a:t>
            </a:r>
          </a:p>
          <a:p>
            <a:r>
              <a:rPr lang="pl-PL" dirty="0"/>
              <a:t>5) nawiązka (gdy orzeczenie przepadku byłoby niewspółmierne do wagi popełnionego czynu – art. 44 § 3 k.k., </a:t>
            </a:r>
            <a:r>
              <a:rPr lang="pl-PL" b="1" dirty="0"/>
              <a:t>zawsze fakultatywne</a:t>
            </a:r>
            <a:r>
              <a:rPr lang="pl-PL" dirty="0"/>
              <a:t>, niezależnie od tego, czy przepadek przedmiotów byłby obligatoryjny, czy fakultatywny.)</a:t>
            </a:r>
          </a:p>
          <a:p>
            <a:r>
              <a:rPr lang="pl-PL" dirty="0"/>
              <a:t>Nie orzeka się, jeżeli przedmiot podlega zwrotowi pokrzywdzonemu lub innemu uprawnionemu podmiotowi.</a:t>
            </a:r>
          </a:p>
        </p:txBody>
      </p:sp>
    </p:spTree>
    <p:extLst>
      <p:ext uri="{BB962C8B-B14F-4D97-AF65-F5344CB8AC3E}">
        <p14:creationId xmlns:p14="http://schemas.microsoft.com/office/powerpoint/2010/main" val="2282799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4CAD3D-CBB2-A64A-8147-F1979E71CE73}"/>
              </a:ext>
            </a:extLst>
          </p:cNvPr>
          <p:cNvSpPr>
            <a:spLocks noGrp="1"/>
          </p:cNvSpPr>
          <p:nvPr>
            <p:ph type="title"/>
          </p:nvPr>
        </p:nvSpPr>
        <p:spPr>
          <a:xfrm>
            <a:off x="877957" y="259109"/>
            <a:ext cx="10515600" cy="999848"/>
          </a:xfrm>
        </p:spPr>
        <p:txBody>
          <a:bodyPr>
            <a:normAutofit fontScale="90000"/>
          </a:bodyPr>
          <a:lstStyle/>
          <a:p>
            <a:pPr algn="ctr"/>
            <a:r>
              <a:rPr lang="pl-PL" sz="3500" b="1" dirty="0"/>
              <a:t>Przepadek przedmiotów służących do popełnienia przestępstwa</a:t>
            </a:r>
          </a:p>
        </p:txBody>
      </p:sp>
      <p:sp>
        <p:nvSpPr>
          <p:cNvPr id="3" name="Symbol zastępczy zawartości 2">
            <a:extLst>
              <a:ext uri="{FF2B5EF4-FFF2-40B4-BE49-F238E27FC236}">
                <a16:creationId xmlns:a16="http://schemas.microsoft.com/office/drawing/2014/main" id="{FBED2778-4693-7F44-8E86-8B0CB1FFDC8F}"/>
              </a:ext>
            </a:extLst>
          </p:cNvPr>
          <p:cNvSpPr>
            <a:spLocks noGrp="1"/>
          </p:cNvSpPr>
          <p:nvPr>
            <p:ph idx="1"/>
          </p:nvPr>
        </p:nvSpPr>
        <p:spPr>
          <a:xfrm>
            <a:off x="444206" y="1505068"/>
            <a:ext cx="11091553" cy="5213267"/>
          </a:xfrm>
        </p:spPr>
        <p:txBody>
          <a:bodyPr>
            <a:normAutofit fontScale="92500" lnSpcReduction="20000"/>
          </a:bodyPr>
          <a:lstStyle/>
          <a:p>
            <a:pPr algn="just"/>
            <a:r>
              <a:rPr lang="pl-PL" dirty="0"/>
              <a:t>Na podstawie art. 44 § 2 k.k. przepadkowi może podlegać bardzo szeroki zakres przedmiotów. Chodzi bowiem zarówno o przedmioty </a:t>
            </a:r>
            <a:r>
              <a:rPr lang="pl-PL" b="1" dirty="0"/>
              <a:t>specjalnie wytworzone bądź przystosowane do popełnienia przestępstwa </a:t>
            </a:r>
            <a:r>
              <a:rPr lang="pl-PL" dirty="0"/>
              <a:t>(np. przyrządy do nielegalnej produkcji alkoholu, narkotyków, podrobione pieczątki służące do fałszowania dokumentów), jak i przedmioty </a:t>
            </a:r>
            <a:r>
              <a:rPr lang="pl-PL" b="1" dirty="0"/>
              <a:t>służące zazwyczaj celom zgodnym z prawem, które jednak zostały wykorzystane w działalności przestępczej </a:t>
            </a:r>
            <a:r>
              <a:rPr lang="pl-PL" dirty="0"/>
              <a:t>(np. urządzenie kserograficzne, za pomocą którego sfałszowano dokument; nóż, siekiera, śrubokręt, które to przedmioty służyły sprawcy do spowodowania uszczerbku na zdrowiu innej osoby</a:t>
            </a:r>
          </a:p>
          <a:p>
            <a:pPr algn="just"/>
            <a:r>
              <a:rPr lang="pl-PL" dirty="0"/>
              <a:t>Podlegające przepadkowi </a:t>
            </a:r>
            <a:r>
              <a:rPr lang="pl-PL" b="1" dirty="0"/>
              <a:t>nie muszą być wytworzone przez człowieka </a:t>
            </a:r>
            <a:r>
              <a:rPr lang="pl-PL" dirty="0"/>
              <a:t>(np. kamień, gałąź). Mogą być nimi również zwierzęta - przykładowo art. 54 ust 1 ustawy Prawo łowieckie przewiduje możliwość orzeczenia przepadku m.in. psów, które służyły do nielegalnego polowania.</a:t>
            </a:r>
          </a:p>
          <a:p>
            <a:pPr algn="just"/>
            <a:r>
              <a:rPr lang="pl-PL" dirty="0"/>
              <a:t>Można wskazać przykłady regulacji, w których przedmiot służący do popełnienia czynu zabronionego znajduje się wśród jego znamion, np. art. 159, 280 § 2 k.k.</a:t>
            </a:r>
          </a:p>
          <a:p>
            <a:pPr algn="just"/>
            <a:endParaRPr lang="pl-PL" dirty="0"/>
          </a:p>
          <a:p>
            <a:endParaRPr lang="pl-PL" dirty="0"/>
          </a:p>
        </p:txBody>
      </p:sp>
    </p:spTree>
    <p:extLst>
      <p:ext uri="{BB962C8B-B14F-4D97-AF65-F5344CB8AC3E}">
        <p14:creationId xmlns:p14="http://schemas.microsoft.com/office/powerpoint/2010/main" val="790468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F14B910-0701-AE45-902C-E10FC7323D32}"/>
              </a:ext>
            </a:extLst>
          </p:cNvPr>
          <p:cNvSpPr>
            <a:spLocks noGrp="1"/>
          </p:cNvSpPr>
          <p:nvPr>
            <p:ph idx="1"/>
          </p:nvPr>
        </p:nvSpPr>
        <p:spPr>
          <a:xfrm>
            <a:off x="838200" y="728870"/>
            <a:ext cx="10515600" cy="5448093"/>
          </a:xfrm>
        </p:spPr>
        <p:txBody>
          <a:bodyPr/>
          <a:lstStyle/>
          <a:p>
            <a:pPr algn="just"/>
            <a:r>
              <a:rPr lang="pl-PL" dirty="0"/>
              <a:t>„</a:t>
            </a:r>
            <a:r>
              <a:rPr lang="pl-PL" i="1" dirty="0"/>
              <a:t>Oczywiste jest, że komputer z nagrywarką i napędem dyskietek oraz drukarką są przedmiotami, które posłużyły oskarżonemu do podrobienia pieniędzy (art. 316 § 1k.k.). Chybiony jest zarzut, że przedmioty te powinny być wyłączone z owego zakresu, bo nie mają cech predestynujących je do takiego działania, lecz są przedmiotami powszechnego użytku, a oskarżony jedynie wykorzystywał je przy okazji ich normalnego przeznaczenia. Bez korzystania z nich oskarżony nie mógłby podrobić banknotów (...). Podobnie nóż czy siekiera nie zostały wytworzone do rażenia ludzi, a są najczęściej używanymi narzędziami zabójstw czy pobić</a:t>
            </a:r>
            <a:r>
              <a:rPr lang="pl-PL" dirty="0"/>
              <a:t>" (wyrok SA w Krakowie z dnia 18 stycznia 2006 r., II </a:t>
            </a:r>
            <a:r>
              <a:rPr lang="pl-PL" dirty="0" err="1"/>
              <a:t>AKa</a:t>
            </a:r>
            <a:r>
              <a:rPr lang="pl-PL" dirty="0"/>
              <a:t> 260/05, KZS 2006, z. 3, poz. 35).</a:t>
            </a:r>
          </a:p>
          <a:p>
            <a:endParaRPr lang="pl-PL" dirty="0"/>
          </a:p>
        </p:txBody>
      </p:sp>
    </p:spTree>
    <p:extLst>
      <p:ext uri="{BB962C8B-B14F-4D97-AF65-F5344CB8AC3E}">
        <p14:creationId xmlns:p14="http://schemas.microsoft.com/office/powerpoint/2010/main" val="1331682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E082D7-0DF8-6545-9C84-E80A72F56C17}"/>
              </a:ext>
            </a:extLst>
          </p:cNvPr>
          <p:cNvSpPr>
            <a:spLocks noGrp="1"/>
          </p:cNvSpPr>
          <p:nvPr>
            <p:ph type="title"/>
          </p:nvPr>
        </p:nvSpPr>
        <p:spPr/>
        <p:txBody>
          <a:bodyPr>
            <a:normAutofit/>
          </a:bodyPr>
          <a:lstStyle/>
          <a:p>
            <a:pPr algn="ctr"/>
            <a:r>
              <a:rPr lang="pl-PL" b="1" dirty="0"/>
              <a:t>Przepadek przedmiotów służących do popełnienia przestępstwa</a:t>
            </a:r>
          </a:p>
        </p:txBody>
      </p:sp>
      <p:sp>
        <p:nvSpPr>
          <p:cNvPr id="3" name="Symbol zastępczy zawartości 2">
            <a:extLst>
              <a:ext uri="{FF2B5EF4-FFF2-40B4-BE49-F238E27FC236}">
                <a16:creationId xmlns:a16="http://schemas.microsoft.com/office/drawing/2014/main" id="{7D641455-87D1-BC45-B192-6E8D84E5ED79}"/>
              </a:ext>
            </a:extLst>
          </p:cNvPr>
          <p:cNvSpPr>
            <a:spLocks noGrp="1"/>
          </p:cNvSpPr>
          <p:nvPr>
            <p:ph idx="1"/>
          </p:nvPr>
        </p:nvSpPr>
        <p:spPr>
          <a:xfrm>
            <a:off x="838200" y="1984651"/>
            <a:ext cx="10515600" cy="4351338"/>
          </a:xfrm>
        </p:spPr>
        <p:txBody>
          <a:bodyPr>
            <a:noAutofit/>
          </a:bodyPr>
          <a:lstStyle/>
          <a:p>
            <a:pPr algn="just"/>
            <a:r>
              <a:rPr lang="pl-PL" sz="2400" b="1" dirty="0"/>
              <a:t>Do kategorii przedmiotów, które służyły do popełnienia przestępstwa, nie można zaliczać przedmiotów, które odegrały istotną rolę w fazach poprzedzających popełnienie przestępstwa lub następujących bezpośrednio po nim, nawet gdy ułatwiły ich wykonanie.</a:t>
            </a:r>
            <a:r>
              <a:rPr lang="pl-PL" sz="2400" dirty="0"/>
              <a:t> Przykładowo chodzi o środek przewozowy w sytuacji, gdy posłużył jedynie do przemieszczania się sprawców na miejsce przestępstwa lub ucieczki z niego. W takich wypadkach nie został bowiem wykorzystany do popełnienia samego czynu karalnego. Oceny tej nie zmienia fakt, że np. towar, którego kradzieży dokonano, został następnie ukryty w samochodzie, który posłużył sprawcy do ucieczki z miejsca przestępstwa.</a:t>
            </a:r>
          </a:p>
        </p:txBody>
      </p:sp>
    </p:spTree>
    <p:extLst>
      <p:ext uri="{BB962C8B-B14F-4D97-AF65-F5344CB8AC3E}">
        <p14:creationId xmlns:p14="http://schemas.microsoft.com/office/powerpoint/2010/main" val="3741563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F0CD3DB-6302-1945-86BA-24CDBC525028}"/>
              </a:ext>
            </a:extLst>
          </p:cNvPr>
          <p:cNvSpPr>
            <a:spLocks noGrp="1"/>
          </p:cNvSpPr>
          <p:nvPr>
            <p:ph idx="1"/>
          </p:nvPr>
        </p:nvSpPr>
        <p:spPr>
          <a:xfrm>
            <a:off x="676894" y="605642"/>
            <a:ext cx="10676906" cy="5901175"/>
          </a:xfrm>
        </p:spPr>
        <p:txBody>
          <a:bodyPr>
            <a:normAutofit fontScale="77500" lnSpcReduction="20000"/>
          </a:bodyPr>
          <a:lstStyle/>
          <a:p>
            <a:r>
              <a:rPr lang="pl-PL" b="1" dirty="0"/>
              <a:t>Uchwała składu 7 sędziów Sądu Najwyższego z dnia 30 października 2008 r., I KZP 20/08</a:t>
            </a:r>
          </a:p>
          <a:p>
            <a:pPr marL="0" indent="0" algn="just">
              <a:buNone/>
            </a:pPr>
            <a:r>
              <a:rPr lang="pl-PL" b="1" i="1" dirty="0"/>
              <a:t>„Pojazd mechaniczny stanowi przedmiot czynności wykonawczej przestępstwa określonego w art. 178a § 1 k.k., a więc nie należy do kategorii przedmiotów, które służą lub są przeznaczone, w rozumieniu art. 44 § 2 k.k., do popełnienia tego przestępstwa”.</a:t>
            </a:r>
          </a:p>
          <a:p>
            <a:pPr marL="0" indent="0" algn="just">
              <a:buNone/>
            </a:pPr>
            <a:r>
              <a:rPr lang="pl-PL" dirty="0"/>
              <a:t>J. </a:t>
            </a:r>
            <a:r>
              <a:rPr lang="pl-PL" dirty="0" err="1"/>
              <a:t>Raglewski</a:t>
            </a:r>
            <a:r>
              <a:rPr lang="pl-PL" dirty="0"/>
              <a:t> – glosa krytyczna:</a:t>
            </a:r>
          </a:p>
          <a:p>
            <a:pPr marL="0" indent="0" algn="just">
              <a:buNone/>
            </a:pPr>
            <a:r>
              <a:rPr lang="pl-PL" dirty="0"/>
              <a:t>„Należy zdecydowanie sprzeciwić się kwalifikowaniu pojazdu jako przedmiotu czynności wykonawczej przestępstwa z art. 178a § 1 k.k. Oczywistym absurdem byłoby twierdzenie, że jest on nośnikiem dobra prawnego (bezpieczeństwo w komunikacji), w które godzi sprawca popełniający czyn zabroniony. Pojazd pełni funkcję przedmiotu umożliwiającego sprawcy realizację czynności sprawczej, a nie przedmiotu, na który skierowane jest zachowanie przestępne. Nie powinna, jak się zdaje, budzić wątpliwości zasadność kwalifikacji z art. 44 § 2 k.k. przedmiotu, którego użycie przez sprawcę stanowi warunek </a:t>
            </a:r>
            <a:r>
              <a:rPr lang="pl-PL" i="1" dirty="0"/>
              <a:t>sine qua non </a:t>
            </a:r>
            <a:r>
              <a:rPr lang="pl-PL" dirty="0"/>
              <a:t>realizacji znamion czynu zabronionego. Pojazd na gruncie art. 178a § 1 k.k. pełni podobną funkcję jak przedmioty wymienione chociażby w art. 159 k.k. (m.in. nóż, broń palna) bądź art. 280 § 2 .k. Przedmiot służący do popełnienia przestępstwa może być jednym ze znamion typu czynu zabronionego, lecz nie musi. Okoliczność ta nie powinna zatem wpływać na możliwość zakwalifikowania go do kategorii przedmiotów wymienionych w art. 44 § 2 k.k. (M. Siwek, glosa do uchwały SN z dnia 30 października 2008 r., I KZP 20/08, s. 215). Wydaje się, że trudno dostrzec przekonujące racje o charakterze jurydycznym, które sprzeciwiałyby się możliwości orzeczenia przepadku pojazdu mechanicznego w razie skazania sprawcy za czyny przestępne spenalizowane w art. 178a § 1 k.k.”</a:t>
            </a:r>
          </a:p>
          <a:p>
            <a:endParaRPr lang="pl-PL" dirty="0"/>
          </a:p>
        </p:txBody>
      </p:sp>
    </p:spTree>
    <p:extLst>
      <p:ext uri="{BB962C8B-B14F-4D97-AF65-F5344CB8AC3E}">
        <p14:creationId xmlns:p14="http://schemas.microsoft.com/office/powerpoint/2010/main" val="3899548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76CD2D-3497-D44F-B63A-A24EA1C38CD8}"/>
              </a:ext>
            </a:extLst>
          </p:cNvPr>
          <p:cNvSpPr>
            <a:spLocks noGrp="1"/>
          </p:cNvSpPr>
          <p:nvPr>
            <p:ph type="title"/>
          </p:nvPr>
        </p:nvSpPr>
        <p:spPr>
          <a:xfrm>
            <a:off x="838200" y="353250"/>
            <a:ext cx="10515600" cy="810532"/>
          </a:xfrm>
        </p:spPr>
        <p:txBody>
          <a:bodyPr>
            <a:normAutofit/>
          </a:bodyPr>
          <a:lstStyle/>
          <a:p>
            <a:pPr algn="ctr"/>
            <a:r>
              <a:rPr lang="pl-PL" sz="3500" b="1" dirty="0"/>
              <a:t>Przepadek przedmiotów nielegalnych – art. 44 § 6 k.k.</a:t>
            </a:r>
          </a:p>
        </p:txBody>
      </p:sp>
      <p:sp>
        <p:nvSpPr>
          <p:cNvPr id="3" name="Symbol zastępczy zawartości 2">
            <a:extLst>
              <a:ext uri="{FF2B5EF4-FFF2-40B4-BE49-F238E27FC236}">
                <a16:creationId xmlns:a16="http://schemas.microsoft.com/office/drawing/2014/main" id="{F0B2B2E4-AA94-8341-9FC1-C0CEE03A4B73}"/>
              </a:ext>
            </a:extLst>
          </p:cNvPr>
          <p:cNvSpPr>
            <a:spLocks noGrp="1"/>
          </p:cNvSpPr>
          <p:nvPr>
            <p:ph idx="1"/>
          </p:nvPr>
        </p:nvSpPr>
        <p:spPr>
          <a:xfrm>
            <a:off x="743198" y="1481241"/>
            <a:ext cx="10515600" cy="4351338"/>
          </a:xfrm>
        </p:spPr>
        <p:txBody>
          <a:bodyPr>
            <a:normAutofit/>
          </a:bodyPr>
          <a:lstStyle/>
          <a:p>
            <a:pPr algn="just"/>
            <a:r>
              <a:rPr lang="pl-PL" sz="2600" dirty="0"/>
              <a:t>Co do zasady </a:t>
            </a:r>
            <a:r>
              <a:rPr lang="pl-PL" sz="2600" dirty="0">
                <a:solidFill>
                  <a:srgbClr val="FF0000"/>
                </a:solidFill>
              </a:rPr>
              <a:t>fakultatywnie, obligatoryjnie w wypadkach wskazanych w ustawie </a:t>
            </a:r>
            <a:r>
              <a:rPr lang="pl-PL" sz="2600" dirty="0"/>
              <a:t>(np. art. 14 ust. 5 ustawy o kosmetykach – wprowadzanie kosmetyku do obrotu wbrew zakazom)</a:t>
            </a:r>
          </a:p>
          <a:p>
            <a:pPr algn="just"/>
            <a:r>
              <a:rPr lang="pl-PL" sz="2600" dirty="0"/>
              <a:t>1) przepadek przedmiotu nielegalnego</a:t>
            </a:r>
          </a:p>
          <a:p>
            <a:pPr algn="just"/>
            <a:r>
              <a:rPr lang="pl-PL" sz="2600" dirty="0"/>
              <a:t>2) przepadek udziału</a:t>
            </a:r>
          </a:p>
          <a:p>
            <a:pPr algn="just"/>
            <a:r>
              <a:rPr lang="pl-PL" sz="2600" dirty="0"/>
              <a:t>3) przepadek równowartości udziału</a:t>
            </a:r>
          </a:p>
          <a:p>
            <a:pPr algn="just"/>
            <a:r>
              <a:rPr lang="pl-PL" sz="2600" dirty="0"/>
              <a:t>W razie skazania za przestępstwo polegające na naruszeniu zakazu wytwarzania, posiadania, obrotu, przesyłania, przenoszenia lub przewozu określonych przedmiotów.</a:t>
            </a:r>
          </a:p>
        </p:txBody>
      </p:sp>
    </p:spTree>
    <p:extLst>
      <p:ext uri="{BB962C8B-B14F-4D97-AF65-F5344CB8AC3E}">
        <p14:creationId xmlns:p14="http://schemas.microsoft.com/office/powerpoint/2010/main" val="3711892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67BFA8-0EE8-904C-A387-50B4B41BB484}"/>
              </a:ext>
            </a:extLst>
          </p:cNvPr>
          <p:cNvSpPr>
            <a:spLocks noGrp="1"/>
          </p:cNvSpPr>
          <p:nvPr>
            <p:ph type="title"/>
          </p:nvPr>
        </p:nvSpPr>
        <p:spPr>
          <a:xfrm>
            <a:off x="838200" y="365126"/>
            <a:ext cx="10515600" cy="596776"/>
          </a:xfrm>
        </p:spPr>
        <p:txBody>
          <a:bodyPr>
            <a:normAutofit/>
          </a:bodyPr>
          <a:lstStyle/>
          <a:p>
            <a:pPr algn="ctr"/>
            <a:r>
              <a:rPr lang="pl-PL" sz="3500" b="1" dirty="0"/>
              <a:t>Przepadek przedmiotów nielegalnych – art. 44 § 6 k.k.</a:t>
            </a:r>
          </a:p>
        </p:txBody>
      </p:sp>
      <p:sp>
        <p:nvSpPr>
          <p:cNvPr id="3" name="Symbol zastępczy zawartości 2">
            <a:extLst>
              <a:ext uri="{FF2B5EF4-FFF2-40B4-BE49-F238E27FC236}">
                <a16:creationId xmlns:a16="http://schemas.microsoft.com/office/drawing/2014/main" id="{2331830E-1C2E-AE4A-ACE3-F2B52D1E9EC7}"/>
              </a:ext>
            </a:extLst>
          </p:cNvPr>
          <p:cNvSpPr>
            <a:spLocks noGrp="1"/>
          </p:cNvSpPr>
          <p:nvPr>
            <p:ph idx="1"/>
          </p:nvPr>
        </p:nvSpPr>
        <p:spPr>
          <a:xfrm>
            <a:off x="700644" y="1223158"/>
            <a:ext cx="10653156" cy="5343897"/>
          </a:xfrm>
        </p:spPr>
        <p:txBody>
          <a:bodyPr>
            <a:normAutofit fontScale="92500" lnSpcReduction="10000"/>
          </a:bodyPr>
          <a:lstStyle/>
          <a:p>
            <a:pPr algn="just"/>
            <a:r>
              <a:rPr lang="pl-PL" sz="2300" dirty="0"/>
              <a:t>Przepadkiem objęte są na podstawie tego przepisu m.in. zakazane przez prawo międzynarodowe lub przepisy ustaw środki masowej zagłady lub środki walki (art. 121 § 1 k.k.), szkodliwe dla zdrowia substancje, środki spożywcze lub inne artykuły powszechnego użytku lub też środki farmaceutyczne nieodpowiadające obowiązującym warunkom jakości (art. 165 § 1 pkt 2 k.k.), substancje lub przyrządy wybuchowe, materiały radioaktywne, urządzenia emitujące promienie jonizujące lub inne przedmioty lub substancje mogące sprowadzić niebezpieczeństwo dla życia lub zdrowia wielu osób albo mienia w wielkich rozmiarach (art. 171 § 1 k.k.), odpady lub substancje mogące zagrozić życiu lub zdrowiu wielu osób lub spowodować zniszczenie w świecie roślinnym lub zwierzęcym w znacznych rozmiarach (art. 183 § 1 k.k.), wyrabiana lub posiadana bez wymaganego zezwolenia broń palna lub amunicja (art. 263 1 i 2 k.k.). Z przepisów pozakodeksowych chodzi m.in. o przepadek: środków odurzających, substancji psychotropowych, słomy makowej (art. 53, 55, 62 </a:t>
            </a:r>
            <a:r>
              <a:rPr lang="pl-PL" sz="2300" dirty="0" err="1"/>
              <a:t>u.p.n</a:t>
            </a:r>
            <a:r>
              <a:rPr lang="pl-PL" sz="2300" dirty="0"/>
              <a:t>.); kosmetyków (art. 14 ust. 3 i 5 ustawy z dnia 30 marca 2001 r. o kosmetykach, tekst jedn.: Dz. U. z 2013 r. poz. 475), napojów spirytusowych (art. 45 ustawy z dnia 18 października 2006 r. o wyrobie napojów spirytusowych oraz o rejestracji i ochronie oznaczeń geograficznych napojów spirytusowych, tekst jedn.: Dz. U. z 2016 r. poz. 822)</a:t>
            </a:r>
          </a:p>
          <a:p>
            <a:pPr algn="just"/>
            <a:r>
              <a:rPr lang="pl-PL" sz="2300" dirty="0"/>
              <a:t>Ze względu na obowiązujące </a:t>
            </a:r>
            <a:r>
              <a:rPr lang="pl-PL" sz="2300" i="1" dirty="0"/>
              <a:t>de lege lata </a:t>
            </a:r>
            <a:r>
              <a:rPr lang="pl-PL" sz="2300" dirty="0"/>
              <a:t>uregulowania </a:t>
            </a:r>
            <a:r>
              <a:rPr lang="pl-PL" sz="2300" b="1" dirty="0"/>
              <a:t>nie jest dopuszczalne orzeczenie na podstawie art. 44 § 6 k.k. przepadku nieruchomości </a:t>
            </a:r>
            <a:endParaRPr lang="pl-PL" sz="2300" dirty="0"/>
          </a:p>
          <a:p>
            <a:endParaRPr lang="pl-PL" dirty="0"/>
          </a:p>
        </p:txBody>
      </p:sp>
    </p:spTree>
    <p:extLst>
      <p:ext uri="{BB962C8B-B14F-4D97-AF65-F5344CB8AC3E}">
        <p14:creationId xmlns:p14="http://schemas.microsoft.com/office/powerpoint/2010/main" val="176806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6892A8-83A1-1043-B2AF-04B3F3B33CC0}"/>
              </a:ext>
            </a:extLst>
          </p:cNvPr>
          <p:cNvSpPr>
            <a:spLocks noGrp="1"/>
          </p:cNvSpPr>
          <p:nvPr>
            <p:ph type="title"/>
          </p:nvPr>
        </p:nvSpPr>
        <p:spPr>
          <a:xfrm>
            <a:off x="838200" y="365125"/>
            <a:ext cx="10515600" cy="999849"/>
          </a:xfrm>
        </p:spPr>
        <p:txBody>
          <a:bodyPr>
            <a:normAutofit/>
          </a:bodyPr>
          <a:lstStyle/>
          <a:p>
            <a:pPr algn="ctr"/>
            <a:r>
              <a:rPr lang="pl-PL" sz="3500" b="1" dirty="0"/>
              <a:t>Przepadek korzyści majątkowej – art. 45 k.k.</a:t>
            </a:r>
          </a:p>
        </p:txBody>
      </p:sp>
      <p:sp>
        <p:nvSpPr>
          <p:cNvPr id="4" name="Symbol zastępczy zawartości 3">
            <a:extLst>
              <a:ext uri="{FF2B5EF4-FFF2-40B4-BE49-F238E27FC236}">
                <a16:creationId xmlns:a16="http://schemas.microsoft.com/office/drawing/2014/main" id="{935CA5BA-7A58-8E49-A17E-F5D894F26E6E}"/>
              </a:ext>
            </a:extLst>
          </p:cNvPr>
          <p:cNvSpPr>
            <a:spLocks noGrp="1"/>
          </p:cNvSpPr>
          <p:nvPr>
            <p:ph idx="1"/>
          </p:nvPr>
        </p:nvSpPr>
        <p:spPr>
          <a:xfrm>
            <a:off x="838200" y="1811168"/>
            <a:ext cx="10515600" cy="4351338"/>
          </a:xfrm>
        </p:spPr>
        <p:txBody>
          <a:bodyPr/>
          <a:lstStyle/>
          <a:p>
            <a:pPr algn="just"/>
            <a:r>
              <a:rPr lang="pl-PL" sz="2600" dirty="0"/>
              <a:t>Charakter </a:t>
            </a:r>
            <a:r>
              <a:rPr lang="pl-PL" sz="2600" dirty="0">
                <a:solidFill>
                  <a:srgbClr val="FF0000"/>
                </a:solidFill>
              </a:rPr>
              <a:t>obligatoryjny</a:t>
            </a:r>
          </a:p>
          <a:p>
            <a:pPr marL="0" indent="0" algn="just">
              <a:buNone/>
            </a:pPr>
            <a:r>
              <a:rPr lang="pl-PL" sz="2600" dirty="0"/>
              <a:t>1) Przepadek korzyści majątkowej osiągniętej popełnionym przestępstwem, w bezpośredni albo chociaż pośredni sposób.</a:t>
            </a:r>
          </a:p>
          <a:p>
            <a:pPr marL="0" indent="0" algn="just">
              <a:buNone/>
            </a:pPr>
            <a:r>
              <a:rPr lang="pl-PL" sz="2600" dirty="0"/>
              <a:t>2) Przepadek równowartości korzyści osiągniętej popełnionym przestępstwem.</a:t>
            </a:r>
          </a:p>
          <a:p>
            <a:pPr marL="0" indent="0" algn="just">
              <a:buNone/>
            </a:pPr>
            <a:r>
              <a:rPr lang="pl-PL" sz="2600" dirty="0"/>
              <a:t>3) Przepadek udziału sprawcy w przypadku jego współwłasności korzyści.</a:t>
            </a:r>
          </a:p>
          <a:p>
            <a:pPr marL="0" indent="0" algn="just">
              <a:buNone/>
            </a:pPr>
            <a:r>
              <a:rPr lang="pl-PL" sz="2600" dirty="0"/>
              <a:t>4) Przepadek równowartości udziału sprawcy w przypadku jego współwłasności korzyści.</a:t>
            </a:r>
          </a:p>
          <a:p>
            <a:endParaRPr lang="pl-PL" dirty="0"/>
          </a:p>
        </p:txBody>
      </p:sp>
    </p:spTree>
    <p:extLst>
      <p:ext uri="{BB962C8B-B14F-4D97-AF65-F5344CB8AC3E}">
        <p14:creationId xmlns:p14="http://schemas.microsoft.com/office/powerpoint/2010/main" val="42560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E337CC-4130-E647-BAC8-D89198E86CE0}"/>
              </a:ext>
            </a:extLst>
          </p:cNvPr>
          <p:cNvSpPr>
            <a:spLocks noGrp="1"/>
          </p:cNvSpPr>
          <p:nvPr>
            <p:ph type="title"/>
          </p:nvPr>
        </p:nvSpPr>
        <p:spPr>
          <a:xfrm>
            <a:off x="838200" y="270122"/>
            <a:ext cx="10515600" cy="976787"/>
          </a:xfrm>
        </p:spPr>
        <p:txBody>
          <a:bodyPr/>
          <a:lstStyle/>
          <a:p>
            <a:pPr algn="ctr"/>
            <a:r>
              <a:rPr lang="pl-PL" b="1" dirty="0"/>
              <a:t>Przepadek korzyści majątkowej</a:t>
            </a:r>
          </a:p>
        </p:txBody>
      </p:sp>
      <p:sp>
        <p:nvSpPr>
          <p:cNvPr id="3" name="Symbol zastępczy zawartości 2">
            <a:extLst>
              <a:ext uri="{FF2B5EF4-FFF2-40B4-BE49-F238E27FC236}">
                <a16:creationId xmlns:a16="http://schemas.microsoft.com/office/drawing/2014/main" id="{434DCC78-EDA9-7049-8994-FF054E3924F3}"/>
              </a:ext>
            </a:extLst>
          </p:cNvPr>
          <p:cNvSpPr>
            <a:spLocks noGrp="1"/>
          </p:cNvSpPr>
          <p:nvPr>
            <p:ph idx="1"/>
          </p:nvPr>
        </p:nvSpPr>
        <p:spPr>
          <a:xfrm>
            <a:off x="838200" y="1341912"/>
            <a:ext cx="10515600" cy="4835051"/>
          </a:xfrm>
        </p:spPr>
        <p:txBody>
          <a:bodyPr>
            <a:noAutofit/>
          </a:bodyPr>
          <a:lstStyle/>
          <a:p>
            <a:pPr algn="just"/>
            <a:r>
              <a:rPr lang="pl-PL" sz="2400" dirty="0"/>
              <a:t>Z brzmienia art. 45 § 1 k.k. wynika, że </a:t>
            </a:r>
            <a:r>
              <a:rPr lang="pl-PL" sz="2400" b="1" dirty="0"/>
              <a:t>orzekanie przepadku korzyści majątkowej pochodzącej z przestępstwa oraz jej równowartości ma charakter równorzędny</a:t>
            </a:r>
            <a:r>
              <a:rPr lang="pl-PL" sz="2400" dirty="0"/>
              <a:t>. Przepis nie zawiera bowiem żadnej klauzuli normatywnej, która wskazywałaby na subsydiarność tej ostatniej prawnokarnej instytucji. Takie rozwiązanie normatywne zmusza do konstatacji, że ustawodawca pozostawił swobodnemu uznaniu sądu wybór, co ma być objęte przepadkiem - korzyść majątkowa czy też jej równowartość. Mimo jednoznacznego brzmienia przepisu, wykazującego w tym zakresie ewidentną wadliwość, </a:t>
            </a:r>
            <a:r>
              <a:rPr lang="pl-PL" sz="2400" b="1" dirty="0"/>
              <a:t>należy postulować orzekanie w pierwszej kolejności, o ile oczywiście jest to możliwe, przepadku tych składników majątkowych, które wykazują związek z popełnionym czynem karalnym</a:t>
            </a:r>
            <a:r>
              <a:rPr lang="pl-PL" sz="2400" dirty="0"/>
              <a:t>. W niektórych sytuacjach niemożność orzeczenia przepadku korzyści majątkowej pochodzącej z przestępstwa będzie wynikała z jej właściwości fizycznych, np. gdy ma postać wykonania na rzecz sprawcy pewnych usług, sfinansowania remontu mieszkania, zwolnieniu z długu.</a:t>
            </a:r>
          </a:p>
        </p:txBody>
      </p:sp>
    </p:spTree>
    <p:extLst>
      <p:ext uri="{BB962C8B-B14F-4D97-AF65-F5344CB8AC3E}">
        <p14:creationId xmlns:p14="http://schemas.microsoft.com/office/powerpoint/2010/main" val="4206702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F5566C-A83A-CC48-BD21-C87BBF8B6EFC}"/>
              </a:ext>
            </a:extLst>
          </p:cNvPr>
          <p:cNvSpPr>
            <a:spLocks noGrp="1"/>
          </p:cNvSpPr>
          <p:nvPr>
            <p:ph type="title"/>
          </p:nvPr>
        </p:nvSpPr>
        <p:spPr>
          <a:xfrm>
            <a:off x="838200" y="365125"/>
            <a:ext cx="10515600" cy="608651"/>
          </a:xfrm>
        </p:spPr>
        <p:txBody>
          <a:bodyPr>
            <a:normAutofit fontScale="90000"/>
          </a:bodyPr>
          <a:lstStyle/>
          <a:p>
            <a:pPr algn="ctr"/>
            <a:r>
              <a:rPr lang="pl-PL" sz="4000" b="1" dirty="0"/>
              <a:t>Przepadek korzyści majątkowej</a:t>
            </a:r>
          </a:p>
        </p:txBody>
      </p:sp>
      <p:sp>
        <p:nvSpPr>
          <p:cNvPr id="3" name="Symbol zastępczy zawartości 2">
            <a:extLst>
              <a:ext uri="{FF2B5EF4-FFF2-40B4-BE49-F238E27FC236}">
                <a16:creationId xmlns:a16="http://schemas.microsoft.com/office/drawing/2014/main" id="{E68F58A8-79F4-0543-8295-2268F2AE843A}"/>
              </a:ext>
            </a:extLst>
          </p:cNvPr>
          <p:cNvSpPr>
            <a:spLocks noGrp="1"/>
          </p:cNvSpPr>
          <p:nvPr>
            <p:ph idx="1"/>
          </p:nvPr>
        </p:nvSpPr>
        <p:spPr>
          <a:xfrm>
            <a:off x="838200" y="1163782"/>
            <a:ext cx="10515600" cy="5522026"/>
          </a:xfrm>
        </p:spPr>
        <p:txBody>
          <a:bodyPr>
            <a:normAutofit fontScale="40000" lnSpcReduction="20000"/>
          </a:bodyPr>
          <a:lstStyle/>
          <a:p>
            <a:pPr algn="just"/>
            <a:r>
              <a:rPr lang="pl-PL" sz="6800" dirty="0"/>
              <a:t>Chodzi o </a:t>
            </a:r>
            <a:r>
              <a:rPr lang="pl-PL" sz="6800" b="1" dirty="0"/>
              <a:t>zwiększenie aktywów lub zmniejszenie pasywów majątkowych, tj. każde przysporzenie majątku albo uniknięcie strat lub zmniejszenie obciążeń majątku</a:t>
            </a:r>
            <a:r>
              <a:rPr lang="pl-PL" sz="6800" dirty="0"/>
              <a:t>. Korzyść majątkowa może występować w postaci m.in. rzeczy ruchomych, nieruchomości, świadczeń o wartości pieniężnej (darowizna, zwolnienie z długu, udzielenie nieoprocentowanej pożyczki), wierzytelności oraz innych praw majątkowych (np. majątkowe prawa autorskie). </a:t>
            </a:r>
            <a:r>
              <a:rPr lang="pl-PL" sz="6800" b="1" dirty="0"/>
              <a:t>Przedstawiana przez nią wartość ekonomiczna skutkuje zdatnością do wyrażania jej w kwocie pieniężnej.</a:t>
            </a:r>
            <a:r>
              <a:rPr lang="pl-PL" sz="6800" dirty="0"/>
              <a:t> W świetle postanowień konwencji międzynarodowych </a:t>
            </a:r>
            <a:r>
              <a:rPr lang="pl-PL" sz="6800" b="1" dirty="0"/>
              <a:t>termin „korzyść majątkowa" stanowi synonim pojęcia mienia</a:t>
            </a:r>
            <a:r>
              <a:rPr lang="pl-PL" sz="6800" dirty="0"/>
              <a:t>, obejmującego "wszelkiego rodzaju dobra materialne, jak i niematerialne, ruchome i nieruchome, a także dokumenty prawne stanowiące o istnieniu tytułu własności lub uprawnień do tych dóbr" (art. 1 lit. q Konwencji Narodów Zjednoczonych o zwalczaniu nielegalnego obrotu środkami odurzającymi i substancjami psychotropowymi).</a:t>
            </a:r>
          </a:p>
          <a:p>
            <a:pPr algn="just"/>
            <a:r>
              <a:rPr lang="pl-PL" sz="6800" dirty="0"/>
              <a:t>Na gruncie art. 45 k.k. chodzi jedynie o </a:t>
            </a:r>
            <a:r>
              <a:rPr lang="pl-PL" sz="6800" b="1" dirty="0"/>
              <a:t>nienależną korzyść majątkową</a:t>
            </a:r>
            <a:r>
              <a:rPr lang="pl-PL" sz="6800" dirty="0"/>
              <a:t>, czyli </a:t>
            </a:r>
            <a:r>
              <a:rPr lang="pl-PL" sz="6800" b="1" dirty="0"/>
              <a:t>pozbawioną podstawy prawnej.</a:t>
            </a:r>
          </a:p>
          <a:p>
            <a:endParaRPr lang="pl-PL" dirty="0"/>
          </a:p>
        </p:txBody>
      </p:sp>
    </p:spTree>
    <p:extLst>
      <p:ext uri="{BB962C8B-B14F-4D97-AF65-F5344CB8AC3E}">
        <p14:creationId xmlns:p14="http://schemas.microsoft.com/office/powerpoint/2010/main" val="1726501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21289F-BC35-B545-AA04-91B37ABD0DCF}"/>
              </a:ext>
            </a:extLst>
          </p:cNvPr>
          <p:cNvSpPr>
            <a:spLocks noGrp="1"/>
          </p:cNvSpPr>
          <p:nvPr>
            <p:ph type="title"/>
          </p:nvPr>
        </p:nvSpPr>
        <p:spPr/>
        <p:txBody>
          <a:bodyPr>
            <a:normAutofit/>
          </a:bodyPr>
          <a:lstStyle/>
          <a:p>
            <a:pPr algn="ctr"/>
            <a:r>
              <a:rPr lang="pl-PL" sz="4000" b="1" dirty="0"/>
              <a:t>Przepadek jako środek reakcji prawnokarnej </a:t>
            </a:r>
          </a:p>
        </p:txBody>
      </p:sp>
      <p:sp>
        <p:nvSpPr>
          <p:cNvPr id="3" name="Symbol zastępczy zawartości 2">
            <a:extLst>
              <a:ext uri="{FF2B5EF4-FFF2-40B4-BE49-F238E27FC236}">
                <a16:creationId xmlns:a16="http://schemas.microsoft.com/office/drawing/2014/main" id="{64F9F9BD-7975-4740-BF27-60834F6CE486}"/>
              </a:ext>
            </a:extLst>
          </p:cNvPr>
          <p:cNvSpPr>
            <a:spLocks noGrp="1"/>
          </p:cNvSpPr>
          <p:nvPr>
            <p:ph idx="1"/>
          </p:nvPr>
        </p:nvSpPr>
        <p:spPr>
          <a:xfrm>
            <a:off x="639417" y="1690688"/>
            <a:ext cx="10515600" cy="4486275"/>
          </a:xfrm>
        </p:spPr>
        <p:txBody>
          <a:bodyPr>
            <a:normAutofit/>
          </a:bodyPr>
          <a:lstStyle/>
          <a:p>
            <a:pPr algn="just"/>
            <a:r>
              <a:rPr lang="pl-PL" sz="3200" dirty="0"/>
              <a:t>Przepadek do 1 lipca 2015 r. był środkiem karnym i środkiem zabezpieczającym o charakterze administracyjnym, po tzw. wielkiej nowelizacji prawa karnego stał się środkiem reakcji prawnokarnej określonym w rozdziale </a:t>
            </a:r>
            <a:r>
              <a:rPr lang="pl-PL" sz="3200" dirty="0" err="1"/>
              <a:t>Va</a:t>
            </a:r>
            <a:r>
              <a:rPr lang="pl-PL" sz="3200" dirty="0"/>
              <a:t> k.k.</a:t>
            </a:r>
          </a:p>
          <a:p>
            <a:pPr algn="just"/>
            <a:r>
              <a:rPr lang="pl-PL" sz="3200" dirty="0"/>
              <a:t>Funkcja sprowadza się generalnie do odebrania sprawcy przestępstw rzeczy związanych z jego popełnieniem.</a:t>
            </a:r>
          </a:p>
          <a:p>
            <a:pPr algn="just"/>
            <a:r>
              <a:rPr lang="pl-PL" sz="3200" dirty="0"/>
              <a:t>Występuje w wielu odmianach.</a:t>
            </a:r>
          </a:p>
        </p:txBody>
      </p:sp>
    </p:spTree>
    <p:extLst>
      <p:ext uri="{BB962C8B-B14F-4D97-AF65-F5344CB8AC3E}">
        <p14:creationId xmlns:p14="http://schemas.microsoft.com/office/powerpoint/2010/main" val="2058273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82FCB68-F547-BD41-9213-B0C4B49E6E93}"/>
              </a:ext>
            </a:extLst>
          </p:cNvPr>
          <p:cNvSpPr>
            <a:spLocks noGrp="1"/>
          </p:cNvSpPr>
          <p:nvPr>
            <p:ph idx="1"/>
          </p:nvPr>
        </p:nvSpPr>
        <p:spPr>
          <a:xfrm>
            <a:off x="838200" y="662609"/>
            <a:ext cx="10515600" cy="5514354"/>
          </a:xfrm>
        </p:spPr>
        <p:txBody>
          <a:bodyPr>
            <a:normAutofit fontScale="92500" lnSpcReduction="10000"/>
          </a:bodyPr>
          <a:lstStyle/>
          <a:p>
            <a:pPr algn="just"/>
            <a:r>
              <a:rPr lang="pl-PL" dirty="0"/>
              <a:t>Pojęcie korzyści majątkowej na gruncie prawa karnego </a:t>
            </a:r>
            <a:r>
              <a:rPr lang="pl-PL" b="1" dirty="0"/>
              <a:t>nie obejmuje natomiast wypadków uzyskania korzyści majątkowej przysługującej określonemu podmiotowi na podstawie stosunku prawnego powstałego niezależnie od popełnienia przestępstwa, przy egzekwowaniu jej jednak zachowaniem realizującym znamiona czynu karalnego</a:t>
            </a:r>
            <a:r>
              <a:rPr lang="pl-PL" dirty="0"/>
              <a:t>, np. z zastosowaniem przemocy wobec osoby w celu wymuszenia na niej spełnienia należnego sprawcy świadczenia (art. 191 k.k.) </a:t>
            </a:r>
          </a:p>
          <a:p>
            <a:pPr algn="just"/>
            <a:r>
              <a:rPr lang="pl-PL" b="1" dirty="0"/>
              <a:t>Dopuszczalność orzeczenia przepadku na podstawie art. 45 k.k. nie jest warunkowana tym, aby sprawca działał w celu osiągnięcia korzyści majątkowej.</a:t>
            </a:r>
            <a:r>
              <a:rPr lang="pl-PL" dirty="0"/>
              <a:t> Istotne jest jedynie to, że popełniając przestępstwo, uzyskał z niego, bezpośrednio lub pośrednio, jakąkolwiek korzyść majątkową. Nie ogranicza także stosowania tego środka </a:t>
            </a:r>
            <a:r>
              <a:rPr lang="pl-PL" b="1" dirty="0"/>
              <a:t>wielkość korzyści majątkowej oraz rodzaj przestępstwa, z którego ona pochodzi</a:t>
            </a:r>
          </a:p>
          <a:p>
            <a:pPr algn="just"/>
            <a:r>
              <a:rPr lang="pl-PL" b="1" dirty="0"/>
              <a:t>Przepadek z art. 45 k.k. obejmuje także pożytki, jakie osiągnięte zostały dzięki legalnym inwestycjom czynionym przy wykorzystaniu korzyści majątkowych pochodzących bezpośrednio z działalności przestępczej</a:t>
            </a:r>
          </a:p>
          <a:p>
            <a:endParaRPr lang="pl-PL" dirty="0"/>
          </a:p>
        </p:txBody>
      </p:sp>
    </p:spTree>
    <p:extLst>
      <p:ext uri="{BB962C8B-B14F-4D97-AF65-F5344CB8AC3E}">
        <p14:creationId xmlns:p14="http://schemas.microsoft.com/office/powerpoint/2010/main" val="1349165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80B894-CDCB-7041-B0C3-5CD6AE735988}"/>
              </a:ext>
            </a:extLst>
          </p:cNvPr>
          <p:cNvSpPr>
            <a:spLocks noGrp="1"/>
          </p:cNvSpPr>
          <p:nvPr>
            <p:ph type="title"/>
          </p:nvPr>
        </p:nvSpPr>
        <p:spPr>
          <a:xfrm>
            <a:off x="838200" y="246371"/>
            <a:ext cx="10515600" cy="1064562"/>
          </a:xfrm>
        </p:spPr>
        <p:txBody>
          <a:bodyPr>
            <a:normAutofit/>
          </a:bodyPr>
          <a:lstStyle/>
          <a:p>
            <a:pPr algn="ctr"/>
            <a:r>
              <a:rPr lang="pl-PL" sz="3500" b="1" dirty="0"/>
              <a:t>Przepadek korzyści majątkowej – art. 45 k.k</a:t>
            </a:r>
            <a:r>
              <a:rPr lang="pl-PL" dirty="0"/>
              <a:t>.</a:t>
            </a:r>
          </a:p>
        </p:txBody>
      </p:sp>
      <p:sp>
        <p:nvSpPr>
          <p:cNvPr id="3" name="Symbol zastępczy zawartości 2">
            <a:extLst>
              <a:ext uri="{FF2B5EF4-FFF2-40B4-BE49-F238E27FC236}">
                <a16:creationId xmlns:a16="http://schemas.microsoft.com/office/drawing/2014/main" id="{A236583C-A81A-3E4F-86F0-8945792CDF72}"/>
              </a:ext>
            </a:extLst>
          </p:cNvPr>
          <p:cNvSpPr>
            <a:spLocks noGrp="1"/>
          </p:cNvSpPr>
          <p:nvPr>
            <p:ph idx="1"/>
          </p:nvPr>
        </p:nvSpPr>
        <p:spPr>
          <a:xfrm>
            <a:off x="838200" y="1310933"/>
            <a:ext cx="10515600" cy="5182632"/>
          </a:xfrm>
        </p:spPr>
        <p:txBody>
          <a:bodyPr>
            <a:normAutofit/>
          </a:bodyPr>
          <a:lstStyle/>
          <a:p>
            <a:pPr algn="just"/>
            <a:r>
              <a:rPr lang="pl-PL" sz="2200" dirty="0">
                <a:solidFill>
                  <a:srgbClr val="FF0000"/>
                </a:solidFill>
              </a:rPr>
              <a:t>W sytuacji, gdy korzyść majątkowa pochodząca z przestępstwa zostanie połączona ze składnikiem majątkowym uzyskanym legalnie</a:t>
            </a:r>
            <a:r>
              <a:rPr lang="pl-PL" sz="2200" dirty="0"/>
              <a:t> (przykładowo część środków finansowych wydatkowanych na zakup nieruchomości pochodziła z przestępstwa), wówczas </a:t>
            </a:r>
            <a:r>
              <a:rPr lang="pl-PL" sz="2200" dirty="0">
                <a:solidFill>
                  <a:srgbClr val="FF0000"/>
                </a:solidFill>
              </a:rPr>
              <a:t>przepadkiem winna być objęta tylko ta część, która miała kryminalną proweniencję</a:t>
            </a:r>
            <a:r>
              <a:rPr lang="pl-PL" sz="2200" dirty="0"/>
              <a:t>. A zatem przepadkowi podlega wówczas udział odpowiadający wysokości kapitału zainwestowanego w określony składnik majątkowy w chwili jego nabycia.</a:t>
            </a:r>
          </a:p>
          <a:p>
            <a:pPr algn="just"/>
            <a:r>
              <a:rPr lang="pl-PL" sz="2200" dirty="0">
                <a:solidFill>
                  <a:srgbClr val="FF0000"/>
                </a:solidFill>
              </a:rPr>
              <a:t>Zwrot równowartości korzyści majątkowej osiągniętej przez sprawcę z przestępstwa wyklucza możliwość orzeczenia przepadku na podstawie art. 45 § 1 k.k.</a:t>
            </a:r>
            <a:r>
              <a:rPr lang="pl-PL" sz="2200" dirty="0"/>
              <a:t> W orzecznictwie problem na tym tle pojawił się w sytuacji, gdy sprawca po dokonaniu przestępstwa kradzieży, następnie sprzedał ukradzioną rzecz. W trakcie postępowania karnego przekazał pokrzywdzonemu kwotę pieniężną stanowiącą jej równowartość. Sąd mimo to orzekł przepadek równowartości korzyści majątkowej pochodzącej z przestępstwa, odpowiadającej kwocie, jaką sprawca uzyskał ze sprzedaży rzeczy. Takie orzeczenie zostało trafnie ocenione jako błędne przez SN, który je uchylił (wyrok SN z dnia 21 sierpnia 2007 r., WK 16/07, KZS 2007, z. 12, poz. 14).</a:t>
            </a:r>
          </a:p>
        </p:txBody>
      </p:sp>
    </p:spTree>
    <p:extLst>
      <p:ext uri="{BB962C8B-B14F-4D97-AF65-F5344CB8AC3E}">
        <p14:creationId xmlns:p14="http://schemas.microsoft.com/office/powerpoint/2010/main" val="1674079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184A9D5-DC97-5D4F-922B-03E990FA7A65}"/>
              </a:ext>
            </a:extLst>
          </p:cNvPr>
          <p:cNvSpPr>
            <a:spLocks noGrp="1"/>
          </p:cNvSpPr>
          <p:nvPr>
            <p:ph idx="1"/>
          </p:nvPr>
        </p:nvSpPr>
        <p:spPr>
          <a:xfrm>
            <a:off x="588819" y="828097"/>
            <a:ext cx="10515600" cy="5216443"/>
          </a:xfrm>
        </p:spPr>
        <p:txBody>
          <a:bodyPr/>
          <a:lstStyle/>
          <a:p>
            <a:pPr marL="0" indent="0" algn="just">
              <a:buNone/>
            </a:pPr>
            <a:r>
              <a:rPr lang="pl-PL" i="1" dirty="0">
                <a:effectLst/>
              </a:rPr>
              <a:t>„Przepadek korzyści majątkowych pochodzących z przestępstwa obejmuje całość świadczenia uzyskanego z czynu zabronionego, nie tylko zysk pozostały po odliczeniu nakładów od uzyskanej ceny, a to kosztów zakupu narkotyków, kosztów przejazdu, zapłaty dla kurierów czy innych. Przestępstwo nie jest działalnością gospodarczą, w której dla obliczenia zysku odejmuje się od przychodów koszty ich uzyskania; takie reguły można stosować tylko w działalności legalnej. Korzyścią majątkową nielegalnie sprzedającego narkotyki są wszelkie składniki majątkowe uzyskane przy popełnieniu tego przestępstwa, a nie tylko osiągnięty zysk” </a:t>
            </a:r>
            <a:r>
              <a:rPr lang="pl-PL" dirty="0">
                <a:effectLst/>
              </a:rPr>
              <a:t>(</a:t>
            </a:r>
            <a:r>
              <a:rPr lang="pl-PL" dirty="0"/>
              <a:t>Wyrok Sądu Apelacyjnego w Krakowie z dnia 31 marca 2015 r., II </a:t>
            </a:r>
            <a:r>
              <a:rPr lang="pl-PL" dirty="0" err="1"/>
              <a:t>Aka</a:t>
            </a:r>
            <a:r>
              <a:rPr lang="pl-PL" dirty="0"/>
              <a:t> 34/15)</a:t>
            </a:r>
          </a:p>
          <a:p>
            <a:endParaRPr lang="pl-PL" dirty="0"/>
          </a:p>
        </p:txBody>
      </p:sp>
    </p:spTree>
    <p:extLst>
      <p:ext uri="{BB962C8B-B14F-4D97-AF65-F5344CB8AC3E}">
        <p14:creationId xmlns:p14="http://schemas.microsoft.com/office/powerpoint/2010/main" val="2260980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5A3AD6-9917-F947-87FB-800C26171CB7}"/>
              </a:ext>
            </a:extLst>
          </p:cNvPr>
          <p:cNvSpPr>
            <a:spLocks noGrp="1"/>
          </p:cNvSpPr>
          <p:nvPr>
            <p:ph type="title"/>
          </p:nvPr>
        </p:nvSpPr>
        <p:spPr>
          <a:xfrm>
            <a:off x="838200" y="365124"/>
            <a:ext cx="10515600" cy="1012413"/>
          </a:xfrm>
        </p:spPr>
        <p:txBody>
          <a:bodyPr>
            <a:normAutofit/>
          </a:bodyPr>
          <a:lstStyle/>
          <a:p>
            <a:pPr algn="ctr"/>
            <a:r>
              <a:rPr lang="pl-PL" sz="3000" b="1" dirty="0"/>
              <a:t>Przepadek korzyści majątkowej – domniemania prawne wzruszalne (mogą zostać obalone) – art. 45 § 2 i 3 k.k.</a:t>
            </a:r>
          </a:p>
        </p:txBody>
      </p:sp>
      <p:sp>
        <p:nvSpPr>
          <p:cNvPr id="3" name="Symbol zastępczy zawartości 2">
            <a:extLst>
              <a:ext uri="{FF2B5EF4-FFF2-40B4-BE49-F238E27FC236}">
                <a16:creationId xmlns:a16="http://schemas.microsoft.com/office/drawing/2014/main" id="{75538861-1E2D-194E-A87A-86DEDC801FE4}"/>
              </a:ext>
            </a:extLst>
          </p:cNvPr>
          <p:cNvSpPr>
            <a:spLocks noGrp="1"/>
          </p:cNvSpPr>
          <p:nvPr>
            <p:ph idx="1"/>
          </p:nvPr>
        </p:nvSpPr>
        <p:spPr>
          <a:xfrm>
            <a:off x="674419" y="1377537"/>
            <a:ext cx="10843161" cy="5314811"/>
          </a:xfrm>
        </p:spPr>
        <p:txBody>
          <a:bodyPr>
            <a:noAutofit/>
          </a:bodyPr>
          <a:lstStyle/>
          <a:p>
            <a:pPr marL="0" indent="0" algn="just">
              <a:buNone/>
            </a:pPr>
            <a:r>
              <a:rPr lang="pl-PL" sz="2200" b="1" dirty="0"/>
              <a:t>	</a:t>
            </a:r>
            <a:r>
              <a:rPr lang="pl-PL" sz="2200" b="1" i="1" dirty="0"/>
              <a:t>§  2.  </a:t>
            </a:r>
            <a:r>
              <a:rPr lang="pl-PL" sz="2200" i="1" dirty="0"/>
              <a:t>W razie skazania za przestępstwo, z którego popełnienia została osiągnięta, chociażby pośrednio, korzyść majątkowa </a:t>
            </a:r>
            <a:r>
              <a:rPr lang="pl-PL" sz="2200" i="1" u="sng" dirty="0"/>
              <a:t>znacznej wartości</a:t>
            </a:r>
            <a:r>
              <a:rPr lang="pl-PL" sz="2200" i="1" dirty="0"/>
              <a:t>, albo przestępstwo, z którego została lub mogła zostać osiągnięta, chociażby pośrednio, korzyść majątkowa, zagrożone karą pozbawienia wolności, której górna granica jest nie niższa niż 5 lat, lub popełnione w zorganizowanej grupie albo związku mających na celu popełnienie przestępstwa za korzyść uzyskaną z popełnienia przestępstwa uważa się mienie, które sprawca objął we władanie lub do którego uzyskał jakikolwiek tytuł w okresie </a:t>
            </a:r>
            <a:r>
              <a:rPr lang="pl-PL" sz="2200" i="1" u="sng" dirty="0"/>
              <a:t>5 lat</a:t>
            </a:r>
            <a:r>
              <a:rPr lang="pl-PL" sz="2200" i="1" dirty="0"/>
              <a:t> przed popełnieniem przestępstwa do chwili wydania chociażby nieprawomocnego wyroku, chyba że sprawca lub inna zainteresowana osoba przedstawi dowód przeciwny.</a:t>
            </a:r>
          </a:p>
          <a:p>
            <a:pPr marL="0" indent="0" algn="just">
              <a:buNone/>
            </a:pPr>
            <a:r>
              <a:rPr lang="pl-PL" sz="2200" b="1" i="1" dirty="0"/>
              <a:t>	§  3.  </a:t>
            </a:r>
            <a:r>
              <a:rPr lang="pl-PL" sz="2200" i="1" dirty="0"/>
              <a:t>Jeżeli mienie stanowiące korzyść uzyskaną z popełnienia przestępstwa, o którym mowa w § 2 [chodzi o sprawcę przestępstwa, który uzyskał z jego popełnienia korzyść majątkową </a:t>
            </a:r>
            <a:r>
              <a:rPr lang="pl-PL" sz="2200" i="1" u="sng" dirty="0"/>
              <a:t>znacznej wartości </a:t>
            </a:r>
            <a:r>
              <a:rPr lang="pl-PL" sz="2200" i="1" dirty="0"/>
              <a:t>– </a:t>
            </a:r>
            <a:r>
              <a:rPr lang="pl-PL" sz="2200" i="1" dirty="0" err="1"/>
              <a:t>dop</a:t>
            </a:r>
            <a:r>
              <a:rPr lang="pl-PL" sz="2200" i="1" dirty="0"/>
              <a:t>. K.P.), zostało przeniesione na osobę fizyczną, prawną lub jednostkę organizacyjną niemającą osobowości prawnej, faktycznie lub pod jakimkolwiek tytułem prawnym, uważa się, że rzeczy będące w samoistnym posiadaniu tej osoby lub jednostki oraz przysługujące jej prawa majątkowe należą do sprawcy, chyba że na podstawie okoliczności towarzyszących ich nabyciu nie można było przypuszczać, że mienie to, chociażby pośrednio, pochodziło z czynu zabronionego.</a:t>
            </a:r>
          </a:p>
          <a:p>
            <a:endParaRPr lang="pl-PL" sz="1800" dirty="0"/>
          </a:p>
        </p:txBody>
      </p:sp>
    </p:spTree>
    <p:extLst>
      <p:ext uri="{BB962C8B-B14F-4D97-AF65-F5344CB8AC3E}">
        <p14:creationId xmlns:p14="http://schemas.microsoft.com/office/powerpoint/2010/main" val="3387699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E71E5CA-0978-9043-81EA-1363AEB2EF25}"/>
              </a:ext>
            </a:extLst>
          </p:cNvPr>
          <p:cNvSpPr>
            <a:spLocks noGrp="1"/>
          </p:cNvSpPr>
          <p:nvPr>
            <p:ph idx="1"/>
          </p:nvPr>
        </p:nvSpPr>
        <p:spPr>
          <a:xfrm>
            <a:off x="838200" y="821635"/>
            <a:ext cx="10515600" cy="5355328"/>
          </a:xfrm>
        </p:spPr>
        <p:txBody>
          <a:bodyPr/>
          <a:lstStyle/>
          <a:p>
            <a:pPr algn="just"/>
            <a:r>
              <a:rPr lang="pl-PL" sz="3200" dirty="0"/>
              <a:t>Stanowiąca przesłankę stosowania domniemania z art. 45 § 2 k.k. </a:t>
            </a:r>
            <a:r>
              <a:rPr lang="pl-PL" sz="3200" b="1" dirty="0"/>
              <a:t>korzyść majątkowa znacznej wartości musi pochodzić z jednego przestępstwa</a:t>
            </a:r>
            <a:r>
              <a:rPr lang="pl-PL" sz="3200" dirty="0"/>
              <a:t>. Regulacja ta nie znajduje zatem zastosowania w sytuacji, w której sprawca popełnia kilka przestępstw, z których dopiero łącznie uzyskuje korzyść majątkową znacznej wartości.</a:t>
            </a:r>
          </a:p>
          <a:p>
            <a:pPr algn="just"/>
            <a:r>
              <a:rPr lang="pl-PL" sz="3200" dirty="0"/>
              <a:t>Mienie znacznej wartości - Mieniem znacznej wartości jest mienie, którego wartość w czasie popełnienia czynu zabronionego przekracza 200 000 złotych (art. 115 § 5 k.k.).</a:t>
            </a:r>
          </a:p>
          <a:p>
            <a:endParaRPr lang="pl-PL" dirty="0"/>
          </a:p>
        </p:txBody>
      </p:sp>
    </p:spTree>
    <p:extLst>
      <p:ext uri="{BB962C8B-B14F-4D97-AF65-F5344CB8AC3E}">
        <p14:creationId xmlns:p14="http://schemas.microsoft.com/office/powerpoint/2010/main" val="3585175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57B2EC-C548-1944-86B1-ADBF76EDD5D4}"/>
              </a:ext>
            </a:extLst>
          </p:cNvPr>
          <p:cNvSpPr>
            <a:spLocks noGrp="1"/>
          </p:cNvSpPr>
          <p:nvPr>
            <p:ph type="title"/>
          </p:nvPr>
        </p:nvSpPr>
        <p:spPr/>
        <p:txBody>
          <a:bodyPr>
            <a:normAutofit/>
          </a:bodyPr>
          <a:lstStyle/>
          <a:p>
            <a:pPr algn="ctr"/>
            <a:r>
              <a:rPr lang="pl-PL" sz="3000" b="1" dirty="0"/>
              <a:t>Przepadek korzyści majątkowej – domniemania prawne wzruszalne (mogą zostać obalone) – art. 45 § 2 i 3 k.k.</a:t>
            </a:r>
            <a:endParaRPr lang="pl-PL" sz="3000" dirty="0"/>
          </a:p>
        </p:txBody>
      </p:sp>
      <p:sp>
        <p:nvSpPr>
          <p:cNvPr id="3" name="Symbol zastępczy zawartości 2">
            <a:extLst>
              <a:ext uri="{FF2B5EF4-FFF2-40B4-BE49-F238E27FC236}">
                <a16:creationId xmlns:a16="http://schemas.microsoft.com/office/drawing/2014/main" id="{EC0D7EA6-696B-A147-A40C-C692C24B8845}"/>
              </a:ext>
            </a:extLst>
          </p:cNvPr>
          <p:cNvSpPr>
            <a:spLocks noGrp="1"/>
          </p:cNvSpPr>
          <p:nvPr>
            <p:ph idx="1"/>
          </p:nvPr>
        </p:nvSpPr>
        <p:spPr/>
        <p:txBody>
          <a:bodyPr>
            <a:normAutofit fontScale="85000" lnSpcReduction="20000"/>
          </a:bodyPr>
          <a:lstStyle/>
          <a:p>
            <a:pPr marL="0" indent="0" algn="just">
              <a:buNone/>
            </a:pPr>
            <a:r>
              <a:rPr lang="pl-PL" dirty="0"/>
              <a:t>Obalenie domniemania z art. 45 § 2 k.k. może nastąpić w toku postępowania karnego do czasu jego prawomocnego zakończenia, przez przedstawienie przez sprawcę przestępstwa lub inną zainteresowaną osobę "dowodu przeciwnego". Chodzi o dowód negujący przesłankę domniemania (np. sprawca uzyskał tytuł do określonego składnika majątkowego przed popełnieniem przestępstwa), bądź też wskazujący na niezasadność wniosku domniemania (np. mienie, które sprawca objął we władanie po popełnieniu przestępstwa, nie stanowi uzyskanej z niego korzyści majątkowej). Może to przykładowo nastąpić przez wykazanie (m.in. przedstawiając postanowienie o stwierdzeniu nabycia spadku), że sprawca odziedziczył określone składniki majątkowe od osoby niezaangażowanej w działalność przestępczą. Przepis nie przewiduje szczegółowej formy przeprowadzenia tego dowodu. Może być ona zatem dowolna, byleby tylko była dopuszczalna w postępowaniu karnym. Chodzi zatem o udokumentowanie legalności źródeł pochodzenia danego składnika majątkowego (odpowiednio wysokie dochody, darowizna, spadek itp.), a nie jedynie o dowód dokonania </a:t>
            </a:r>
            <a:r>
              <a:rPr lang="pl-PL" i="1" dirty="0"/>
              <a:t>lege artis</a:t>
            </a:r>
            <a:r>
              <a:rPr lang="pl-PL" dirty="0"/>
              <a:t> samej czynności prawnej jego nabycia (faktura VAT, umowa sprzedaży).</a:t>
            </a:r>
          </a:p>
        </p:txBody>
      </p:sp>
    </p:spTree>
    <p:extLst>
      <p:ext uri="{BB962C8B-B14F-4D97-AF65-F5344CB8AC3E}">
        <p14:creationId xmlns:p14="http://schemas.microsoft.com/office/powerpoint/2010/main" val="3857948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DDBE9A-9ACD-D343-A945-175510DE4A7A}"/>
              </a:ext>
            </a:extLst>
          </p:cNvPr>
          <p:cNvSpPr>
            <a:spLocks noGrp="1"/>
          </p:cNvSpPr>
          <p:nvPr>
            <p:ph type="title"/>
          </p:nvPr>
        </p:nvSpPr>
        <p:spPr>
          <a:xfrm>
            <a:off x="838200" y="331304"/>
            <a:ext cx="10515600" cy="773102"/>
          </a:xfrm>
        </p:spPr>
        <p:txBody>
          <a:bodyPr>
            <a:normAutofit/>
          </a:bodyPr>
          <a:lstStyle/>
          <a:p>
            <a:pPr algn="ctr"/>
            <a:r>
              <a:rPr lang="pl-PL" sz="3000" b="1" dirty="0"/>
              <a:t>Przepadek przedsiębiorstwa – art. 44a k.k.</a:t>
            </a:r>
          </a:p>
        </p:txBody>
      </p:sp>
      <p:sp>
        <p:nvSpPr>
          <p:cNvPr id="3" name="Symbol zastępczy zawartości 2">
            <a:extLst>
              <a:ext uri="{FF2B5EF4-FFF2-40B4-BE49-F238E27FC236}">
                <a16:creationId xmlns:a16="http://schemas.microsoft.com/office/drawing/2014/main" id="{3E899A80-E631-2B46-B6E9-A6831AF560F8}"/>
              </a:ext>
            </a:extLst>
          </p:cNvPr>
          <p:cNvSpPr>
            <a:spLocks noGrp="1"/>
          </p:cNvSpPr>
          <p:nvPr>
            <p:ph idx="1"/>
          </p:nvPr>
        </p:nvSpPr>
        <p:spPr>
          <a:xfrm>
            <a:off x="838200" y="1104406"/>
            <a:ext cx="10515600" cy="5666324"/>
          </a:xfrm>
        </p:spPr>
        <p:txBody>
          <a:bodyPr>
            <a:normAutofit fontScale="85000" lnSpcReduction="10000"/>
          </a:bodyPr>
          <a:lstStyle/>
          <a:p>
            <a:pPr algn="just"/>
            <a:r>
              <a:rPr lang="pl-PL" sz="3200" dirty="0">
                <a:latin typeface="Calibri" panose="020F0502020204030204" pitchFamily="34" charset="0"/>
                <a:cs typeface="Calibri" panose="020F0502020204030204" pitchFamily="34" charset="0"/>
              </a:rPr>
              <a:t>przepis wprowadzony został ustawą z 23.03.2017 r. o zmianie ustawy – Kodeks karny oraz niektórych innych ustaw (Dz.U. poz. 768). </a:t>
            </a:r>
          </a:p>
          <a:p>
            <a:pPr algn="just"/>
            <a:r>
              <a:rPr lang="pl-PL" sz="3200" dirty="0">
                <a:latin typeface="Calibri" panose="020F0502020204030204" pitchFamily="34" charset="0"/>
                <a:cs typeface="Calibri" panose="020F0502020204030204" pitchFamily="34" charset="0"/>
              </a:rPr>
              <a:t>z uzasadnienia do projektu ustawy o zmianie ustawy – Kodeks karny oraz niektórych innych ustaw (Druk sejmowy Nr 1186):</a:t>
            </a:r>
          </a:p>
          <a:p>
            <a:pPr marL="0" indent="0" algn="just">
              <a:buNone/>
            </a:pPr>
            <a:r>
              <a:rPr lang="pl-PL" sz="3200" dirty="0">
                <a:latin typeface="Calibri" panose="020F0502020204030204" pitchFamily="34" charset="0"/>
                <a:cs typeface="Calibri" panose="020F0502020204030204" pitchFamily="34" charset="0"/>
              </a:rPr>
              <a:t>„(…)Celem ustawy jest również </a:t>
            </a:r>
            <a:r>
              <a:rPr lang="pl-PL" sz="3200" dirty="0">
                <a:solidFill>
                  <a:srgbClr val="FF0000"/>
                </a:solidFill>
                <a:latin typeface="Calibri" panose="020F0502020204030204" pitchFamily="34" charset="0"/>
                <a:cs typeface="Calibri" panose="020F0502020204030204" pitchFamily="34" charset="0"/>
              </a:rPr>
              <a:t>implementacja dyrektywy Parlamentu Europejskiego i Rady 2014/42/UE z dnia 3 kwietnia 2014 r. w sprawie zabezpieczenia i konfiskaty narzędzi służących do popełnienia przestępstwa i korzyści pochodzących z przestępstwa w Unii Europejskiej </a:t>
            </a:r>
            <a:r>
              <a:rPr lang="pl-PL" sz="3200" dirty="0">
                <a:latin typeface="Calibri" panose="020F0502020204030204" pitchFamily="34" charset="0"/>
                <a:cs typeface="Calibri" panose="020F0502020204030204" pitchFamily="34" charset="0"/>
              </a:rPr>
              <a:t>(Dz. Urz. UE L 127 z 29.04.2014, str. 39)”</a:t>
            </a:r>
          </a:p>
          <a:p>
            <a:pPr marL="0" indent="0" algn="just">
              <a:buNone/>
            </a:pPr>
            <a:r>
              <a:rPr lang="pl-PL" sz="3200" dirty="0">
                <a:latin typeface="Calibri" panose="020F0502020204030204" pitchFamily="34" charset="0"/>
                <a:cs typeface="Calibri" panose="020F0502020204030204" pitchFamily="34" charset="0"/>
              </a:rPr>
              <a:t>-dyrektywa nie odnosi się wprost do przepadku przedsiębiorstw, niemniej wydają się one mieścić w zakresie pojęcia „mienie, którym posługuje się dyrektywa. Zgodnie z art. 2 pkt 2 dyrektywy „mienie” oznacza mienie każdego rodzaju, materialne lub niematerialne, ruchome lub nieruchome, oraz dokumenty lub instrumenty prawne potwierdzające prawo do takiego mienia lub prawo z nim związane;</a:t>
            </a:r>
          </a:p>
          <a:p>
            <a:pPr marL="0" indent="0" algn="just">
              <a:buNone/>
            </a:pPr>
            <a:endParaRPr lang="pl-PL"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9012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42FEAD-6BC7-0241-96DF-028212376A7F}"/>
              </a:ext>
            </a:extLst>
          </p:cNvPr>
          <p:cNvSpPr>
            <a:spLocks noGrp="1"/>
          </p:cNvSpPr>
          <p:nvPr>
            <p:ph type="title"/>
          </p:nvPr>
        </p:nvSpPr>
        <p:spPr/>
        <p:txBody>
          <a:bodyPr/>
          <a:lstStyle/>
          <a:p>
            <a:pPr algn="ctr"/>
            <a:r>
              <a:rPr lang="pl-PL" b="1" dirty="0"/>
              <a:t>Przepadek przedsiębiorstwa – art. 44a k.k.</a:t>
            </a:r>
            <a:endParaRPr lang="pl-PL" dirty="0"/>
          </a:p>
        </p:txBody>
      </p:sp>
      <p:sp>
        <p:nvSpPr>
          <p:cNvPr id="3" name="Symbol zastępczy zawartości 2">
            <a:extLst>
              <a:ext uri="{FF2B5EF4-FFF2-40B4-BE49-F238E27FC236}">
                <a16:creationId xmlns:a16="http://schemas.microsoft.com/office/drawing/2014/main" id="{F9B551C1-57D9-CE4A-88F1-328BF9CBC0F6}"/>
              </a:ext>
            </a:extLst>
          </p:cNvPr>
          <p:cNvSpPr>
            <a:spLocks noGrp="1"/>
          </p:cNvSpPr>
          <p:nvPr>
            <p:ph idx="1"/>
          </p:nvPr>
        </p:nvSpPr>
        <p:spPr>
          <a:xfrm>
            <a:off x="838200" y="1690688"/>
            <a:ext cx="10515600" cy="4789625"/>
          </a:xfrm>
        </p:spPr>
        <p:txBody>
          <a:bodyPr>
            <a:normAutofit fontScale="85000" lnSpcReduction="20000"/>
          </a:bodyPr>
          <a:lstStyle/>
          <a:p>
            <a:pPr marL="0" indent="0" algn="just">
              <a:buNone/>
            </a:pPr>
            <a:r>
              <a:rPr lang="pl-PL" dirty="0">
                <a:latin typeface="Calibri" panose="020F0502020204030204" pitchFamily="34" charset="0"/>
                <a:cs typeface="Calibri" panose="020F0502020204030204" pitchFamily="34" charset="0"/>
              </a:rPr>
              <a:t>„Celem proponowanych rozwiązań jest przede wszystkim pozbawienie sprawców określonej kategorii przestępstw środków finansowych, stanowiących bazę ekonomiczną dla ich działalności kryminalnej. Działanie takie zmierza do potwierdzenia wobec sprawcy tezy o nieopłacalności przestępstwa. Tym samym proponowana regulacja stanowi wzmocnienie prewencji ogólnej i indywidualnej w przypadku wskazanej kategorii sprawców”</a:t>
            </a:r>
          </a:p>
          <a:p>
            <a:pPr marL="0" indent="0" algn="just">
              <a:buNone/>
            </a:pPr>
            <a:endParaRPr lang="pl-PL" dirty="0">
              <a:latin typeface="Calibri" panose="020F0502020204030204" pitchFamily="34" charset="0"/>
              <a:cs typeface="Calibri" panose="020F0502020204030204" pitchFamily="34" charset="0"/>
            </a:endParaRPr>
          </a:p>
          <a:p>
            <a:pPr marL="0" indent="0" algn="just">
              <a:buNone/>
            </a:pPr>
            <a:r>
              <a:rPr lang="pl-PL" dirty="0">
                <a:latin typeface="Calibri" panose="020F0502020204030204" pitchFamily="34" charset="0"/>
                <a:cs typeface="Calibri" panose="020F0502020204030204" pitchFamily="34" charset="0"/>
              </a:rPr>
              <a:t>„Niektóre szczególnie poważne przestępstwa gospodarcze mogą być popełniane z wykorzystaniem istniejących przedsiębiorstw, zarówno prowadzących legalną działalność gospodarczą i dodatkowo wykorzystywanych do celów przestępczych, jak również utworzonych wyłącznie w zamiarze popełnienia przestępstwa. Katalog czynów zabronionych, które mogą być popełnione przy wykorzystaniu podmiotu gospodarczego, obejmuje poważne występki, takie jak oszustwa czy pranie brudnych pieniędzy. Fakt, że przedsiębiorstwo nie stanowi własności sprawcy, skutecznie uniemożliwia lub w znacznym stopniu utrudnia zwalczanie takiej przestępczości” </a:t>
            </a:r>
          </a:p>
          <a:p>
            <a:endParaRPr lang="pl-PL" dirty="0"/>
          </a:p>
        </p:txBody>
      </p:sp>
    </p:spTree>
    <p:extLst>
      <p:ext uri="{BB962C8B-B14F-4D97-AF65-F5344CB8AC3E}">
        <p14:creationId xmlns:p14="http://schemas.microsoft.com/office/powerpoint/2010/main" val="1913221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74BAA54-732A-704B-8FF6-98A0C2A23F0E}"/>
              </a:ext>
            </a:extLst>
          </p:cNvPr>
          <p:cNvSpPr>
            <a:spLocks noGrp="1"/>
          </p:cNvSpPr>
          <p:nvPr>
            <p:ph idx="1"/>
          </p:nvPr>
        </p:nvSpPr>
        <p:spPr>
          <a:xfrm>
            <a:off x="622508" y="552203"/>
            <a:ext cx="10665031" cy="6126893"/>
          </a:xfrm>
        </p:spPr>
        <p:txBody>
          <a:bodyPr>
            <a:normAutofit/>
          </a:bodyPr>
          <a:lstStyle/>
          <a:p>
            <a:pPr algn="just"/>
            <a:r>
              <a:rPr lang="pl-PL" sz="2200" b="1" i="1" dirty="0"/>
              <a:t>Art.  55</a:t>
            </a:r>
            <a:r>
              <a:rPr lang="pl-PL" sz="2200" b="1" i="1" baseline="30000" dirty="0"/>
              <a:t>1</a:t>
            </a:r>
            <a:r>
              <a:rPr lang="pl-PL" sz="2200" b="1" i="1" dirty="0"/>
              <a:t> k.c.: P</a:t>
            </a:r>
            <a:r>
              <a:rPr lang="pl-PL" sz="2200" i="1" dirty="0"/>
              <a:t>rzedsiębiorstwo jest zorganizowanym zespołem składników niematerialnych i materialnych przeznaczonym do prowadzenia działalności gospodarczej.</a:t>
            </a:r>
          </a:p>
          <a:p>
            <a:pPr marL="0" indent="0" algn="just">
              <a:buNone/>
            </a:pPr>
            <a:r>
              <a:rPr lang="pl-PL" sz="2200" i="1" dirty="0"/>
              <a:t>	Obejmuje ono w szczególności:</a:t>
            </a:r>
          </a:p>
          <a:p>
            <a:pPr marL="457200" lvl="1" indent="0" algn="just">
              <a:buNone/>
            </a:pPr>
            <a:r>
              <a:rPr lang="pl-PL" sz="2200" i="1" dirty="0"/>
              <a:t>1) oznaczenie indywidualizujące przedsiębiorstwo lub jego wyodrębnione części (nazwa przedsiębiorstwa);</a:t>
            </a:r>
          </a:p>
          <a:p>
            <a:pPr marL="457200" lvl="1" indent="0" algn="just">
              <a:buNone/>
            </a:pPr>
            <a:r>
              <a:rPr lang="pl-PL" sz="2200" i="1" dirty="0"/>
              <a:t>2) własność nieruchomości lub ruchomości, w tym urządzeń, materiałów, towarów i wyrobów, oraz inne prawa rzeczowe do nieruchomości lub ruchomości;</a:t>
            </a:r>
          </a:p>
          <a:p>
            <a:pPr marL="457200" lvl="1" indent="0" algn="just">
              <a:buNone/>
            </a:pPr>
            <a:r>
              <a:rPr lang="pl-PL" sz="2200" i="1" dirty="0"/>
              <a:t>3) prawa wynikające z umów najmu i dzierżawy nieruchomości lub ruchomości oraz prawa do korzystania z nieruchomości lub ruchomości wynikające z innych stosunków prawnych;</a:t>
            </a:r>
          </a:p>
          <a:p>
            <a:pPr marL="457200" lvl="1" indent="0" algn="just">
              <a:buNone/>
            </a:pPr>
            <a:r>
              <a:rPr lang="pl-PL" sz="2200" i="1" dirty="0"/>
              <a:t>4) wierzytelności, prawa z papierów wartościowych i środki pieniężne;</a:t>
            </a:r>
          </a:p>
          <a:p>
            <a:pPr marL="457200" lvl="1" indent="0" algn="just">
              <a:buNone/>
            </a:pPr>
            <a:r>
              <a:rPr lang="pl-PL" sz="2200" i="1" dirty="0"/>
              <a:t>5) koncesje, licencje i zezwolenia;</a:t>
            </a:r>
          </a:p>
          <a:p>
            <a:pPr marL="457200" lvl="1" indent="0" algn="just">
              <a:buNone/>
            </a:pPr>
            <a:r>
              <a:rPr lang="pl-PL" sz="2200" i="1" dirty="0"/>
              <a:t>6) patenty i inne prawa własności przemysłowej;</a:t>
            </a:r>
          </a:p>
          <a:p>
            <a:pPr marL="457200" lvl="1" indent="0" algn="just">
              <a:buNone/>
            </a:pPr>
            <a:r>
              <a:rPr lang="pl-PL" sz="2200" i="1" dirty="0"/>
              <a:t>7) majątkowe prawa autorskie i majątkowe prawa pokrewne;</a:t>
            </a:r>
          </a:p>
          <a:p>
            <a:pPr marL="457200" lvl="1" indent="0" algn="just">
              <a:buNone/>
            </a:pPr>
            <a:r>
              <a:rPr lang="pl-PL" sz="2200" i="1" dirty="0"/>
              <a:t>8) tajemnice przedsiębiorstwa;</a:t>
            </a:r>
          </a:p>
          <a:p>
            <a:pPr marL="457200" lvl="1" indent="0" algn="just">
              <a:buNone/>
            </a:pPr>
            <a:r>
              <a:rPr lang="pl-PL" sz="2200" i="1" dirty="0"/>
              <a:t>9) księgi i dokumenty związane z prowadzeniem działalności gospodarczej.</a:t>
            </a:r>
          </a:p>
          <a:p>
            <a:pPr marL="457200" lvl="1" indent="0" algn="just">
              <a:buNone/>
            </a:pPr>
            <a:endParaRPr lang="pl-PL" sz="1900" i="1" dirty="0"/>
          </a:p>
          <a:p>
            <a:endParaRPr lang="pl-PL" b="1" dirty="0"/>
          </a:p>
          <a:p>
            <a:endParaRPr lang="pl-PL" dirty="0"/>
          </a:p>
        </p:txBody>
      </p:sp>
    </p:spTree>
    <p:extLst>
      <p:ext uri="{BB962C8B-B14F-4D97-AF65-F5344CB8AC3E}">
        <p14:creationId xmlns:p14="http://schemas.microsoft.com/office/powerpoint/2010/main" val="1180276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F42D55C-46E2-8C43-8016-0B18DF6E7099}"/>
              </a:ext>
            </a:extLst>
          </p:cNvPr>
          <p:cNvSpPr>
            <a:spLocks noGrp="1"/>
          </p:cNvSpPr>
          <p:nvPr>
            <p:ph idx="1"/>
          </p:nvPr>
        </p:nvSpPr>
        <p:spPr>
          <a:xfrm>
            <a:off x="838200" y="397565"/>
            <a:ext cx="10515600" cy="5779398"/>
          </a:xfrm>
        </p:spPr>
        <p:txBody>
          <a:bodyPr>
            <a:normAutofit fontScale="85000" lnSpcReduction="20000"/>
          </a:bodyPr>
          <a:lstStyle/>
          <a:p>
            <a:pPr algn="just"/>
            <a:r>
              <a:rPr lang="pl-PL" dirty="0"/>
              <a:t>na podstawie art. 44a § 1 k.k. nie będzie możliwe orzeczenie przepadku części przedsiębiorstwa, jego filii czy oddziału. </a:t>
            </a:r>
            <a:r>
              <a:rPr lang="pl-PL" dirty="0">
                <a:solidFill>
                  <a:srgbClr val="FF0000"/>
                </a:solidFill>
              </a:rPr>
              <a:t>Przepadkowi może podlegać tylko przedsiębiorstwo rozumiane jako całość</a:t>
            </a:r>
            <a:r>
              <a:rPr lang="pl-PL" dirty="0"/>
              <a:t>.</a:t>
            </a:r>
            <a:endParaRPr lang="pl-PL" i="1" dirty="0"/>
          </a:p>
          <a:p>
            <a:pPr algn="just"/>
            <a:r>
              <a:rPr lang="pl-PL" dirty="0">
                <a:solidFill>
                  <a:srgbClr val="FF0000"/>
                </a:solidFill>
              </a:rPr>
              <a:t>przepadkiem na podstawie art. 44a § 1 lub 2 może być objęte tylko przedsiębiorstwo należące do osoby fizycznej. Osoba prawna nie może być sprawcą w rozumieniu tego przepisu, a więc sprawcą przestępstwa</a:t>
            </a:r>
            <a:r>
              <a:rPr lang="pl-PL" dirty="0"/>
              <a:t>. Odpowiedzialność osób prawnych możliwa jest natomiast na zasadach przewidzianych w ustawie z dnia 28 października 2002 r. o odpowiedzialności podmiotów zbiorowych za czyny zabronione pod groźbą kary.</a:t>
            </a:r>
          </a:p>
          <a:p>
            <a:pPr algn="just"/>
            <a:endParaRPr lang="pl-PL" i="1" dirty="0"/>
          </a:p>
          <a:p>
            <a:pPr algn="just"/>
            <a:r>
              <a:rPr lang="pl-PL" dirty="0"/>
              <a:t>!! Przesłanką orzeczenia przepadku jest osiągnięcie z przestępstwa, chociażby pośrednio, korzyści majątkowej </a:t>
            </a:r>
            <a:r>
              <a:rPr lang="pl-PL" u="sng" dirty="0"/>
              <a:t>znacznej wartości</a:t>
            </a:r>
            <a:r>
              <a:rPr lang="pl-PL" dirty="0"/>
              <a:t>, a także </a:t>
            </a:r>
            <a:r>
              <a:rPr lang="pl-PL" u="sng" dirty="0"/>
              <a:t>popełnienie przestępstwa z posłużeniem się przedsiębiorstwem lub ukrycie korzyści osiągniętej z przestępstwa z posłużeniem się przedsiębiorstwem</a:t>
            </a:r>
            <a:r>
              <a:rPr lang="pl-PL" dirty="0"/>
              <a:t> – art. 44a § 1</a:t>
            </a:r>
          </a:p>
          <a:p>
            <a:pPr algn="just"/>
            <a:r>
              <a:rPr lang="pl-PL" dirty="0">
                <a:solidFill>
                  <a:srgbClr val="FF0000"/>
                </a:solidFill>
              </a:rPr>
              <a:t>§ 2 rozszerza możliwość orzeczenia przepadku na przedsiębiorstwo niestanowiące własności sprawcy</a:t>
            </a:r>
            <a:r>
              <a:rPr lang="pl-PL" dirty="0"/>
              <a:t>. Warunkiem orzeczenia jest udowodnienie właścicielowi zamiaru bezpośredniego lub ewentualnego, by przedsiębiorstwem, którego jest właścicielem, posłużono się do popełnienia przestępstwa lub ukrycia pochodzącej z niego korzyści. (Orzeczenie przepadku, o którym mowa w § 2, jest możliwe tylko w odniesieniu do przedsiębiorstwa stanowiącego własność osoby fizycznej)  !!</a:t>
            </a:r>
            <a:endParaRPr lang="pl-PL" b="1" dirty="0"/>
          </a:p>
          <a:p>
            <a:endParaRPr lang="pl-PL" dirty="0"/>
          </a:p>
        </p:txBody>
      </p:sp>
    </p:spTree>
    <p:extLst>
      <p:ext uri="{BB962C8B-B14F-4D97-AF65-F5344CB8AC3E}">
        <p14:creationId xmlns:p14="http://schemas.microsoft.com/office/powerpoint/2010/main" val="2016320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17B008C-AF1A-C749-9B3B-04E227F21089}"/>
              </a:ext>
            </a:extLst>
          </p:cNvPr>
          <p:cNvSpPr>
            <a:spLocks noGrp="1"/>
          </p:cNvSpPr>
          <p:nvPr>
            <p:ph idx="1"/>
          </p:nvPr>
        </p:nvSpPr>
        <p:spPr>
          <a:xfrm>
            <a:off x="838200" y="768626"/>
            <a:ext cx="10515600" cy="5408337"/>
          </a:xfrm>
        </p:spPr>
        <p:txBody>
          <a:bodyPr/>
          <a:lstStyle/>
          <a:p>
            <a:pPr algn="just"/>
            <a:r>
              <a:rPr lang="pl-PL" sz="3400" dirty="0"/>
              <a:t>Przepisy art. 44-45 a k.k., a także przepisy części szczególnej, jak np. art. 299 § 7 k.k., art. 316 § 1 k.k.</a:t>
            </a:r>
          </a:p>
          <a:p>
            <a:pPr algn="just"/>
            <a:r>
              <a:rPr lang="pl-PL" sz="3400" dirty="0"/>
              <a:t>Art. 56 k.k.: </a:t>
            </a:r>
            <a:r>
              <a:rPr lang="pl-PL" sz="3400" i="1" dirty="0">
                <a:solidFill>
                  <a:srgbClr val="FF0000"/>
                </a:solidFill>
              </a:rPr>
              <a:t>Przepisy art. 53, art. 54 § 1 oraz art. 55 stosuje się odpowiednio </a:t>
            </a:r>
            <a:r>
              <a:rPr lang="pl-PL" sz="3400" i="1" dirty="0"/>
              <a:t>do orzekania innych środków przewidzianych w tym kodeksie, z wyjątkiem obowiązku naprawienia wyrządzonej przestępstwem szkody lub zadośćuczynienia za doznaną krzywdę.</a:t>
            </a:r>
          </a:p>
          <a:p>
            <a:endParaRPr lang="pl-PL" dirty="0"/>
          </a:p>
        </p:txBody>
      </p:sp>
    </p:spTree>
    <p:extLst>
      <p:ext uri="{BB962C8B-B14F-4D97-AF65-F5344CB8AC3E}">
        <p14:creationId xmlns:p14="http://schemas.microsoft.com/office/powerpoint/2010/main" val="3955422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D4C0BA-43FD-2940-A6A0-6CA07C06D894}"/>
              </a:ext>
            </a:extLst>
          </p:cNvPr>
          <p:cNvSpPr>
            <a:spLocks noGrp="1"/>
          </p:cNvSpPr>
          <p:nvPr>
            <p:ph type="title"/>
          </p:nvPr>
        </p:nvSpPr>
        <p:spPr/>
        <p:txBody>
          <a:bodyPr/>
          <a:lstStyle/>
          <a:p>
            <a:pPr algn="ctr"/>
            <a:r>
              <a:rPr lang="pl-PL" b="1" dirty="0"/>
              <a:t>Przepadek przedsiębiorstwa – art. 44a k.k.</a:t>
            </a:r>
          </a:p>
        </p:txBody>
      </p:sp>
      <p:sp>
        <p:nvSpPr>
          <p:cNvPr id="3" name="Symbol zastępczy zawartości 2">
            <a:extLst>
              <a:ext uri="{FF2B5EF4-FFF2-40B4-BE49-F238E27FC236}">
                <a16:creationId xmlns:a16="http://schemas.microsoft.com/office/drawing/2014/main" id="{0C6ACB4C-F268-584B-A231-CFDB193C3411}"/>
              </a:ext>
            </a:extLst>
          </p:cNvPr>
          <p:cNvSpPr>
            <a:spLocks noGrp="1"/>
          </p:cNvSpPr>
          <p:nvPr>
            <p:ph idx="1"/>
          </p:nvPr>
        </p:nvSpPr>
        <p:spPr/>
        <p:txBody>
          <a:bodyPr>
            <a:normAutofit fontScale="92500" lnSpcReduction="20000"/>
          </a:bodyPr>
          <a:lstStyle/>
          <a:p>
            <a:pPr algn="just"/>
            <a:r>
              <a:rPr lang="pl-PL" dirty="0">
                <a:solidFill>
                  <a:srgbClr val="FF0000"/>
                </a:solidFill>
              </a:rPr>
              <a:t>W przepisie mowa jest o popełnieniu lub ukryciu korzyści z przestępstwa, a nie z czynu zabronionego. Oznacza to, że zastosowanie omawianego środka nie jest możliwe w wypadku braku winy bezpośredniego sprawcy.</a:t>
            </a:r>
          </a:p>
          <a:p>
            <a:pPr algn="just"/>
            <a:r>
              <a:rPr lang="pl-PL" dirty="0"/>
              <a:t>W razie współwłasności przepadek, o którym mowa w § 1 i 2, orzeka się z uwzględnieniem woli i świadomości każdego ze współwłaścicieli i w ich granicach.</a:t>
            </a:r>
          </a:p>
          <a:p>
            <a:pPr algn="just"/>
            <a:r>
              <a:rPr lang="pl-PL" dirty="0">
                <a:solidFill>
                  <a:srgbClr val="FF0000"/>
                </a:solidFill>
              </a:rPr>
              <a:t>Nie orzeka się, jeżeli byłoby to niewspółmierne do wagi popełnionego przestępstwa, stopnia zawinienia oskarżonego lub motywacji i sposobu zachowania się właściciela przedsiębiorstwa.</a:t>
            </a:r>
          </a:p>
          <a:p>
            <a:pPr algn="just"/>
            <a:r>
              <a:rPr lang="pl-PL" dirty="0"/>
              <a:t>Nie orzeka się, jeżeli szkoda wyrządzona przestępstwem lub wartość ukrytej korzyści nie jest znaczna wobec rozmiaru działalności przedsiębiorstwa (Przy ocenie rozmiaru działalności przedsiębiorstwa sąd bierze pod uwagę wartość przedsiębiorstwa – art. 115 § 24 k.k.)</a:t>
            </a:r>
          </a:p>
          <a:p>
            <a:endParaRPr lang="pl-PL" dirty="0"/>
          </a:p>
        </p:txBody>
      </p:sp>
    </p:spTree>
    <p:extLst>
      <p:ext uri="{BB962C8B-B14F-4D97-AF65-F5344CB8AC3E}">
        <p14:creationId xmlns:p14="http://schemas.microsoft.com/office/powerpoint/2010/main" val="3423380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11CB42-82DF-644D-B254-5E413FB06B6C}"/>
              </a:ext>
            </a:extLst>
          </p:cNvPr>
          <p:cNvSpPr>
            <a:spLocks noGrp="1"/>
          </p:cNvSpPr>
          <p:nvPr>
            <p:ph type="title"/>
          </p:nvPr>
        </p:nvSpPr>
        <p:spPr>
          <a:xfrm>
            <a:off x="838200" y="365125"/>
            <a:ext cx="10515600" cy="798657"/>
          </a:xfrm>
        </p:spPr>
        <p:txBody>
          <a:bodyPr>
            <a:normAutofit/>
          </a:bodyPr>
          <a:lstStyle/>
          <a:p>
            <a:pPr algn="ctr"/>
            <a:r>
              <a:rPr lang="pl-PL" sz="3000" b="1" dirty="0"/>
              <a:t>Przepadek przedsiębiorstwa – art. 44a § 2 k.k.</a:t>
            </a:r>
            <a:endParaRPr lang="pl-PL" sz="3000" dirty="0"/>
          </a:p>
        </p:txBody>
      </p:sp>
      <p:sp>
        <p:nvSpPr>
          <p:cNvPr id="3" name="Symbol zastępczy zawartości 2">
            <a:extLst>
              <a:ext uri="{FF2B5EF4-FFF2-40B4-BE49-F238E27FC236}">
                <a16:creationId xmlns:a16="http://schemas.microsoft.com/office/drawing/2014/main" id="{21E47481-A091-3A4D-A3DA-3FF26EDEA849}"/>
              </a:ext>
            </a:extLst>
          </p:cNvPr>
          <p:cNvSpPr>
            <a:spLocks noGrp="1"/>
          </p:cNvSpPr>
          <p:nvPr>
            <p:ph idx="1"/>
          </p:nvPr>
        </p:nvSpPr>
        <p:spPr>
          <a:xfrm>
            <a:off x="653143" y="1282535"/>
            <a:ext cx="10700657" cy="4894428"/>
          </a:xfrm>
        </p:spPr>
        <p:txBody>
          <a:bodyPr>
            <a:normAutofit/>
          </a:bodyPr>
          <a:lstStyle/>
          <a:p>
            <a:pPr marL="0" indent="0" algn="just">
              <a:buNone/>
            </a:pPr>
            <a:r>
              <a:rPr lang="pl-PL" sz="2000" dirty="0"/>
              <a:t>W razie skazania za przestępstwo, z którego popełnienia sprawca osiągnął, chociażby pośrednio, korzyść majątkową znacznej wartości, sąd może orzec przepadek niestanowiącego własności sprawcy przedsiębiorstwa osoby fizycznej albo jego równowartości, jeżeli przedsiębiorstwo służyło do popełnienia tego przestępstwa lub ukrycia osiągniętej z niego korzyści, a jego właściciel chciał, aby przedsiębiorstwo służyło do popełnienia tego przestępstwa lub ukrycia osiągniętej z niego korzyści albo, przewidując taką możliwość, na to się godził</a:t>
            </a:r>
          </a:p>
          <a:p>
            <a:pPr marL="0" indent="0" algn="just">
              <a:buNone/>
            </a:pPr>
            <a:r>
              <a:rPr lang="pl-PL" sz="2000" dirty="0"/>
              <a:t>…chyba że przepadek byłby niewspółmiernie dolegliwy dla właściciela przedsiębiorstwa (art. 44a § 6 k.k.) albo byłoby to niewspółmierne</a:t>
            </a:r>
          </a:p>
          <a:p>
            <a:pPr marL="0" indent="0" algn="just">
              <a:buNone/>
            </a:pPr>
            <a:r>
              <a:rPr lang="pl-PL" sz="2000" dirty="0"/>
              <a:t>do wagi popełnionego przestępstwa lub motywacji i sposobu zachowania się właściciela przedsiębiorstwa, albo szkoda wyrządzona przestępstwem lub wartość ukrytej korzyści nie jest znaczna wobec rozmiaru działalności przedsiębiorstwa.</a:t>
            </a:r>
          </a:p>
          <a:p>
            <a:pPr marL="0" indent="0" algn="just">
              <a:buNone/>
            </a:pPr>
            <a:endParaRPr lang="pl-PL" sz="2000" dirty="0"/>
          </a:p>
          <a:p>
            <a:pPr marL="0" indent="0" algn="just">
              <a:buNone/>
            </a:pPr>
            <a:r>
              <a:rPr lang="pl-PL" sz="2000" dirty="0"/>
              <a:t>-wówczas możliwa </a:t>
            </a:r>
            <a:r>
              <a:rPr lang="pl-PL" sz="2000" dirty="0">
                <a:solidFill>
                  <a:srgbClr val="FF0000"/>
                </a:solidFill>
              </a:rPr>
              <a:t>nawiązka w wysokości do 1 000 000 zł </a:t>
            </a:r>
            <a:r>
              <a:rPr lang="pl-PL" sz="2000" dirty="0"/>
              <a:t>– art. 47 § 2a k.k. (W przypadkach, o których mowa w art. 44a § 4-6, sąd może orzec nawiązkę w wysokości do 1 000 000 złotych na rzecz pokrzywdzonego lub Funduszu Pomocy Pokrzywdzonym oraz Pomocy Postpenitencjarnej).</a:t>
            </a:r>
          </a:p>
        </p:txBody>
      </p:sp>
    </p:spTree>
    <p:extLst>
      <p:ext uri="{BB962C8B-B14F-4D97-AF65-F5344CB8AC3E}">
        <p14:creationId xmlns:p14="http://schemas.microsoft.com/office/powerpoint/2010/main" val="6304269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0D3B95-AD87-DF45-A155-54365CA286FB}"/>
              </a:ext>
            </a:extLst>
          </p:cNvPr>
          <p:cNvSpPr>
            <a:spLocks noGrp="1"/>
          </p:cNvSpPr>
          <p:nvPr>
            <p:ph type="title"/>
          </p:nvPr>
        </p:nvSpPr>
        <p:spPr>
          <a:xfrm>
            <a:off x="838200" y="365126"/>
            <a:ext cx="10515600" cy="561150"/>
          </a:xfrm>
        </p:spPr>
        <p:txBody>
          <a:bodyPr>
            <a:normAutofit/>
          </a:bodyPr>
          <a:lstStyle/>
          <a:p>
            <a:pPr algn="ctr"/>
            <a:r>
              <a:rPr lang="pl-PL" sz="3400" b="1" dirty="0"/>
              <a:t>Przepadek przedsiębiorstwa – art. 44a k.k.</a:t>
            </a:r>
          </a:p>
        </p:txBody>
      </p:sp>
      <p:sp>
        <p:nvSpPr>
          <p:cNvPr id="3" name="Symbol zastępczy zawartości 2">
            <a:extLst>
              <a:ext uri="{FF2B5EF4-FFF2-40B4-BE49-F238E27FC236}">
                <a16:creationId xmlns:a16="http://schemas.microsoft.com/office/drawing/2014/main" id="{C85AB583-A1AE-3F47-9EFF-9CF8503D958A}"/>
              </a:ext>
            </a:extLst>
          </p:cNvPr>
          <p:cNvSpPr>
            <a:spLocks noGrp="1"/>
          </p:cNvSpPr>
          <p:nvPr>
            <p:ph idx="1"/>
          </p:nvPr>
        </p:nvSpPr>
        <p:spPr>
          <a:xfrm>
            <a:off x="558140" y="1294412"/>
            <a:ext cx="10795660" cy="4453246"/>
          </a:xfrm>
        </p:spPr>
        <p:txBody>
          <a:bodyPr>
            <a:normAutofit/>
          </a:bodyPr>
          <a:lstStyle/>
          <a:p>
            <a:pPr algn="just"/>
            <a:endParaRPr lang="pl-PL" b="1" dirty="0"/>
          </a:p>
          <a:p>
            <a:pPr algn="just"/>
            <a:r>
              <a:rPr lang="pl-PL" dirty="0"/>
              <a:t>Wykonanie przepadku przedsiębiorstwa następuje przez jego sprzedaż w całości lub w zorganizowanej części albo spieniężenie poszczególnych składników mienia przedsiębiorstwa.</a:t>
            </a:r>
          </a:p>
          <a:p>
            <a:pPr algn="just"/>
            <a:r>
              <a:rPr lang="pl-PL" dirty="0"/>
              <a:t>Przepadek przedsiębiorstwa </a:t>
            </a:r>
            <a:r>
              <a:rPr lang="pl-PL" u="sng" dirty="0"/>
              <a:t>nie</a:t>
            </a:r>
            <a:r>
              <a:rPr lang="pl-PL" dirty="0"/>
              <a:t> obejmuje jego nazwy ani firmy, ani wchodzących w jego skład autorskich praw osobistych.</a:t>
            </a:r>
          </a:p>
          <a:p>
            <a:endParaRPr lang="pl-PL" b="1" dirty="0"/>
          </a:p>
          <a:p>
            <a:endParaRPr lang="pl-PL" dirty="0"/>
          </a:p>
        </p:txBody>
      </p:sp>
    </p:spTree>
    <p:extLst>
      <p:ext uri="{BB962C8B-B14F-4D97-AF65-F5344CB8AC3E}">
        <p14:creationId xmlns:p14="http://schemas.microsoft.com/office/powerpoint/2010/main" val="635068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0BCB0013-357F-B246-A730-9CC38E54A1D5}"/>
              </a:ext>
            </a:extLst>
          </p:cNvPr>
          <p:cNvSpPr>
            <a:spLocks noGrp="1"/>
          </p:cNvSpPr>
          <p:nvPr>
            <p:ph type="title"/>
          </p:nvPr>
        </p:nvSpPr>
        <p:spPr>
          <a:xfrm>
            <a:off x="838200" y="270122"/>
            <a:ext cx="10515600" cy="620527"/>
          </a:xfrm>
        </p:spPr>
        <p:txBody>
          <a:bodyPr>
            <a:normAutofit/>
          </a:bodyPr>
          <a:lstStyle/>
          <a:p>
            <a:pPr algn="ctr"/>
            <a:r>
              <a:rPr lang="pl-PL" sz="3200" b="1" dirty="0"/>
              <a:t>Przepadek przedsiębiorstwa – przepisy wykonawcze</a:t>
            </a:r>
          </a:p>
        </p:txBody>
      </p:sp>
      <p:sp>
        <p:nvSpPr>
          <p:cNvPr id="3" name="Symbol zastępczy zawartości 2">
            <a:extLst>
              <a:ext uri="{FF2B5EF4-FFF2-40B4-BE49-F238E27FC236}">
                <a16:creationId xmlns:a16="http://schemas.microsoft.com/office/drawing/2014/main" id="{D519AD71-D4F7-1241-98E8-616E432E51DF}"/>
              </a:ext>
            </a:extLst>
          </p:cNvPr>
          <p:cNvSpPr>
            <a:spLocks noGrp="1"/>
          </p:cNvSpPr>
          <p:nvPr>
            <p:ph idx="1"/>
          </p:nvPr>
        </p:nvSpPr>
        <p:spPr>
          <a:xfrm>
            <a:off x="838200" y="967838"/>
            <a:ext cx="10515600" cy="5890162"/>
          </a:xfrm>
        </p:spPr>
        <p:txBody>
          <a:bodyPr>
            <a:normAutofit fontScale="47500" lnSpcReduction="20000"/>
          </a:bodyPr>
          <a:lstStyle/>
          <a:p>
            <a:pPr algn="just"/>
            <a:r>
              <a:rPr lang="pl-PL" b="1" dirty="0"/>
              <a:t>Art.  187a.  </a:t>
            </a:r>
            <a:r>
              <a:rPr lang="pl-PL" b="1" baseline="30000" dirty="0"/>
              <a:t> </a:t>
            </a:r>
            <a:r>
              <a:rPr lang="pl-PL" b="1" dirty="0"/>
              <a:t>[Wykonanie przepadku przedsiębiorstwa]§  1.  Wykonanie przepadku przedsiębiorstwa następuje przez jego sprzedaż w całości lub w zorganizowanej części albo spieniężenie poszczególnych składników mienia przedsiębiorstwa.</a:t>
            </a:r>
          </a:p>
          <a:p>
            <a:pPr algn="just"/>
            <a:r>
              <a:rPr lang="pl-PL" b="1" dirty="0"/>
              <a:t>§  2.  Wykonanie przepadku przedsiębiorstwa następuje przez jego sprzedaż w całości lub w zorganizowanej części, chyba że sprzeciwiają się temu względy szybkości postępowania lub oczekiwana suma uzyskana ze sprzedaży nie jest istotnie większa od oczekiwanej sumy uzyskanej ze spieniężenia poszczególnych składników mienia przedsiębiorstwa, lub dalsza działalność przedsiębiorstwa nie jest uzasadniona.</a:t>
            </a:r>
          </a:p>
          <a:p>
            <a:pPr algn="just"/>
            <a:r>
              <a:rPr lang="pl-PL" b="1" dirty="0"/>
              <a:t>§  3.  O wyborze sposobu wykonania przepadku przedsiębiorstwa sąd rozstrzyga postanowieniem.</a:t>
            </a:r>
          </a:p>
          <a:p>
            <a:pPr algn="just"/>
            <a:r>
              <a:rPr lang="pl-PL" b="1" dirty="0"/>
              <a:t>§  4.  </a:t>
            </a:r>
            <a:r>
              <a:rPr lang="pl-PL" dirty="0"/>
              <a:t>Do wykonania przepadku przedsiębiorstwa przez jego sprzedaż w całości lub w zorganizowanej części stosuje się odpowiednio przepisy Kodeksu postępowania cywilnego, z zastrzeżeniem, że art. 1064</a:t>
            </a:r>
            <a:r>
              <a:rPr lang="pl-PL" baseline="30000" dirty="0"/>
              <a:t>22</a:t>
            </a:r>
            <a:r>
              <a:rPr lang="pl-PL" dirty="0"/>
              <a:t> Kodeksu postępowania cywilnego nie stosuje się w stosunku do Skarbu Państwa. Przepisu art. 187 § 1 nie stosuje się.</a:t>
            </a:r>
          </a:p>
          <a:p>
            <a:pPr algn="just"/>
            <a:r>
              <a:rPr lang="pl-PL" b="1" dirty="0"/>
              <a:t>§  5.  </a:t>
            </a:r>
            <a:r>
              <a:rPr lang="pl-PL" dirty="0"/>
              <a:t>Orzeczony zarząd przymusowy trwa do chwili sprzedaży całości lub zorganizowanej części przedsiębiorstwa. Jeżeli zarząd przymusowy nie był ustanowiony, sąd ustanawia go postanowieniem. Przepisy art. 292a § 1 i 8-10 Kodeksu postępowania karnego stosuje się odpowiednio.</a:t>
            </a:r>
          </a:p>
          <a:p>
            <a:pPr algn="just"/>
            <a:r>
              <a:rPr lang="pl-PL" b="1" dirty="0"/>
              <a:t>§  6.  </a:t>
            </a:r>
            <a:r>
              <a:rPr lang="pl-PL" dirty="0"/>
              <a:t>Do czasu wykonania przepadku przedsiębiorstwa przyjmuje się, że zarząd przymusowy jest ustanowiony nad przedsiębiorstwem osoby fizycznej.</a:t>
            </a:r>
          </a:p>
          <a:p>
            <a:pPr algn="just"/>
            <a:r>
              <a:rPr lang="pl-PL" b="1" dirty="0"/>
              <a:t>Art.  188.  [Wykonanie przepadku]§  1.  </a:t>
            </a:r>
            <a:r>
              <a:rPr lang="pl-PL" dirty="0"/>
              <a:t>Wykonując przepadek, naczelnik urzędu skarbowego przejmuje w posiadanie składniki mienia wymienione w wyroku.</a:t>
            </a:r>
          </a:p>
          <a:p>
            <a:pPr algn="just"/>
            <a:r>
              <a:rPr lang="pl-PL" b="1" dirty="0"/>
              <a:t>§  2.  </a:t>
            </a:r>
            <a:r>
              <a:rPr lang="pl-PL" dirty="0"/>
              <a:t>Wykonując przepadek przedmiotów, równowartości takich przedmiotów, korzyści osiągniętych z przestępstwa albo równowartości takich korzyści, naczelnik urzędu skarbowego, w razie potrzeby, ustala składniki mienia objętego przepadkiem, przed ich przejęciem.</a:t>
            </a:r>
          </a:p>
          <a:p>
            <a:pPr algn="just"/>
            <a:r>
              <a:rPr lang="pl-PL" b="1" dirty="0"/>
              <a:t>§  2a.   Wykonując przepadek przedsiębiorstwa przez spieniężenie poszczególnych składników jego mienia, naczelnik urzędu skarbowego sporządza spis składników majątku przedsiębiorstwa i przekazuje go sądowi. Sąd zatwierdza spis składników w drodze postanowienia. Na postanowienie zażalenie służy prokuratorowi, skazanemu i </a:t>
            </a:r>
            <a:r>
              <a:rPr lang="pl-PL" dirty="0"/>
              <a:t>jego obrońcy oraz właścicielowi lub innej osobie kierującej przedsiębiorstwem w jego imieniu. Do czasu zatwierdzenia spisu nie dokonuje się czynności, o których mowa w § 5.</a:t>
            </a:r>
          </a:p>
          <a:p>
            <a:pPr algn="just"/>
            <a:r>
              <a:rPr lang="pl-PL" b="1" dirty="0"/>
              <a:t>§  3.  </a:t>
            </a:r>
            <a:r>
              <a:rPr lang="pl-PL" dirty="0"/>
              <a:t>Przed przystąpieniem do przejęcia składników mienia, o których mowa w § 1 lub 2, naczelnik urzędu skarbowego nie ma obowiązku wcześniejszego wzywania osoby, u której się znajdują, do ich wydania.</a:t>
            </a:r>
          </a:p>
          <a:p>
            <a:pPr algn="just"/>
            <a:r>
              <a:rPr lang="pl-PL" b="1" dirty="0"/>
              <a:t>§  4.  </a:t>
            </a:r>
            <a:r>
              <a:rPr lang="pl-PL" dirty="0"/>
              <a:t>Przejęte nieruchomości naczelnik urzędu skarbowego przekazuje w zarząd właściwym organom administracji publicznej.</a:t>
            </a:r>
          </a:p>
          <a:p>
            <a:pPr algn="just"/>
            <a:r>
              <a:rPr lang="pl-PL" b="1" dirty="0"/>
              <a:t>§  5.  </a:t>
            </a:r>
            <a:r>
              <a:rPr lang="pl-PL" dirty="0"/>
              <a:t>Przejęte rzeczy ruchome, wierzytelności i inne prawa majątkowe naczelnik urzędu skarbowego spienięża według przepisów o egzekucji świadczeń pieniężnych w postępowaniu egzekucyjnym w administracji.</a:t>
            </a:r>
          </a:p>
          <a:p>
            <a:pPr algn="just"/>
            <a:r>
              <a:rPr lang="pl-PL" b="1" dirty="0"/>
              <a:t>§  6.  </a:t>
            </a:r>
            <a:r>
              <a:rPr lang="pl-PL" dirty="0"/>
              <a:t>Przejęte przedmioty o wartości historycznej, naukowej lub artystycznej spienięża się, gdy wskazane przez wojewódzkiego konserwatora zabytków państwowe muzeum, biblioteka lub archiwum nie wyrażą zgody na ich nieodpłatne nabycie.</a:t>
            </a:r>
          </a:p>
          <a:p>
            <a:pPr algn="just"/>
            <a:r>
              <a:rPr lang="pl-PL" b="1" dirty="0"/>
              <a:t>Art.  189a.  </a:t>
            </a:r>
            <a:r>
              <a:rPr lang="pl-PL" b="1" baseline="30000" dirty="0"/>
              <a:t> </a:t>
            </a:r>
            <a:r>
              <a:rPr lang="pl-PL" b="1" dirty="0"/>
              <a:t>[Elementy przedsiębiorstwa nieobjęte przepadkiem]</a:t>
            </a:r>
            <a:r>
              <a:rPr lang="pl-PL" dirty="0"/>
              <a:t> </a:t>
            </a:r>
            <a:r>
              <a:rPr lang="pl-PL" b="1" dirty="0"/>
              <a:t>Przepadek przedsiębiorstwa nie obejmuje jego nazwy ani firmy, ani wchodzących w jego skład autorskich praw osobistych.</a:t>
            </a:r>
          </a:p>
          <a:p>
            <a:endParaRPr lang="pl-PL" dirty="0"/>
          </a:p>
        </p:txBody>
      </p:sp>
    </p:spTree>
    <p:extLst>
      <p:ext uri="{BB962C8B-B14F-4D97-AF65-F5344CB8AC3E}">
        <p14:creationId xmlns:p14="http://schemas.microsoft.com/office/powerpoint/2010/main" val="27469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14A956-77DC-8B4B-AEF6-B6EA6631BBAF}"/>
              </a:ext>
            </a:extLst>
          </p:cNvPr>
          <p:cNvSpPr>
            <a:spLocks noGrp="1"/>
          </p:cNvSpPr>
          <p:nvPr>
            <p:ph type="title"/>
          </p:nvPr>
        </p:nvSpPr>
        <p:spPr>
          <a:xfrm>
            <a:off x="838200" y="365125"/>
            <a:ext cx="10515600" cy="774562"/>
          </a:xfrm>
        </p:spPr>
        <p:txBody>
          <a:bodyPr>
            <a:normAutofit/>
          </a:bodyPr>
          <a:lstStyle/>
          <a:p>
            <a:pPr algn="ctr"/>
            <a:r>
              <a:rPr lang="pl-PL" sz="3800" b="1" dirty="0"/>
              <a:t>Przepadek jako środek reakcji prawnokarnej</a:t>
            </a:r>
          </a:p>
        </p:txBody>
      </p:sp>
      <p:sp>
        <p:nvSpPr>
          <p:cNvPr id="3" name="Symbol zastępczy zawartości 2">
            <a:extLst>
              <a:ext uri="{FF2B5EF4-FFF2-40B4-BE49-F238E27FC236}">
                <a16:creationId xmlns:a16="http://schemas.microsoft.com/office/drawing/2014/main" id="{BA6B8C20-4020-2341-8692-52D3783B9EB6}"/>
              </a:ext>
            </a:extLst>
          </p:cNvPr>
          <p:cNvSpPr>
            <a:spLocks noGrp="1"/>
          </p:cNvSpPr>
          <p:nvPr>
            <p:ph idx="1"/>
          </p:nvPr>
        </p:nvSpPr>
        <p:spPr>
          <a:xfrm>
            <a:off x="838200" y="1282535"/>
            <a:ext cx="10515600" cy="5383308"/>
          </a:xfrm>
        </p:spPr>
        <p:txBody>
          <a:bodyPr>
            <a:normAutofit fontScale="92500" lnSpcReduction="10000"/>
          </a:bodyPr>
          <a:lstStyle/>
          <a:p>
            <a:pPr marL="0" indent="0" algn="just">
              <a:buNone/>
            </a:pPr>
            <a:r>
              <a:rPr lang="pl-PL" sz="3400" b="1" dirty="0"/>
              <a:t>Art.  45a.  §  1.  </a:t>
            </a:r>
            <a:r>
              <a:rPr lang="pl-PL" sz="3400" dirty="0"/>
              <a:t>Sąd </a:t>
            </a:r>
            <a:r>
              <a:rPr lang="pl-PL" sz="3400" b="1" u="sng" dirty="0"/>
              <a:t>może</a:t>
            </a:r>
            <a:r>
              <a:rPr lang="pl-PL" sz="3400" dirty="0"/>
              <a:t> orzec przepadek, jeżeli </a:t>
            </a:r>
            <a:r>
              <a:rPr lang="pl-PL" sz="3400" b="1" dirty="0">
                <a:solidFill>
                  <a:schemeClr val="accent1">
                    <a:lumMod val="75000"/>
                  </a:schemeClr>
                </a:solidFill>
              </a:rPr>
              <a:t>społeczna szkodliwość czynu jest znikoma</a:t>
            </a:r>
            <a:r>
              <a:rPr lang="pl-PL" sz="3400" dirty="0"/>
              <a:t>, a także w razie </a:t>
            </a:r>
            <a:r>
              <a:rPr lang="pl-PL" sz="3400" b="1" dirty="0">
                <a:solidFill>
                  <a:schemeClr val="accent1">
                    <a:lumMod val="75000"/>
                  </a:schemeClr>
                </a:solidFill>
              </a:rPr>
              <a:t>warunkowego umorzenia postępowania</a:t>
            </a:r>
            <a:r>
              <a:rPr lang="pl-PL" sz="3400" b="1" dirty="0"/>
              <a:t> </a:t>
            </a:r>
            <a:r>
              <a:rPr lang="pl-PL" sz="3400" dirty="0"/>
              <a:t>lub stwierdzenia, że sprawca dopuścił się czynu zabronionego w stanie </a:t>
            </a:r>
            <a:r>
              <a:rPr lang="pl-PL" sz="3400" b="1" dirty="0">
                <a:solidFill>
                  <a:schemeClr val="accent1">
                    <a:lumMod val="75000"/>
                  </a:schemeClr>
                </a:solidFill>
              </a:rPr>
              <a:t>niepoczytalności</a:t>
            </a:r>
            <a:r>
              <a:rPr lang="pl-PL" sz="3400" dirty="0"/>
              <a:t>, o której mowa w art. 31 § 1, albo jeżeli </a:t>
            </a:r>
            <a:r>
              <a:rPr lang="pl-PL" sz="3400" b="1" dirty="0">
                <a:solidFill>
                  <a:schemeClr val="accent1">
                    <a:lumMod val="75000"/>
                  </a:schemeClr>
                </a:solidFill>
              </a:rPr>
              <a:t>zachodzi okoliczność wyłączająca ukaranie sprawcy czynu zabronionego</a:t>
            </a:r>
            <a:r>
              <a:rPr lang="pl-PL" sz="3400" b="1" dirty="0"/>
              <a:t>.</a:t>
            </a:r>
          </a:p>
          <a:p>
            <a:pPr marL="0" indent="0" algn="just">
              <a:buNone/>
            </a:pPr>
            <a:r>
              <a:rPr lang="pl-PL" sz="3400" b="1" dirty="0"/>
              <a:t>	§  2.  </a:t>
            </a:r>
            <a:r>
              <a:rPr lang="pl-PL" sz="3400" dirty="0"/>
              <a:t>Jeżeli zebrane dowody wskazują, że w razie skazania zostałby orzeczony przepadek, sąd</a:t>
            </a:r>
            <a:r>
              <a:rPr lang="pl-PL" sz="3400" b="1" u="sng" dirty="0"/>
              <a:t> może </a:t>
            </a:r>
            <a:r>
              <a:rPr lang="pl-PL" sz="3400" dirty="0"/>
              <a:t>go orzec także w razie </a:t>
            </a:r>
            <a:r>
              <a:rPr lang="pl-PL" sz="3400" b="1" dirty="0">
                <a:solidFill>
                  <a:schemeClr val="accent1">
                    <a:lumMod val="75000"/>
                  </a:schemeClr>
                </a:solidFill>
              </a:rPr>
              <a:t>śmierci sprawcy</a:t>
            </a:r>
            <a:r>
              <a:rPr lang="pl-PL" sz="3400" dirty="0"/>
              <a:t>, </a:t>
            </a:r>
            <a:r>
              <a:rPr lang="pl-PL" sz="3400" b="1" dirty="0">
                <a:solidFill>
                  <a:schemeClr val="accent1">
                    <a:lumMod val="75000"/>
                  </a:schemeClr>
                </a:solidFill>
              </a:rPr>
              <a:t>umorzenia postępowania z powodu jego niewykrycia</a:t>
            </a:r>
            <a:r>
              <a:rPr lang="pl-PL" sz="3400" dirty="0"/>
              <a:t>, a także w przypadku </a:t>
            </a:r>
            <a:r>
              <a:rPr lang="pl-PL" sz="3400" b="1" dirty="0">
                <a:solidFill>
                  <a:schemeClr val="accent1">
                    <a:lumMod val="75000"/>
                  </a:schemeClr>
                </a:solidFill>
              </a:rPr>
              <a:t>zawieszenia postępowania w sprawie, w której nie można ująć oskarżonego albo oskarżony nie może brać udziału w postępowaniu z powodu choroby psychicznej lub innej ciężkiej choroby</a:t>
            </a:r>
            <a:r>
              <a:rPr lang="pl-PL" sz="3400" dirty="0"/>
              <a:t>.</a:t>
            </a:r>
          </a:p>
          <a:p>
            <a:pPr algn="just"/>
            <a:endParaRPr lang="pl-PL" sz="3400" dirty="0"/>
          </a:p>
          <a:p>
            <a:endParaRPr lang="pl-PL" dirty="0"/>
          </a:p>
        </p:txBody>
      </p:sp>
    </p:spTree>
    <p:extLst>
      <p:ext uri="{BB962C8B-B14F-4D97-AF65-F5344CB8AC3E}">
        <p14:creationId xmlns:p14="http://schemas.microsoft.com/office/powerpoint/2010/main" val="111887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976A36A-953E-FA49-B572-396106CC1DAB}"/>
              </a:ext>
            </a:extLst>
          </p:cNvPr>
          <p:cNvSpPr>
            <a:spLocks noGrp="1"/>
          </p:cNvSpPr>
          <p:nvPr>
            <p:ph idx="1"/>
          </p:nvPr>
        </p:nvSpPr>
        <p:spPr>
          <a:xfrm>
            <a:off x="477078" y="569842"/>
            <a:ext cx="10876722" cy="5963479"/>
          </a:xfrm>
        </p:spPr>
        <p:txBody>
          <a:bodyPr>
            <a:normAutofit/>
          </a:bodyPr>
          <a:lstStyle/>
          <a:p>
            <a:pPr algn="just"/>
            <a:r>
              <a:rPr lang="pl-PL" sz="3200" b="1" dirty="0"/>
              <a:t>Art.  59 k.k.: </a:t>
            </a:r>
            <a:r>
              <a:rPr lang="pl-PL" sz="3200" dirty="0"/>
              <a:t> </a:t>
            </a:r>
            <a:r>
              <a:rPr lang="pl-PL" sz="3200" i="1" dirty="0"/>
              <a:t>Jeżeli przestępstwo jest </a:t>
            </a:r>
            <a:r>
              <a:rPr lang="pl-PL" sz="3200" i="1" dirty="0">
                <a:solidFill>
                  <a:schemeClr val="accent5">
                    <a:lumMod val="75000"/>
                  </a:schemeClr>
                </a:solidFill>
              </a:rPr>
              <a:t>zagrożone karą pozbawienia wolności nieprzekraczającą 3 lat</a:t>
            </a:r>
            <a:r>
              <a:rPr lang="pl-PL" sz="3200" i="1" dirty="0"/>
              <a:t> albo karą łagodniejszego rodzaju i s</a:t>
            </a:r>
            <a:r>
              <a:rPr lang="pl-PL" sz="3200" i="1" dirty="0">
                <a:solidFill>
                  <a:schemeClr val="accent5">
                    <a:lumMod val="75000"/>
                  </a:schemeClr>
                </a:solidFill>
              </a:rPr>
              <a:t>połeczna szkodliwość czynu nie jest znaczna</a:t>
            </a:r>
            <a:r>
              <a:rPr lang="pl-PL" sz="3200" i="1" dirty="0"/>
              <a:t>, sąd może </a:t>
            </a:r>
            <a:r>
              <a:rPr lang="pl-PL" sz="3200" b="1" i="1" u="sng" dirty="0"/>
              <a:t>odstąpić od wymierzenia kary</a:t>
            </a:r>
            <a:r>
              <a:rPr lang="pl-PL" sz="3200" i="1" dirty="0"/>
              <a:t>, jeżeli orzeka jednocześnie środek karny, </a:t>
            </a:r>
            <a:r>
              <a:rPr lang="pl-PL" sz="3200" i="1" dirty="0">
                <a:solidFill>
                  <a:schemeClr val="accent5">
                    <a:lumMod val="75000"/>
                  </a:schemeClr>
                </a:solidFill>
              </a:rPr>
              <a:t>przepadek </a:t>
            </a:r>
            <a:r>
              <a:rPr lang="pl-PL" sz="3200" i="1" dirty="0"/>
              <a:t>lub środek kompensacyjny, a </a:t>
            </a:r>
            <a:r>
              <a:rPr lang="pl-PL" sz="3200" i="1" dirty="0">
                <a:solidFill>
                  <a:schemeClr val="accent5">
                    <a:lumMod val="75000"/>
                  </a:schemeClr>
                </a:solidFill>
              </a:rPr>
              <a:t>cele kary zostaną w ten sposób spełnione</a:t>
            </a:r>
            <a:r>
              <a:rPr lang="pl-PL" sz="3200" i="1" dirty="0"/>
              <a:t>.</a:t>
            </a:r>
          </a:p>
          <a:p>
            <a:pPr algn="just"/>
            <a:r>
              <a:rPr lang="pl-PL" sz="3200" b="1" dirty="0"/>
              <a:t>Art. 60 § 7 k.k.:  </a:t>
            </a:r>
            <a:r>
              <a:rPr lang="pl-PL" sz="3200" i="1" dirty="0"/>
              <a:t>Jeżeli czyn zagrożony jest więcej niż jedną z kar wymienionych w art. 32 pkt 1-3, </a:t>
            </a:r>
            <a:r>
              <a:rPr lang="pl-PL" sz="3200" b="1" i="1" u="sng" dirty="0"/>
              <a:t>nadzwyczajne złagodzenie kary </a:t>
            </a:r>
            <a:r>
              <a:rPr lang="pl-PL" sz="3200" i="1" dirty="0"/>
              <a:t>polega na odstąpieniu od wymierzenia kary i orzeczeniu środka karnego wymienionego w art. 39 pkt 2-3, 7 i 8, środka kompensacyjnego lub przepadku; przepisu art. 61 § 2 nie stosuje się.</a:t>
            </a:r>
          </a:p>
          <a:p>
            <a:endParaRPr lang="pl-PL" dirty="0"/>
          </a:p>
        </p:txBody>
      </p:sp>
    </p:spTree>
    <p:extLst>
      <p:ext uri="{BB962C8B-B14F-4D97-AF65-F5344CB8AC3E}">
        <p14:creationId xmlns:p14="http://schemas.microsoft.com/office/powerpoint/2010/main" val="52674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959441-5931-8247-BFC2-11E0E71043A5}"/>
              </a:ext>
            </a:extLst>
          </p:cNvPr>
          <p:cNvSpPr>
            <a:spLocks noGrp="1"/>
          </p:cNvSpPr>
          <p:nvPr>
            <p:ph type="title"/>
          </p:nvPr>
        </p:nvSpPr>
        <p:spPr>
          <a:xfrm>
            <a:off x="838200" y="468733"/>
            <a:ext cx="10515600" cy="656153"/>
          </a:xfrm>
        </p:spPr>
        <p:txBody>
          <a:bodyPr>
            <a:normAutofit fontScale="90000"/>
          </a:bodyPr>
          <a:lstStyle/>
          <a:p>
            <a:pPr algn="ctr"/>
            <a:r>
              <a:rPr lang="pl-PL" b="1" dirty="0"/>
              <a:t>Przepadek jako środek reakcji prawnokarnej</a:t>
            </a:r>
          </a:p>
        </p:txBody>
      </p:sp>
      <p:sp>
        <p:nvSpPr>
          <p:cNvPr id="3" name="Symbol zastępczy zawartości 2">
            <a:extLst>
              <a:ext uri="{FF2B5EF4-FFF2-40B4-BE49-F238E27FC236}">
                <a16:creationId xmlns:a16="http://schemas.microsoft.com/office/drawing/2014/main" id="{5F985518-FCE5-BF4F-9CF2-1584CEF805E0}"/>
              </a:ext>
            </a:extLst>
          </p:cNvPr>
          <p:cNvSpPr>
            <a:spLocks noGrp="1"/>
          </p:cNvSpPr>
          <p:nvPr>
            <p:ph idx="1"/>
          </p:nvPr>
        </p:nvSpPr>
        <p:spPr>
          <a:xfrm>
            <a:off x="838200" y="1353786"/>
            <a:ext cx="10515600" cy="5166283"/>
          </a:xfrm>
        </p:spPr>
        <p:txBody>
          <a:bodyPr>
            <a:normAutofit fontScale="85000" lnSpcReduction="20000"/>
          </a:bodyPr>
          <a:lstStyle/>
          <a:p>
            <a:pPr algn="just"/>
            <a:r>
              <a:rPr lang="pl-PL" dirty="0"/>
              <a:t>Przepadek przedmiotu wykonuje odpowiedni urząd skarbowy – art. 187 i n. </a:t>
            </a:r>
            <a:r>
              <a:rPr lang="pl-PL" dirty="0" err="1"/>
              <a:t>k.k.w</a:t>
            </a:r>
            <a:r>
              <a:rPr lang="pl-PL" dirty="0"/>
              <a:t>.</a:t>
            </a:r>
          </a:p>
          <a:p>
            <a:pPr algn="just"/>
            <a:r>
              <a:rPr lang="pl-PL" dirty="0"/>
              <a:t>Art.  187 </a:t>
            </a:r>
            <a:r>
              <a:rPr lang="pl-PL" dirty="0" err="1"/>
              <a:t>k.k.w</a:t>
            </a:r>
            <a:r>
              <a:rPr lang="pl-PL" dirty="0"/>
              <a:t>.   </a:t>
            </a:r>
          </a:p>
          <a:p>
            <a:pPr marL="0" indent="0" algn="just">
              <a:buNone/>
            </a:pPr>
            <a:r>
              <a:rPr lang="pl-PL" dirty="0"/>
              <a:t>§ 1.  Sąd bezzwłocznie po uprawomocnieniu się wyroku przesyła jego odpis lub wyciąg naczelnikowi urzędu skarbowego, właściwemu ze względu na siedzibę sądu pierwszej instancji, w celu wykonania orzeczonego przepadku lub nawiązki na rzecz Skarbu Państwa.</a:t>
            </a:r>
          </a:p>
          <a:p>
            <a:pPr marL="0" indent="0" algn="just">
              <a:buNone/>
            </a:pPr>
            <a:r>
              <a:rPr lang="pl-PL" dirty="0"/>
              <a:t>§  2.   Objęte przepadkiem przedmiot, korzyść majątkowa lub ich równowartość przechodzą na własność Skarbu Państwa z chwilą uprawomocnienia się wyroku, a w wypadku wytoczenia powództwa, o którym mowa w art. 293 § 7 Kodeksu postępowania karnego - z chwilą uprawomocnienia się wyroku oddalającego powództwo przeciwko Skarbowi Państwa.</a:t>
            </a:r>
          </a:p>
          <a:p>
            <a:pPr algn="just"/>
            <a:r>
              <a:rPr lang="pl-PL" dirty="0"/>
              <a:t>Art. 293 § 7 k.p.k.: Osoba fizyczna, prawna lub jednostka organizacyjna niemająca osobowości prawnej, o której mowa w art. 45 § 3 Kodeksu karnego, może wystąpić z powództwem przeciwko Skarbowi Państwa o ustalenie, że mienie lub jego część nie podlega przepadkowi. Do czasu prawomocnego rozstrzygnięcia sprawy postępowanie egzekucyjne ulega zawieszeniu.</a:t>
            </a:r>
          </a:p>
          <a:p>
            <a:endParaRPr lang="pl-PL" dirty="0"/>
          </a:p>
        </p:txBody>
      </p:sp>
    </p:spTree>
    <p:extLst>
      <p:ext uri="{BB962C8B-B14F-4D97-AF65-F5344CB8AC3E}">
        <p14:creationId xmlns:p14="http://schemas.microsoft.com/office/powerpoint/2010/main" val="375545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BF4A29-A922-764D-8FEA-8AACC5A49291}"/>
              </a:ext>
            </a:extLst>
          </p:cNvPr>
          <p:cNvSpPr>
            <a:spLocks noGrp="1"/>
          </p:cNvSpPr>
          <p:nvPr>
            <p:ph type="title"/>
          </p:nvPr>
        </p:nvSpPr>
        <p:spPr/>
        <p:txBody>
          <a:bodyPr/>
          <a:lstStyle/>
          <a:p>
            <a:pPr algn="ctr"/>
            <a:r>
              <a:rPr lang="pl-PL" b="1" dirty="0"/>
              <a:t>Rodzaje (kategorie) przepadku</a:t>
            </a:r>
          </a:p>
        </p:txBody>
      </p:sp>
      <p:sp>
        <p:nvSpPr>
          <p:cNvPr id="3" name="Symbol zastępczy zawartości 2">
            <a:extLst>
              <a:ext uri="{FF2B5EF4-FFF2-40B4-BE49-F238E27FC236}">
                <a16:creationId xmlns:a16="http://schemas.microsoft.com/office/drawing/2014/main" id="{15DF393B-74BE-2843-AA63-DE5AE870AC13}"/>
              </a:ext>
            </a:extLst>
          </p:cNvPr>
          <p:cNvSpPr>
            <a:spLocks noGrp="1"/>
          </p:cNvSpPr>
          <p:nvPr>
            <p:ph idx="1"/>
          </p:nvPr>
        </p:nvSpPr>
        <p:spPr>
          <a:xfrm>
            <a:off x="1089562" y="2208810"/>
            <a:ext cx="10131425" cy="2929247"/>
          </a:xfrm>
        </p:spPr>
        <p:txBody>
          <a:bodyPr>
            <a:normAutofit/>
          </a:bodyPr>
          <a:lstStyle/>
          <a:p>
            <a:pPr algn="ctr"/>
            <a:r>
              <a:rPr lang="pl-PL" sz="4000" dirty="0"/>
              <a:t>Przepadek przedmiotów – art. 44 k.k.</a:t>
            </a:r>
          </a:p>
          <a:p>
            <a:pPr algn="ctr"/>
            <a:r>
              <a:rPr lang="pl-PL" sz="4000" dirty="0"/>
              <a:t>Przepadek korzyści majątkowej – art. 45 k.k.</a:t>
            </a:r>
          </a:p>
          <a:p>
            <a:pPr algn="ctr"/>
            <a:r>
              <a:rPr lang="pl-PL" sz="4000" dirty="0"/>
              <a:t>Przepadek przedsiębiorstwa - art. 44a k.k.</a:t>
            </a:r>
          </a:p>
        </p:txBody>
      </p:sp>
    </p:spTree>
    <p:extLst>
      <p:ext uri="{BB962C8B-B14F-4D97-AF65-F5344CB8AC3E}">
        <p14:creationId xmlns:p14="http://schemas.microsoft.com/office/powerpoint/2010/main" val="393325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5EAAD5-EFF2-BD4E-BDC8-5BCE3595A955}"/>
              </a:ext>
            </a:extLst>
          </p:cNvPr>
          <p:cNvSpPr>
            <a:spLocks noGrp="1"/>
          </p:cNvSpPr>
          <p:nvPr>
            <p:ph type="title"/>
          </p:nvPr>
        </p:nvSpPr>
        <p:spPr>
          <a:xfrm>
            <a:off x="850075" y="2526434"/>
            <a:ext cx="10515600" cy="1325563"/>
          </a:xfrm>
        </p:spPr>
        <p:txBody>
          <a:bodyPr>
            <a:normAutofit/>
          </a:bodyPr>
          <a:lstStyle/>
          <a:p>
            <a:pPr algn="ctr"/>
            <a:r>
              <a:rPr lang="pl-PL" sz="5000" b="1" dirty="0"/>
              <a:t>Przepadek przedmiotów</a:t>
            </a:r>
          </a:p>
        </p:txBody>
      </p:sp>
    </p:spTree>
    <p:extLst>
      <p:ext uri="{BB962C8B-B14F-4D97-AF65-F5344CB8AC3E}">
        <p14:creationId xmlns:p14="http://schemas.microsoft.com/office/powerpoint/2010/main" val="109365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B4CC49-C311-4D47-B19B-4B1686B46BA5}"/>
              </a:ext>
            </a:extLst>
          </p:cNvPr>
          <p:cNvSpPr>
            <a:spLocks noGrp="1"/>
          </p:cNvSpPr>
          <p:nvPr>
            <p:ph type="title"/>
          </p:nvPr>
        </p:nvSpPr>
        <p:spPr>
          <a:xfrm>
            <a:off x="838200" y="365125"/>
            <a:ext cx="10515600" cy="834283"/>
          </a:xfrm>
        </p:spPr>
        <p:txBody>
          <a:bodyPr>
            <a:normAutofit fontScale="90000"/>
          </a:bodyPr>
          <a:lstStyle/>
          <a:p>
            <a:pPr algn="ctr"/>
            <a:r>
              <a:rPr lang="pl-PL" sz="4000" b="1" dirty="0"/>
              <a:t>Przepadek przedmiotów pochodzących bezpośrednio z przestępstwa </a:t>
            </a:r>
            <a:r>
              <a:rPr lang="pl-PL" sz="4000" b="1" i="1" dirty="0"/>
              <a:t>(</a:t>
            </a:r>
            <a:r>
              <a:rPr lang="pl-PL" sz="4000" b="1" i="1" dirty="0" err="1"/>
              <a:t>producta</a:t>
            </a:r>
            <a:r>
              <a:rPr lang="pl-PL" sz="4000" b="1" i="1" dirty="0"/>
              <a:t> </a:t>
            </a:r>
            <a:r>
              <a:rPr lang="pl-PL" sz="4000" b="1" i="1" dirty="0" err="1"/>
              <a:t>sceleris</a:t>
            </a:r>
            <a:r>
              <a:rPr lang="pl-PL" sz="4000" b="1" i="1" dirty="0"/>
              <a:t>)</a:t>
            </a:r>
          </a:p>
        </p:txBody>
      </p:sp>
      <p:sp>
        <p:nvSpPr>
          <p:cNvPr id="3" name="Symbol zastępczy zawartości 2">
            <a:extLst>
              <a:ext uri="{FF2B5EF4-FFF2-40B4-BE49-F238E27FC236}">
                <a16:creationId xmlns:a16="http://schemas.microsoft.com/office/drawing/2014/main" id="{2AA2AA15-FC73-1040-9004-EE4695BAD664}"/>
              </a:ext>
            </a:extLst>
          </p:cNvPr>
          <p:cNvSpPr>
            <a:spLocks noGrp="1"/>
          </p:cNvSpPr>
          <p:nvPr>
            <p:ph idx="1"/>
          </p:nvPr>
        </p:nvSpPr>
        <p:spPr>
          <a:xfrm>
            <a:off x="538348" y="1434678"/>
            <a:ext cx="11115303" cy="5106388"/>
          </a:xfrm>
        </p:spPr>
        <p:txBody>
          <a:bodyPr>
            <a:noAutofit/>
          </a:bodyPr>
          <a:lstStyle/>
          <a:p>
            <a:pPr algn="just"/>
            <a:r>
              <a:rPr lang="pl-PL" sz="2000" dirty="0"/>
              <a:t>Art. 44 § 1 k.k.</a:t>
            </a:r>
          </a:p>
          <a:p>
            <a:pPr algn="just"/>
            <a:r>
              <a:rPr lang="pl-PL" sz="2000" dirty="0"/>
              <a:t>1) </a:t>
            </a:r>
            <a:r>
              <a:rPr lang="pl-PL" sz="2000" b="1" dirty="0"/>
              <a:t>Przepadek przedmiotu </a:t>
            </a:r>
            <a:r>
              <a:rPr lang="pl-PL" sz="2000" dirty="0"/>
              <a:t>- </a:t>
            </a:r>
            <a:r>
              <a:rPr lang="pl-PL" sz="2000" dirty="0">
                <a:solidFill>
                  <a:srgbClr val="FF0000"/>
                </a:solidFill>
              </a:rPr>
              <a:t>obligatoryjnie</a:t>
            </a:r>
          </a:p>
          <a:p>
            <a:pPr algn="just"/>
            <a:r>
              <a:rPr lang="pl-PL" sz="2000" dirty="0"/>
              <a:t>2) </a:t>
            </a:r>
            <a:r>
              <a:rPr lang="pl-PL" sz="2000" b="1" dirty="0"/>
              <a:t>przepadek równowartości przedmiotu</a:t>
            </a:r>
            <a:r>
              <a:rPr lang="pl-PL" sz="2000" dirty="0"/>
              <a:t> (jeżeli orzeczenie przepadku przedmiotu nie jest możliwe, </a:t>
            </a:r>
            <a:r>
              <a:rPr lang="pl-PL" sz="2000" b="1" dirty="0"/>
              <a:t>zawsze fakultatywne</a:t>
            </a:r>
            <a:r>
              <a:rPr lang="pl-PL" sz="2000" dirty="0"/>
              <a:t>, mimo że przepadek samych przedmiotów ma charakter obligatoryjny)</a:t>
            </a:r>
          </a:p>
          <a:p>
            <a:pPr algn="just"/>
            <a:r>
              <a:rPr lang="pl-PL" sz="2000" dirty="0"/>
              <a:t>Przepadek przedmiotów orzeka się </a:t>
            </a:r>
            <a:r>
              <a:rPr lang="pl-PL" sz="2000" dirty="0">
                <a:solidFill>
                  <a:srgbClr val="FF0000"/>
                </a:solidFill>
              </a:rPr>
              <a:t>obligatoryjnie</a:t>
            </a:r>
            <a:r>
              <a:rPr lang="pl-PL" sz="2000" dirty="0"/>
              <a:t>, chyba że przedmiot podlega zwrotowi pokrzywdzonemu lub innemu uprawnionemu podmiotowi.</a:t>
            </a:r>
          </a:p>
          <a:p>
            <a:pPr algn="just"/>
            <a:r>
              <a:rPr lang="pl-PL" sz="2000" dirty="0"/>
              <a:t>Ruchomości i nieruchomości</a:t>
            </a:r>
          </a:p>
          <a:p>
            <a:pPr algn="just"/>
            <a:r>
              <a:rPr lang="pl-PL" sz="2000" b="1" dirty="0"/>
              <a:t>Na podstawie art. 44 § 1 k.k. nie jest możliwe orzeczenie przepadku</a:t>
            </a:r>
            <a:r>
              <a:rPr lang="pl-PL" sz="2000" dirty="0"/>
              <a:t> przedmiotów, które wprawdzie znalazły się we władztwie sprawcy w związku z popełnieniem przez niego przestępstwa, niemniej jednak </a:t>
            </a:r>
            <a:r>
              <a:rPr lang="pl-PL" sz="2000" b="1" dirty="0"/>
              <a:t>nie nastąpiło to w ramach realizacji znamion tego czynu karalnego</a:t>
            </a:r>
            <a:r>
              <a:rPr lang="pl-PL" sz="2000" dirty="0"/>
              <a:t>, lecz niejako przy okazji. Chodzi przykładowo o sytuację, w której sprawca uzyskuje od swego zleceniodawcy zapłatę za dokonane przez siebie przestępstwo. Takie przedmioty kwalifikuje się w piśmiennictwie jako pochodzące pośrednio z przestępstwa</a:t>
            </a:r>
          </a:p>
          <a:p>
            <a:pPr algn="just"/>
            <a:r>
              <a:rPr lang="pl-PL" sz="2000" dirty="0"/>
              <a:t>Wobec sprawców przestępstw umyślnych, nieumyślnych, umyślno-nieumyślnych oraz nieumyślno-nieumyślnych</a:t>
            </a:r>
          </a:p>
        </p:txBody>
      </p:sp>
    </p:spTree>
    <p:extLst>
      <p:ext uri="{BB962C8B-B14F-4D97-AF65-F5344CB8AC3E}">
        <p14:creationId xmlns:p14="http://schemas.microsoft.com/office/powerpoint/2010/main" val="1271347736"/>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332</TotalTime>
  <Words>1358</Words>
  <Application>Microsoft Macintosh PowerPoint</Application>
  <PresentationFormat>Panoramiczny</PresentationFormat>
  <Paragraphs>147</Paragraphs>
  <Slides>33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33</vt:i4>
      </vt:variant>
    </vt:vector>
  </HeadingPairs>
  <TitlesOfParts>
    <vt:vector size="37" baseType="lpstr">
      <vt:lpstr>Arial</vt:lpstr>
      <vt:lpstr>Calibri</vt:lpstr>
      <vt:lpstr>Calibri Light</vt:lpstr>
      <vt:lpstr>Motyw pakietu Office</vt:lpstr>
      <vt:lpstr>Przepadek jako instrument reakcji prawnokarnej</vt:lpstr>
      <vt:lpstr>Przepadek jako środek reakcji prawnokarnej </vt:lpstr>
      <vt:lpstr>Prezentacja programu PowerPoint</vt:lpstr>
      <vt:lpstr>Przepadek jako środek reakcji prawnokarnej</vt:lpstr>
      <vt:lpstr>Prezentacja programu PowerPoint</vt:lpstr>
      <vt:lpstr>Przepadek jako środek reakcji prawnokarnej</vt:lpstr>
      <vt:lpstr>Rodzaje (kategorie) przepadku</vt:lpstr>
      <vt:lpstr>Przepadek przedmiotów</vt:lpstr>
      <vt:lpstr>Przepadek przedmiotów pochodzących bezpośrednio z przestępstwa (producta sceleris)</vt:lpstr>
      <vt:lpstr>Przepadek przedmiotów służących do popełnienia przestępstwa – art. 44 § 2 k.k. (instrumenta sceleris)</vt:lpstr>
      <vt:lpstr>Przepadek przedmiotów służących do popełnienia przestępstwa</vt:lpstr>
      <vt:lpstr>Prezentacja programu PowerPoint</vt:lpstr>
      <vt:lpstr>Przepadek przedmiotów służących do popełnienia przestępstwa</vt:lpstr>
      <vt:lpstr>Prezentacja programu PowerPoint</vt:lpstr>
      <vt:lpstr>Przepadek przedmiotów nielegalnych – art. 44 § 6 k.k.</vt:lpstr>
      <vt:lpstr>Przepadek przedmiotów nielegalnych – art. 44 § 6 k.k.</vt:lpstr>
      <vt:lpstr>Przepadek korzyści majątkowej – art. 45 k.k.</vt:lpstr>
      <vt:lpstr>Przepadek korzyści majątkowej</vt:lpstr>
      <vt:lpstr>Przepadek korzyści majątkowej</vt:lpstr>
      <vt:lpstr>Prezentacja programu PowerPoint</vt:lpstr>
      <vt:lpstr>Przepadek korzyści majątkowej – art. 45 k.k.</vt:lpstr>
      <vt:lpstr>Prezentacja programu PowerPoint</vt:lpstr>
      <vt:lpstr>Przepadek korzyści majątkowej – domniemania prawne wzruszalne (mogą zostać obalone) – art. 45 § 2 i 3 k.k.</vt:lpstr>
      <vt:lpstr>Prezentacja programu PowerPoint</vt:lpstr>
      <vt:lpstr>Przepadek korzyści majątkowej – domniemania prawne wzruszalne (mogą zostać obalone) – art. 45 § 2 i 3 k.k.</vt:lpstr>
      <vt:lpstr>Przepadek przedsiębiorstwa – art. 44a k.k.</vt:lpstr>
      <vt:lpstr>Przepadek przedsiębiorstwa – art. 44a k.k.</vt:lpstr>
      <vt:lpstr>Prezentacja programu PowerPoint</vt:lpstr>
      <vt:lpstr>Prezentacja programu PowerPoint</vt:lpstr>
      <vt:lpstr>Przepadek przedsiębiorstwa – art. 44a k.k.</vt:lpstr>
      <vt:lpstr>Przepadek przedsiębiorstwa – art. 44a § 2 k.k.</vt:lpstr>
      <vt:lpstr>Przepadek przedsiębiorstwa – art. 44a k.k.</vt:lpstr>
      <vt:lpstr>Przepadek przedsiębiorstwa – przepisy wykonawcze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Przepadek i środki kompensacyjne</dc:title>
  <dc:creator>Katarzyna Piątkowska</dc:creator>
  <cp:lastModifiedBy>Katarzyna Piątkowska</cp:lastModifiedBy>
  <cp:revision>49</cp:revision>
  <dcterms:created xsi:type="dcterms:W3CDTF">2018-03-02T13:03:05Z</dcterms:created>
  <dcterms:modified xsi:type="dcterms:W3CDTF">2019-03-23T11:33:56Z</dcterms:modified>
</cp:coreProperties>
</file>