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3" r:id="rId5"/>
    <p:sldId id="259" r:id="rId6"/>
    <p:sldId id="264" r:id="rId7"/>
    <p:sldId id="260" r:id="rId8"/>
    <p:sldId id="261" r:id="rId9"/>
    <p:sldId id="262" r:id="rId10"/>
    <p:sldId id="266" r:id="rId11"/>
    <p:sldId id="267" r:id="rId12"/>
    <p:sldId id="268" r:id="rId13"/>
    <p:sldId id="269" r:id="rId14"/>
    <p:sldId id="270" r:id="rId15"/>
    <p:sldId id="271" r:id="rId16"/>
    <p:sldId id="272" r:id="rId17"/>
    <p:sldId id="273" r:id="rId18"/>
    <p:sldId id="275" r:id="rId19"/>
    <p:sldId id="277" r:id="rId20"/>
    <p:sldId id="278" r:id="rId21"/>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4BA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98"/>
    <p:restoredTop sz="94646"/>
  </p:normalViewPr>
  <p:slideViewPr>
    <p:cSldViewPr snapToGrid="0" snapToObjects="1">
      <p:cViewPr varScale="1">
        <p:scale>
          <a:sx n="84" d="100"/>
          <a:sy n="84" d="100"/>
        </p:scale>
        <p:origin x="22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1F3D32-186E-DE47-8D2C-AF01B01F60D2}"/>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6CDB09AE-9370-8944-98AC-6320E48B24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E90BD842-3EED-1849-A483-586F5DA9FAE9}"/>
              </a:ext>
            </a:extLst>
          </p:cNvPr>
          <p:cNvSpPr>
            <a:spLocks noGrp="1"/>
          </p:cNvSpPr>
          <p:nvPr>
            <p:ph type="dt" sz="half" idx="10"/>
          </p:nvPr>
        </p:nvSpPr>
        <p:spPr/>
        <p:txBody>
          <a:bodyPr/>
          <a:lstStyle/>
          <a:p>
            <a:fld id="{A9E8B638-C988-1E4A-B36A-23099439DF53}" type="datetimeFigureOut">
              <a:rPr lang="pl-PL" smtClean="0"/>
              <a:t>13.01.2020</a:t>
            </a:fld>
            <a:endParaRPr lang="pl-PL"/>
          </a:p>
        </p:txBody>
      </p:sp>
      <p:sp>
        <p:nvSpPr>
          <p:cNvPr id="5" name="Symbol zastępczy stopki 4">
            <a:extLst>
              <a:ext uri="{FF2B5EF4-FFF2-40B4-BE49-F238E27FC236}">
                <a16:creationId xmlns:a16="http://schemas.microsoft.com/office/drawing/2014/main" id="{E5080DFD-B602-4840-8B41-425FC92AE3F7}"/>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7F5EA1E-7856-8747-97D2-D235C26B62EE}"/>
              </a:ext>
            </a:extLst>
          </p:cNvPr>
          <p:cNvSpPr>
            <a:spLocks noGrp="1"/>
          </p:cNvSpPr>
          <p:nvPr>
            <p:ph type="sldNum" sz="quarter" idx="12"/>
          </p:nvPr>
        </p:nvSpPr>
        <p:spPr/>
        <p:txBody>
          <a:bodyPr/>
          <a:lstStyle/>
          <a:p>
            <a:fld id="{4E5BE4D3-91AC-2F4C-AF3D-933223810D18}" type="slidenum">
              <a:rPr lang="pl-PL" smtClean="0"/>
              <a:t>‹#›</a:t>
            </a:fld>
            <a:endParaRPr lang="pl-PL"/>
          </a:p>
        </p:txBody>
      </p:sp>
    </p:spTree>
    <p:extLst>
      <p:ext uri="{BB962C8B-B14F-4D97-AF65-F5344CB8AC3E}">
        <p14:creationId xmlns:p14="http://schemas.microsoft.com/office/powerpoint/2010/main" val="1533822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2984098-A064-D342-8E32-03B908732846}"/>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AF7C2E48-6A50-A248-90BC-86A306F708F8}"/>
              </a:ext>
            </a:extLst>
          </p:cNvPr>
          <p:cNvSpPr>
            <a:spLocks noGrp="1"/>
          </p:cNvSpPr>
          <p:nvPr>
            <p:ph type="body" orient="vert" idx="1"/>
          </p:nvPr>
        </p:nvSpPr>
        <p:spPr/>
        <p:txBody>
          <a:bodyPr vert="eaVert"/>
          <a:lstStyle/>
          <a:p>
            <a:r>
              <a:rPr lang="pl-PL"/>
              <a:t>Edytuj style wzorca tekstu
Drugi poziom
Trzeci poziom
Czwarty poziom
Piąty poziom</a:t>
            </a:r>
          </a:p>
        </p:txBody>
      </p:sp>
      <p:sp>
        <p:nvSpPr>
          <p:cNvPr id="4" name="Symbol zastępczy daty 3">
            <a:extLst>
              <a:ext uri="{FF2B5EF4-FFF2-40B4-BE49-F238E27FC236}">
                <a16:creationId xmlns:a16="http://schemas.microsoft.com/office/drawing/2014/main" id="{C8BEA932-1925-9F4D-8D23-54078D4BCEDB}"/>
              </a:ext>
            </a:extLst>
          </p:cNvPr>
          <p:cNvSpPr>
            <a:spLocks noGrp="1"/>
          </p:cNvSpPr>
          <p:nvPr>
            <p:ph type="dt" sz="half" idx="10"/>
          </p:nvPr>
        </p:nvSpPr>
        <p:spPr/>
        <p:txBody>
          <a:bodyPr/>
          <a:lstStyle/>
          <a:p>
            <a:fld id="{A9E8B638-C988-1E4A-B36A-23099439DF53}" type="datetimeFigureOut">
              <a:rPr lang="pl-PL" smtClean="0"/>
              <a:t>13.01.2020</a:t>
            </a:fld>
            <a:endParaRPr lang="pl-PL"/>
          </a:p>
        </p:txBody>
      </p:sp>
      <p:sp>
        <p:nvSpPr>
          <p:cNvPr id="5" name="Symbol zastępczy stopki 4">
            <a:extLst>
              <a:ext uri="{FF2B5EF4-FFF2-40B4-BE49-F238E27FC236}">
                <a16:creationId xmlns:a16="http://schemas.microsoft.com/office/drawing/2014/main" id="{6FE8C190-A804-EB43-860D-745B7C596091}"/>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F42968F7-02E5-CE47-A4FF-2F0D3C42D87B}"/>
              </a:ext>
            </a:extLst>
          </p:cNvPr>
          <p:cNvSpPr>
            <a:spLocks noGrp="1"/>
          </p:cNvSpPr>
          <p:nvPr>
            <p:ph type="sldNum" sz="quarter" idx="12"/>
          </p:nvPr>
        </p:nvSpPr>
        <p:spPr/>
        <p:txBody>
          <a:bodyPr/>
          <a:lstStyle/>
          <a:p>
            <a:fld id="{4E5BE4D3-91AC-2F4C-AF3D-933223810D18}" type="slidenum">
              <a:rPr lang="pl-PL" smtClean="0"/>
              <a:t>‹#›</a:t>
            </a:fld>
            <a:endParaRPr lang="pl-PL"/>
          </a:p>
        </p:txBody>
      </p:sp>
    </p:spTree>
    <p:extLst>
      <p:ext uri="{BB962C8B-B14F-4D97-AF65-F5344CB8AC3E}">
        <p14:creationId xmlns:p14="http://schemas.microsoft.com/office/powerpoint/2010/main" val="2955981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0181C532-454C-FA41-9F80-6218D681A770}"/>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861128CC-9DEA-3D45-8576-CF65210025E5}"/>
              </a:ext>
            </a:extLst>
          </p:cNvPr>
          <p:cNvSpPr>
            <a:spLocks noGrp="1"/>
          </p:cNvSpPr>
          <p:nvPr>
            <p:ph type="body" orient="vert" idx="1"/>
          </p:nvPr>
        </p:nvSpPr>
        <p:spPr>
          <a:xfrm>
            <a:off x="838200" y="365125"/>
            <a:ext cx="7734300" cy="5811838"/>
          </a:xfrm>
        </p:spPr>
        <p:txBody>
          <a:bodyPr vert="eaVert"/>
          <a:lstStyle/>
          <a:p>
            <a:r>
              <a:rPr lang="pl-PL"/>
              <a:t>Edytuj style wzorca tekstu
Drugi poziom
Trzeci poziom
Czwarty poziom
Piąty poziom</a:t>
            </a:r>
          </a:p>
        </p:txBody>
      </p:sp>
      <p:sp>
        <p:nvSpPr>
          <p:cNvPr id="4" name="Symbol zastępczy daty 3">
            <a:extLst>
              <a:ext uri="{FF2B5EF4-FFF2-40B4-BE49-F238E27FC236}">
                <a16:creationId xmlns:a16="http://schemas.microsoft.com/office/drawing/2014/main" id="{29FA8711-1C1D-DE48-96C1-DF945F03DA77}"/>
              </a:ext>
            </a:extLst>
          </p:cNvPr>
          <p:cNvSpPr>
            <a:spLocks noGrp="1"/>
          </p:cNvSpPr>
          <p:nvPr>
            <p:ph type="dt" sz="half" idx="10"/>
          </p:nvPr>
        </p:nvSpPr>
        <p:spPr/>
        <p:txBody>
          <a:bodyPr/>
          <a:lstStyle/>
          <a:p>
            <a:fld id="{A9E8B638-C988-1E4A-B36A-23099439DF53}" type="datetimeFigureOut">
              <a:rPr lang="pl-PL" smtClean="0"/>
              <a:t>13.01.2020</a:t>
            </a:fld>
            <a:endParaRPr lang="pl-PL"/>
          </a:p>
        </p:txBody>
      </p:sp>
      <p:sp>
        <p:nvSpPr>
          <p:cNvPr id="5" name="Symbol zastępczy stopki 4">
            <a:extLst>
              <a:ext uri="{FF2B5EF4-FFF2-40B4-BE49-F238E27FC236}">
                <a16:creationId xmlns:a16="http://schemas.microsoft.com/office/drawing/2014/main" id="{E57004B8-9E01-A248-B554-9ACA192BDCD1}"/>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C336FF5D-44A4-9145-9169-0D92ACA8C32E}"/>
              </a:ext>
            </a:extLst>
          </p:cNvPr>
          <p:cNvSpPr>
            <a:spLocks noGrp="1"/>
          </p:cNvSpPr>
          <p:nvPr>
            <p:ph type="sldNum" sz="quarter" idx="12"/>
          </p:nvPr>
        </p:nvSpPr>
        <p:spPr/>
        <p:txBody>
          <a:bodyPr/>
          <a:lstStyle/>
          <a:p>
            <a:fld id="{4E5BE4D3-91AC-2F4C-AF3D-933223810D18}" type="slidenum">
              <a:rPr lang="pl-PL" smtClean="0"/>
              <a:t>‹#›</a:t>
            </a:fld>
            <a:endParaRPr lang="pl-PL"/>
          </a:p>
        </p:txBody>
      </p:sp>
    </p:spTree>
    <p:extLst>
      <p:ext uri="{BB962C8B-B14F-4D97-AF65-F5344CB8AC3E}">
        <p14:creationId xmlns:p14="http://schemas.microsoft.com/office/powerpoint/2010/main" val="3294796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AFDC59D-D4B8-8047-B833-618C6C3E4171}"/>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61ED1CC1-90B6-7F44-B7B5-1E3E734FA414}"/>
              </a:ext>
            </a:extLst>
          </p:cNvPr>
          <p:cNvSpPr>
            <a:spLocks noGrp="1"/>
          </p:cNvSpPr>
          <p:nvPr>
            <p:ph idx="1"/>
          </p:nvPr>
        </p:nvSpPr>
        <p:spPr/>
        <p:txBody>
          <a:bodyPr/>
          <a:lstStyle/>
          <a:p>
            <a:r>
              <a:rPr lang="pl-PL"/>
              <a:t>Edytuj style wzorca tekstu
Drugi poziom
Trzeci poziom
Czwarty poziom
Piąty poziom</a:t>
            </a:r>
          </a:p>
        </p:txBody>
      </p:sp>
      <p:sp>
        <p:nvSpPr>
          <p:cNvPr id="4" name="Symbol zastępczy daty 3">
            <a:extLst>
              <a:ext uri="{FF2B5EF4-FFF2-40B4-BE49-F238E27FC236}">
                <a16:creationId xmlns:a16="http://schemas.microsoft.com/office/drawing/2014/main" id="{D4D8B849-AE06-BB46-80EB-CFC9350B26BB}"/>
              </a:ext>
            </a:extLst>
          </p:cNvPr>
          <p:cNvSpPr>
            <a:spLocks noGrp="1"/>
          </p:cNvSpPr>
          <p:nvPr>
            <p:ph type="dt" sz="half" idx="10"/>
          </p:nvPr>
        </p:nvSpPr>
        <p:spPr/>
        <p:txBody>
          <a:bodyPr/>
          <a:lstStyle/>
          <a:p>
            <a:fld id="{A9E8B638-C988-1E4A-B36A-23099439DF53}" type="datetimeFigureOut">
              <a:rPr lang="pl-PL" smtClean="0"/>
              <a:t>13.01.2020</a:t>
            </a:fld>
            <a:endParaRPr lang="pl-PL"/>
          </a:p>
        </p:txBody>
      </p:sp>
      <p:sp>
        <p:nvSpPr>
          <p:cNvPr id="5" name="Symbol zastępczy stopki 4">
            <a:extLst>
              <a:ext uri="{FF2B5EF4-FFF2-40B4-BE49-F238E27FC236}">
                <a16:creationId xmlns:a16="http://schemas.microsoft.com/office/drawing/2014/main" id="{5AF7FFE0-4397-0A4B-A506-C4B7A30FF2FA}"/>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AA9B86F1-B737-7041-9F18-3A257B6B4B07}"/>
              </a:ext>
            </a:extLst>
          </p:cNvPr>
          <p:cNvSpPr>
            <a:spLocks noGrp="1"/>
          </p:cNvSpPr>
          <p:nvPr>
            <p:ph type="sldNum" sz="quarter" idx="12"/>
          </p:nvPr>
        </p:nvSpPr>
        <p:spPr/>
        <p:txBody>
          <a:bodyPr/>
          <a:lstStyle/>
          <a:p>
            <a:fld id="{4E5BE4D3-91AC-2F4C-AF3D-933223810D18}" type="slidenum">
              <a:rPr lang="pl-PL" smtClean="0"/>
              <a:t>‹#›</a:t>
            </a:fld>
            <a:endParaRPr lang="pl-PL"/>
          </a:p>
        </p:txBody>
      </p:sp>
    </p:spTree>
    <p:extLst>
      <p:ext uri="{BB962C8B-B14F-4D97-AF65-F5344CB8AC3E}">
        <p14:creationId xmlns:p14="http://schemas.microsoft.com/office/powerpoint/2010/main" val="3702472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D8D8E19-8946-7C4D-84DF-C86A694E1FE9}"/>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582E54A4-C3D6-EC43-9CEC-DD6A100F3CD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pl-PL"/>
              <a:t>Edytuj style wzorca tekstu
Drugi poziom
Trzeci poziom
Czwarty poziom
Piąty poziom</a:t>
            </a:r>
          </a:p>
        </p:txBody>
      </p:sp>
      <p:sp>
        <p:nvSpPr>
          <p:cNvPr id="4" name="Symbol zastępczy daty 3">
            <a:extLst>
              <a:ext uri="{FF2B5EF4-FFF2-40B4-BE49-F238E27FC236}">
                <a16:creationId xmlns:a16="http://schemas.microsoft.com/office/drawing/2014/main" id="{B2DA1DCF-0E11-D648-9C41-BC9D16CB83D7}"/>
              </a:ext>
            </a:extLst>
          </p:cNvPr>
          <p:cNvSpPr>
            <a:spLocks noGrp="1"/>
          </p:cNvSpPr>
          <p:nvPr>
            <p:ph type="dt" sz="half" idx="10"/>
          </p:nvPr>
        </p:nvSpPr>
        <p:spPr/>
        <p:txBody>
          <a:bodyPr/>
          <a:lstStyle/>
          <a:p>
            <a:fld id="{A9E8B638-C988-1E4A-B36A-23099439DF53}" type="datetimeFigureOut">
              <a:rPr lang="pl-PL" smtClean="0"/>
              <a:t>13.01.2020</a:t>
            </a:fld>
            <a:endParaRPr lang="pl-PL"/>
          </a:p>
        </p:txBody>
      </p:sp>
      <p:sp>
        <p:nvSpPr>
          <p:cNvPr id="5" name="Symbol zastępczy stopki 4">
            <a:extLst>
              <a:ext uri="{FF2B5EF4-FFF2-40B4-BE49-F238E27FC236}">
                <a16:creationId xmlns:a16="http://schemas.microsoft.com/office/drawing/2014/main" id="{73BCF1BF-2274-134B-B9BD-3AE02217BDEB}"/>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712B67CC-416D-0844-B914-609AEF2B328E}"/>
              </a:ext>
            </a:extLst>
          </p:cNvPr>
          <p:cNvSpPr>
            <a:spLocks noGrp="1"/>
          </p:cNvSpPr>
          <p:nvPr>
            <p:ph type="sldNum" sz="quarter" idx="12"/>
          </p:nvPr>
        </p:nvSpPr>
        <p:spPr/>
        <p:txBody>
          <a:bodyPr/>
          <a:lstStyle/>
          <a:p>
            <a:fld id="{4E5BE4D3-91AC-2F4C-AF3D-933223810D18}" type="slidenum">
              <a:rPr lang="pl-PL" smtClean="0"/>
              <a:t>‹#›</a:t>
            </a:fld>
            <a:endParaRPr lang="pl-PL"/>
          </a:p>
        </p:txBody>
      </p:sp>
    </p:spTree>
    <p:extLst>
      <p:ext uri="{BB962C8B-B14F-4D97-AF65-F5344CB8AC3E}">
        <p14:creationId xmlns:p14="http://schemas.microsoft.com/office/powerpoint/2010/main" val="539956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144A476-9588-CF46-9212-0565A3B841B4}"/>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A3025719-3A75-1243-953E-164A3B724B56}"/>
              </a:ext>
            </a:extLst>
          </p:cNvPr>
          <p:cNvSpPr>
            <a:spLocks noGrp="1"/>
          </p:cNvSpPr>
          <p:nvPr>
            <p:ph sz="half" idx="1"/>
          </p:nvPr>
        </p:nvSpPr>
        <p:spPr>
          <a:xfrm>
            <a:off x="838200" y="1825625"/>
            <a:ext cx="5181600" cy="4351338"/>
          </a:xfrm>
        </p:spPr>
        <p:txBody>
          <a:bodyPr/>
          <a:lstStyle/>
          <a:p>
            <a:r>
              <a:rPr lang="pl-PL"/>
              <a:t>Edytuj style wzorca tekstu
Drugi poziom
Trzeci poziom
Czwarty poziom
Piąty poziom</a:t>
            </a:r>
          </a:p>
        </p:txBody>
      </p:sp>
      <p:sp>
        <p:nvSpPr>
          <p:cNvPr id="4" name="Symbol zastępczy zawartości 3">
            <a:extLst>
              <a:ext uri="{FF2B5EF4-FFF2-40B4-BE49-F238E27FC236}">
                <a16:creationId xmlns:a16="http://schemas.microsoft.com/office/drawing/2014/main" id="{5D95742E-B376-4D44-9446-65BF86BC6365}"/>
              </a:ext>
            </a:extLst>
          </p:cNvPr>
          <p:cNvSpPr>
            <a:spLocks noGrp="1"/>
          </p:cNvSpPr>
          <p:nvPr>
            <p:ph sz="half" idx="2"/>
          </p:nvPr>
        </p:nvSpPr>
        <p:spPr>
          <a:xfrm>
            <a:off x="6172200" y="1825625"/>
            <a:ext cx="5181600" cy="4351338"/>
          </a:xfrm>
        </p:spPr>
        <p:txBody>
          <a:bodyPr/>
          <a:lstStyle/>
          <a:p>
            <a:r>
              <a:rPr lang="pl-PL"/>
              <a:t>Edytuj style wzorca tekstu
Drugi poziom
Trzeci poziom
Czwarty poziom
Piąty poziom</a:t>
            </a:r>
          </a:p>
        </p:txBody>
      </p:sp>
      <p:sp>
        <p:nvSpPr>
          <p:cNvPr id="5" name="Symbol zastępczy daty 4">
            <a:extLst>
              <a:ext uri="{FF2B5EF4-FFF2-40B4-BE49-F238E27FC236}">
                <a16:creationId xmlns:a16="http://schemas.microsoft.com/office/drawing/2014/main" id="{117FA677-9660-FC44-8806-0D14EF6E4A79}"/>
              </a:ext>
            </a:extLst>
          </p:cNvPr>
          <p:cNvSpPr>
            <a:spLocks noGrp="1"/>
          </p:cNvSpPr>
          <p:nvPr>
            <p:ph type="dt" sz="half" idx="10"/>
          </p:nvPr>
        </p:nvSpPr>
        <p:spPr/>
        <p:txBody>
          <a:bodyPr/>
          <a:lstStyle/>
          <a:p>
            <a:fld id="{A9E8B638-C988-1E4A-B36A-23099439DF53}" type="datetimeFigureOut">
              <a:rPr lang="pl-PL" smtClean="0"/>
              <a:t>13.01.2020</a:t>
            </a:fld>
            <a:endParaRPr lang="pl-PL"/>
          </a:p>
        </p:txBody>
      </p:sp>
      <p:sp>
        <p:nvSpPr>
          <p:cNvPr id="6" name="Symbol zastępczy stopki 5">
            <a:extLst>
              <a:ext uri="{FF2B5EF4-FFF2-40B4-BE49-F238E27FC236}">
                <a16:creationId xmlns:a16="http://schemas.microsoft.com/office/drawing/2014/main" id="{E820C228-35AA-FD4E-99E7-76E1433C45EA}"/>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97612D3C-C9DE-E04C-B910-36C3A0C8D613}"/>
              </a:ext>
            </a:extLst>
          </p:cNvPr>
          <p:cNvSpPr>
            <a:spLocks noGrp="1"/>
          </p:cNvSpPr>
          <p:nvPr>
            <p:ph type="sldNum" sz="quarter" idx="12"/>
          </p:nvPr>
        </p:nvSpPr>
        <p:spPr/>
        <p:txBody>
          <a:bodyPr/>
          <a:lstStyle/>
          <a:p>
            <a:fld id="{4E5BE4D3-91AC-2F4C-AF3D-933223810D18}" type="slidenum">
              <a:rPr lang="pl-PL" smtClean="0"/>
              <a:t>‹#›</a:t>
            </a:fld>
            <a:endParaRPr lang="pl-PL"/>
          </a:p>
        </p:txBody>
      </p:sp>
    </p:spTree>
    <p:extLst>
      <p:ext uri="{BB962C8B-B14F-4D97-AF65-F5344CB8AC3E}">
        <p14:creationId xmlns:p14="http://schemas.microsoft.com/office/powerpoint/2010/main" val="1585165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57BE70-0CB7-024F-B56D-E5B7049DD964}"/>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7617A415-E44F-B149-9114-02737B037B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pl-PL"/>
              <a:t>Edytuj style wzorca tekstu
Drugi poziom
Trzeci poziom
Czwarty poziom
Piąty poziom</a:t>
            </a:r>
          </a:p>
        </p:txBody>
      </p:sp>
      <p:sp>
        <p:nvSpPr>
          <p:cNvPr id="4" name="Symbol zastępczy zawartości 3">
            <a:extLst>
              <a:ext uri="{FF2B5EF4-FFF2-40B4-BE49-F238E27FC236}">
                <a16:creationId xmlns:a16="http://schemas.microsoft.com/office/drawing/2014/main" id="{3A063AA3-1527-AC4C-B746-4A8B04675532}"/>
              </a:ext>
            </a:extLst>
          </p:cNvPr>
          <p:cNvSpPr>
            <a:spLocks noGrp="1"/>
          </p:cNvSpPr>
          <p:nvPr>
            <p:ph sz="half" idx="2"/>
          </p:nvPr>
        </p:nvSpPr>
        <p:spPr>
          <a:xfrm>
            <a:off x="839788" y="2505075"/>
            <a:ext cx="5157787" cy="3684588"/>
          </a:xfrm>
        </p:spPr>
        <p:txBody>
          <a:bodyPr/>
          <a:lstStyle/>
          <a:p>
            <a:r>
              <a:rPr lang="pl-PL"/>
              <a:t>Edytuj style wzorca tekstu
Drugi poziom
Trzeci poziom
Czwarty poziom
Piąty poziom</a:t>
            </a:r>
          </a:p>
        </p:txBody>
      </p:sp>
      <p:sp>
        <p:nvSpPr>
          <p:cNvPr id="5" name="Symbol zastępczy tekstu 4">
            <a:extLst>
              <a:ext uri="{FF2B5EF4-FFF2-40B4-BE49-F238E27FC236}">
                <a16:creationId xmlns:a16="http://schemas.microsoft.com/office/drawing/2014/main" id="{C131CB30-AD65-7345-A5E9-611A354AC5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pl-PL"/>
              <a:t>Edytuj style wzorca tekstu
Drugi poziom
Trzeci poziom
Czwarty poziom
Piąty poziom</a:t>
            </a:r>
          </a:p>
        </p:txBody>
      </p:sp>
      <p:sp>
        <p:nvSpPr>
          <p:cNvPr id="6" name="Symbol zastępczy zawartości 5">
            <a:extLst>
              <a:ext uri="{FF2B5EF4-FFF2-40B4-BE49-F238E27FC236}">
                <a16:creationId xmlns:a16="http://schemas.microsoft.com/office/drawing/2014/main" id="{31ECDBD7-0C9E-F24E-86B1-BD42DD714869}"/>
              </a:ext>
            </a:extLst>
          </p:cNvPr>
          <p:cNvSpPr>
            <a:spLocks noGrp="1"/>
          </p:cNvSpPr>
          <p:nvPr>
            <p:ph sz="quarter" idx="4"/>
          </p:nvPr>
        </p:nvSpPr>
        <p:spPr>
          <a:xfrm>
            <a:off x="6172200" y="2505075"/>
            <a:ext cx="5183188" cy="3684588"/>
          </a:xfrm>
        </p:spPr>
        <p:txBody>
          <a:bodyPr/>
          <a:lstStyle/>
          <a:p>
            <a:r>
              <a:rPr lang="pl-PL"/>
              <a:t>Edytuj style wzorca tekstu
Drugi poziom
Trzeci poziom
Czwarty poziom
Piąty poziom</a:t>
            </a:r>
          </a:p>
        </p:txBody>
      </p:sp>
      <p:sp>
        <p:nvSpPr>
          <p:cNvPr id="7" name="Symbol zastępczy daty 6">
            <a:extLst>
              <a:ext uri="{FF2B5EF4-FFF2-40B4-BE49-F238E27FC236}">
                <a16:creationId xmlns:a16="http://schemas.microsoft.com/office/drawing/2014/main" id="{5592CE02-08EC-254C-BBF3-6694AA647204}"/>
              </a:ext>
            </a:extLst>
          </p:cNvPr>
          <p:cNvSpPr>
            <a:spLocks noGrp="1"/>
          </p:cNvSpPr>
          <p:nvPr>
            <p:ph type="dt" sz="half" idx="10"/>
          </p:nvPr>
        </p:nvSpPr>
        <p:spPr/>
        <p:txBody>
          <a:bodyPr/>
          <a:lstStyle/>
          <a:p>
            <a:fld id="{A9E8B638-C988-1E4A-B36A-23099439DF53}" type="datetimeFigureOut">
              <a:rPr lang="pl-PL" smtClean="0"/>
              <a:t>13.01.2020</a:t>
            </a:fld>
            <a:endParaRPr lang="pl-PL"/>
          </a:p>
        </p:txBody>
      </p:sp>
      <p:sp>
        <p:nvSpPr>
          <p:cNvPr id="8" name="Symbol zastępczy stopki 7">
            <a:extLst>
              <a:ext uri="{FF2B5EF4-FFF2-40B4-BE49-F238E27FC236}">
                <a16:creationId xmlns:a16="http://schemas.microsoft.com/office/drawing/2014/main" id="{38833FA1-72A0-694C-ADA9-920F301250E7}"/>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605922F8-F77E-8B4F-84D9-DCE8D493FBBB}"/>
              </a:ext>
            </a:extLst>
          </p:cNvPr>
          <p:cNvSpPr>
            <a:spLocks noGrp="1"/>
          </p:cNvSpPr>
          <p:nvPr>
            <p:ph type="sldNum" sz="quarter" idx="12"/>
          </p:nvPr>
        </p:nvSpPr>
        <p:spPr/>
        <p:txBody>
          <a:bodyPr/>
          <a:lstStyle/>
          <a:p>
            <a:fld id="{4E5BE4D3-91AC-2F4C-AF3D-933223810D18}" type="slidenum">
              <a:rPr lang="pl-PL" smtClean="0"/>
              <a:t>‹#›</a:t>
            </a:fld>
            <a:endParaRPr lang="pl-PL"/>
          </a:p>
        </p:txBody>
      </p:sp>
    </p:spTree>
    <p:extLst>
      <p:ext uri="{BB962C8B-B14F-4D97-AF65-F5344CB8AC3E}">
        <p14:creationId xmlns:p14="http://schemas.microsoft.com/office/powerpoint/2010/main" val="138781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03D851-417F-0849-8843-4F0AAF3F4290}"/>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54D461E6-6FED-B546-8758-2D9401CF4483}"/>
              </a:ext>
            </a:extLst>
          </p:cNvPr>
          <p:cNvSpPr>
            <a:spLocks noGrp="1"/>
          </p:cNvSpPr>
          <p:nvPr>
            <p:ph type="dt" sz="half" idx="10"/>
          </p:nvPr>
        </p:nvSpPr>
        <p:spPr/>
        <p:txBody>
          <a:bodyPr/>
          <a:lstStyle/>
          <a:p>
            <a:fld id="{A9E8B638-C988-1E4A-B36A-23099439DF53}" type="datetimeFigureOut">
              <a:rPr lang="pl-PL" smtClean="0"/>
              <a:t>13.01.2020</a:t>
            </a:fld>
            <a:endParaRPr lang="pl-PL"/>
          </a:p>
        </p:txBody>
      </p:sp>
      <p:sp>
        <p:nvSpPr>
          <p:cNvPr id="4" name="Symbol zastępczy stopki 3">
            <a:extLst>
              <a:ext uri="{FF2B5EF4-FFF2-40B4-BE49-F238E27FC236}">
                <a16:creationId xmlns:a16="http://schemas.microsoft.com/office/drawing/2014/main" id="{D4DD2450-B233-8A46-B125-7ECB53844050}"/>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8466DF64-5077-7E41-A42B-BD92D511D99E}"/>
              </a:ext>
            </a:extLst>
          </p:cNvPr>
          <p:cNvSpPr>
            <a:spLocks noGrp="1"/>
          </p:cNvSpPr>
          <p:nvPr>
            <p:ph type="sldNum" sz="quarter" idx="12"/>
          </p:nvPr>
        </p:nvSpPr>
        <p:spPr/>
        <p:txBody>
          <a:bodyPr/>
          <a:lstStyle/>
          <a:p>
            <a:fld id="{4E5BE4D3-91AC-2F4C-AF3D-933223810D18}" type="slidenum">
              <a:rPr lang="pl-PL" smtClean="0"/>
              <a:t>‹#›</a:t>
            </a:fld>
            <a:endParaRPr lang="pl-PL"/>
          </a:p>
        </p:txBody>
      </p:sp>
    </p:spTree>
    <p:extLst>
      <p:ext uri="{BB962C8B-B14F-4D97-AF65-F5344CB8AC3E}">
        <p14:creationId xmlns:p14="http://schemas.microsoft.com/office/powerpoint/2010/main" val="3361796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6C7CD704-0F2C-0343-9F0B-A3B20EE43271}"/>
              </a:ext>
            </a:extLst>
          </p:cNvPr>
          <p:cNvSpPr>
            <a:spLocks noGrp="1"/>
          </p:cNvSpPr>
          <p:nvPr>
            <p:ph type="dt" sz="half" idx="10"/>
          </p:nvPr>
        </p:nvSpPr>
        <p:spPr/>
        <p:txBody>
          <a:bodyPr/>
          <a:lstStyle/>
          <a:p>
            <a:fld id="{A9E8B638-C988-1E4A-B36A-23099439DF53}" type="datetimeFigureOut">
              <a:rPr lang="pl-PL" smtClean="0"/>
              <a:t>13.01.2020</a:t>
            </a:fld>
            <a:endParaRPr lang="pl-PL"/>
          </a:p>
        </p:txBody>
      </p:sp>
      <p:sp>
        <p:nvSpPr>
          <p:cNvPr id="3" name="Symbol zastępczy stopki 2">
            <a:extLst>
              <a:ext uri="{FF2B5EF4-FFF2-40B4-BE49-F238E27FC236}">
                <a16:creationId xmlns:a16="http://schemas.microsoft.com/office/drawing/2014/main" id="{79D3EB24-E9E4-CB4D-BBFC-C4E7DAD790EE}"/>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AE0D49D0-7F12-EC48-974B-250F0156F51C}"/>
              </a:ext>
            </a:extLst>
          </p:cNvPr>
          <p:cNvSpPr>
            <a:spLocks noGrp="1"/>
          </p:cNvSpPr>
          <p:nvPr>
            <p:ph type="sldNum" sz="quarter" idx="12"/>
          </p:nvPr>
        </p:nvSpPr>
        <p:spPr/>
        <p:txBody>
          <a:bodyPr/>
          <a:lstStyle/>
          <a:p>
            <a:fld id="{4E5BE4D3-91AC-2F4C-AF3D-933223810D18}" type="slidenum">
              <a:rPr lang="pl-PL" smtClean="0"/>
              <a:t>‹#›</a:t>
            </a:fld>
            <a:endParaRPr lang="pl-PL"/>
          </a:p>
        </p:txBody>
      </p:sp>
    </p:spTree>
    <p:extLst>
      <p:ext uri="{BB962C8B-B14F-4D97-AF65-F5344CB8AC3E}">
        <p14:creationId xmlns:p14="http://schemas.microsoft.com/office/powerpoint/2010/main" val="3726164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C80130A-F67D-744B-B968-4B782D0CB7E8}"/>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8EB5AF6A-BB1C-7448-B214-AA94CD5651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pl-PL"/>
              <a:t>Edytuj style wzorca tekstu
Drugi poziom
Trzeci poziom
Czwarty poziom
Piąty poziom</a:t>
            </a:r>
          </a:p>
        </p:txBody>
      </p:sp>
      <p:sp>
        <p:nvSpPr>
          <p:cNvPr id="4" name="Symbol zastępczy tekstu 3">
            <a:extLst>
              <a:ext uri="{FF2B5EF4-FFF2-40B4-BE49-F238E27FC236}">
                <a16:creationId xmlns:a16="http://schemas.microsoft.com/office/drawing/2014/main" id="{9B171DD2-A244-364A-AC75-F513E5FAFA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pl-PL"/>
              <a:t>Edytuj style wzorca tekstu
Drugi poziom
Trzeci poziom
Czwarty poziom
Piąty poziom</a:t>
            </a:r>
          </a:p>
        </p:txBody>
      </p:sp>
      <p:sp>
        <p:nvSpPr>
          <p:cNvPr id="5" name="Symbol zastępczy daty 4">
            <a:extLst>
              <a:ext uri="{FF2B5EF4-FFF2-40B4-BE49-F238E27FC236}">
                <a16:creationId xmlns:a16="http://schemas.microsoft.com/office/drawing/2014/main" id="{6BA915B9-C0F8-EB44-BF82-468595335478}"/>
              </a:ext>
            </a:extLst>
          </p:cNvPr>
          <p:cNvSpPr>
            <a:spLocks noGrp="1"/>
          </p:cNvSpPr>
          <p:nvPr>
            <p:ph type="dt" sz="half" idx="10"/>
          </p:nvPr>
        </p:nvSpPr>
        <p:spPr/>
        <p:txBody>
          <a:bodyPr/>
          <a:lstStyle/>
          <a:p>
            <a:fld id="{A9E8B638-C988-1E4A-B36A-23099439DF53}" type="datetimeFigureOut">
              <a:rPr lang="pl-PL" smtClean="0"/>
              <a:t>13.01.2020</a:t>
            </a:fld>
            <a:endParaRPr lang="pl-PL"/>
          </a:p>
        </p:txBody>
      </p:sp>
      <p:sp>
        <p:nvSpPr>
          <p:cNvPr id="6" name="Symbol zastępczy stopki 5">
            <a:extLst>
              <a:ext uri="{FF2B5EF4-FFF2-40B4-BE49-F238E27FC236}">
                <a16:creationId xmlns:a16="http://schemas.microsoft.com/office/drawing/2014/main" id="{C5BCCE57-1C32-624F-98BC-E06D965BA8FF}"/>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597E7F79-35EE-1141-812D-616F95E4BB03}"/>
              </a:ext>
            </a:extLst>
          </p:cNvPr>
          <p:cNvSpPr>
            <a:spLocks noGrp="1"/>
          </p:cNvSpPr>
          <p:nvPr>
            <p:ph type="sldNum" sz="quarter" idx="12"/>
          </p:nvPr>
        </p:nvSpPr>
        <p:spPr/>
        <p:txBody>
          <a:bodyPr/>
          <a:lstStyle/>
          <a:p>
            <a:fld id="{4E5BE4D3-91AC-2F4C-AF3D-933223810D18}" type="slidenum">
              <a:rPr lang="pl-PL" smtClean="0"/>
              <a:t>‹#›</a:t>
            </a:fld>
            <a:endParaRPr lang="pl-PL"/>
          </a:p>
        </p:txBody>
      </p:sp>
    </p:spTree>
    <p:extLst>
      <p:ext uri="{BB962C8B-B14F-4D97-AF65-F5344CB8AC3E}">
        <p14:creationId xmlns:p14="http://schemas.microsoft.com/office/powerpoint/2010/main" val="838325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CD302A8-A6C8-D540-9CD0-BE08181166B1}"/>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A212D7DF-BDE8-A042-B140-D3EDB5D468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54E07314-F437-354B-BD15-43BFCFF7CB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pl-PL"/>
              <a:t>Edytuj style wzorca tekstu
Drugi poziom
Trzeci poziom
Czwarty poziom
Piąty poziom</a:t>
            </a:r>
          </a:p>
        </p:txBody>
      </p:sp>
      <p:sp>
        <p:nvSpPr>
          <p:cNvPr id="5" name="Symbol zastępczy daty 4">
            <a:extLst>
              <a:ext uri="{FF2B5EF4-FFF2-40B4-BE49-F238E27FC236}">
                <a16:creationId xmlns:a16="http://schemas.microsoft.com/office/drawing/2014/main" id="{00B58753-6C31-6546-8D07-C317D91B0A63}"/>
              </a:ext>
            </a:extLst>
          </p:cNvPr>
          <p:cNvSpPr>
            <a:spLocks noGrp="1"/>
          </p:cNvSpPr>
          <p:nvPr>
            <p:ph type="dt" sz="half" idx="10"/>
          </p:nvPr>
        </p:nvSpPr>
        <p:spPr/>
        <p:txBody>
          <a:bodyPr/>
          <a:lstStyle/>
          <a:p>
            <a:fld id="{A9E8B638-C988-1E4A-B36A-23099439DF53}" type="datetimeFigureOut">
              <a:rPr lang="pl-PL" smtClean="0"/>
              <a:t>13.01.2020</a:t>
            </a:fld>
            <a:endParaRPr lang="pl-PL"/>
          </a:p>
        </p:txBody>
      </p:sp>
      <p:sp>
        <p:nvSpPr>
          <p:cNvPr id="6" name="Symbol zastępczy stopki 5">
            <a:extLst>
              <a:ext uri="{FF2B5EF4-FFF2-40B4-BE49-F238E27FC236}">
                <a16:creationId xmlns:a16="http://schemas.microsoft.com/office/drawing/2014/main" id="{C7E07B0C-F677-D84F-9436-4F1185854605}"/>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E9F73E5E-6ADA-BD4E-81A5-B64ED029C6D5}"/>
              </a:ext>
            </a:extLst>
          </p:cNvPr>
          <p:cNvSpPr>
            <a:spLocks noGrp="1"/>
          </p:cNvSpPr>
          <p:nvPr>
            <p:ph type="sldNum" sz="quarter" idx="12"/>
          </p:nvPr>
        </p:nvSpPr>
        <p:spPr/>
        <p:txBody>
          <a:bodyPr/>
          <a:lstStyle/>
          <a:p>
            <a:fld id="{4E5BE4D3-91AC-2F4C-AF3D-933223810D18}" type="slidenum">
              <a:rPr lang="pl-PL" smtClean="0"/>
              <a:t>‹#›</a:t>
            </a:fld>
            <a:endParaRPr lang="pl-PL"/>
          </a:p>
        </p:txBody>
      </p:sp>
    </p:spTree>
    <p:extLst>
      <p:ext uri="{BB962C8B-B14F-4D97-AF65-F5344CB8AC3E}">
        <p14:creationId xmlns:p14="http://schemas.microsoft.com/office/powerpoint/2010/main" val="1112158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CE1E7F89-4C7A-A44D-8EC2-C28B97BF44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7C0E15FE-20A8-F94E-895E-37D1A9C984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pl-PL"/>
              <a:t>Edytuj style wzorca tekstu
Drugi poziom
Trzeci poziom
Czwarty poziom
Piąty poziom</a:t>
            </a:r>
          </a:p>
        </p:txBody>
      </p:sp>
      <p:sp>
        <p:nvSpPr>
          <p:cNvPr id="4" name="Symbol zastępczy daty 3">
            <a:extLst>
              <a:ext uri="{FF2B5EF4-FFF2-40B4-BE49-F238E27FC236}">
                <a16:creationId xmlns:a16="http://schemas.microsoft.com/office/drawing/2014/main" id="{DF92C694-ACE6-E34A-AD28-F168B17B87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E8B638-C988-1E4A-B36A-23099439DF53}" type="datetimeFigureOut">
              <a:rPr lang="pl-PL" smtClean="0"/>
              <a:t>13.01.2020</a:t>
            </a:fld>
            <a:endParaRPr lang="pl-PL"/>
          </a:p>
        </p:txBody>
      </p:sp>
      <p:sp>
        <p:nvSpPr>
          <p:cNvPr id="5" name="Symbol zastępczy stopki 4">
            <a:extLst>
              <a:ext uri="{FF2B5EF4-FFF2-40B4-BE49-F238E27FC236}">
                <a16:creationId xmlns:a16="http://schemas.microsoft.com/office/drawing/2014/main" id="{EBB95075-DA1E-FC41-A779-28AF06C408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93569C96-4DAD-8E46-BED1-A7A57FECE0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5BE4D3-91AC-2F4C-AF3D-933223810D18}" type="slidenum">
              <a:rPr lang="pl-PL" smtClean="0"/>
              <a:t>‹#›</a:t>
            </a:fld>
            <a:endParaRPr lang="pl-PL"/>
          </a:p>
        </p:txBody>
      </p:sp>
    </p:spTree>
    <p:extLst>
      <p:ext uri="{BB962C8B-B14F-4D97-AF65-F5344CB8AC3E}">
        <p14:creationId xmlns:p14="http://schemas.microsoft.com/office/powerpoint/2010/main" val="29374174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en.wikipedia.org/wiki/Mania" TargetMode="External"/><Relationship Id="rId3" Type="http://schemas.openxmlformats.org/officeDocument/2006/relationships/hyperlink" Target="https://en.wikipedia.org/wiki/Hysteria" TargetMode="External"/><Relationship Id="rId7" Type="http://schemas.openxmlformats.org/officeDocument/2006/relationships/hyperlink" Target="https://en.wikipedia.org/wiki/Schizophrenia" TargetMode="External"/><Relationship Id="rId2" Type="http://schemas.openxmlformats.org/officeDocument/2006/relationships/hyperlink" Target="https://en.wikipedia.org/wiki/Hypochondriasis" TargetMode="External"/><Relationship Id="rId1" Type="http://schemas.openxmlformats.org/officeDocument/2006/relationships/slideLayout" Target="../slideLayouts/slideLayout2.xml"/><Relationship Id="rId6" Type="http://schemas.openxmlformats.org/officeDocument/2006/relationships/hyperlink" Target="https://en.wikipedia.org/wiki/Psychasthenia" TargetMode="External"/><Relationship Id="rId5" Type="http://schemas.openxmlformats.org/officeDocument/2006/relationships/hyperlink" Target="https://en.wikipedia.org/wiki/Paranoia" TargetMode="External"/><Relationship Id="rId4" Type="http://schemas.openxmlformats.org/officeDocument/2006/relationships/hyperlink" Target="https://en.wikipedia.org/wiki/Psychopathy"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36F15A9-E37F-4C44-B8A1-0A47841D6155}"/>
              </a:ext>
            </a:extLst>
          </p:cNvPr>
          <p:cNvSpPr>
            <a:spLocks noGrp="1"/>
          </p:cNvSpPr>
          <p:nvPr>
            <p:ph type="ctrTitle"/>
          </p:nvPr>
        </p:nvSpPr>
        <p:spPr/>
        <p:txBody>
          <a:bodyPr/>
          <a:lstStyle/>
          <a:p>
            <a:r>
              <a:rPr lang="pl-PL" dirty="0" err="1"/>
              <a:t>Psychological</a:t>
            </a:r>
            <a:r>
              <a:rPr lang="pl-PL" dirty="0"/>
              <a:t> </a:t>
            </a:r>
            <a:r>
              <a:rPr lang="pl-PL" dirty="0" err="1"/>
              <a:t>theories</a:t>
            </a:r>
            <a:r>
              <a:rPr lang="pl-PL" dirty="0"/>
              <a:t> of </a:t>
            </a:r>
            <a:r>
              <a:rPr lang="pl-PL" dirty="0" err="1"/>
              <a:t>criminality</a:t>
            </a:r>
            <a:endParaRPr lang="pl-PL" dirty="0"/>
          </a:p>
        </p:txBody>
      </p:sp>
      <p:sp>
        <p:nvSpPr>
          <p:cNvPr id="3" name="Podtytuł 2">
            <a:extLst>
              <a:ext uri="{FF2B5EF4-FFF2-40B4-BE49-F238E27FC236}">
                <a16:creationId xmlns:a16="http://schemas.microsoft.com/office/drawing/2014/main" id="{446AE69C-EE27-B742-AD1E-5076A81A70DB}"/>
              </a:ext>
            </a:extLst>
          </p:cNvPr>
          <p:cNvSpPr>
            <a:spLocks noGrp="1"/>
          </p:cNvSpPr>
          <p:nvPr>
            <p:ph type="subTitle" idx="1"/>
          </p:nvPr>
        </p:nvSpPr>
        <p:spPr/>
        <p:txBody>
          <a:bodyPr/>
          <a:lstStyle/>
          <a:p>
            <a:endParaRPr lang="pl-PL" dirty="0"/>
          </a:p>
        </p:txBody>
      </p:sp>
    </p:spTree>
    <p:extLst>
      <p:ext uri="{BB962C8B-B14F-4D97-AF65-F5344CB8AC3E}">
        <p14:creationId xmlns:p14="http://schemas.microsoft.com/office/powerpoint/2010/main" val="769881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015A15CE-2FBA-A84E-95F2-9434341E1235}"/>
              </a:ext>
            </a:extLst>
          </p:cNvPr>
          <p:cNvSpPr>
            <a:spLocks noGrp="1"/>
          </p:cNvSpPr>
          <p:nvPr>
            <p:ph idx="1"/>
          </p:nvPr>
        </p:nvSpPr>
        <p:spPr>
          <a:xfrm>
            <a:off x="838200" y="588579"/>
            <a:ext cx="10515600" cy="6085490"/>
          </a:xfrm>
        </p:spPr>
        <p:txBody>
          <a:bodyPr>
            <a:normAutofit/>
          </a:bodyPr>
          <a:lstStyle/>
          <a:p>
            <a:pPr algn="just"/>
            <a:r>
              <a:rPr lang="pl-PL" dirty="0">
                <a:solidFill>
                  <a:srgbClr val="FF0000"/>
                </a:solidFill>
              </a:rPr>
              <a:t>The </a:t>
            </a:r>
            <a:r>
              <a:rPr lang="pl-PL" dirty="0" err="1">
                <a:solidFill>
                  <a:srgbClr val="FF0000"/>
                </a:solidFill>
              </a:rPr>
              <a:t>nature</a:t>
            </a:r>
            <a:r>
              <a:rPr lang="pl-PL" dirty="0">
                <a:solidFill>
                  <a:srgbClr val="FF0000"/>
                </a:solidFill>
              </a:rPr>
              <a:t>-versus-</a:t>
            </a:r>
            <a:r>
              <a:rPr lang="pl-PL" dirty="0" err="1">
                <a:solidFill>
                  <a:srgbClr val="FF0000"/>
                </a:solidFill>
              </a:rPr>
              <a:t>nurture</a:t>
            </a:r>
            <a:r>
              <a:rPr lang="pl-PL" dirty="0">
                <a:solidFill>
                  <a:srgbClr val="FF0000"/>
                </a:solidFill>
              </a:rPr>
              <a:t> </a:t>
            </a:r>
            <a:r>
              <a:rPr lang="pl-PL" dirty="0" err="1">
                <a:solidFill>
                  <a:srgbClr val="FF0000"/>
                </a:solidFill>
              </a:rPr>
              <a:t>debate</a:t>
            </a:r>
            <a:endParaRPr lang="pl-PL" dirty="0">
              <a:solidFill>
                <a:srgbClr val="FF0000"/>
              </a:solidFill>
            </a:endParaRPr>
          </a:p>
          <a:p>
            <a:pPr algn="just"/>
            <a:r>
              <a:rPr lang="pl-PL" dirty="0">
                <a:solidFill>
                  <a:srgbClr val="E84BA1"/>
                </a:solidFill>
              </a:rPr>
              <a:t>The </a:t>
            </a:r>
            <a:r>
              <a:rPr lang="pl-PL" dirty="0" err="1">
                <a:solidFill>
                  <a:srgbClr val="E84BA1"/>
                </a:solidFill>
              </a:rPr>
              <a:t>nature</a:t>
            </a:r>
            <a:r>
              <a:rPr lang="pl-PL" dirty="0">
                <a:solidFill>
                  <a:srgbClr val="E84BA1"/>
                </a:solidFill>
              </a:rPr>
              <a:t> </a:t>
            </a:r>
            <a:r>
              <a:rPr lang="pl-PL" dirty="0" err="1">
                <a:solidFill>
                  <a:srgbClr val="E84BA1"/>
                </a:solidFill>
              </a:rPr>
              <a:t>theory</a:t>
            </a:r>
            <a:r>
              <a:rPr lang="pl-PL" dirty="0">
                <a:solidFill>
                  <a:srgbClr val="E84BA1"/>
                </a:solidFill>
              </a:rPr>
              <a:t> </a:t>
            </a:r>
            <a:r>
              <a:rPr lang="pl-PL" dirty="0" err="1">
                <a:solidFill>
                  <a:srgbClr val="E84BA1"/>
                </a:solidFill>
              </a:rPr>
              <a:t>holds</a:t>
            </a:r>
            <a:r>
              <a:rPr lang="pl-PL" dirty="0">
                <a:solidFill>
                  <a:srgbClr val="E84BA1"/>
                </a:solidFill>
              </a:rPr>
              <a:t> </a:t>
            </a:r>
            <a:r>
              <a:rPr lang="pl-PL" dirty="0" err="1">
                <a:solidFill>
                  <a:srgbClr val="E84BA1"/>
                </a:solidFill>
              </a:rPr>
              <a:t>that</a:t>
            </a:r>
            <a:r>
              <a:rPr lang="pl-PL" dirty="0">
                <a:solidFill>
                  <a:srgbClr val="E84BA1"/>
                </a:solidFill>
              </a:rPr>
              <a:t> </a:t>
            </a:r>
            <a:r>
              <a:rPr lang="pl-PL" dirty="0" err="1">
                <a:solidFill>
                  <a:srgbClr val="E84BA1"/>
                </a:solidFill>
              </a:rPr>
              <a:t>intelligence</a:t>
            </a:r>
            <a:r>
              <a:rPr lang="pl-PL" dirty="0">
                <a:solidFill>
                  <a:srgbClr val="E84BA1"/>
                </a:solidFill>
              </a:rPr>
              <a:t> </a:t>
            </a:r>
            <a:r>
              <a:rPr lang="pl-PL" dirty="0" err="1">
                <a:solidFill>
                  <a:srgbClr val="E84BA1"/>
                </a:solidFill>
              </a:rPr>
              <a:t>is</a:t>
            </a:r>
            <a:r>
              <a:rPr lang="pl-PL" dirty="0">
                <a:solidFill>
                  <a:srgbClr val="E84BA1"/>
                </a:solidFill>
              </a:rPr>
              <a:t> </a:t>
            </a:r>
            <a:r>
              <a:rPr lang="pl-PL" dirty="0" err="1">
                <a:solidFill>
                  <a:srgbClr val="E84BA1"/>
                </a:solidFill>
              </a:rPr>
              <a:t>genetically</a:t>
            </a:r>
            <a:r>
              <a:rPr lang="pl-PL" dirty="0">
                <a:solidFill>
                  <a:srgbClr val="E84BA1"/>
                </a:solidFill>
              </a:rPr>
              <a:t> </a:t>
            </a:r>
            <a:r>
              <a:rPr lang="pl-PL" dirty="0" err="1">
                <a:solidFill>
                  <a:srgbClr val="E84BA1"/>
                </a:solidFill>
              </a:rPr>
              <a:t>determined</a:t>
            </a:r>
            <a:endParaRPr lang="pl-PL" dirty="0">
              <a:solidFill>
                <a:srgbClr val="E84BA1"/>
              </a:solidFill>
            </a:endParaRPr>
          </a:p>
          <a:p>
            <a:pPr algn="just"/>
            <a:r>
              <a:rPr lang="pl-PL" dirty="0">
                <a:solidFill>
                  <a:srgbClr val="E84BA1"/>
                </a:solidFill>
              </a:rPr>
              <a:t>The </a:t>
            </a:r>
            <a:r>
              <a:rPr lang="pl-PL" dirty="0" err="1">
                <a:solidFill>
                  <a:srgbClr val="E84BA1"/>
                </a:solidFill>
              </a:rPr>
              <a:t>nurture</a:t>
            </a:r>
            <a:r>
              <a:rPr lang="pl-PL" dirty="0">
                <a:solidFill>
                  <a:srgbClr val="E84BA1"/>
                </a:solidFill>
              </a:rPr>
              <a:t> </a:t>
            </a:r>
            <a:r>
              <a:rPr lang="pl-PL" dirty="0" err="1">
                <a:solidFill>
                  <a:srgbClr val="E84BA1"/>
                </a:solidFill>
              </a:rPr>
              <a:t>theory</a:t>
            </a:r>
            <a:r>
              <a:rPr lang="pl-PL" dirty="0">
                <a:solidFill>
                  <a:srgbClr val="E84BA1"/>
                </a:solidFill>
              </a:rPr>
              <a:t> </a:t>
            </a:r>
            <a:r>
              <a:rPr lang="pl-PL" dirty="0" err="1">
                <a:solidFill>
                  <a:srgbClr val="E84BA1"/>
                </a:solidFill>
              </a:rPr>
              <a:t>holds</a:t>
            </a:r>
            <a:r>
              <a:rPr lang="pl-PL" dirty="0">
                <a:solidFill>
                  <a:srgbClr val="E84BA1"/>
                </a:solidFill>
              </a:rPr>
              <a:t> </a:t>
            </a:r>
            <a:r>
              <a:rPr lang="pl-PL" dirty="0" err="1">
                <a:solidFill>
                  <a:srgbClr val="E84BA1"/>
                </a:solidFill>
              </a:rPr>
              <a:t>that</a:t>
            </a:r>
            <a:r>
              <a:rPr lang="pl-PL" dirty="0">
                <a:solidFill>
                  <a:srgbClr val="E84BA1"/>
                </a:solidFill>
              </a:rPr>
              <a:t> </a:t>
            </a:r>
            <a:r>
              <a:rPr lang="pl-PL" dirty="0" err="1">
                <a:solidFill>
                  <a:srgbClr val="E84BA1"/>
                </a:solidFill>
              </a:rPr>
              <a:t>intellifence</a:t>
            </a:r>
            <a:r>
              <a:rPr lang="pl-PL" dirty="0">
                <a:solidFill>
                  <a:srgbClr val="E84BA1"/>
                </a:solidFill>
              </a:rPr>
              <a:t> </a:t>
            </a:r>
            <a:r>
              <a:rPr lang="pl-PL" dirty="0" err="1">
                <a:solidFill>
                  <a:srgbClr val="E84BA1"/>
                </a:solidFill>
              </a:rPr>
              <a:t>is</a:t>
            </a:r>
            <a:r>
              <a:rPr lang="pl-PL" dirty="0">
                <a:solidFill>
                  <a:srgbClr val="E84BA1"/>
                </a:solidFill>
              </a:rPr>
              <a:t> </a:t>
            </a:r>
            <a:r>
              <a:rPr lang="pl-PL" dirty="0" err="1">
                <a:solidFill>
                  <a:srgbClr val="E84BA1"/>
                </a:solidFill>
              </a:rPr>
              <a:t>determined</a:t>
            </a:r>
            <a:r>
              <a:rPr lang="pl-PL" dirty="0">
                <a:solidFill>
                  <a:srgbClr val="E84BA1"/>
                </a:solidFill>
              </a:rPr>
              <a:t> by the </a:t>
            </a:r>
            <a:r>
              <a:rPr lang="pl-PL" dirty="0" err="1">
                <a:solidFill>
                  <a:srgbClr val="E84BA1"/>
                </a:solidFill>
              </a:rPr>
              <a:t>quality</a:t>
            </a:r>
            <a:r>
              <a:rPr lang="pl-PL" dirty="0">
                <a:solidFill>
                  <a:srgbClr val="E84BA1"/>
                </a:solidFill>
              </a:rPr>
              <a:t> of the </a:t>
            </a:r>
            <a:r>
              <a:rPr lang="pl-PL" dirty="0" err="1">
                <a:solidFill>
                  <a:srgbClr val="E84BA1"/>
                </a:solidFill>
              </a:rPr>
              <a:t>social</a:t>
            </a:r>
            <a:r>
              <a:rPr lang="pl-PL" dirty="0">
                <a:solidFill>
                  <a:srgbClr val="E84BA1"/>
                </a:solidFill>
              </a:rPr>
              <a:t> environment (</a:t>
            </a:r>
            <a:r>
              <a:rPr lang="pl-PL" dirty="0" err="1">
                <a:solidFill>
                  <a:srgbClr val="E84BA1"/>
                </a:solidFill>
              </a:rPr>
              <a:t>especially</a:t>
            </a:r>
            <a:r>
              <a:rPr lang="pl-PL" dirty="0">
                <a:solidFill>
                  <a:srgbClr val="E84BA1"/>
                </a:solidFill>
              </a:rPr>
              <a:t> </a:t>
            </a:r>
            <a:r>
              <a:rPr lang="pl-PL" dirty="0" err="1">
                <a:solidFill>
                  <a:srgbClr val="E84BA1"/>
                </a:solidFill>
              </a:rPr>
              <a:t>during</a:t>
            </a:r>
            <a:r>
              <a:rPr lang="pl-PL" dirty="0">
                <a:solidFill>
                  <a:srgbClr val="E84BA1"/>
                </a:solidFill>
              </a:rPr>
              <a:t> </a:t>
            </a:r>
            <a:r>
              <a:rPr lang="pl-PL" dirty="0" err="1">
                <a:solidFill>
                  <a:srgbClr val="E84BA1"/>
                </a:solidFill>
              </a:rPr>
              <a:t>childhood</a:t>
            </a:r>
            <a:r>
              <a:rPr lang="pl-PL" dirty="0">
                <a:solidFill>
                  <a:srgbClr val="E84BA1"/>
                </a:solidFill>
              </a:rPr>
              <a:t>) and </a:t>
            </a:r>
            <a:r>
              <a:rPr lang="pl-PL" dirty="0" err="1">
                <a:solidFill>
                  <a:srgbClr val="E84BA1"/>
                </a:solidFill>
              </a:rPr>
              <a:t>is</a:t>
            </a:r>
            <a:r>
              <a:rPr lang="pl-PL" dirty="0">
                <a:solidFill>
                  <a:srgbClr val="E84BA1"/>
                </a:solidFill>
              </a:rPr>
              <a:t> not a </a:t>
            </a:r>
            <a:r>
              <a:rPr lang="pl-PL" dirty="0" err="1">
                <a:solidFill>
                  <a:srgbClr val="E84BA1"/>
                </a:solidFill>
              </a:rPr>
              <a:t>product</a:t>
            </a:r>
            <a:r>
              <a:rPr lang="pl-PL" dirty="0">
                <a:solidFill>
                  <a:srgbClr val="E84BA1"/>
                </a:solidFill>
              </a:rPr>
              <a:t> of </a:t>
            </a:r>
            <a:r>
              <a:rPr lang="pl-PL" dirty="0" err="1">
                <a:solidFill>
                  <a:srgbClr val="E84BA1"/>
                </a:solidFill>
              </a:rPr>
              <a:t>genetic</a:t>
            </a:r>
            <a:r>
              <a:rPr lang="pl-PL" dirty="0">
                <a:solidFill>
                  <a:srgbClr val="E84BA1"/>
                </a:solidFill>
              </a:rPr>
              <a:t> </a:t>
            </a:r>
            <a:r>
              <a:rPr lang="pl-PL" dirty="0" err="1">
                <a:solidFill>
                  <a:srgbClr val="E84BA1"/>
                </a:solidFill>
              </a:rPr>
              <a:t>inheritance</a:t>
            </a:r>
            <a:r>
              <a:rPr lang="pl-PL" dirty="0">
                <a:solidFill>
                  <a:srgbClr val="E84BA1"/>
                </a:solidFill>
              </a:rPr>
              <a:t>.</a:t>
            </a:r>
          </a:p>
          <a:p>
            <a:pPr algn="just"/>
            <a:r>
              <a:rPr lang="pl-PL" dirty="0" err="1"/>
              <a:t>Some</a:t>
            </a:r>
            <a:r>
              <a:rPr lang="pl-PL" dirty="0"/>
              <a:t> </a:t>
            </a:r>
            <a:r>
              <a:rPr lang="pl-PL" dirty="0" err="1"/>
              <a:t>scholars</a:t>
            </a:r>
            <a:r>
              <a:rPr lang="pl-PL" dirty="0"/>
              <a:t> </a:t>
            </a:r>
            <a:r>
              <a:rPr lang="pl-PL" dirty="0" err="1"/>
              <a:t>argue</a:t>
            </a:r>
            <a:r>
              <a:rPr lang="pl-PL" dirty="0"/>
              <a:t> </a:t>
            </a:r>
            <a:r>
              <a:rPr lang="pl-PL" dirty="0" err="1"/>
              <a:t>that</a:t>
            </a:r>
            <a:r>
              <a:rPr lang="pl-PL" dirty="0"/>
              <a:t> the role of </a:t>
            </a:r>
            <a:r>
              <a:rPr lang="pl-PL" dirty="0" err="1"/>
              <a:t>nature</a:t>
            </a:r>
            <a:r>
              <a:rPr lang="pl-PL" dirty="0"/>
              <a:t> </a:t>
            </a:r>
            <a:r>
              <a:rPr lang="pl-PL" dirty="0" err="1"/>
              <a:t>is</a:t>
            </a:r>
            <a:r>
              <a:rPr lang="pl-PL" dirty="0"/>
              <a:t> </a:t>
            </a:r>
            <a:r>
              <a:rPr lang="pl-PL" dirty="0" err="1"/>
              <a:t>prevalent</a:t>
            </a:r>
            <a:r>
              <a:rPr lang="pl-PL" dirty="0"/>
              <a:t> but </a:t>
            </a:r>
            <a:r>
              <a:rPr lang="pl-PL" dirty="0" err="1"/>
              <a:t>is</a:t>
            </a:r>
            <a:r>
              <a:rPr lang="pl-PL" dirty="0"/>
              <a:t> </a:t>
            </a:r>
            <a:r>
              <a:rPr lang="pl-PL" dirty="0" err="1"/>
              <a:t>it</a:t>
            </a:r>
            <a:r>
              <a:rPr lang="pl-PL" dirty="0"/>
              <a:t> </a:t>
            </a:r>
            <a:r>
              <a:rPr lang="pl-PL" dirty="0" err="1"/>
              <a:t>true</a:t>
            </a:r>
            <a:r>
              <a:rPr lang="pl-PL" dirty="0"/>
              <a:t> </a:t>
            </a:r>
            <a:r>
              <a:rPr lang="pl-PL" dirty="0" err="1"/>
              <a:t>that</a:t>
            </a:r>
            <a:r>
              <a:rPr lang="pl-PL" dirty="0"/>
              <a:t> the </a:t>
            </a:r>
            <a:r>
              <a:rPr lang="pl-PL" dirty="0" err="1"/>
              <a:t>heredity</a:t>
            </a:r>
            <a:r>
              <a:rPr lang="pl-PL" dirty="0"/>
              <a:t> </a:t>
            </a:r>
            <a:r>
              <a:rPr lang="pl-PL" dirty="0" err="1"/>
              <a:t>determines</a:t>
            </a:r>
            <a:r>
              <a:rPr lang="pl-PL" dirty="0"/>
              <a:t> IQ?</a:t>
            </a:r>
          </a:p>
          <a:p>
            <a:pPr algn="just"/>
            <a:r>
              <a:rPr lang="pl-PL" dirty="0" err="1">
                <a:solidFill>
                  <a:srgbClr val="E84BA1"/>
                </a:solidFill>
              </a:rPr>
              <a:t>Travis</a:t>
            </a:r>
            <a:r>
              <a:rPr lang="pl-PL" dirty="0">
                <a:solidFill>
                  <a:srgbClr val="E84BA1"/>
                </a:solidFill>
              </a:rPr>
              <a:t> </a:t>
            </a:r>
            <a:r>
              <a:rPr lang="pl-PL" dirty="0" err="1">
                <a:solidFill>
                  <a:srgbClr val="E84BA1"/>
                </a:solidFill>
              </a:rPr>
              <a:t>Hirschi</a:t>
            </a:r>
            <a:r>
              <a:rPr lang="pl-PL" dirty="0">
                <a:solidFill>
                  <a:srgbClr val="E84BA1"/>
                </a:solidFill>
              </a:rPr>
              <a:t> and Michael </a:t>
            </a:r>
            <a:r>
              <a:rPr lang="pl-PL" dirty="0" err="1">
                <a:solidFill>
                  <a:srgbClr val="E84BA1"/>
                </a:solidFill>
              </a:rPr>
              <a:t>Hindelang</a:t>
            </a:r>
            <a:r>
              <a:rPr lang="pl-PL" dirty="0">
                <a:solidFill>
                  <a:srgbClr val="E84BA1"/>
                </a:solidFill>
              </a:rPr>
              <a:t> (1977) –  the IQ </a:t>
            </a:r>
            <a:r>
              <a:rPr lang="pl-PL" dirty="0" err="1">
                <a:solidFill>
                  <a:srgbClr val="E84BA1"/>
                </a:solidFill>
              </a:rPr>
              <a:t>is</a:t>
            </a:r>
            <a:r>
              <a:rPr lang="pl-PL" dirty="0">
                <a:solidFill>
                  <a:srgbClr val="E84BA1"/>
                </a:solidFill>
              </a:rPr>
              <a:t> a </a:t>
            </a:r>
            <a:r>
              <a:rPr lang="pl-PL" dirty="0" err="1">
                <a:solidFill>
                  <a:srgbClr val="E84BA1"/>
                </a:solidFill>
              </a:rPr>
              <a:t>very</a:t>
            </a:r>
            <a:r>
              <a:rPr lang="pl-PL" dirty="0">
                <a:solidFill>
                  <a:srgbClr val="E84BA1"/>
                </a:solidFill>
              </a:rPr>
              <a:t> </a:t>
            </a:r>
            <a:r>
              <a:rPr lang="pl-PL" dirty="0" err="1">
                <a:solidFill>
                  <a:srgbClr val="E84BA1"/>
                </a:solidFill>
              </a:rPr>
              <a:t>very</a:t>
            </a:r>
            <a:r>
              <a:rPr lang="pl-PL" dirty="0">
                <a:solidFill>
                  <a:srgbClr val="E84BA1"/>
                </a:solidFill>
              </a:rPr>
              <a:t> </a:t>
            </a:r>
            <a:r>
              <a:rPr lang="pl-PL" dirty="0" err="1">
                <a:solidFill>
                  <a:srgbClr val="E84BA1"/>
                </a:solidFill>
              </a:rPr>
              <a:t>strong</a:t>
            </a:r>
            <a:r>
              <a:rPr lang="pl-PL" dirty="0">
                <a:solidFill>
                  <a:srgbClr val="E84BA1"/>
                </a:solidFill>
              </a:rPr>
              <a:t> </a:t>
            </a:r>
            <a:r>
              <a:rPr lang="pl-PL" dirty="0" err="1">
                <a:solidFill>
                  <a:srgbClr val="E84BA1"/>
                </a:solidFill>
              </a:rPr>
              <a:t>predictor</a:t>
            </a:r>
            <a:r>
              <a:rPr lang="pl-PL" dirty="0">
                <a:solidFill>
                  <a:srgbClr val="E84BA1"/>
                </a:solidFill>
              </a:rPr>
              <a:t> of </a:t>
            </a:r>
            <a:r>
              <a:rPr lang="pl-PL" dirty="0" err="1">
                <a:solidFill>
                  <a:srgbClr val="E84BA1"/>
                </a:solidFill>
              </a:rPr>
              <a:t>crime</a:t>
            </a:r>
            <a:r>
              <a:rPr lang="pl-PL" dirty="0">
                <a:solidFill>
                  <a:srgbClr val="E84BA1"/>
                </a:solidFill>
              </a:rPr>
              <a:t> and </a:t>
            </a:r>
            <a:r>
              <a:rPr lang="pl-PL" dirty="0" err="1">
                <a:solidFill>
                  <a:srgbClr val="E84BA1"/>
                </a:solidFill>
              </a:rPr>
              <a:t>violcene</a:t>
            </a:r>
            <a:r>
              <a:rPr lang="pl-PL" dirty="0">
                <a:solidFill>
                  <a:srgbClr val="E84BA1"/>
                </a:solidFill>
              </a:rPr>
              <a:t>; the </a:t>
            </a:r>
            <a:r>
              <a:rPr lang="pl-PL" dirty="0" err="1">
                <a:solidFill>
                  <a:srgbClr val="E84BA1"/>
                </a:solidFill>
              </a:rPr>
              <a:t>important</a:t>
            </a:r>
            <a:r>
              <a:rPr lang="pl-PL" dirty="0">
                <a:solidFill>
                  <a:srgbClr val="E84BA1"/>
                </a:solidFill>
              </a:rPr>
              <a:t> role of </a:t>
            </a:r>
            <a:r>
              <a:rPr lang="pl-PL" dirty="0" err="1">
                <a:solidFill>
                  <a:srgbClr val="E84BA1"/>
                </a:solidFill>
              </a:rPr>
              <a:t>school</a:t>
            </a:r>
            <a:endParaRPr lang="pl-PL" dirty="0">
              <a:solidFill>
                <a:srgbClr val="E84BA1"/>
              </a:solidFill>
            </a:endParaRPr>
          </a:p>
          <a:p>
            <a:pPr algn="just"/>
            <a:r>
              <a:rPr lang="en-US" dirty="0">
                <a:solidFill>
                  <a:srgbClr val="E84BA1"/>
                </a:solidFill>
              </a:rPr>
              <a:t>an extensive review by the American Psychological Association found only a small relationship between intelligence and criminal </a:t>
            </a:r>
            <a:r>
              <a:rPr lang="en-US" dirty="0" err="1">
                <a:solidFill>
                  <a:srgbClr val="E84BA1"/>
                </a:solidFill>
              </a:rPr>
              <a:t>behaviour</a:t>
            </a:r>
            <a:r>
              <a:rPr lang="en-US" dirty="0">
                <a:solidFill>
                  <a:srgbClr val="E84BA1"/>
                </a:solidFill>
              </a:rPr>
              <a:t>. </a:t>
            </a:r>
          </a:p>
          <a:p>
            <a:pPr algn="just"/>
            <a:endParaRPr lang="pl-PL" dirty="0"/>
          </a:p>
          <a:p>
            <a:endParaRPr lang="pl-PL" dirty="0"/>
          </a:p>
        </p:txBody>
      </p:sp>
    </p:spTree>
    <p:extLst>
      <p:ext uri="{BB962C8B-B14F-4D97-AF65-F5344CB8AC3E}">
        <p14:creationId xmlns:p14="http://schemas.microsoft.com/office/powerpoint/2010/main" val="20019408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9485347-F9D6-1448-B39B-828EFED10C52}"/>
              </a:ext>
            </a:extLst>
          </p:cNvPr>
          <p:cNvSpPr>
            <a:spLocks noGrp="1"/>
          </p:cNvSpPr>
          <p:nvPr>
            <p:ph type="title"/>
          </p:nvPr>
        </p:nvSpPr>
        <p:spPr/>
        <p:txBody>
          <a:bodyPr/>
          <a:lstStyle/>
          <a:p>
            <a:pPr marL="571500" indent="-571500">
              <a:buFont typeface="Wingdings" pitchFamily="2" charset="2"/>
              <a:buChar char="v"/>
            </a:pPr>
            <a:r>
              <a:rPr lang="pl-PL" dirty="0" err="1"/>
              <a:t>Psychological</a:t>
            </a:r>
            <a:r>
              <a:rPr lang="pl-PL" dirty="0"/>
              <a:t> </a:t>
            </a:r>
            <a:r>
              <a:rPr lang="pl-PL" dirty="0" err="1"/>
              <a:t>theories</a:t>
            </a:r>
            <a:r>
              <a:rPr lang="pl-PL" dirty="0"/>
              <a:t> of </a:t>
            </a:r>
            <a:r>
              <a:rPr lang="pl-PL" dirty="0" err="1"/>
              <a:t>aggression</a:t>
            </a:r>
            <a:endParaRPr lang="pl-PL" dirty="0"/>
          </a:p>
        </p:txBody>
      </p:sp>
      <p:sp>
        <p:nvSpPr>
          <p:cNvPr id="3" name="Symbol zastępczy zawartości 2">
            <a:extLst>
              <a:ext uri="{FF2B5EF4-FFF2-40B4-BE49-F238E27FC236}">
                <a16:creationId xmlns:a16="http://schemas.microsoft.com/office/drawing/2014/main" id="{A18DBC70-5F3D-F242-AAE3-6C120D6374EE}"/>
              </a:ext>
            </a:extLst>
          </p:cNvPr>
          <p:cNvSpPr>
            <a:spLocks noGrp="1"/>
          </p:cNvSpPr>
          <p:nvPr>
            <p:ph idx="1"/>
          </p:nvPr>
        </p:nvSpPr>
        <p:spPr/>
        <p:txBody>
          <a:bodyPr/>
          <a:lstStyle/>
          <a:p>
            <a:r>
              <a:rPr lang="pl-PL" dirty="0" err="1"/>
              <a:t>Problems</a:t>
            </a:r>
            <a:r>
              <a:rPr lang="pl-PL" dirty="0"/>
              <a:t> with </a:t>
            </a:r>
            <a:r>
              <a:rPr lang="pl-PL" dirty="0" err="1"/>
              <a:t>defining</a:t>
            </a:r>
            <a:r>
              <a:rPr lang="pl-PL" dirty="0"/>
              <a:t> </a:t>
            </a:r>
            <a:r>
              <a:rPr lang="pl-PL" dirty="0" err="1"/>
              <a:t>aggression</a:t>
            </a:r>
            <a:endParaRPr lang="pl-PL" dirty="0"/>
          </a:p>
          <a:p>
            <a:r>
              <a:rPr lang="pl-PL" dirty="0"/>
              <a:t>A </a:t>
            </a:r>
            <a:r>
              <a:rPr lang="pl-PL" dirty="0" err="1"/>
              <a:t>mother’s</a:t>
            </a:r>
            <a:r>
              <a:rPr lang="pl-PL" dirty="0"/>
              <a:t> </a:t>
            </a:r>
            <a:r>
              <a:rPr lang="pl-PL" dirty="0" err="1"/>
              <a:t>slap</a:t>
            </a:r>
            <a:r>
              <a:rPr lang="pl-PL" dirty="0"/>
              <a:t> – </a:t>
            </a:r>
            <a:r>
              <a:rPr lang="pl-PL" dirty="0" err="1"/>
              <a:t>is</a:t>
            </a:r>
            <a:r>
              <a:rPr lang="pl-PL" dirty="0"/>
              <a:t> </a:t>
            </a:r>
            <a:r>
              <a:rPr lang="pl-PL" dirty="0" err="1"/>
              <a:t>it</a:t>
            </a:r>
            <a:r>
              <a:rPr lang="pl-PL" dirty="0"/>
              <a:t> </a:t>
            </a:r>
            <a:r>
              <a:rPr lang="pl-PL" dirty="0" err="1"/>
              <a:t>an</a:t>
            </a:r>
            <a:r>
              <a:rPr lang="pl-PL" dirty="0"/>
              <a:t> </a:t>
            </a:r>
            <a:r>
              <a:rPr lang="pl-PL" dirty="0" err="1"/>
              <a:t>act</a:t>
            </a:r>
            <a:r>
              <a:rPr lang="pl-PL" dirty="0"/>
              <a:t> of </a:t>
            </a:r>
            <a:r>
              <a:rPr lang="pl-PL" dirty="0" err="1"/>
              <a:t>aggression</a:t>
            </a:r>
            <a:r>
              <a:rPr lang="pl-PL" dirty="0"/>
              <a:t> </a:t>
            </a:r>
            <a:r>
              <a:rPr lang="pl-PL" dirty="0" err="1"/>
              <a:t>or</a:t>
            </a:r>
            <a:r>
              <a:rPr lang="pl-PL" dirty="0"/>
              <a:t> not?</a:t>
            </a:r>
          </a:p>
          <a:p>
            <a:pPr marL="0" indent="0">
              <a:buNone/>
            </a:pPr>
            <a:r>
              <a:rPr lang="pl-PL" dirty="0"/>
              <a:t>-</a:t>
            </a:r>
            <a:r>
              <a:rPr lang="pl-PL" dirty="0" err="1"/>
              <a:t>justifying</a:t>
            </a:r>
            <a:r>
              <a:rPr lang="pl-PL" dirty="0"/>
              <a:t> </a:t>
            </a:r>
            <a:r>
              <a:rPr lang="pl-PL" dirty="0" err="1"/>
              <a:t>circumstance</a:t>
            </a:r>
            <a:endParaRPr lang="pl-PL" dirty="0"/>
          </a:p>
          <a:p>
            <a:pPr marL="0" indent="0">
              <a:buNone/>
            </a:pPr>
            <a:r>
              <a:rPr lang="pl-PL" dirty="0"/>
              <a:t>-</a:t>
            </a:r>
            <a:r>
              <a:rPr lang="pl-PL" dirty="0" err="1"/>
              <a:t>circumstance</a:t>
            </a:r>
            <a:r>
              <a:rPr lang="pl-PL" dirty="0"/>
              <a:t> </a:t>
            </a:r>
            <a:r>
              <a:rPr lang="pl-PL" dirty="0" err="1"/>
              <a:t>revoking</a:t>
            </a:r>
            <a:r>
              <a:rPr lang="pl-PL" dirty="0"/>
              <a:t> </a:t>
            </a:r>
            <a:r>
              <a:rPr lang="pl-PL" dirty="0" err="1"/>
              <a:t>unlawfulness</a:t>
            </a:r>
            <a:endParaRPr lang="pl-PL" dirty="0"/>
          </a:p>
          <a:p>
            <a:pPr marL="0" indent="0">
              <a:buNone/>
            </a:pPr>
            <a:r>
              <a:rPr lang="pl-PL" dirty="0"/>
              <a:t>-</a:t>
            </a:r>
            <a:r>
              <a:rPr lang="pl-PL" dirty="0" err="1"/>
              <a:t>discipline</a:t>
            </a:r>
            <a:r>
              <a:rPr lang="pl-PL" dirty="0"/>
              <a:t> for </a:t>
            </a:r>
            <a:r>
              <a:rPr lang="pl-PL" dirty="0" err="1"/>
              <a:t>educational</a:t>
            </a:r>
            <a:r>
              <a:rPr lang="pl-PL" dirty="0"/>
              <a:t> </a:t>
            </a:r>
            <a:r>
              <a:rPr lang="pl-PL" dirty="0" err="1"/>
              <a:t>purposes</a:t>
            </a:r>
            <a:endParaRPr lang="pl-PL" dirty="0"/>
          </a:p>
          <a:p>
            <a:r>
              <a:rPr lang="pl-PL" dirty="0" err="1"/>
              <a:t>Intent</a:t>
            </a:r>
            <a:r>
              <a:rPr lang="pl-PL" dirty="0"/>
              <a:t> </a:t>
            </a:r>
            <a:r>
              <a:rPr lang="pl-PL" dirty="0" err="1"/>
              <a:t>is</a:t>
            </a:r>
            <a:r>
              <a:rPr lang="pl-PL" dirty="0"/>
              <a:t> the </a:t>
            </a:r>
            <a:r>
              <a:rPr lang="pl-PL" dirty="0" err="1"/>
              <a:t>key</a:t>
            </a:r>
            <a:endParaRPr lang="pl-PL" dirty="0"/>
          </a:p>
          <a:p>
            <a:r>
              <a:rPr lang="pl-PL" dirty="0" err="1"/>
              <a:t>Early</a:t>
            </a:r>
            <a:r>
              <a:rPr lang="pl-PL" dirty="0"/>
              <a:t> </a:t>
            </a:r>
            <a:r>
              <a:rPr lang="pl-PL" dirty="0" err="1"/>
              <a:t>childhood</a:t>
            </a:r>
            <a:r>
              <a:rPr lang="pl-PL" dirty="0"/>
              <a:t> – </a:t>
            </a:r>
            <a:r>
              <a:rPr lang="pl-PL" dirty="0" err="1"/>
              <a:t>changes</a:t>
            </a:r>
            <a:r>
              <a:rPr lang="pl-PL" dirty="0"/>
              <a:t> in a </a:t>
            </a:r>
            <a:r>
              <a:rPr lang="pl-PL" dirty="0" err="1"/>
              <a:t>child’s</a:t>
            </a:r>
            <a:r>
              <a:rPr lang="pl-PL" dirty="0"/>
              <a:t> </a:t>
            </a:r>
            <a:r>
              <a:rPr lang="pl-PL" dirty="0" err="1"/>
              <a:t>behaviour</a:t>
            </a:r>
            <a:endParaRPr lang="pl-PL" dirty="0"/>
          </a:p>
        </p:txBody>
      </p:sp>
    </p:spTree>
    <p:extLst>
      <p:ext uri="{BB962C8B-B14F-4D97-AF65-F5344CB8AC3E}">
        <p14:creationId xmlns:p14="http://schemas.microsoft.com/office/powerpoint/2010/main" val="1231492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03F0BC6-C2CA-4A4F-8470-C8B71AD725F7}"/>
              </a:ext>
            </a:extLst>
          </p:cNvPr>
          <p:cNvSpPr>
            <a:spLocks noGrp="1"/>
          </p:cNvSpPr>
          <p:nvPr>
            <p:ph type="title"/>
          </p:nvPr>
        </p:nvSpPr>
        <p:spPr/>
        <p:txBody>
          <a:bodyPr>
            <a:noAutofit/>
          </a:bodyPr>
          <a:lstStyle/>
          <a:p>
            <a:pPr algn="ctr"/>
            <a:br>
              <a:rPr lang="pl-PL" sz="3200" b="1" dirty="0"/>
            </a:br>
            <a:r>
              <a:rPr lang="pl-PL" sz="3200" b="1" dirty="0" err="1"/>
              <a:t>Narcissism</a:t>
            </a:r>
            <a:r>
              <a:rPr lang="pl-PL" sz="3200" b="1" dirty="0"/>
              <a:t> - a </a:t>
            </a:r>
            <a:r>
              <a:rPr lang="pl-PL" sz="3200" b="1" dirty="0" err="1"/>
              <a:t>personality</a:t>
            </a:r>
            <a:r>
              <a:rPr lang="pl-PL" sz="3200" b="1" dirty="0"/>
              <a:t> </a:t>
            </a:r>
            <a:r>
              <a:rPr lang="pl-PL" sz="3200" b="1" dirty="0" err="1"/>
              <a:t>prone</a:t>
            </a:r>
            <a:r>
              <a:rPr lang="pl-PL" sz="3200" b="1" dirty="0"/>
              <a:t> to </a:t>
            </a:r>
            <a:r>
              <a:rPr lang="pl-PL" sz="3200" b="1" dirty="0" err="1"/>
              <a:t>anger</a:t>
            </a:r>
            <a:r>
              <a:rPr lang="pl-PL" sz="3200" b="1" dirty="0"/>
              <a:t> and </a:t>
            </a:r>
            <a:r>
              <a:rPr lang="pl-PL" sz="3200" b="1" dirty="0" err="1"/>
              <a:t>violence</a:t>
            </a:r>
            <a:r>
              <a:rPr lang="pl-PL" sz="3200" b="1" dirty="0"/>
              <a:t> </a:t>
            </a:r>
            <a:r>
              <a:rPr lang="pl-PL" sz="3200" b="1" dirty="0" err="1"/>
              <a:t>due</a:t>
            </a:r>
            <a:r>
              <a:rPr lang="pl-PL" sz="3200" b="1" dirty="0"/>
              <a:t> to </a:t>
            </a:r>
            <a:r>
              <a:rPr lang="pl-PL" sz="3200" b="1" dirty="0" err="1"/>
              <a:t>unstable</a:t>
            </a:r>
            <a:r>
              <a:rPr lang="pl-PL" sz="3200" b="1" dirty="0"/>
              <a:t> </a:t>
            </a:r>
            <a:r>
              <a:rPr lang="pl-PL" sz="3200" b="1" dirty="0" err="1"/>
              <a:t>self-esteem</a:t>
            </a:r>
            <a:br>
              <a:rPr lang="pl-PL" sz="3200" dirty="0"/>
            </a:br>
            <a:endParaRPr lang="pl-PL" sz="3200" dirty="0"/>
          </a:p>
        </p:txBody>
      </p:sp>
      <p:sp>
        <p:nvSpPr>
          <p:cNvPr id="3" name="Symbol zastępczy zawartości 2">
            <a:extLst>
              <a:ext uri="{FF2B5EF4-FFF2-40B4-BE49-F238E27FC236}">
                <a16:creationId xmlns:a16="http://schemas.microsoft.com/office/drawing/2014/main" id="{8B26D7F0-22B5-3448-AF93-BAF3A2A3A13A}"/>
              </a:ext>
            </a:extLst>
          </p:cNvPr>
          <p:cNvSpPr>
            <a:spLocks noGrp="1"/>
          </p:cNvSpPr>
          <p:nvPr>
            <p:ph idx="1"/>
          </p:nvPr>
        </p:nvSpPr>
        <p:spPr>
          <a:xfrm>
            <a:off x="599090" y="1587062"/>
            <a:ext cx="11119944" cy="5065986"/>
          </a:xfrm>
        </p:spPr>
        <p:txBody>
          <a:bodyPr>
            <a:normAutofit fontScale="77500" lnSpcReduction="20000"/>
          </a:bodyPr>
          <a:lstStyle/>
          <a:p>
            <a:pPr algn="just"/>
            <a:r>
              <a:rPr lang="pl-PL" dirty="0"/>
              <a:t>Kohut and </a:t>
            </a:r>
            <a:r>
              <a:rPr lang="pl-PL" dirty="0" err="1"/>
              <a:t>Kernberg</a:t>
            </a:r>
            <a:endParaRPr lang="pl-PL" dirty="0"/>
          </a:p>
          <a:p>
            <a:pPr algn="just"/>
            <a:r>
              <a:rPr lang="pl-PL" dirty="0" err="1"/>
              <a:t>Like</a:t>
            </a:r>
            <a:r>
              <a:rPr lang="pl-PL" dirty="0"/>
              <a:t> Freud, Kohut </a:t>
            </a:r>
            <a:r>
              <a:rPr lang="pl-PL" dirty="0" err="1"/>
              <a:t>considers</a:t>
            </a:r>
            <a:r>
              <a:rPr lang="pl-PL" dirty="0"/>
              <a:t> </a:t>
            </a:r>
            <a:r>
              <a:rPr lang="pl-PL" dirty="0" err="1"/>
              <a:t>narcissism</a:t>
            </a:r>
            <a:r>
              <a:rPr lang="pl-PL" dirty="0"/>
              <a:t> to be </a:t>
            </a:r>
            <a:r>
              <a:rPr lang="pl-PL" dirty="0" err="1"/>
              <a:t>normal</a:t>
            </a:r>
            <a:r>
              <a:rPr lang="pl-PL" dirty="0"/>
              <a:t> </a:t>
            </a:r>
            <a:r>
              <a:rPr lang="pl-PL" dirty="0" err="1"/>
              <a:t>at</a:t>
            </a:r>
            <a:r>
              <a:rPr lang="pl-PL" dirty="0"/>
              <a:t> </a:t>
            </a:r>
            <a:r>
              <a:rPr lang="pl-PL" dirty="0" err="1"/>
              <a:t>an</a:t>
            </a:r>
            <a:r>
              <a:rPr lang="pl-PL" dirty="0"/>
              <a:t> </a:t>
            </a:r>
            <a:r>
              <a:rPr lang="pl-PL" dirty="0" err="1"/>
              <a:t>early</a:t>
            </a:r>
            <a:r>
              <a:rPr lang="pl-PL" dirty="0"/>
              <a:t> </a:t>
            </a:r>
            <a:r>
              <a:rPr lang="pl-PL" dirty="0" err="1"/>
              <a:t>stage</a:t>
            </a:r>
            <a:r>
              <a:rPr lang="pl-PL" dirty="0"/>
              <a:t> of the </a:t>
            </a:r>
            <a:r>
              <a:rPr lang="pl-PL" dirty="0" err="1"/>
              <a:t>individual’s</a:t>
            </a:r>
            <a:r>
              <a:rPr lang="pl-PL" dirty="0"/>
              <a:t> development</a:t>
            </a:r>
          </a:p>
          <a:p>
            <a:pPr algn="just"/>
            <a:r>
              <a:rPr lang="pl-PL" dirty="0"/>
              <a:t>Kohut: the </a:t>
            </a:r>
            <a:r>
              <a:rPr lang="pl-PL" dirty="0" err="1"/>
              <a:t>child's</a:t>
            </a:r>
            <a:r>
              <a:rPr lang="pl-PL" dirty="0"/>
              <a:t> "I" </a:t>
            </a:r>
            <a:r>
              <a:rPr lang="pl-PL" dirty="0" err="1"/>
              <a:t>develops</a:t>
            </a:r>
            <a:r>
              <a:rPr lang="pl-PL" dirty="0"/>
              <a:t> and </a:t>
            </a:r>
            <a:r>
              <a:rPr lang="pl-PL" dirty="0" err="1"/>
              <a:t>matures</a:t>
            </a:r>
            <a:r>
              <a:rPr lang="pl-PL" dirty="0"/>
              <a:t> </a:t>
            </a:r>
            <a:r>
              <a:rPr lang="pl-PL" dirty="0" err="1"/>
              <a:t>through</a:t>
            </a:r>
            <a:r>
              <a:rPr lang="pl-PL" dirty="0"/>
              <a:t> </a:t>
            </a:r>
            <a:r>
              <a:rPr lang="pl-PL" dirty="0" err="1"/>
              <a:t>interactions</a:t>
            </a:r>
            <a:r>
              <a:rPr lang="pl-PL" dirty="0"/>
              <a:t> with </a:t>
            </a:r>
            <a:r>
              <a:rPr lang="pl-PL" dirty="0" err="1"/>
              <a:t>others</a:t>
            </a:r>
            <a:r>
              <a:rPr lang="pl-PL" dirty="0"/>
              <a:t> (</a:t>
            </a:r>
            <a:r>
              <a:rPr lang="pl-PL" dirty="0" err="1"/>
              <a:t>primarily</a:t>
            </a:r>
            <a:r>
              <a:rPr lang="pl-PL" dirty="0"/>
              <a:t> with the </a:t>
            </a:r>
            <a:r>
              <a:rPr lang="pl-PL" dirty="0" err="1"/>
              <a:t>mother</a:t>
            </a:r>
            <a:r>
              <a:rPr lang="pl-PL" dirty="0"/>
              <a:t>), </a:t>
            </a:r>
            <a:r>
              <a:rPr lang="pl-PL" dirty="0" err="1"/>
              <a:t>which</a:t>
            </a:r>
            <a:r>
              <a:rPr lang="pl-PL" dirty="0"/>
              <a:t> </a:t>
            </a:r>
            <a:r>
              <a:rPr lang="pl-PL" dirty="0" err="1"/>
              <a:t>provide</a:t>
            </a:r>
            <a:r>
              <a:rPr lang="pl-PL" dirty="0"/>
              <a:t> the </a:t>
            </a:r>
            <a:r>
              <a:rPr lang="pl-PL" dirty="0" err="1"/>
              <a:t>child</a:t>
            </a:r>
            <a:r>
              <a:rPr lang="pl-PL" dirty="0"/>
              <a:t> with the </a:t>
            </a:r>
            <a:r>
              <a:rPr lang="pl-PL" dirty="0" err="1"/>
              <a:t>opportunity</a:t>
            </a:r>
            <a:r>
              <a:rPr lang="pl-PL" dirty="0"/>
              <a:t> to be </a:t>
            </a:r>
            <a:r>
              <a:rPr lang="pl-PL" dirty="0" err="1"/>
              <a:t>reflected</a:t>
            </a:r>
            <a:r>
              <a:rPr lang="pl-PL" dirty="0"/>
              <a:t>. </a:t>
            </a:r>
            <a:r>
              <a:rPr lang="pl-PL" dirty="0" err="1"/>
              <a:t>Empathetic</a:t>
            </a:r>
            <a:r>
              <a:rPr lang="pl-PL" dirty="0"/>
              <a:t> </a:t>
            </a:r>
            <a:r>
              <a:rPr lang="pl-PL" dirty="0" err="1"/>
              <a:t>parents</a:t>
            </a:r>
            <a:r>
              <a:rPr lang="pl-PL" dirty="0"/>
              <a:t> </a:t>
            </a:r>
            <a:r>
              <a:rPr lang="pl-PL" dirty="0" err="1"/>
              <a:t>contribute</a:t>
            </a:r>
            <a:r>
              <a:rPr lang="pl-PL" dirty="0"/>
              <a:t> to the </a:t>
            </a:r>
            <a:r>
              <a:rPr lang="pl-PL" dirty="0" err="1"/>
              <a:t>healthy</a:t>
            </a:r>
            <a:r>
              <a:rPr lang="pl-PL" dirty="0"/>
              <a:t> development of a </a:t>
            </a:r>
            <a:r>
              <a:rPr lang="pl-PL" dirty="0" err="1"/>
              <a:t>child</a:t>
            </a:r>
            <a:r>
              <a:rPr lang="pl-PL" dirty="0"/>
              <a:t> in </a:t>
            </a:r>
            <a:r>
              <a:rPr lang="pl-PL" dirty="0" err="1"/>
              <a:t>two</a:t>
            </a:r>
            <a:r>
              <a:rPr lang="pl-PL" dirty="0"/>
              <a:t> </a:t>
            </a:r>
            <a:r>
              <a:rPr lang="pl-PL" dirty="0" err="1"/>
              <a:t>ways</a:t>
            </a:r>
            <a:r>
              <a:rPr lang="pl-PL" dirty="0"/>
              <a:t>. First, </a:t>
            </a:r>
            <a:r>
              <a:rPr lang="pl-PL" dirty="0" err="1"/>
              <a:t>they</a:t>
            </a:r>
            <a:r>
              <a:rPr lang="pl-PL" dirty="0"/>
              <a:t> </a:t>
            </a:r>
            <a:r>
              <a:rPr lang="pl-PL" dirty="0" err="1"/>
              <a:t>are</a:t>
            </a:r>
            <a:r>
              <a:rPr lang="pl-PL" dirty="0"/>
              <a:t> a mirror </a:t>
            </a:r>
            <a:r>
              <a:rPr lang="pl-PL" dirty="0" err="1"/>
              <a:t>that</a:t>
            </a:r>
            <a:r>
              <a:rPr lang="pl-PL" dirty="0"/>
              <a:t> </a:t>
            </a:r>
            <a:r>
              <a:rPr lang="pl-PL" dirty="0" err="1"/>
              <a:t>shapes</a:t>
            </a:r>
            <a:r>
              <a:rPr lang="pl-PL" dirty="0"/>
              <a:t> in </a:t>
            </a:r>
            <a:r>
              <a:rPr lang="pl-PL" dirty="0" err="1"/>
              <a:t>it</a:t>
            </a:r>
            <a:r>
              <a:rPr lang="pl-PL" dirty="0"/>
              <a:t> a </a:t>
            </a:r>
            <a:r>
              <a:rPr lang="pl-PL" dirty="0" err="1"/>
              <a:t>more</a:t>
            </a:r>
            <a:r>
              <a:rPr lang="pl-PL" dirty="0"/>
              <a:t> </a:t>
            </a:r>
            <a:r>
              <a:rPr lang="pl-PL" dirty="0" err="1"/>
              <a:t>realistic</a:t>
            </a:r>
            <a:r>
              <a:rPr lang="pl-PL" dirty="0"/>
              <a:t> </a:t>
            </a:r>
            <a:r>
              <a:rPr lang="pl-PL" dirty="0" err="1"/>
              <a:t>sense</a:t>
            </a:r>
            <a:r>
              <a:rPr lang="pl-PL" dirty="0"/>
              <a:t> of "I" (</a:t>
            </a:r>
            <a:r>
              <a:rPr lang="pl-PL" dirty="0" err="1"/>
              <a:t>identity</a:t>
            </a:r>
            <a:r>
              <a:rPr lang="pl-PL" dirty="0"/>
              <a:t>). </a:t>
            </a:r>
            <a:r>
              <a:rPr lang="pl-PL" dirty="0" err="1"/>
              <a:t>Secondly</a:t>
            </a:r>
            <a:r>
              <a:rPr lang="pl-PL" dirty="0"/>
              <a:t>, </a:t>
            </a:r>
            <a:r>
              <a:rPr lang="pl-PL" dirty="0" err="1"/>
              <a:t>they</a:t>
            </a:r>
            <a:r>
              <a:rPr lang="pl-PL" dirty="0"/>
              <a:t> </a:t>
            </a:r>
            <a:r>
              <a:rPr lang="pl-PL" dirty="0" err="1"/>
              <a:t>reveal</a:t>
            </a:r>
            <a:r>
              <a:rPr lang="pl-PL" dirty="0"/>
              <a:t> </a:t>
            </a:r>
            <a:r>
              <a:rPr lang="pl-PL" dirty="0" err="1"/>
              <a:t>their</a:t>
            </a:r>
            <a:r>
              <a:rPr lang="pl-PL" dirty="0"/>
              <a:t> </a:t>
            </a:r>
            <a:r>
              <a:rPr lang="pl-PL" dirty="0" err="1"/>
              <a:t>own</a:t>
            </a:r>
            <a:r>
              <a:rPr lang="pl-PL" dirty="0"/>
              <a:t> </a:t>
            </a:r>
            <a:r>
              <a:rPr lang="pl-PL" dirty="0" err="1"/>
              <a:t>limitations</a:t>
            </a:r>
            <a:r>
              <a:rPr lang="pl-PL" dirty="0"/>
              <a:t>, </a:t>
            </a:r>
            <a:r>
              <a:rPr lang="pl-PL" dirty="0" err="1"/>
              <a:t>thanks</a:t>
            </a:r>
            <a:r>
              <a:rPr lang="pl-PL" dirty="0"/>
              <a:t> to </a:t>
            </a:r>
            <a:r>
              <a:rPr lang="pl-PL" dirty="0" err="1"/>
              <a:t>which</a:t>
            </a:r>
            <a:r>
              <a:rPr lang="pl-PL" dirty="0"/>
              <a:t> - as a </a:t>
            </a:r>
            <a:r>
              <a:rPr lang="pl-PL" dirty="0" err="1"/>
              <a:t>result</a:t>
            </a:r>
            <a:r>
              <a:rPr lang="pl-PL" dirty="0"/>
              <a:t> of the </a:t>
            </a:r>
            <a:r>
              <a:rPr lang="pl-PL" dirty="0" err="1"/>
              <a:t>internalization</a:t>
            </a:r>
            <a:r>
              <a:rPr lang="pl-PL" dirty="0"/>
              <a:t> of the </a:t>
            </a:r>
            <a:r>
              <a:rPr lang="pl-PL" dirty="0" err="1"/>
              <a:t>idealized</a:t>
            </a:r>
            <a:r>
              <a:rPr lang="pl-PL" dirty="0"/>
              <a:t> image - a </a:t>
            </a:r>
            <a:r>
              <a:rPr lang="pl-PL" dirty="0" err="1"/>
              <a:t>child's</a:t>
            </a:r>
            <a:r>
              <a:rPr lang="pl-PL" dirty="0"/>
              <a:t> </a:t>
            </a:r>
            <a:r>
              <a:rPr lang="pl-PL" dirty="0" err="1"/>
              <a:t>personal</a:t>
            </a:r>
            <a:r>
              <a:rPr lang="pl-PL" dirty="0"/>
              <a:t> set of </a:t>
            </a:r>
            <a:r>
              <a:rPr lang="pl-PL" dirty="0" err="1"/>
              <a:t>ideals</a:t>
            </a:r>
            <a:r>
              <a:rPr lang="pl-PL" dirty="0"/>
              <a:t> and </a:t>
            </a:r>
            <a:r>
              <a:rPr lang="pl-PL" dirty="0" err="1"/>
              <a:t>values</a:t>
            </a:r>
            <a:r>
              <a:rPr lang="pl-PL" dirty="0"/>
              <a:t> </a:t>
            </a:r>
            <a:r>
              <a:rPr lang="pl-PL" dirty="0" err="1"/>
              <a:t>is</a:t>
            </a:r>
            <a:r>
              <a:rPr lang="pl-PL" dirty="0"/>
              <a:t> </a:t>
            </a:r>
            <a:r>
              <a:rPr lang="pl-PL" dirty="0" err="1"/>
              <a:t>formed</a:t>
            </a:r>
            <a:r>
              <a:rPr lang="pl-PL" dirty="0"/>
              <a:t>.</a:t>
            </a:r>
          </a:p>
          <a:p>
            <a:pPr algn="just"/>
            <a:r>
              <a:rPr lang="pl-PL" dirty="0"/>
              <a:t>the problem </a:t>
            </a:r>
            <a:r>
              <a:rPr lang="pl-PL" dirty="0" err="1"/>
              <a:t>arises</a:t>
            </a:r>
            <a:r>
              <a:rPr lang="pl-PL" dirty="0"/>
              <a:t> </a:t>
            </a:r>
            <a:r>
              <a:rPr lang="pl-PL" dirty="0" err="1"/>
              <a:t>when</a:t>
            </a:r>
            <a:r>
              <a:rPr lang="pl-PL" dirty="0"/>
              <a:t> </a:t>
            </a:r>
            <a:r>
              <a:rPr lang="pl-PL" dirty="0" err="1"/>
              <a:t>parents</a:t>
            </a:r>
            <a:r>
              <a:rPr lang="pl-PL" dirty="0"/>
              <a:t> </a:t>
            </a:r>
            <a:r>
              <a:rPr lang="pl-PL" dirty="0" err="1"/>
              <a:t>are</a:t>
            </a:r>
            <a:r>
              <a:rPr lang="pl-PL" dirty="0"/>
              <a:t> not </a:t>
            </a:r>
            <a:r>
              <a:rPr lang="pl-PL" dirty="0" err="1"/>
              <a:t>empathic</a:t>
            </a:r>
            <a:r>
              <a:rPr lang="pl-PL" dirty="0"/>
              <a:t> and do not </a:t>
            </a:r>
            <a:r>
              <a:rPr lang="pl-PL" dirty="0" err="1"/>
              <a:t>provide</a:t>
            </a:r>
            <a:r>
              <a:rPr lang="pl-PL" dirty="0"/>
              <a:t> the </a:t>
            </a:r>
            <a:r>
              <a:rPr lang="pl-PL" dirty="0" err="1"/>
              <a:t>child</a:t>
            </a:r>
            <a:r>
              <a:rPr lang="pl-PL" dirty="0"/>
              <a:t> with </a:t>
            </a:r>
            <a:r>
              <a:rPr lang="pl-PL" dirty="0" err="1"/>
              <a:t>appropriate</a:t>
            </a:r>
            <a:r>
              <a:rPr lang="pl-PL" dirty="0"/>
              <a:t> </a:t>
            </a:r>
            <a:r>
              <a:rPr lang="pl-PL" dirty="0" err="1"/>
              <a:t>opportunities</a:t>
            </a:r>
            <a:r>
              <a:rPr lang="pl-PL" dirty="0"/>
              <a:t> </a:t>
            </a:r>
            <a:r>
              <a:rPr lang="pl-PL" dirty="0" err="1"/>
              <a:t>related</a:t>
            </a:r>
            <a:r>
              <a:rPr lang="pl-PL" dirty="0"/>
              <a:t> to the </a:t>
            </a:r>
            <a:r>
              <a:rPr lang="pl-PL" dirty="0" err="1"/>
              <a:t>processes</a:t>
            </a:r>
            <a:r>
              <a:rPr lang="pl-PL" dirty="0"/>
              <a:t> of </a:t>
            </a:r>
            <a:r>
              <a:rPr lang="pl-PL" dirty="0" err="1"/>
              <a:t>reflection</a:t>
            </a:r>
            <a:r>
              <a:rPr lang="pl-PL" dirty="0"/>
              <a:t> and </a:t>
            </a:r>
            <a:r>
              <a:rPr lang="pl-PL" dirty="0" err="1"/>
              <a:t>idealization</a:t>
            </a:r>
            <a:r>
              <a:rPr lang="pl-PL" dirty="0"/>
              <a:t>. </a:t>
            </a:r>
            <a:r>
              <a:rPr lang="pl-PL" dirty="0" err="1"/>
              <a:t>according</a:t>
            </a:r>
            <a:r>
              <a:rPr lang="pl-PL" dirty="0"/>
              <a:t> to Kohut, </a:t>
            </a:r>
            <a:r>
              <a:rPr lang="pl-PL" dirty="0" err="1"/>
              <a:t>narcissism</a:t>
            </a:r>
            <a:r>
              <a:rPr lang="pl-PL" dirty="0"/>
              <a:t> </a:t>
            </a:r>
            <a:r>
              <a:rPr lang="pl-PL" dirty="0" err="1"/>
              <a:t>is</a:t>
            </a:r>
            <a:r>
              <a:rPr lang="pl-PL" dirty="0"/>
              <a:t> a "</a:t>
            </a:r>
            <a:r>
              <a:rPr lang="pl-PL" dirty="0" err="1"/>
              <a:t>developmental</a:t>
            </a:r>
            <a:r>
              <a:rPr lang="pl-PL" dirty="0"/>
              <a:t> </a:t>
            </a:r>
            <a:r>
              <a:rPr lang="pl-PL" dirty="0" err="1"/>
              <a:t>fixation</a:t>
            </a:r>
            <a:r>
              <a:rPr lang="pl-PL" dirty="0"/>
              <a:t>" in </a:t>
            </a:r>
            <a:r>
              <a:rPr lang="pl-PL" dirty="0" err="1"/>
              <a:t>which</a:t>
            </a:r>
            <a:r>
              <a:rPr lang="pl-PL" dirty="0"/>
              <a:t> the "I" </a:t>
            </a:r>
            <a:r>
              <a:rPr lang="pl-PL" dirty="0" err="1"/>
              <a:t>remains</a:t>
            </a:r>
            <a:r>
              <a:rPr lang="pl-PL" dirty="0"/>
              <a:t> </a:t>
            </a:r>
            <a:r>
              <a:rPr lang="pl-PL" dirty="0" err="1"/>
              <a:t>exaggerated</a:t>
            </a:r>
            <a:r>
              <a:rPr lang="pl-PL" dirty="0"/>
              <a:t> and </a:t>
            </a:r>
            <a:r>
              <a:rPr lang="pl-PL" dirty="0" err="1"/>
              <a:t>unrealistic</a:t>
            </a:r>
            <a:r>
              <a:rPr lang="pl-PL" dirty="0"/>
              <a:t>.</a:t>
            </a:r>
          </a:p>
          <a:p>
            <a:pPr algn="just"/>
            <a:r>
              <a:rPr lang="pl-PL" dirty="0" err="1"/>
              <a:t>Kernberg</a:t>
            </a:r>
            <a:r>
              <a:rPr lang="pl-PL" dirty="0"/>
              <a:t> </a:t>
            </a:r>
            <a:r>
              <a:rPr lang="pl-PL" dirty="0" err="1"/>
              <a:t>presents</a:t>
            </a:r>
            <a:r>
              <a:rPr lang="pl-PL" dirty="0"/>
              <a:t> a </a:t>
            </a:r>
            <a:r>
              <a:rPr lang="pl-PL" dirty="0" err="1"/>
              <a:t>different</a:t>
            </a:r>
            <a:r>
              <a:rPr lang="pl-PL" dirty="0"/>
              <a:t> </a:t>
            </a:r>
            <a:r>
              <a:rPr lang="pl-PL" dirty="0" err="1"/>
              <a:t>picture</a:t>
            </a:r>
            <a:r>
              <a:rPr lang="pl-PL" dirty="0"/>
              <a:t> of the development of </a:t>
            </a:r>
            <a:r>
              <a:rPr lang="pl-PL" dirty="0" err="1"/>
              <a:t>narcissism</a:t>
            </a:r>
            <a:r>
              <a:rPr lang="pl-PL" dirty="0"/>
              <a:t>. In </a:t>
            </a:r>
            <a:r>
              <a:rPr lang="pl-PL" dirty="0" err="1"/>
              <a:t>his</a:t>
            </a:r>
            <a:r>
              <a:rPr lang="pl-PL" dirty="0"/>
              <a:t> </a:t>
            </a:r>
            <a:r>
              <a:rPr lang="pl-PL" dirty="0" err="1"/>
              <a:t>approach</a:t>
            </a:r>
            <a:r>
              <a:rPr lang="pl-PL" dirty="0"/>
              <a:t>, the </a:t>
            </a:r>
            <a:r>
              <a:rPr lang="pl-PL" dirty="0" err="1"/>
              <a:t>source</a:t>
            </a:r>
            <a:r>
              <a:rPr lang="pl-PL" dirty="0"/>
              <a:t> of </a:t>
            </a:r>
            <a:r>
              <a:rPr lang="pl-PL" dirty="0" err="1"/>
              <a:t>narcissism</a:t>
            </a:r>
            <a:r>
              <a:rPr lang="pl-PL" dirty="0"/>
              <a:t> </a:t>
            </a:r>
            <a:r>
              <a:rPr lang="pl-PL" dirty="0" err="1"/>
              <a:t>is</a:t>
            </a:r>
            <a:r>
              <a:rPr lang="pl-PL" dirty="0"/>
              <a:t> the </a:t>
            </a:r>
            <a:r>
              <a:rPr lang="pl-PL" dirty="0" err="1"/>
              <a:t>child's</a:t>
            </a:r>
            <a:r>
              <a:rPr lang="pl-PL" dirty="0"/>
              <a:t> </a:t>
            </a:r>
            <a:r>
              <a:rPr lang="pl-PL" dirty="0" err="1"/>
              <a:t>reaction</a:t>
            </a:r>
            <a:r>
              <a:rPr lang="pl-PL" dirty="0"/>
              <a:t> to </a:t>
            </a:r>
            <a:r>
              <a:rPr lang="pl-PL" dirty="0" err="1"/>
              <a:t>cool</a:t>
            </a:r>
            <a:r>
              <a:rPr lang="pl-PL" dirty="0"/>
              <a:t>, non-</a:t>
            </a:r>
            <a:r>
              <a:rPr lang="pl-PL" dirty="0" err="1"/>
              <a:t>thematic</a:t>
            </a:r>
            <a:r>
              <a:rPr lang="pl-PL" dirty="0"/>
              <a:t> </a:t>
            </a:r>
            <a:r>
              <a:rPr lang="pl-PL" dirty="0" err="1"/>
              <a:t>parents</a:t>
            </a:r>
            <a:r>
              <a:rPr lang="pl-PL" dirty="0"/>
              <a:t>, </a:t>
            </a:r>
            <a:r>
              <a:rPr lang="pl-PL" dirty="0" err="1"/>
              <a:t>especially</a:t>
            </a:r>
            <a:r>
              <a:rPr lang="pl-PL" dirty="0"/>
              <a:t> to </a:t>
            </a:r>
            <a:r>
              <a:rPr lang="pl-PL" dirty="0" err="1"/>
              <a:t>his</a:t>
            </a:r>
            <a:r>
              <a:rPr lang="pl-PL" dirty="0"/>
              <a:t> </a:t>
            </a:r>
            <a:r>
              <a:rPr lang="pl-PL" dirty="0" err="1"/>
              <a:t>mother</a:t>
            </a:r>
            <a:r>
              <a:rPr lang="pl-PL" dirty="0"/>
              <a:t>. </a:t>
            </a:r>
            <a:r>
              <a:rPr lang="pl-PL" dirty="0" err="1"/>
              <a:t>Such</a:t>
            </a:r>
            <a:r>
              <a:rPr lang="pl-PL" dirty="0"/>
              <a:t> </a:t>
            </a:r>
            <a:r>
              <a:rPr lang="pl-PL" dirty="0" err="1"/>
              <a:t>an</a:t>
            </a:r>
            <a:r>
              <a:rPr lang="pl-PL" dirty="0"/>
              <a:t> </a:t>
            </a:r>
            <a:r>
              <a:rPr lang="pl-PL" dirty="0" err="1"/>
              <a:t>emotionally</a:t>
            </a:r>
            <a:r>
              <a:rPr lang="pl-PL" dirty="0"/>
              <a:t> </a:t>
            </a:r>
            <a:r>
              <a:rPr lang="pl-PL" dirty="0" err="1"/>
              <a:t>unsatisfied</a:t>
            </a:r>
            <a:r>
              <a:rPr lang="pl-PL" dirty="0"/>
              <a:t> </a:t>
            </a:r>
            <a:r>
              <a:rPr lang="pl-PL" dirty="0" err="1"/>
              <a:t>child</a:t>
            </a:r>
            <a:r>
              <a:rPr lang="pl-PL" dirty="0"/>
              <a:t> </a:t>
            </a:r>
            <a:r>
              <a:rPr lang="pl-PL" dirty="0" err="1"/>
              <a:t>feels</a:t>
            </a:r>
            <a:r>
              <a:rPr lang="pl-PL" dirty="0"/>
              <a:t> </a:t>
            </a:r>
            <a:r>
              <a:rPr lang="pl-PL" dirty="0" err="1"/>
              <a:t>rage</a:t>
            </a:r>
            <a:r>
              <a:rPr lang="pl-PL" dirty="0"/>
              <a:t> </a:t>
            </a:r>
            <a:r>
              <a:rPr lang="pl-PL" dirty="0" err="1"/>
              <a:t>towards</a:t>
            </a:r>
            <a:r>
              <a:rPr lang="pl-PL" dirty="0"/>
              <a:t> </a:t>
            </a:r>
            <a:r>
              <a:rPr lang="pl-PL" dirty="0" err="1"/>
              <a:t>his</a:t>
            </a:r>
            <a:r>
              <a:rPr lang="pl-PL" dirty="0"/>
              <a:t> </a:t>
            </a:r>
            <a:r>
              <a:rPr lang="pl-PL" dirty="0" err="1"/>
              <a:t>parents</a:t>
            </a:r>
            <a:r>
              <a:rPr lang="pl-PL" dirty="0"/>
              <a:t> and </a:t>
            </a:r>
            <a:r>
              <a:rPr lang="pl-PL" dirty="0" err="1"/>
              <a:t>begins</a:t>
            </a:r>
            <a:r>
              <a:rPr lang="pl-PL" dirty="0"/>
              <a:t> to </a:t>
            </a:r>
            <a:r>
              <a:rPr lang="pl-PL" dirty="0" err="1"/>
              <a:t>perceive</a:t>
            </a:r>
            <a:r>
              <a:rPr lang="pl-PL" dirty="0"/>
              <a:t> </a:t>
            </a:r>
            <a:r>
              <a:rPr lang="pl-PL" dirty="0" err="1"/>
              <a:t>them</a:t>
            </a:r>
            <a:r>
              <a:rPr lang="pl-PL" dirty="0"/>
              <a:t> as </a:t>
            </a:r>
            <a:r>
              <a:rPr lang="pl-PL" dirty="0" err="1"/>
              <a:t>even</a:t>
            </a:r>
            <a:r>
              <a:rPr lang="pl-PL" dirty="0"/>
              <a:t> less </a:t>
            </a:r>
            <a:r>
              <a:rPr lang="pl-PL" dirty="0" err="1"/>
              <a:t>satisfying</a:t>
            </a:r>
            <a:r>
              <a:rPr lang="pl-PL" dirty="0"/>
              <a:t> </a:t>
            </a:r>
            <a:r>
              <a:rPr lang="pl-PL" dirty="0" err="1"/>
              <a:t>his</a:t>
            </a:r>
            <a:r>
              <a:rPr lang="pl-PL" dirty="0"/>
              <a:t> </a:t>
            </a:r>
            <a:r>
              <a:rPr lang="pl-PL" dirty="0" err="1"/>
              <a:t>needs</a:t>
            </a:r>
            <a:r>
              <a:rPr lang="pl-PL" dirty="0"/>
              <a:t>. In </a:t>
            </a:r>
            <a:r>
              <a:rPr lang="pl-PL" dirty="0" err="1"/>
              <a:t>this</a:t>
            </a:r>
            <a:r>
              <a:rPr lang="pl-PL" dirty="0"/>
              <a:t> </a:t>
            </a:r>
            <a:r>
              <a:rPr lang="pl-PL" dirty="0" err="1"/>
              <a:t>approach</a:t>
            </a:r>
            <a:r>
              <a:rPr lang="pl-PL" dirty="0"/>
              <a:t>, </a:t>
            </a:r>
            <a:r>
              <a:rPr lang="pl-PL" dirty="0" err="1"/>
              <a:t>narcissism</a:t>
            </a:r>
            <a:r>
              <a:rPr lang="pl-PL" dirty="0"/>
              <a:t> </a:t>
            </a:r>
            <a:r>
              <a:rPr lang="pl-PL" dirty="0" err="1"/>
              <a:t>is</a:t>
            </a:r>
            <a:r>
              <a:rPr lang="pl-PL" dirty="0"/>
              <a:t> a </a:t>
            </a:r>
            <a:r>
              <a:rPr lang="pl-PL" dirty="0" err="1"/>
              <a:t>defense</a:t>
            </a:r>
            <a:r>
              <a:rPr lang="pl-PL" dirty="0"/>
              <a:t> </a:t>
            </a:r>
            <a:r>
              <a:rPr lang="pl-PL" dirty="0" err="1"/>
              <a:t>mechanism</a:t>
            </a:r>
            <a:r>
              <a:rPr lang="pl-PL" dirty="0"/>
              <a:t>, a </a:t>
            </a:r>
            <a:r>
              <a:rPr lang="pl-PL" dirty="0" err="1"/>
              <a:t>desperate</a:t>
            </a:r>
            <a:r>
              <a:rPr lang="pl-PL" dirty="0"/>
              <a:t> </a:t>
            </a:r>
            <a:r>
              <a:rPr lang="pl-PL" dirty="0" err="1"/>
              <a:t>search</a:t>
            </a:r>
            <a:r>
              <a:rPr lang="pl-PL" dirty="0"/>
              <a:t> for </a:t>
            </a:r>
            <a:r>
              <a:rPr lang="pl-PL" dirty="0" err="1"/>
              <a:t>shelter</a:t>
            </a:r>
            <a:r>
              <a:rPr lang="pl-PL" dirty="0"/>
              <a:t> in </a:t>
            </a:r>
            <a:r>
              <a:rPr lang="pl-PL" dirty="0" err="1"/>
              <a:t>this</a:t>
            </a:r>
            <a:r>
              <a:rPr lang="pl-PL" dirty="0"/>
              <a:t> </a:t>
            </a:r>
            <a:r>
              <a:rPr lang="pl-PL" dirty="0" err="1"/>
              <a:t>aspect</a:t>
            </a:r>
            <a:r>
              <a:rPr lang="pl-PL" dirty="0"/>
              <a:t> of the "I" </a:t>
            </a:r>
            <a:r>
              <a:rPr lang="pl-PL" dirty="0" err="1"/>
              <a:t>that</a:t>
            </a:r>
            <a:r>
              <a:rPr lang="pl-PL" dirty="0"/>
              <a:t> </a:t>
            </a:r>
            <a:r>
              <a:rPr lang="pl-PL" dirty="0" err="1"/>
              <a:t>parents</a:t>
            </a:r>
            <a:r>
              <a:rPr lang="pl-PL" dirty="0"/>
              <a:t> </a:t>
            </a:r>
            <a:r>
              <a:rPr lang="pl-PL" dirty="0" err="1"/>
              <a:t>value</a:t>
            </a:r>
            <a:r>
              <a:rPr lang="pl-PL" dirty="0"/>
              <a:t>.</a:t>
            </a:r>
          </a:p>
        </p:txBody>
      </p:sp>
    </p:spTree>
    <p:extLst>
      <p:ext uri="{BB962C8B-B14F-4D97-AF65-F5344CB8AC3E}">
        <p14:creationId xmlns:p14="http://schemas.microsoft.com/office/powerpoint/2010/main" val="21894436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193A52-787B-5C47-A61F-441720D0643B}"/>
              </a:ext>
            </a:extLst>
          </p:cNvPr>
          <p:cNvSpPr>
            <a:spLocks noGrp="1"/>
          </p:cNvSpPr>
          <p:nvPr>
            <p:ph type="title"/>
          </p:nvPr>
        </p:nvSpPr>
        <p:spPr>
          <a:xfrm>
            <a:off x="838200" y="365126"/>
            <a:ext cx="10515600" cy="706930"/>
          </a:xfrm>
        </p:spPr>
        <p:txBody>
          <a:bodyPr>
            <a:normAutofit fontScale="90000"/>
          </a:bodyPr>
          <a:lstStyle/>
          <a:p>
            <a:r>
              <a:rPr lang="pl-PL" sz="3000" dirty="0">
                <a:solidFill>
                  <a:srgbClr val="FF0000"/>
                </a:solidFill>
              </a:rPr>
              <a:t>Konrad </a:t>
            </a:r>
            <a:r>
              <a:rPr lang="pl-PL" sz="3000" dirty="0" err="1">
                <a:solidFill>
                  <a:srgbClr val="FF0000"/>
                </a:solidFill>
              </a:rPr>
              <a:t>Lorenz’s</a:t>
            </a:r>
            <a:r>
              <a:rPr lang="pl-PL" sz="3000" dirty="0">
                <a:solidFill>
                  <a:srgbClr val="FF0000"/>
                </a:solidFill>
              </a:rPr>
              <a:t> </a:t>
            </a:r>
            <a:r>
              <a:rPr lang="pl-PL" sz="3000" dirty="0" err="1">
                <a:solidFill>
                  <a:srgbClr val="FF0000"/>
                </a:solidFill>
              </a:rPr>
              <a:t>theory</a:t>
            </a:r>
            <a:r>
              <a:rPr lang="pl-PL" sz="3000" dirty="0">
                <a:solidFill>
                  <a:srgbClr val="FF0000"/>
                </a:solidFill>
              </a:rPr>
              <a:t>. </a:t>
            </a:r>
            <a:r>
              <a:rPr lang="pl-PL" sz="3000" dirty="0" err="1">
                <a:solidFill>
                  <a:srgbClr val="FF0000"/>
                </a:solidFill>
              </a:rPr>
              <a:t>Austrian</a:t>
            </a:r>
            <a:r>
              <a:rPr lang="pl-PL" sz="3000" dirty="0">
                <a:solidFill>
                  <a:srgbClr val="FF0000"/>
                </a:solidFill>
              </a:rPr>
              <a:t> </a:t>
            </a:r>
            <a:r>
              <a:rPr lang="pl-PL" sz="3000" dirty="0" err="1">
                <a:solidFill>
                  <a:srgbClr val="FF0000"/>
                </a:solidFill>
              </a:rPr>
              <a:t>zoologist</a:t>
            </a:r>
            <a:r>
              <a:rPr lang="pl-PL" sz="3000" dirty="0">
                <a:solidFill>
                  <a:srgbClr val="FF0000"/>
                </a:solidFill>
              </a:rPr>
              <a:t> and </a:t>
            </a:r>
            <a:r>
              <a:rPr lang="pl-PL" sz="3000" dirty="0" err="1">
                <a:solidFill>
                  <a:srgbClr val="FF0000"/>
                </a:solidFill>
              </a:rPr>
              <a:t>ornithologist</a:t>
            </a:r>
            <a:r>
              <a:rPr lang="pl-PL" sz="3000" dirty="0">
                <a:solidFill>
                  <a:srgbClr val="FF0000"/>
                </a:solidFill>
              </a:rPr>
              <a:t>, </a:t>
            </a:r>
            <a:r>
              <a:rPr lang="pl-PL" sz="3000" dirty="0" err="1">
                <a:solidFill>
                  <a:srgbClr val="FF0000"/>
                </a:solidFill>
              </a:rPr>
              <a:t>creator</a:t>
            </a:r>
            <a:r>
              <a:rPr lang="pl-PL" sz="3000" dirty="0">
                <a:solidFill>
                  <a:srgbClr val="FF0000"/>
                </a:solidFill>
              </a:rPr>
              <a:t> of modern </a:t>
            </a:r>
            <a:r>
              <a:rPr lang="pl-PL" sz="3000" dirty="0" err="1">
                <a:solidFill>
                  <a:srgbClr val="FF0000"/>
                </a:solidFill>
              </a:rPr>
              <a:t>ethology</a:t>
            </a:r>
            <a:r>
              <a:rPr lang="pl-PL" sz="3000" dirty="0">
                <a:solidFill>
                  <a:srgbClr val="FF0000"/>
                </a:solidFill>
              </a:rPr>
              <a:t>, Nobel </a:t>
            </a:r>
            <a:r>
              <a:rPr lang="pl-PL" sz="3000" dirty="0" err="1">
                <a:solidFill>
                  <a:srgbClr val="FF0000"/>
                </a:solidFill>
              </a:rPr>
              <a:t>laureate</a:t>
            </a:r>
            <a:r>
              <a:rPr lang="pl-PL" sz="3000" dirty="0">
                <a:solidFill>
                  <a:srgbClr val="FF0000"/>
                </a:solidFill>
              </a:rPr>
              <a:t> in </a:t>
            </a:r>
            <a:r>
              <a:rPr lang="pl-PL" sz="3000" dirty="0" err="1">
                <a:solidFill>
                  <a:srgbClr val="FF0000"/>
                </a:solidFill>
              </a:rPr>
              <a:t>physiology</a:t>
            </a:r>
            <a:r>
              <a:rPr lang="pl-PL" sz="3000" dirty="0">
                <a:solidFill>
                  <a:srgbClr val="FF0000"/>
                </a:solidFill>
              </a:rPr>
              <a:t> </a:t>
            </a:r>
            <a:r>
              <a:rPr lang="pl-PL" sz="3000" dirty="0" err="1">
                <a:solidFill>
                  <a:srgbClr val="FF0000"/>
                </a:solidFill>
              </a:rPr>
              <a:t>or</a:t>
            </a:r>
            <a:r>
              <a:rPr lang="pl-PL" sz="3000" dirty="0">
                <a:solidFill>
                  <a:srgbClr val="FF0000"/>
                </a:solidFill>
              </a:rPr>
              <a:t> </a:t>
            </a:r>
            <a:r>
              <a:rPr lang="pl-PL" sz="3000" dirty="0" err="1">
                <a:solidFill>
                  <a:srgbClr val="FF0000"/>
                </a:solidFill>
              </a:rPr>
              <a:t>medicine</a:t>
            </a:r>
            <a:r>
              <a:rPr lang="pl-PL" sz="3000" dirty="0">
                <a:solidFill>
                  <a:srgbClr val="FF0000"/>
                </a:solidFill>
              </a:rPr>
              <a:t> in 1973 [1]</a:t>
            </a:r>
          </a:p>
        </p:txBody>
      </p:sp>
      <p:sp>
        <p:nvSpPr>
          <p:cNvPr id="3" name="Symbol zastępczy zawartości 2">
            <a:extLst>
              <a:ext uri="{FF2B5EF4-FFF2-40B4-BE49-F238E27FC236}">
                <a16:creationId xmlns:a16="http://schemas.microsoft.com/office/drawing/2014/main" id="{FBFC2BA4-A372-0E45-BD0F-BBFAC9560147}"/>
              </a:ext>
            </a:extLst>
          </p:cNvPr>
          <p:cNvSpPr>
            <a:spLocks noGrp="1"/>
          </p:cNvSpPr>
          <p:nvPr>
            <p:ph idx="1"/>
          </p:nvPr>
        </p:nvSpPr>
        <p:spPr>
          <a:xfrm>
            <a:off x="838200" y="1825624"/>
            <a:ext cx="10515600" cy="5032375"/>
          </a:xfrm>
        </p:spPr>
        <p:txBody>
          <a:bodyPr>
            <a:normAutofit fontScale="85000" lnSpcReduction="20000"/>
          </a:bodyPr>
          <a:lstStyle/>
          <a:p>
            <a:pPr algn="just"/>
            <a:r>
              <a:rPr lang="pl-PL" dirty="0"/>
              <a:t>K. Lorenz </a:t>
            </a:r>
            <a:r>
              <a:rPr lang="pl-PL" dirty="0" err="1"/>
              <a:t>conducted</a:t>
            </a:r>
            <a:r>
              <a:rPr lang="pl-PL" dirty="0"/>
              <a:t> </a:t>
            </a:r>
            <a:r>
              <a:rPr lang="pl-PL" dirty="0" err="1">
                <a:solidFill>
                  <a:srgbClr val="E84BA1"/>
                </a:solidFill>
              </a:rPr>
              <a:t>precise</a:t>
            </a:r>
            <a:r>
              <a:rPr lang="pl-PL" dirty="0">
                <a:solidFill>
                  <a:srgbClr val="E84BA1"/>
                </a:solidFill>
              </a:rPr>
              <a:t> </a:t>
            </a:r>
            <a:r>
              <a:rPr lang="pl-PL" dirty="0" err="1">
                <a:solidFill>
                  <a:srgbClr val="E84BA1"/>
                </a:solidFill>
              </a:rPr>
              <a:t>observations</a:t>
            </a:r>
            <a:r>
              <a:rPr lang="pl-PL" dirty="0">
                <a:solidFill>
                  <a:srgbClr val="E84BA1"/>
                </a:solidFill>
              </a:rPr>
              <a:t> of </a:t>
            </a:r>
            <a:r>
              <a:rPr lang="pl-PL" dirty="0" err="1">
                <a:solidFill>
                  <a:srgbClr val="E84BA1"/>
                </a:solidFill>
              </a:rPr>
              <a:t>animal</a:t>
            </a:r>
            <a:r>
              <a:rPr lang="pl-PL" dirty="0">
                <a:solidFill>
                  <a:srgbClr val="E84BA1"/>
                </a:solidFill>
              </a:rPr>
              <a:t> </a:t>
            </a:r>
            <a:r>
              <a:rPr lang="pl-PL" dirty="0" err="1">
                <a:solidFill>
                  <a:srgbClr val="E84BA1"/>
                </a:solidFill>
              </a:rPr>
              <a:t>behavior</a:t>
            </a:r>
            <a:r>
              <a:rPr lang="pl-PL" dirty="0"/>
              <a:t>. In </a:t>
            </a:r>
            <a:r>
              <a:rPr lang="pl-PL" dirty="0" err="1"/>
              <a:t>his</a:t>
            </a:r>
            <a:r>
              <a:rPr lang="pl-PL" dirty="0"/>
              <a:t> </a:t>
            </a:r>
            <a:r>
              <a:rPr lang="pl-PL" dirty="0" err="1"/>
              <a:t>opinion</a:t>
            </a:r>
            <a:r>
              <a:rPr lang="pl-PL" dirty="0"/>
              <a:t>, </a:t>
            </a:r>
            <a:r>
              <a:rPr lang="pl-PL" dirty="0">
                <a:solidFill>
                  <a:srgbClr val="E84BA1"/>
                </a:solidFill>
              </a:rPr>
              <a:t>the </a:t>
            </a:r>
            <a:r>
              <a:rPr lang="pl-PL" dirty="0" err="1">
                <a:solidFill>
                  <a:srgbClr val="E84BA1"/>
                </a:solidFill>
              </a:rPr>
              <a:t>driving</a:t>
            </a:r>
            <a:r>
              <a:rPr lang="pl-PL" dirty="0">
                <a:solidFill>
                  <a:srgbClr val="E84BA1"/>
                </a:solidFill>
              </a:rPr>
              <a:t> </a:t>
            </a:r>
            <a:r>
              <a:rPr lang="pl-PL" dirty="0" err="1">
                <a:solidFill>
                  <a:srgbClr val="E84BA1"/>
                </a:solidFill>
              </a:rPr>
              <a:t>force</a:t>
            </a:r>
            <a:r>
              <a:rPr lang="pl-PL" dirty="0">
                <a:solidFill>
                  <a:srgbClr val="E84BA1"/>
                </a:solidFill>
              </a:rPr>
              <a:t> </a:t>
            </a:r>
            <a:r>
              <a:rPr lang="pl-PL" dirty="0" err="1">
                <a:solidFill>
                  <a:srgbClr val="E84BA1"/>
                </a:solidFill>
              </a:rPr>
              <a:t>behind</a:t>
            </a:r>
            <a:r>
              <a:rPr lang="pl-PL" dirty="0">
                <a:solidFill>
                  <a:srgbClr val="E84BA1"/>
                </a:solidFill>
              </a:rPr>
              <a:t> the </a:t>
            </a:r>
            <a:r>
              <a:rPr lang="pl-PL" dirty="0" err="1">
                <a:solidFill>
                  <a:srgbClr val="E84BA1"/>
                </a:solidFill>
              </a:rPr>
              <a:t>evolution</a:t>
            </a:r>
            <a:r>
              <a:rPr lang="pl-PL" dirty="0">
                <a:solidFill>
                  <a:srgbClr val="E84BA1"/>
                </a:solidFill>
              </a:rPr>
              <a:t> of </a:t>
            </a:r>
            <a:r>
              <a:rPr lang="pl-PL" dirty="0" err="1">
                <a:solidFill>
                  <a:srgbClr val="E84BA1"/>
                </a:solidFill>
              </a:rPr>
              <a:t>species</a:t>
            </a:r>
            <a:r>
              <a:rPr lang="pl-PL" dirty="0">
                <a:solidFill>
                  <a:srgbClr val="E84BA1"/>
                </a:solidFill>
              </a:rPr>
              <a:t> </a:t>
            </a:r>
            <a:r>
              <a:rPr lang="pl-PL" dirty="0" err="1">
                <a:solidFill>
                  <a:srgbClr val="E84BA1"/>
                </a:solidFill>
              </a:rPr>
              <a:t>are</a:t>
            </a:r>
            <a:r>
              <a:rPr lang="pl-PL" dirty="0">
                <a:solidFill>
                  <a:srgbClr val="E84BA1"/>
                </a:solidFill>
              </a:rPr>
              <a:t> </a:t>
            </a:r>
            <a:r>
              <a:rPr lang="pl-PL" dirty="0" err="1">
                <a:solidFill>
                  <a:srgbClr val="E84BA1"/>
                </a:solidFill>
              </a:rPr>
              <a:t>four</a:t>
            </a:r>
            <a:r>
              <a:rPr lang="pl-PL" dirty="0">
                <a:solidFill>
                  <a:srgbClr val="E84BA1"/>
                </a:solidFill>
              </a:rPr>
              <a:t> </a:t>
            </a:r>
            <a:r>
              <a:rPr lang="pl-PL" dirty="0" err="1">
                <a:solidFill>
                  <a:srgbClr val="E84BA1"/>
                </a:solidFill>
              </a:rPr>
              <a:t>instincts</a:t>
            </a:r>
            <a:r>
              <a:rPr lang="pl-PL" dirty="0">
                <a:solidFill>
                  <a:srgbClr val="E84BA1"/>
                </a:solidFill>
              </a:rPr>
              <a:t>: </a:t>
            </a:r>
            <a:r>
              <a:rPr lang="pl-PL" dirty="0" err="1">
                <a:solidFill>
                  <a:srgbClr val="E84BA1"/>
                </a:solidFill>
              </a:rPr>
              <a:t>sexual</a:t>
            </a:r>
            <a:r>
              <a:rPr lang="pl-PL" dirty="0">
                <a:solidFill>
                  <a:srgbClr val="E84BA1"/>
                </a:solidFill>
              </a:rPr>
              <a:t>, </a:t>
            </a:r>
            <a:r>
              <a:rPr lang="pl-PL" dirty="0" err="1">
                <a:solidFill>
                  <a:srgbClr val="E84BA1"/>
                </a:solidFill>
              </a:rPr>
              <a:t>hunger</a:t>
            </a:r>
            <a:r>
              <a:rPr lang="pl-PL" dirty="0">
                <a:solidFill>
                  <a:srgbClr val="E84BA1"/>
                </a:solidFill>
              </a:rPr>
              <a:t>, </a:t>
            </a:r>
            <a:r>
              <a:rPr lang="pl-PL" dirty="0" err="1">
                <a:solidFill>
                  <a:srgbClr val="E84BA1"/>
                </a:solidFill>
              </a:rPr>
              <a:t>aggression</a:t>
            </a:r>
            <a:r>
              <a:rPr lang="pl-PL" dirty="0">
                <a:solidFill>
                  <a:srgbClr val="E84BA1"/>
                </a:solidFill>
              </a:rPr>
              <a:t> and </a:t>
            </a:r>
            <a:r>
              <a:rPr lang="pl-PL" dirty="0" err="1">
                <a:solidFill>
                  <a:srgbClr val="E84BA1"/>
                </a:solidFill>
              </a:rPr>
              <a:t>escape</a:t>
            </a:r>
            <a:r>
              <a:rPr lang="pl-PL" dirty="0"/>
              <a:t>. </a:t>
            </a:r>
          </a:p>
          <a:p>
            <a:pPr algn="just"/>
            <a:r>
              <a:rPr lang="pl-PL" dirty="0">
                <a:solidFill>
                  <a:srgbClr val="E84BA1"/>
                </a:solidFill>
              </a:rPr>
              <a:t>The </a:t>
            </a:r>
            <a:r>
              <a:rPr lang="pl-PL" dirty="0" err="1">
                <a:solidFill>
                  <a:srgbClr val="E84BA1"/>
                </a:solidFill>
              </a:rPr>
              <a:t>aggression</a:t>
            </a:r>
            <a:r>
              <a:rPr lang="pl-PL" dirty="0">
                <a:solidFill>
                  <a:srgbClr val="E84BA1"/>
                </a:solidFill>
              </a:rPr>
              <a:t> </a:t>
            </a:r>
            <a:r>
              <a:rPr lang="pl-PL" dirty="0" err="1">
                <a:solidFill>
                  <a:srgbClr val="E84BA1"/>
                </a:solidFill>
              </a:rPr>
              <a:t>instinct</a:t>
            </a:r>
            <a:r>
              <a:rPr lang="pl-PL" dirty="0">
                <a:solidFill>
                  <a:srgbClr val="E84BA1"/>
                </a:solidFill>
              </a:rPr>
              <a:t> </a:t>
            </a:r>
            <a:r>
              <a:rPr lang="pl-PL" dirty="0" err="1">
                <a:solidFill>
                  <a:srgbClr val="E84BA1"/>
                </a:solidFill>
              </a:rPr>
              <a:t>is</a:t>
            </a:r>
            <a:r>
              <a:rPr lang="pl-PL" dirty="0">
                <a:solidFill>
                  <a:srgbClr val="E84BA1"/>
                </a:solidFill>
              </a:rPr>
              <a:t> </a:t>
            </a:r>
            <a:r>
              <a:rPr lang="pl-PL" dirty="0" err="1">
                <a:solidFill>
                  <a:srgbClr val="E84BA1"/>
                </a:solidFill>
              </a:rPr>
              <a:t>responsible</a:t>
            </a:r>
            <a:r>
              <a:rPr lang="pl-PL" dirty="0">
                <a:solidFill>
                  <a:srgbClr val="E84BA1"/>
                </a:solidFill>
              </a:rPr>
              <a:t> for the </a:t>
            </a:r>
            <a:r>
              <a:rPr lang="pl-PL" dirty="0" err="1">
                <a:solidFill>
                  <a:srgbClr val="E84BA1"/>
                </a:solidFill>
              </a:rPr>
              <a:t>appearance</a:t>
            </a:r>
            <a:r>
              <a:rPr lang="pl-PL" dirty="0">
                <a:solidFill>
                  <a:srgbClr val="E84BA1"/>
                </a:solidFill>
              </a:rPr>
              <a:t> of </a:t>
            </a:r>
            <a:r>
              <a:rPr lang="pl-PL" dirty="0" err="1">
                <a:solidFill>
                  <a:srgbClr val="E84BA1"/>
                </a:solidFill>
              </a:rPr>
              <a:t>aggressive</a:t>
            </a:r>
            <a:r>
              <a:rPr lang="pl-PL" dirty="0">
                <a:solidFill>
                  <a:srgbClr val="E84BA1"/>
                </a:solidFill>
              </a:rPr>
              <a:t> </a:t>
            </a:r>
            <a:r>
              <a:rPr lang="pl-PL" dirty="0" err="1">
                <a:solidFill>
                  <a:srgbClr val="E84BA1"/>
                </a:solidFill>
              </a:rPr>
              <a:t>behavior</a:t>
            </a:r>
            <a:r>
              <a:rPr lang="pl-PL" dirty="0">
                <a:solidFill>
                  <a:srgbClr val="E84BA1"/>
                </a:solidFill>
              </a:rPr>
              <a:t>. He </a:t>
            </a:r>
            <a:r>
              <a:rPr lang="pl-PL" dirty="0" err="1">
                <a:solidFill>
                  <a:srgbClr val="E84BA1"/>
                </a:solidFill>
              </a:rPr>
              <a:t>is</a:t>
            </a:r>
            <a:r>
              <a:rPr lang="pl-PL" dirty="0">
                <a:solidFill>
                  <a:srgbClr val="E84BA1"/>
                </a:solidFill>
              </a:rPr>
              <a:t> </a:t>
            </a:r>
            <a:r>
              <a:rPr lang="pl-PL" dirty="0" err="1">
                <a:solidFill>
                  <a:srgbClr val="E84BA1"/>
                </a:solidFill>
              </a:rPr>
              <a:t>innate</a:t>
            </a:r>
            <a:r>
              <a:rPr lang="pl-PL" dirty="0">
                <a:solidFill>
                  <a:srgbClr val="E84BA1"/>
                </a:solidFill>
              </a:rPr>
              <a:t> </a:t>
            </a:r>
            <a:r>
              <a:rPr lang="pl-PL" dirty="0" err="1">
                <a:solidFill>
                  <a:srgbClr val="E84BA1"/>
                </a:solidFill>
              </a:rPr>
              <a:t>because</a:t>
            </a:r>
            <a:r>
              <a:rPr lang="pl-PL" dirty="0">
                <a:solidFill>
                  <a:srgbClr val="E84BA1"/>
                </a:solidFill>
              </a:rPr>
              <a:t>, as </a:t>
            </a:r>
            <a:r>
              <a:rPr lang="pl-PL" dirty="0" err="1">
                <a:solidFill>
                  <a:srgbClr val="E84BA1"/>
                </a:solidFill>
              </a:rPr>
              <a:t>studies</a:t>
            </a:r>
            <a:r>
              <a:rPr lang="pl-PL" dirty="0">
                <a:solidFill>
                  <a:srgbClr val="E84BA1"/>
                </a:solidFill>
              </a:rPr>
              <a:t> </a:t>
            </a:r>
            <a:r>
              <a:rPr lang="pl-PL" dirty="0" err="1">
                <a:solidFill>
                  <a:srgbClr val="E84BA1"/>
                </a:solidFill>
              </a:rPr>
              <a:t>have</a:t>
            </a:r>
            <a:r>
              <a:rPr lang="pl-PL" dirty="0">
                <a:solidFill>
                  <a:srgbClr val="E84BA1"/>
                </a:solidFill>
              </a:rPr>
              <a:t> </a:t>
            </a:r>
            <a:r>
              <a:rPr lang="pl-PL" dirty="0" err="1">
                <a:solidFill>
                  <a:srgbClr val="E84BA1"/>
                </a:solidFill>
              </a:rPr>
              <a:t>shown</a:t>
            </a:r>
            <a:r>
              <a:rPr lang="pl-PL" dirty="0">
                <a:solidFill>
                  <a:srgbClr val="E84BA1"/>
                </a:solidFill>
              </a:rPr>
              <a:t>, a rat </a:t>
            </a:r>
            <a:r>
              <a:rPr lang="pl-PL" dirty="0" err="1">
                <a:solidFill>
                  <a:srgbClr val="E84BA1"/>
                </a:solidFill>
              </a:rPr>
              <a:t>raised</a:t>
            </a:r>
            <a:r>
              <a:rPr lang="pl-PL" dirty="0">
                <a:solidFill>
                  <a:srgbClr val="E84BA1"/>
                </a:solidFill>
              </a:rPr>
              <a:t> in </a:t>
            </a:r>
            <a:r>
              <a:rPr lang="pl-PL" dirty="0" err="1">
                <a:solidFill>
                  <a:srgbClr val="E84BA1"/>
                </a:solidFill>
              </a:rPr>
              <a:t>complete</a:t>
            </a:r>
            <a:r>
              <a:rPr lang="pl-PL" dirty="0">
                <a:solidFill>
                  <a:srgbClr val="E84BA1"/>
                </a:solidFill>
              </a:rPr>
              <a:t> </a:t>
            </a:r>
            <a:r>
              <a:rPr lang="pl-PL" dirty="0" err="1">
                <a:solidFill>
                  <a:srgbClr val="E84BA1"/>
                </a:solidFill>
              </a:rPr>
              <a:t>isolation</a:t>
            </a:r>
            <a:r>
              <a:rPr lang="pl-PL" dirty="0">
                <a:solidFill>
                  <a:srgbClr val="E84BA1"/>
                </a:solidFill>
              </a:rPr>
              <a:t>, </a:t>
            </a:r>
            <a:r>
              <a:rPr lang="pl-PL" dirty="0" err="1">
                <a:solidFill>
                  <a:srgbClr val="E84BA1"/>
                </a:solidFill>
              </a:rPr>
              <a:t>having</a:t>
            </a:r>
            <a:r>
              <a:rPr lang="pl-PL" dirty="0">
                <a:solidFill>
                  <a:srgbClr val="E84BA1"/>
                </a:solidFill>
              </a:rPr>
              <a:t> no </a:t>
            </a:r>
            <a:r>
              <a:rPr lang="pl-PL" dirty="0" err="1">
                <a:solidFill>
                  <a:srgbClr val="E84BA1"/>
                </a:solidFill>
              </a:rPr>
              <a:t>experience</a:t>
            </a:r>
            <a:r>
              <a:rPr lang="pl-PL" dirty="0">
                <a:solidFill>
                  <a:srgbClr val="E84BA1"/>
                </a:solidFill>
              </a:rPr>
              <a:t> in </a:t>
            </a:r>
            <a:r>
              <a:rPr lang="pl-PL" dirty="0" err="1">
                <a:solidFill>
                  <a:srgbClr val="E84BA1"/>
                </a:solidFill>
              </a:rPr>
              <a:t>fighting</a:t>
            </a:r>
            <a:r>
              <a:rPr lang="pl-PL" dirty="0">
                <a:solidFill>
                  <a:srgbClr val="E84BA1"/>
                </a:solidFill>
              </a:rPr>
              <a:t>, </a:t>
            </a:r>
            <a:r>
              <a:rPr lang="pl-PL" dirty="0" err="1">
                <a:solidFill>
                  <a:srgbClr val="E84BA1"/>
                </a:solidFill>
              </a:rPr>
              <a:t>attacks</a:t>
            </a:r>
            <a:r>
              <a:rPr lang="pl-PL" dirty="0">
                <a:solidFill>
                  <a:srgbClr val="E84BA1"/>
                </a:solidFill>
              </a:rPr>
              <a:t> </a:t>
            </a:r>
            <a:r>
              <a:rPr lang="pl-PL" dirty="0" err="1">
                <a:solidFill>
                  <a:srgbClr val="E84BA1"/>
                </a:solidFill>
              </a:rPr>
              <a:t>another</a:t>
            </a:r>
            <a:r>
              <a:rPr lang="pl-PL" dirty="0">
                <a:solidFill>
                  <a:srgbClr val="E84BA1"/>
                </a:solidFill>
              </a:rPr>
              <a:t> </a:t>
            </a:r>
            <a:r>
              <a:rPr lang="pl-PL" dirty="0" err="1">
                <a:solidFill>
                  <a:srgbClr val="E84BA1"/>
                </a:solidFill>
              </a:rPr>
              <a:t>individual</a:t>
            </a:r>
            <a:r>
              <a:rPr lang="pl-PL" dirty="0">
                <a:solidFill>
                  <a:srgbClr val="E84BA1"/>
                </a:solidFill>
              </a:rPr>
              <a:t> </a:t>
            </a:r>
            <a:r>
              <a:rPr lang="pl-PL" dirty="0" err="1">
                <a:solidFill>
                  <a:srgbClr val="E84BA1"/>
                </a:solidFill>
              </a:rPr>
              <a:t>when</a:t>
            </a:r>
            <a:r>
              <a:rPr lang="pl-PL" dirty="0">
                <a:solidFill>
                  <a:srgbClr val="E84BA1"/>
                </a:solidFill>
              </a:rPr>
              <a:t> </a:t>
            </a:r>
            <a:r>
              <a:rPr lang="pl-PL" dirty="0" err="1">
                <a:solidFill>
                  <a:srgbClr val="E84BA1"/>
                </a:solidFill>
              </a:rPr>
              <a:t>it</a:t>
            </a:r>
            <a:r>
              <a:rPr lang="pl-PL" dirty="0">
                <a:solidFill>
                  <a:srgbClr val="E84BA1"/>
                </a:solidFill>
              </a:rPr>
              <a:t> </a:t>
            </a:r>
            <a:r>
              <a:rPr lang="pl-PL" dirty="0" err="1">
                <a:solidFill>
                  <a:srgbClr val="E84BA1"/>
                </a:solidFill>
              </a:rPr>
              <a:t>is</a:t>
            </a:r>
            <a:r>
              <a:rPr lang="pl-PL" dirty="0">
                <a:solidFill>
                  <a:srgbClr val="E84BA1"/>
                </a:solidFill>
              </a:rPr>
              <a:t> in </a:t>
            </a:r>
            <a:r>
              <a:rPr lang="pl-PL" dirty="0" err="1">
                <a:solidFill>
                  <a:srgbClr val="E84BA1"/>
                </a:solidFill>
              </a:rPr>
              <a:t>its</a:t>
            </a:r>
            <a:r>
              <a:rPr lang="pl-PL" dirty="0">
                <a:solidFill>
                  <a:srgbClr val="E84BA1"/>
                </a:solidFill>
              </a:rPr>
              <a:t> </a:t>
            </a:r>
            <a:r>
              <a:rPr lang="pl-PL" dirty="0" err="1">
                <a:solidFill>
                  <a:srgbClr val="E84BA1"/>
                </a:solidFill>
              </a:rPr>
              <a:t>cage</a:t>
            </a:r>
            <a:r>
              <a:rPr lang="pl-PL" dirty="0"/>
              <a:t>. </a:t>
            </a:r>
            <a:r>
              <a:rPr lang="pl-PL" dirty="0" err="1"/>
              <a:t>According</a:t>
            </a:r>
            <a:r>
              <a:rPr lang="pl-PL" dirty="0"/>
              <a:t> to K. Lorenz, </a:t>
            </a:r>
            <a:r>
              <a:rPr lang="pl-PL" dirty="0" err="1"/>
              <a:t>aggressive</a:t>
            </a:r>
            <a:r>
              <a:rPr lang="pl-PL" dirty="0"/>
              <a:t> </a:t>
            </a:r>
            <a:r>
              <a:rPr lang="pl-PL" dirty="0" err="1"/>
              <a:t>behavior</a:t>
            </a:r>
            <a:r>
              <a:rPr lang="pl-PL" dirty="0"/>
              <a:t> </a:t>
            </a:r>
            <a:r>
              <a:rPr lang="pl-PL" dirty="0" err="1"/>
              <a:t>caused</a:t>
            </a:r>
            <a:r>
              <a:rPr lang="pl-PL" dirty="0"/>
              <a:t> by the </a:t>
            </a:r>
            <a:r>
              <a:rPr lang="pl-PL" dirty="0" err="1"/>
              <a:t>instinct</a:t>
            </a:r>
            <a:r>
              <a:rPr lang="pl-PL" dirty="0"/>
              <a:t> of </a:t>
            </a:r>
            <a:r>
              <a:rPr lang="pl-PL" dirty="0" err="1"/>
              <a:t>aggression</a:t>
            </a:r>
            <a:r>
              <a:rPr lang="pl-PL" dirty="0"/>
              <a:t> </a:t>
            </a:r>
            <a:r>
              <a:rPr lang="pl-PL" dirty="0" err="1"/>
              <a:t>is</a:t>
            </a:r>
            <a:r>
              <a:rPr lang="pl-PL" dirty="0"/>
              <a:t> </a:t>
            </a:r>
            <a:r>
              <a:rPr lang="pl-PL" dirty="0" err="1"/>
              <a:t>spontaneous</a:t>
            </a:r>
            <a:r>
              <a:rPr lang="pl-PL" dirty="0"/>
              <a:t> in the </a:t>
            </a:r>
            <a:r>
              <a:rPr lang="pl-PL" dirty="0" err="1"/>
              <a:t>sense</a:t>
            </a:r>
            <a:r>
              <a:rPr lang="pl-PL" dirty="0"/>
              <a:t> </a:t>
            </a:r>
            <a:r>
              <a:rPr lang="pl-PL" dirty="0" err="1"/>
              <a:t>that</a:t>
            </a:r>
            <a:r>
              <a:rPr lang="pl-PL" dirty="0"/>
              <a:t> a </a:t>
            </a:r>
            <a:r>
              <a:rPr lang="pl-PL" dirty="0" err="1"/>
              <a:t>certain</a:t>
            </a:r>
            <a:r>
              <a:rPr lang="pl-PL" dirty="0"/>
              <a:t> </a:t>
            </a:r>
            <a:r>
              <a:rPr lang="pl-PL" dirty="0" err="1"/>
              <a:t>external</a:t>
            </a:r>
            <a:r>
              <a:rPr lang="pl-PL" dirty="0"/>
              <a:t> </a:t>
            </a:r>
            <a:r>
              <a:rPr lang="pl-PL" dirty="0" err="1"/>
              <a:t>situation</a:t>
            </a:r>
            <a:r>
              <a:rPr lang="pl-PL" dirty="0"/>
              <a:t> </a:t>
            </a:r>
            <a:r>
              <a:rPr lang="pl-PL" dirty="0" err="1"/>
              <a:t>is</a:t>
            </a:r>
            <a:r>
              <a:rPr lang="pl-PL" dirty="0"/>
              <a:t> not </a:t>
            </a:r>
            <a:r>
              <a:rPr lang="pl-PL" dirty="0" err="1"/>
              <a:t>necessary</a:t>
            </a:r>
            <a:r>
              <a:rPr lang="pl-PL" dirty="0"/>
              <a:t> for </a:t>
            </a:r>
            <a:r>
              <a:rPr lang="pl-PL" dirty="0" err="1"/>
              <a:t>their</a:t>
            </a:r>
            <a:r>
              <a:rPr lang="pl-PL" dirty="0"/>
              <a:t> </a:t>
            </a:r>
            <a:r>
              <a:rPr lang="pl-PL" dirty="0" err="1"/>
              <a:t>manifestation</a:t>
            </a:r>
            <a:r>
              <a:rPr lang="pl-PL" dirty="0"/>
              <a:t>. </a:t>
            </a:r>
            <a:r>
              <a:rPr lang="pl-PL" dirty="0" err="1"/>
              <a:t>This</a:t>
            </a:r>
            <a:r>
              <a:rPr lang="pl-PL" dirty="0"/>
              <a:t> </a:t>
            </a:r>
            <a:r>
              <a:rPr lang="pl-PL" dirty="0" err="1"/>
              <a:t>is</a:t>
            </a:r>
            <a:r>
              <a:rPr lang="pl-PL" dirty="0"/>
              <a:t> </a:t>
            </a:r>
            <a:r>
              <a:rPr lang="pl-PL" dirty="0" err="1"/>
              <a:t>because</a:t>
            </a:r>
            <a:r>
              <a:rPr lang="pl-PL" dirty="0"/>
              <a:t> the </a:t>
            </a:r>
            <a:r>
              <a:rPr lang="pl-PL" dirty="0" err="1"/>
              <a:t>energy</a:t>
            </a:r>
            <a:r>
              <a:rPr lang="pl-PL" dirty="0"/>
              <a:t> </a:t>
            </a:r>
            <a:r>
              <a:rPr lang="pl-PL" dirty="0" err="1"/>
              <a:t>associated</a:t>
            </a:r>
            <a:r>
              <a:rPr lang="pl-PL" dirty="0"/>
              <a:t> with the </a:t>
            </a:r>
            <a:r>
              <a:rPr lang="pl-PL" dirty="0" err="1"/>
              <a:t>instinct</a:t>
            </a:r>
            <a:r>
              <a:rPr lang="pl-PL" dirty="0"/>
              <a:t> of </a:t>
            </a:r>
            <a:r>
              <a:rPr lang="pl-PL" dirty="0" err="1"/>
              <a:t>aggression</a:t>
            </a:r>
            <a:r>
              <a:rPr lang="pl-PL" dirty="0"/>
              <a:t> </a:t>
            </a:r>
            <a:r>
              <a:rPr lang="pl-PL" dirty="0" err="1"/>
              <a:t>accumulates</a:t>
            </a:r>
            <a:r>
              <a:rPr lang="pl-PL" dirty="0"/>
              <a:t> in central </a:t>
            </a:r>
            <a:r>
              <a:rPr lang="pl-PL" dirty="0" err="1"/>
              <a:t>nerve</a:t>
            </a:r>
            <a:r>
              <a:rPr lang="pl-PL" dirty="0"/>
              <a:t> </a:t>
            </a:r>
            <a:r>
              <a:rPr lang="pl-PL" dirty="0" err="1"/>
              <a:t>centers</a:t>
            </a:r>
            <a:r>
              <a:rPr lang="pl-PL" dirty="0"/>
              <a:t> and </a:t>
            </a:r>
            <a:r>
              <a:rPr lang="pl-PL" dirty="0" err="1"/>
              <a:t>requires</a:t>
            </a:r>
            <a:r>
              <a:rPr lang="pl-PL" dirty="0"/>
              <a:t> </a:t>
            </a:r>
            <a:r>
              <a:rPr lang="pl-PL" dirty="0" err="1"/>
              <a:t>discharge</a:t>
            </a:r>
            <a:r>
              <a:rPr lang="pl-PL" dirty="0"/>
              <a:t>. </a:t>
            </a:r>
            <a:r>
              <a:rPr lang="pl-PL" dirty="0">
                <a:solidFill>
                  <a:srgbClr val="E84BA1"/>
                </a:solidFill>
              </a:rPr>
              <a:t>Both </a:t>
            </a:r>
            <a:r>
              <a:rPr lang="pl-PL" dirty="0" err="1">
                <a:solidFill>
                  <a:srgbClr val="E84BA1"/>
                </a:solidFill>
              </a:rPr>
              <a:t>Freud's</a:t>
            </a:r>
            <a:r>
              <a:rPr lang="pl-PL" dirty="0">
                <a:solidFill>
                  <a:srgbClr val="E84BA1"/>
                </a:solidFill>
              </a:rPr>
              <a:t> </a:t>
            </a:r>
            <a:r>
              <a:rPr lang="pl-PL" dirty="0" err="1">
                <a:solidFill>
                  <a:srgbClr val="E84BA1"/>
                </a:solidFill>
              </a:rPr>
              <a:t>theory</a:t>
            </a:r>
            <a:r>
              <a:rPr lang="pl-PL" dirty="0">
                <a:solidFill>
                  <a:srgbClr val="E84BA1"/>
                </a:solidFill>
              </a:rPr>
              <a:t> and </a:t>
            </a:r>
            <a:r>
              <a:rPr lang="pl-PL" dirty="0" err="1">
                <a:solidFill>
                  <a:srgbClr val="E84BA1"/>
                </a:solidFill>
              </a:rPr>
              <a:t>Lorenz's</a:t>
            </a:r>
            <a:r>
              <a:rPr lang="pl-PL" dirty="0">
                <a:solidFill>
                  <a:srgbClr val="E84BA1"/>
                </a:solidFill>
              </a:rPr>
              <a:t> </a:t>
            </a:r>
            <a:r>
              <a:rPr lang="pl-PL" dirty="0" err="1">
                <a:solidFill>
                  <a:srgbClr val="E84BA1"/>
                </a:solidFill>
              </a:rPr>
              <a:t>theory</a:t>
            </a:r>
            <a:r>
              <a:rPr lang="pl-PL" dirty="0">
                <a:solidFill>
                  <a:srgbClr val="E84BA1"/>
                </a:solidFill>
              </a:rPr>
              <a:t>, </a:t>
            </a:r>
            <a:r>
              <a:rPr lang="pl-PL" dirty="0" err="1">
                <a:solidFill>
                  <a:srgbClr val="E84BA1"/>
                </a:solidFill>
              </a:rPr>
              <a:t>despite</a:t>
            </a:r>
            <a:r>
              <a:rPr lang="pl-PL" dirty="0">
                <a:solidFill>
                  <a:srgbClr val="E84BA1"/>
                </a:solidFill>
              </a:rPr>
              <a:t> the </a:t>
            </a:r>
            <a:r>
              <a:rPr lang="pl-PL" dirty="0" err="1">
                <a:solidFill>
                  <a:srgbClr val="E84BA1"/>
                </a:solidFill>
              </a:rPr>
              <a:t>fact</a:t>
            </a:r>
            <a:r>
              <a:rPr lang="pl-PL" dirty="0">
                <a:solidFill>
                  <a:srgbClr val="E84BA1"/>
                </a:solidFill>
              </a:rPr>
              <a:t> </a:t>
            </a:r>
            <a:r>
              <a:rPr lang="pl-PL" dirty="0" err="1">
                <a:solidFill>
                  <a:srgbClr val="E84BA1"/>
                </a:solidFill>
              </a:rPr>
              <a:t>that</a:t>
            </a:r>
            <a:r>
              <a:rPr lang="pl-PL" dirty="0">
                <a:solidFill>
                  <a:srgbClr val="E84BA1"/>
                </a:solidFill>
              </a:rPr>
              <a:t> </a:t>
            </a:r>
            <a:r>
              <a:rPr lang="pl-PL" dirty="0" err="1">
                <a:solidFill>
                  <a:srgbClr val="E84BA1"/>
                </a:solidFill>
              </a:rPr>
              <a:t>these</a:t>
            </a:r>
            <a:r>
              <a:rPr lang="pl-PL" dirty="0">
                <a:solidFill>
                  <a:srgbClr val="E84BA1"/>
                </a:solidFill>
              </a:rPr>
              <a:t> </a:t>
            </a:r>
            <a:r>
              <a:rPr lang="pl-PL" dirty="0" err="1">
                <a:solidFill>
                  <a:srgbClr val="E84BA1"/>
                </a:solidFill>
              </a:rPr>
              <a:t>authors</a:t>
            </a:r>
            <a:r>
              <a:rPr lang="pl-PL" dirty="0">
                <a:solidFill>
                  <a:srgbClr val="E84BA1"/>
                </a:solidFill>
              </a:rPr>
              <a:t> drew </a:t>
            </a:r>
            <a:r>
              <a:rPr lang="pl-PL" dirty="0" err="1">
                <a:solidFill>
                  <a:srgbClr val="E84BA1"/>
                </a:solidFill>
              </a:rPr>
              <a:t>material</a:t>
            </a:r>
            <a:r>
              <a:rPr lang="pl-PL" dirty="0">
                <a:solidFill>
                  <a:srgbClr val="E84BA1"/>
                </a:solidFill>
              </a:rPr>
              <a:t> from </a:t>
            </a:r>
            <a:r>
              <a:rPr lang="pl-PL" dirty="0" err="1">
                <a:solidFill>
                  <a:srgbClr val="E84BA1"/>
                </a:solidFill>
              </a:rPr>
              <a:t>different</a:t>
            </a:r>
            <a:r>
              <a:rPr lang="pl-PL" dirty="0">
                <a:solidFill>
                  <a:srgbClr val="E84BA1"/>
                </a:solidFill>
              </a:rPr>
              <a:t> </a:t>
            </a:r>
            <a:r>
              <a:rPr lang="pl-PL" dirty="0" err="1">
                <a:solidFill>
                  <a:srgbClr val="E84BA1"/>
                </a:solidFill>
              </a:rPr>
              <a:t>sources</a:t>
            </a:r>
            <a:r>
              <a:rPr lang="pl-PL" dirty="0">
                <a:solidFill>
                  <a:srgbClr val="E84BA1"/>
                </a:solidFill>
              </a:rPr>
              <a:t> (Z. Freud from </a:t>
            </a:r>
            <a:r>
              <a:rPr lang="pl-PL" dirty="0" err="1">
                <a:solidFill>
                  <a:srgbClr val="E84BA1"/>
                </a:solidFill>
              </a:rPr>
              <a:t>observing</a:t>
            </a:r>
            <a:r>
              <a:rPr lang="pl-PL" dirty="0">
                <a:solidFill>
                  <a:srgbClr val="E84BA1"/>
                </a:solidFill>
              </a:rPr>
              <a:t> </a:t>
            </a:r>
            <a:r>
              <a:rPr lang="pl-PL" dirty="0" err="1">
                <a:solidFill>
                  <a:srgbClr val="E84BA1"/>
                </a:solidFill>
              </a:rPr>
              <a:t>patients</a:t>
            </a:r>
            <a:r>
              <a:rPr lang="pl-PL" dirty="0">
                <a:solidFill>
                  <a:srgbClr val="E84BA1"/>
                </a:solidFill>
              </a:rPr>
              <a:t>, K. Lorenz - from </a:t>
            </a:r>
            <a:r>
              <a:rPr lang="pl-PL" dirty="0" err="1">
                <a:solidFill>
                  <a:srgbClr val="E84BA1"/>
                </a:solidFill>
              </a:rPr>
              <a:t>observing</a:t>
            </a:r>
            <a:r>
              <a:rPr lang="pl-PL" dirty="0">
                <a:solidFill>
                  <a:srgbClr val="E84BA1"/>
                </a:solidFill>
              </a:rPr>
              <a:t> </a:t>
            </a:r>
            <a:r>
              <a:rPr lang="pl-PL" dirty="0" err="1">
                <a:solidFill>
                  <a:srgbClr val="E84BA1"/>
                </a:solidFill>
              </a:rPr>
              <a:t>animal</a:t>
            </a:r>
            <a:r>
              <a:rPr lang="pl-PL" dirty="0">
                <a:solidFill>
                  <a:srgbClr val="E84BA1"/>
                </a:solidFill>
              </a:rPr>
              <a:t> </a:t>
            </a:r>
            <a:r>
              <a:rPr lang="pl-PL" dirty="0" err="1">
                <a:solidFill>
                  <a:srgbClr val="E84BA1"/>
                </a:solidFill>
              </a:rPr>
              <a:t>behavior</a:t>
            </a:r>
            <a:r>
              <a:rPr lang="pl-PL" dirty="0">
                <a:solidFill>
                  <a:srgbClr val="E84BA1"/>
                </a:solidFill>
              </a:rPr>
              <a:t>), show </a:t>
            </a:r>
            <a:r>
              <a:rPr lang="pl-PL" dirty="0" err="1">
                <a:solidFill>
                  <a:srgbClr val="E84BA1"/>
                </a:solidFill>
              </a:rPr>
              <a:t>similarity</a:t>
            </a:r>
            <a:r>
              <a:rPr lang="pl-PL" dirty="0">
                <a:solidFill>
                  <a:srgbClr val="E84BA1"/>
                </a:solidFill>
              </a:rPr>
              <a:t> - </a:t>
            </a:r>
            <a:r>
              <a:rPr lang="pl-PL" dirty="0" err="1">
                <a:solidFill>
                  <a:srgbClr val="E84BA1"/>
                </a:solidFill>
              </a:rPr>
              <a:t>both</a:t>
            </a:r>
            <a:r>
              <a:rPr lang="pl-PL" dirty="0">
                <a:solidFill>
                  <a:srgbClr val="E84BA1"/>
                </a:solidFill>
              </a:rPr>
              <a:t> </a:t>
            </a:r>
            <a:r>
              <a:rPr lang="pl-PL" dirty="0" err="1">
                <a:solidFill>
                  <a:srgbClr val="E84BA1"/>
                </a:solidFill>
              </a:rPr>
              <a:t>accept</a:t>
            </a:r>
            <a:r>
              <a:rPr lang="pl-PL" dirty="0">
                <a:solidFill>
                  <a:srgbClr val="E84BA1"/>
                </a:solidFill>
              </a:rPr>
              <a:t> the </a:t>
            </a:r>
            <a:r>
              <a:rPr lang="pl-PL" dirty="0" err="1">
                <a:solidFill>
                  <a:srgbClr val="E84BA1"/>
                </a:solidFill>
              </a:rPr>
              <a:t>functioning</a:t>
            </a:r>
            <a:r>
              <a:rPr lang="pl-PL" dirty="0">
                <a:solidFill>
                  <a:srgbClr val="E84BA1"/>
                </a:solidFill>
              </a:rPr>
              <a:t> of the </a:t>
            </a:r>
            <a:r>
              <a:rPr lang="pl-PL" dirty="0" err="1">
                <a:solidFill>
                  <a:srgbClr val="E84BA1"/>
                </a:solidFill>
              </a:rPr>
              <a:t>innate</a:t>
            </a:r>
            <a:r>
              <a:rPr lang="pl-PL" dirty="0">
                <a:solidFill>
                  <a:srgbClr val="E84BA1"/>
                </a:solidFill>
              </a:rPr>
              <a:t> </a:t>
            </a:r>
            <a:r>
              <a:rPr lang="pl-PL" dirty="0" err="1">
                <a:solidFill>
                  <a:srgbClr val="E84BA1"/>
                </a:solidFill>
              </a:rPr>
              <a:t>instinct</a:t>
            </a:r>
            <a:r>
              <a:rPr lang="pl-PL" dirty="0">
                <a:solidFill>
                  <a:srgbClr val="E84BA1"/>
                </a:solidFill>
              </a:rPr>
              <a:t> of </a:t>
            </a:r>
            <a:r>
              <a:rPr lang="pl-PL" dirty="0" err="1">
                <a:solidFill>
                  <a:srgbClr val="E84BA1"/>
                </a:solidFill>
              </a:rPr>
              <a:t>aggression</a:t>
            </a:r>
            <a:r>
              <a:rPr lang="pl-PL" dirty="0">
                <a:solidFill>
                  <a:srgbClr val="E84BA1"/>
                </a:solidFill>
              </a:rPr>
              <a:t>, </a:t>
            </a:r>
            <a:r>
              <a:rPr lang="pl-PL" dirty="0" err="1">
                <a:solidFill>
                  <a:srgbClr val="E84BA1"/>
                </a:solidFill>
              </a:rPr>
              <a:t>both</a:t>
            </a:r>
            <a:r>
              <a:rPr lang="pl-PL" dirty="0">
                <a:solidFill>
                  <a:srgbClr val="E84BA1"/>
                </a:solidFill>
              </a:rPr>
              <a:t> </a:t>
            </a:r>
            <a:r>
              <a:rPr lang="pl-PL" dirty="0" err="1">
                <a:solidFill>
                  <a:srgbClr val="E84BA1"/>
                </a:solidFill>
              </a:rPr>
              <a:t>maintain</a:t>
            </a:r>
            <a:r>
              <a:rPr lang="pl-PL" dirty="0">
                <a:solidFill>
                  <a:srgbClr val="E84BA1"/>
                </a:solidFill>
              </a:rPr>
              <a:t> </a:t>
            </a:r>
            <a:r>
              <a:rPr lang="pl-PL" dirty="0" err="1">
                <a:solidFill>
                  <a:srgbClr val="E84BA1"/>
                </a:solidFill>
              </a:rPr>
              <a:t>that</a:t>
            </a:r>
            <a:r>
              <a:rPr lang="pl-PL" dirty="0">
                <a:solidFill>
                  <a:srgbClr val="E84BA1"/>
                </a:solidFill>
              </a:rPr>
              <a:t> the </a:t>
            </a:r>
            <a:r>
              <a:rPr lang="pl-PL" dirty="0" err="1">
                <a:solidFill>
                  <a:srgbClr val="E84BA1"/>
                </a:solidFill>
              </a:rPr>
              <a:t>energy</a:t>
            </a:r>
            <a:r>
              <a:rPr lang="pl-PL" dirty="0">
                <a:solidFill>
                  <a:srgbClr val="E84BA1"/>
                </a:solidFill>
              </a:rPr>
              <a:t> of </a:t>
            </a:r>
            <a:r>
              <a:rPr lang="pl-PL" dirty="0" err="1">
                <a:solidFill>
                  <a:srgbClr val="E84BA1"/>
                </a:solidFill>
              </a:rPr>
              <a:t>this</a:t>
            </a:r>
            <a:r>
              <a:rPr lang="pl-PL" dirty="0">
                <a:solidFill>
                  <a:srgbClr val="E84BA1"/>
                </a:solidFill>
              </a:rPr>
              <a:t> </a:t>
            </a:r>
            <a:r>
              <a:rPr lang="pl-PL" dirty="0" err="1">
                <a:solidFill>
                  <a:srgbClr val="E84BA1"/>
                </a:solidFill>
              </a:rPr>
              <a:t>instinct</a:t>
            </a:r>
            <a:r>
              <a:rPr lang="pl-PL" dirty="0">
                <a:solidFill>
                  <a:srgbClr val="E84BA1"/>
                </a:solidFill>
              </a:rPr>
              <a:t> </a:t>
            </a:r>
            <a:r>
              <a:rPr lang="pl-PL" dirty="0" err="1">
                <a:solidFill>
                  <a:srgbClr val="E84BA1"/>
                </a:solidFill>
              </a:rPr>
              <a:t>must</a:t>
            </a:r>
            <a:r>
              <a:rPr lang="pl-PL" dirty="0">
                <a:solidFill>
                  <a:srgbClr val="E84BA1"/>
                </a:solidFill>
              </a:rPr>
              <a:t> be </a:t>
            </a:r>
            <a:r>
              <a:rPr lang="pl-PL" dirty="0" err="1">
                <a:solidFill>
                  <a:srgbClr val="E84BA1"/>
                </a:solidFill>
              </a:rPr>
              <a:t>discharged</a:t>
            </a:r>
            <a:r>
              <a:rPr lang="pl-PL" dirty="0">
                <a:solidFill>
                  <a:srgbClr val="E84BA1"/>
                </a:solidFill>
              </a:rPr>
              <a:t>, </a:t>
            </a:r>
            <a:r>
              <a:rPr lang="pl-PL" dirty="0" err="1">
                <a:solidFill>
                  <a:srgbClr val="E84BA1"/>
                </a:solidFill>
              </a:rPr>
              <a:t>causing</a:t>
            </a:r>
            <a:r>
              <a:rPr lang="pl-PL" dirty="0">
                <a:solidFill>
                  <a:srgbClr val="E84BA1"/>
                </a:solidFill>
              </a:rPr>
              <a:t> </a:t>
            </a:r>
            <a:r>
              <a:rPr lang="pl-PL" dirty="0" err="1">
                <a:solidFill>
                  <a:srgbClr val="E84BA1"/>
                </a:solidFill>
              </a:rPr>
              <a:t>acts</a:t>
            </a:r>
            <a:r>
              <a:rPr lang="pl-PL" dirty="0">
                <a:solidFill>
                  <a:srgbClr val="E84BA1"/>
                </a:solidFill>
              </a:rPr>
              <a:t> of </a:t>
            </a:r>
            <a:r>
              <a:rPr lang="pl-PL" dirty="0" err="1">
                <a:solidFill>
                  <a:srgbClr val="E84BA1"/>
                </a:solidFill>
              </a:rPr>
              <a:t>aggression</a:t>
            </a:r>
            <a:r>
              <a:rPr lang="pl-PL" dirty="0">
                <a:solidFill>
                  <a:srgbClr val="E84BA1"/>
                </a:solidFill>
              </a:rPr>
              <a:t> </a:t>
            </a:r>
            <a:r>
              <a:rPr lang="pl-PL" dirty="0" err="1">
                <a:solidFill>
                  <a:srgbClr val="E84BA1"/>
                </a:solidFill>
              </a:rPr>
              <a:t>regardless</a:t>
            </a:r>
            <a:r>
              <a:rPr lang="pl-PL" dirty="0">
                <a:solidFill>
                  <a:srgbClr val="E84BA1"/>
                </a:solidFill>
              </a:rPr>
              <a:t> of the </a:t>
            </a:r>
            <a:r>
              <a:rPr lang="pl-PL" dirty="0" err="1">
                <a:solidFill>
                  <a:srgbClr val="E84BA1"/>
                </a:solidFill>
              </a:rPr>
              <a:t>external</a:t>
            </a:r>
            <a:r>
              <a:rPr lang="pl-PL" dirty="0">
                <a:solidFill>
                  <a:srgbClr val="E84BA1"/>
                </a:solidFill>
              </a:rPr>
              <a:t> </a:t>
            </a:r>
            <a:r>
              <a:rPr lang="pl-PL" dirty="0" err="1">
                <a:solidFill>
                  <a:srgbClr val="E84BA1"/>
                </a:solidFill>
              </a:rPr>
              <a:t>situation</a:t>
            </a:r>
            <a:r>
              <a:rPr lang="pl-PL" dirty="0"/>
              <a:t>. </a:t>
            </a:r>
            <a:r>
              <a:rPr lang="pl-PL" dirty="0" err="1"/>
              <a:t>Disregarding</a:t>
            </a:r>
            <a:r>
              <a:rPr lang="pl-PL" dirty="0"/>
              <a:t> the </a:t>
            </a:r>
            <a:r>
              <a:rPr lang="pl-PL" dirty="0" err="1"/>
              <a:t>impact</a:t>
            </a:r>
            <a:r>
              <a:rPr lang="pl-PL" dirty="0"/>
              <a:t> of </a:t>
            </a:r>
            <a:r>
              <a:rPr lang="pl-PL" dirty="0" err="1"/>
              <a:t>external</a:t>
            </a:r>
            <a:r>
              <a:rPr lang="pl-PL" dirty="0"/>
              <a:t> </a:t>
            </a:r>
            <a:r>
              <a:rPr lang="pl-PL" dirty="0" err="1"/>
              <a:t>situations</a:t>
            </a:r>
            <a:r>
              <a:rPr lang="pl-PL" dirty="0"/>
              <a:t> on </a:t>
            </a:r>
            <a:r>
              <a:rPr lang="pl-PL" dirty="0" err="1"/>
              <a:t>aggressive</a:t>
            </a:r>
            <a:r>
              <a:rPr lang="pl-PL" dirty="0"/>
              <a:t> </a:t>
            </a:r>
            <a:r>
              <a:rPr lang="pl-PL" dirty="0" err="1"/>
              <a:t>behavior</a:t>
            </a:r>
            <a:r>
              <a:rPr lang="pl-PL" dirty="0"/>
              <a:t> </a:t>
            </a:r>
            <a:r>
              <a:rPr lang="pl-PL" dirty="0" err="1"/>
              <a:t>is</a:t>
            </a:r>
            <a:r>
              <a:rPr lang="pl-PL" dirty="0"/>
              <a:t> the </a:t>
            </a:r>
            <a:r>
              <a:rPr lang="pl-PL" dirty="0" err="1"/>
              <a:t>main</a:t>
            </a:r>
            <a:r>
              <a:rPr lang="pl-PL" dirty="0"/>
              <a:t> </a:t>
            </a:r>
            <a:r>
              <a:rPr lang="pl-PL" dirty="0" err="1"/>
              <a:t>weakness</a:t>
            </a:r>
            <a:r>
              <a:rPr lang="pl-PL" dirty="0"/>
              <a:t> of </a:t>
            </a:r>
            <a:r>
              <a:rPr lang="pl-PL" dirty="0" err="1"/>
              <a:t>this</a:t>
            </a:r>
            <a:r>
              <a:rPr lang="pl-PL" dirty="0"/>
              <a:t> </a:t>
            </a:r>
            <a:r>
              <a:rPr lang="pl-PL" dirty="0" err="1"/>
              <a:t>theory</a:t>
            </a:r>
            <a:r>
              <a:rPr lang="pl-PL" dirty="0"/>
              <a:t>.</a:t>
            </a:r>
          </a:p>
        </p:txBody>
      </p:sp>
    </p:spTree>
    <p:extLst>
      <p:ext uri="{BB962C8B-B14F-4D97-AF65-F5344CB8AC3E}">
        <p14:creationId xmlns:p14="http://schemas.microsoft.com/office/powerpoint/2010/main" val="10177157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7215698-FE4F-2145-B826-F998AF514FDB}"/>
              </a:ext>
            </a:extLst>
          </p:cNvPr>
          <p:cNvSpPr>
            <a:spLocks noGrp="1"/>
          </p:cNvSpPr>
          <p:nvPr>
            <p:ph type="title"/>
          </p:nvPr>
        </p:nvSpPr>
        <p:spPr>
          <a:xfrm>
            <a:off x="838200" y="365126"/>
            <a:ext cx="10515600" cy="444171"/>
          </a:xfrm>
        </p:spPr>
        <p:txBody>
          <a:bodyPr>
            <a:normAutofit fontScale="90000"/>
          </a:bodyPr>
          <a:lstStyle/>
          <a:p>
            <a:r>
              <a:rPr lang="pl-PL" sz="3000" dirty="0" err="1">
                <a:solidFill>
                  <a:srgbClr val="FF0000"/>
                </a:solidFill>
              </a:rPr>
              <a:t>Theory</a:t>
            </a:r>
            <a:r>
              <a:rPr lang="pl-PL" sz="3000" dirty="0">
                <a:solidFill>
                  <a:srgbClr val="FF0000"/>
                </a:solidFill>
              </a:rPr>
              <a:t> of </a:t>
            </a:r>
            <a:r>
              <a:rPr lang="pl-PL" sz="3000" dirty="0" err="1">
                <a:solidFill>
                  <a:srgbClr val="FF0000"/>
                </a:solidFill>
              </a:rPr>
              <a:t>frustration-aggression</a:t>
            </a:r>
            <a:endParaRPr lang="pl-PL" sz="3000" dirty="0">
              <a:solidFill>
                <a:srgbClr val="FF0000"/>
              </a:solidFill>
            </a:endParaRPr>
          </a:p>
        </p:txBody>
      </p:sp>
      <p:sp>
        <p:nvSpPr>
          <p:cNvPr id="3" name="Symbol zastępczy zawartości 2">
            <a:extLst>
              <a:ext uri="{FF2B5EF4-FFF2-40B4-BE49-F238E27FC236}">
                <a16:creationId xmlns:a16="http://schemas.microsoft.com/office/drawing/2014/main" id="{5E641E74-916A-794F-B8CE-D43AB5A0387F}"/>
              </a:ext>
            </a:extLst>
          </p:cNvPr>
          <p:cNvSpPr>
            <a:spLocks noGrp="1"/>
          </p:cNvSpPr>
          <p:nvPr>
            <p:ph idx="1"/>
          </p:nvPr>
        </p:nvSpPr>
        <p:spPr>
          <a:xfrm>
            <a:off x="838200" y="809298"/>
            <a:ext cx="10922876" cy="6048702"/>
          </a:xfrm>
        </p:spPr>
        <p:txBody>
          <a:bodyPr>
            <a:normAutofit fontScale="85000" lnSpcReduction="10000"/>
          </a:bodyPr>
          <a:lstStyle/>
          <a:p>
            <a:pPr algn="just"/>
            <a:r>
              <a:rPr lang="pl-PL" dirty="0">
                <a:solidFill>
                  <a:srgbClr val="E84BA1"/>
                </a:solidFill>
              </a:rPr>
              <a:t>In 1939, John </a:t>
            </a:r>
            <a:r>
              <a:rPr lang="pl-PL" dirty="0" err="1">
                <a:solidFill>
                  <a:srgbClr val="E84BA1"/>
                </a:solidFill>
              </a:rPr>
              <a:t>Dollard</a:t>
            </a:r>
            <a:r>
              <a:rPr lang="pl-PL" dirty="0">
                <a:solidFill>
                  <a:srgbClr val="E84BA1"/>
                </a:solidFill>
              </a:rPr>
              <a:t> </a:t>
            </a:r>
            <a:r>
              <a:rPr lang="pl-PL" dirty="0" err="1">
                <a:solidFill>
                  <a:srgbClr val="E84BA1"/>
                </a:solidFill>
              </a:rPr>
              <a:t>formulated</a:t>
            </a:r>
            <a:r>
              <a:rPr lang="pl-PL" dirty="0">
                <a:solidFill>
                  <a:srgbClr val="E84BA1"/>
                </a:solidFill>
              </a:rPr>
              <a:t> a </a:t>
            </a:r>
            <a:r>
              <a:rPr lang="pl-PL" dirty="0" err="1">
                <a:solidFill>
                  <a:srgbClr val="E84BA1"/>
                </a:solidFill>
              </a:rPr>
              <a:t>theory</a:t>
            </a:r>
            <a:r>
              <a:rPr lang="pl-PL" dirty="0">
                <a:solidFill>
                  <a:srgbClr val="E84BA1"/>
                </a:solidFill>
              </a:rPr>
              <a:t> </a:t>
            </a:r>
            <a:r>
              <a:rPr lang="pl-PL" dirty="0" err="1">
                <a:solidFill>
                  <a:srgbClr val="E84BA1"/>
                </a:solidFill>
              </a:rPr>
              <a:t>according</a:t>
            </a:r>
            <a:r>
              <a:rPr lang="pl-PL" dirty="0">
                <a:solidFill>
                  <a:srgbClr val="E84BA1"/>
                </a:solidFill>
              </a:rPr>
              <a:t> to </a:t>
            </a:r>
            <a:r>
              <a:rPr lang="pl-PL" dirty="0" err="1">
                <a:solidFill>
                  <a:srgbClr val="E84BA1"/>
                </a:solidFill>
              </a:rPr>
              <a:t>which</a:t>
            </a:r>
            <a:r>
              <a:rPr lang="pl-PL" dirty="0">
                <a:solidFill>
                  <a:srgbClr val="E84BA1"/>
                </a:solidFill>
              </a:rPr>
              <a:t> the </a:t>
            </a:r>
            <a:r>
              <a:rPr lang="pl-PL" dirty="0" err="1">
                <a:solidFill>
                  <a:srgbClr val="E84BA1"/>
                </a:solidFill>
              </a:rPr>
              <a:t>reason</a:t>
            </a:r>
            <a:r>
              <a:rPr lang="pl-PL" dirty="0">
                <a:solidFill>
                  <a:srgbClr val="E84BA1"/>
                </a:solidFill>
              </a:rPr>
              <a:t> for </a:t>
            </a:r>
            <a:r>
              <a:rPr lang="pl-PL" dirty="0" err="1">
                <a:solidFill>
                  <a:srgbClr val="E84BA1"/>
                </a:solidFill>
              </a:rPr>
              <a:t>aggressive</a:t>
            </a:r>
            <a:r>
              <a:rPr lang="pl-PL" dirty="0">
                <a:solidFill>
                  <a:srgbClr val="E84BA1"/>
                </a:solidFill>
              </a:rPr>
              <a:t> </a:t>
            </a:r>
            <a:r>
              <a:rPr lang="pl-PL" dirty="0" err="1">
                <a:solidFill>
                  <a:srgbClr val="E84BA1"/>
                </a:solidFill>
              </a:rPr>
              <a:t>behavior</a:t>
            </a:r>
            <a:r>
              <a:rPr lang="pl-PL" dirty="0">
                <a:solidFill>
                  <a:srgbClr val="E84BA1"/>
                </a:solidFill>
              </a:rPr>
              <a:t> </a:t>
            </a:r>
            <a:r>
              <a:rPr lang="pl-PL" dirty="0" err="1">
                <a:solidFill>
                  <a:srgbClr val="E84BA1"/>
                </a:solidFill>
              </a:rPr>
              <a:t>is</a:t>
            </a:r>
            <a:r>
              <a:rPr lang="pl-PL" dirty="0">
                <a:solidFill>
                  <a:srgbClr val="E84BA1"/>
                </a:solidFill>
              </a:rPr>
              <a:t> the </a:t>
            </a:r>
            <a:r>
              <a:rPr lang="pl-PL" dirty="0" err="1">
                <a:solidFill>
                  <a:srgbClr val="E84BA1"/>
                </a:solidFill>
              </a:rPr>
              <a:t>state</a:t>
            </a:r>
            <a:r>
              <a:rPr lang="pl-PL" dirty="0">
                <a:solidFill>
                  <a:srgbClr val="E84BA1"/>
                </a:solidFill>
              </a:rPr>
              <a:t> of </a:t>
            </a:r>
            <a:r>
              <a:rPr lang="pl-PL" dirty="0" err="1">
                <a:solidFill>
                  <a:srgbClr val="E84BA1"/>
                </a:solidFill>
              </a:rPr>
              <a:t>frustration</a:t>
            </a:r>
            <a:r>
              <a:rPr lang="pl-PL" dirty="0"/>
              <a:t>. </a:t>
            </a:r>
            <a:r>
              <a:rPr lang="pl-PL" dirty="0" err="1"/>
              <a:t>Every</a:t>
            </a:r>
            <a:r>
              <a:rPr lang="pl-PL" dirty="0"/>
              <a:t> </a:t>
            </a:r>
            <a:r>
              <a:rPr lang="pl-PL" dirty="0" err="1"/>
              <a:t>aggressive</a:t>
            </a:r>
            <a:r>
              <a:rPr lang="pl-PL" dirty="0"/>
              <a:t> </a:t>
            </a:r>
            <a:r>
              <a:rPr lang="pl-PL" dirty="0" err="1"/>
              <a:t>behavior</a:t>
            </a:r>
            <a:r>
              <a:rPr lang="pl-PL" dirty="0"/>
              <a:t> </a:t>
            </a:r>
            <a:r>
              <a:rPr lang="pl-PL" dirty="0" err="1"/>
              <a:t>is</a:t>
            </a:r>
            <a:r>
              <a:rPr lang="pl-PL" dirty="0"/>
              <a:t> </a:t>
            </a:r>
            <a:r>
              <a:rPr lang="pl-PL" dirty="0" err="1"/>
              <a:t>preceded</a:t>
            </a:r>
            <a:r>
              <a:rPr lang="pl-PL" dirty="0"/>
              <a:t> by </a:t>
            </a:r>
            <a:r>
              <a:rPr lang="pl-PL" dirty="0" err="1"/>
              <a:t>experiencing</a:t>
            </a:r>
            <a:r>
              <a:rPr lang="pl-PL" dirty="0"/>
              <a:t> </a:t>
            </a:r>
            <a:r>
              <a:rPr lang="pl-PL" dirty="0" err="1"/>
              <a:t>frustration</a:t>
            </a:r>
            <a:r>
              <a:rPr lang="pl-PL" dirty="0"/>
              <a:t>, i.e. </a:t>
            </a:r>
            <a:r>
              <a:rPr lang="pl-PL" dirty="0" err="1"/>
              <a:t>an</a:t>
            </a:r>
            <a:r>
              <a:rPr lang="pl-PL" dirty="0"/>
              <a:t> </a:t>
            </a:r>
            <a:r>
              <a:rPr lang="pl-PL" dirty="0" err="1"/>
              <a:t>unpleasant</a:t>
            </a:r>
            <a:r>
              <a:rPr lang="pl-PL" dirty="0"/>
              <a:t> </a:t>
            </a:r>
            <a:r>
              <a:rPr lang="pl-PL" dirty="0" err="1"/>
              <a:t>subjective</a:t>
            </a:r>
            <a:r>
              <a:rPr lang="pl-PL" dirty="0"/>
              <a:t> </a:t>
            </a:r>
            <a:r>
              <a:rPr lang="pl-PL" dirty="0" err="1"/>
              <a:t>state</a:t>
            </a:r>
            <a:r>
              <a:rPr lang="pl-PL" dirty="0"/>
              <a:t> </a:t>
            </a:r>
            <a:r>
              <a:rPr lang="pl-PL" dirty="0" err="1"/>
              <a:t>resulting</a:t>
            </a:r>
            <a:r>
              <a:rPr lang="pl-PL" dirty="0"/>
              <a:t> from </a:t>
            </a:r>
            <a:r>
              <a:rPr lang="pl-PL" dirty="0" err="1"/>
              <a:t>blocking</a:t>
            </a:r>
            <a:r>
              <a:rPr lang="pl-PL" dirty="0"/>
              <a:t> the </a:t>
            </a:r>
            <a:r>
              <a:rPr lang="pl-PL" dirty="0" err="1"/>
              <a:t>realization</a:t>
            </a:r>
            <a:r>
              <a:rPr lang="pl-PL" dirty="0"/>
              <a:t> of </a:t>
            </a:r>
            <a:r>
              <a:rPr lang="pl-PL" dirty="0" err="1"/>
              <a:t>some</a:t>
            </a:r>
            <a:r>
              <a:rPr lang="pl-PL" dirty="0"/>
              <a:t> </a:t>
            </a:r>
            <a:r>
              <a:rPr lang="pl-PL" dirty="0" err="1"/>
              <a:t>aspiration</a:t>
            </a:r>
            <a:r>
              <a:rPr lang="pl-PL" dirty="0"/>
              <a:t>. </a:t>
            </a:r>
            <a:r>
              <a:rPr lang="pl-PL" dirty="0" err="1">
                <a:solidFill>
                  <a:srgbClr val="E84BA1"/>
                </a:solidFill>
              </a:rPr>
              <a:t>Aggressive</a:t>
            </a:r>
            <a:r>
              <a:rPr lang="pl-PL" dirty="0">
                <a:solidFill>
                  <a:srgbClr val="E84BA1"/>
                </a:solidFill>
              </a:rPr>
              <a:t> </a:t>
            </a:r>
            <a:r>
              <a:rPr lang="pl-PL" dirty="0" err="1">
                <a:solidFill>
                  <a:srgbClr val="E84BA1"/>
                </a:solidFill>
              </a:rPr>
              <a:t>behavior</a:t>
            </a:r>
            <a:r>
              <a:rPr lang="pl-PL" dirty="0">
                <a:solidFill>
                  <a:srgbClr val="E84BA1"/>
                </a:solidFill>
              </a:rPr>
              <a:t> </a:t>
            </a:r>
            <a:r>
              <a:rPr lang="pl-PL" dirty="0" err="1">
                <a:solidFill>
                  <a:srgbClr val="E84BA1"/>
                </a:solidFill>
              </a:rPr>
              <a:t>is</a:t>
            </a:r>
            <a:r>
              <a:rPr lang="pl-PL" dirty="0">
                <a:solidFill>
                  <a:srgbClr val="E84BA1"/>
                </a:solidFill>
              </a:rPr>
              <a:t> not the </a:t>
            </a:r>
            <a:r>
              <a:rPr lang="pl-PL" dirty="0" err="1">
                <a:solidFill>
                  <a:srgbClr val="E84BA1"/>
                </a:solidFill>
              </a:rPr>
              <a:t>only</a:t>
            </a:r>
            <a:r>
              <a:rPr lang="pl-PL" dirty="0">
                <a:solidFill>
                  <a:srgbClr val="E84BA1"/>
                </a:solidFill>
              </a:rPr>
              <a:t> </a:t>
            </a:r>
            <a:r>
              <a:rPr lang="pl-PL" dirty="0" err="1">
                <a:solidFill>
                  <a:srgbClr val="E84BA1"/>
                </a:solidFill>
              </a:rPr>
              <a:t>possible</a:t>
            </a:r>
            <a:r>
              <a:rPr lang="pl-PL" dirty="0">
                <a:solidFill>
                  <a:srgbClr val="E84BA1"/>
                </a:solidFill>
              </a:rPr>
              <a:t> </a:t>
            </a:r>
            <a:r>
              <a:rPr lang="pl-PL" dirty="0" err="1">
                <a:solidFill>
                  <a:srgbClr val="E84BA1"/>
                </a:solidFill>
              </a:rPr>
              <a:t>response</a:t>
            </a:r>
            <a:r>
              <a:rPr lang="pl-PL" dirty="0">
                <a:solidFill>
                  <a:srgbClr val="E84BA1"/>
                </a:solidFill>
              </a:rPr>
              <a:t> to a </a:t>
            </a:r>
            <a:r>
              <a:rPr lang="pl-PL" dirty="0" err="1">
                <a:solidFill>
                  <a:srgbClr val="E84BA1"/>
                </a:solidFill>
              </a:rPr>
              <a:t>state</a:t>
            </a:r>
            <a:r>
              <a:rPr lang="pl-PL" dirty="0">
                <a:solidFill>
                  <a:srgbClr val="E84BA1"/>
                </a:solidFill>
              </a:rPr>
              <a:t> of </a:t>
            </a:r>
            <a:r>
              <a:rPr lang="pl-PL" dirty="0" err="1">
                <a:solidFill>
                  <a:srgbClr val="E84BA1"/>
                </a:solidFill>
              </a:rPr>
              <a:t>frustration</a:t>
            </a:r>
            <a:r>
              <a:rPr lang="pl-PL" dirty="0">
                <a:solidFill>
                  <a:srgbClr val="E84BA1"/>
                </a:solidFill>
              </a:rPr>
              <a:t>, but the </a:t>
            </a:r>
            <a:r>
              <a:rPr lang="pl-PL" dirty="0" err="1">
                <a:solidFill>
                  <a:srgbClr val="E84BA1"/>
                </a:solidFill>
              </a:rPr>
              <a:t>genesis</a:t>
            </a:r>
            <a:r>
              <a:rPr lang="pl-PL" dirty="0">
                <a:solidFill>
                  <a:srgbClr val="E84BA1"/>
                </a:solidFill>
              </a:rPr>
              <a:t> of </a:t>
            </a:r>
            <a:r>
              <a:rPr lang="pl-PL" dirty="0" err="1">
                <a:solidFill>
                  <a:srgbClr val="E84BA1"/>
                </a:solidFill>
              </a:rPr>
              <a:t>any</a:t>
            </a:r>
            <a:r>
              <a:rPr lang="pl-PL" dirty="0">
                <a:solidFill>
                  <a:srgbClr val="E84BA1"/>
                </a:solidFill>
              </a:rPr>
              <a:t> </a:t>
            </a:r>
            <a:r>
              <a:rPr lang="pl-PL" dirty="0" err="1">
                <a:solidFill>
                  <a:srgbClr val="E84BA1"/>
                </a:solidFill>
              </a:rPr>
              <a:t>such</a:t>
            </a:r>
            <a:r>
              <a:rPr lang="pl-PL" dirty="0">
                <a:solidFill>
                  <a:srgbClr val="E84BA1"/>
                </a:solidFill>
              </a:rPr>
              <a:t> </a:t>
            </a:r>
            <a:r>
              <a:rPr lang="pl-PL" dirty="0" err="1">
                <a:solidFill>
                  <a:srgbClr val="E84BA1"/>
                </a:solidFill>
              </a:rPr>
              <a:t>behavior</a:t>
            </a:r>
            <a:r>
              <a:rPr lang="pl-PL" dirty="0">
                <a:solidFill>
                  <a:srgbClr val="E84BA1"/>
                </a:solidFill>
              </a:rPr>
              <a:t> </a:t>
            </a:r>
            <a:r>
              <a:rPr lang="pl-PL" dirty="0" err="1">
                <a:solidFill>
                  <a:srgbClr val="E84BA1"/>
                </a:solidFill>
              </a:rPr>
              <a:t>is</a:t>
            </a:r>
            <a:r>
              <a:rPr lang="pl-PL" dirty="0">
                <a:solidFill>
                  <a:srgbClr val="E84BA1"/>
                </a:solidFill>
              </a:rPr>
              <a:t> </a:t>
            </a:r>
            <a:r>
              <a:rPr lang="pl-PL" dirty="0" err="1">
                <a:solidFill>
                  <a:srgbClr val="E84BA1"/>
                </a:solidFill>
              </a:rPr>
              <a:t>frustration</a:t>
            </a:r>
            <a:r>
              <a:rPr lang="pl-PL" dirty="0">
                <a:solidFill>
                  <a:srgbClr val="E84BA1"/>
                </a:solidFill>
              </a:rPr>
              <a:t>. The </a:t>
            </a:r>
            <a:r>
              <a:rPr lang="pl-PL" dirty="0" err="1">
                <a:solidFill>
                  <a:srgbClr val="E84BA1"/>
                </a:solidFill>
              </a:rPr>
              <a:t>more</a:t>
            </a:r>
            <a:r>
              <a:rPr lang="pl-PL" dirty="0">
                <a:solidFill>
                  <a:srgbClr val="E84BA1"/>
                </a:solidFill>
              </a:rPr>
              <a:t> we </a:t>
            </a:r>
            <a:r>
              <a:rPr lang="pl-PL" dirty="0" err="1">
                <a:solidFill>
                  <a:srgbClr val="E84BA1"/>
                </a:solidFill>
              </a:rPr>
              <a:t>pursue</a:t>
            </a:r>
            <a:r>
              <a:rPr lang="pl-PL" dirty="0">
                <a:solidFill>
                  <a:srgbClr val="E84BA1"/>
                </a:solidFill>
              </a:rPr>
              <a:t> a </a:t>
            </a:r>
            <a:r>
              <a:rPr lang="pl-PL" dirty="0" err="1">
                <a:solidFill>
                  <a:srgbClr val="E84BA1"/>
                </a:solidFill>
              </a:rPr>
              <a:t>goal</a:t>
            </a:r>
            <a:r>
              <a:rPr lang="pl-PL" dirty="0">
                <a:solidFill>
                  <a:srgbClr val="E84BA1"/>
                </a:solidFill>
              </a:rPr>
              <a:t>, the </a:t>
            </a:r>
            <a:r>
              <a:rPr lang="pl-PL" dirty="0" err="1">
                <a:solidFill>
                  <a:srgbClr val="E84BA1"/>
                </a:solidFill>
              </a:rPr>
              <a:t>greater</a:t>
            </a:r>
            <a:r>
              <a:rPr lang="pl-PL" dirty="0">
                <a:solidFill>
                  <a:srgbClr val="E84BA1"/>
                </a:solidFill>
              </a:rPr>
              <a:t> the </a:t>
            </a:r>
            <a:r>
              <a:rPr lang="pl-PL" dirty="0" err="1">
                <a:solidFill>
                  <a:srgbClr val="E84BA1"/>
                </a:solidFill>
              </a:rPr>
              <a:t>frustration</a:t>
            </a:r>
            <a:r>
              <a:rPr lang="pl-PL" dirty="0">
                <a:solidFill>
                  <a:srgbClr val="E84BA1"/>
                </a:solidFill>
              </a:rPr>
              <a:t>. The </a:t>
            </a:r>
            <a:r>
              <a:rPr lang="pl-PL" dirty="0" err="1">
                <a:solidFill>
                  <a:srgbClr val="E84BA1"/>
                </a:solidFill>
              </a:rPr>
              <a:t>amount</a:t>
            </a:r>
            <a:r>
              <a:rPr lang="pl-PL" dirty="0">
                <a:solidFill>
                  <a:srgbClr val="E84BA1"/>
                </a:solidFill>
              </a:rPr>
              <a:t> of </a:t>
            </a:r>
            <a:r>
              <a:rPr lang="pl-PL" dirty="0" err="1">
                <a:solidFill>
                  <a:srgbClr val="E84BA1"/>
                </a:solidFill>
              </a:rPr>
              <a:t>frustration</a:t>
            </a:r>
            <a:r>
              <a:rPr lang="pl-PL" dirty="0">
                <a:solidFill>
                  <a:srgbClr val="E84BA1"/>
                </a:solidFill>
              </a:rPr>
              <a:t> </a:t>
            </a:r>
            <a:r>
              <a:rPr lang="pl-PL" dirty="0" err="1">
                <a:solidFill>
                  <a:srgbClr val="E84BA1"/>
                </a:solidFill>
              </a:rPr>
              <a:t>is</a:t>
            </a:r>
            <a:r>
              <a:rPr lang="pl-PL" dirty="0">
                <a:solidFill>
                  <a:srgbClr val="E84BA1"/>
                </a:solidFill>
              </a:rPr>
              <a:t> </a:t>
            </a:r>
            <a:r>
              <a:rPr lang="pl-PL" dirty="0" err="1">
                <a:solidFill>
                  <a:srgbClr val="E84BA1"/>
                </a:solidFill>
              </a:rPr>
              <a:t>also</a:t>
            </a:r>
            <a:r>
              <a:rPr lang="pl-PL" dirty="0">
                <a:solidFill>
                  <a:srgbClr val="E84BA1"/>
                </a:solidFill>
              </a:rPr>
              <a:t> </a:t>
            </a:r>
            <a:r>
              <a:rPr lang="pl-PL" dirty="0" err="1">
                <a:solidFill>
                  <a:srgbClr val="E84BA1"/>
                </a:solidFill>
              </a:rPr>
              <a:t>determined</a:t>
            </a:r>
            <a:r>
              <a:rPr lang="pl-PL" dirty="0">
                <a:solidFill>
                  <a:srgbClr val="E84BA1"/>
                </a:solidFill>
              </a:rPr>
              <a:t> by </a:t>
            </a:r>
            <a:r>
              <a:rPr lang="pl-PL" dirty="0" err="1">
                <a:solidFill>
                  <a:srgbClr val="E84BA1"/>
                </a:solidFill>
              </a:rPr>
              <a:t>whether</a:t>
            </a:r>
            <a:r>
              <a:rPr lang="pl-PL" dirty="0">
                <a:solidFill>
                  <a:srgbClr val="E84BA1"/>
                </a:solidFill>
              </a:rPr>
              <a:t> the </a:t>
            </a:r>
            <a:r>
              <a:rPr lang="pl-PL" dirty="0" err="1">
                <a:solidFill>
                  <a:srgbClr val="E84BA1"/>
                </a:solidFill>
              </a:rPr>
              <a:t>failure</a:t>
            </a:r>
            <a:r>
              <a:rPr lang="pl-PL" dirty="0">
                <a:solidFill>
                  <a:srgbClr val="E84BA1"/>
                </a:solidFill>
              </a:rPr>
              <a:t> </a:t>
            </a:r>
            <a:r>
              <a:rPr lang="pl-PL" dirty="0" err="1">
                <a:solidFill>
                  <a:srgbClr val="E84BA1"/>
                </a:solidFill>
              </a:rPr>
              <a:t>that</a:t>
            </a:r>
            <a:r>
              <a:rPr lang="pl-PL" dirty="0">
                <a:solidFill>
                  <a:srgbClr val="E84BA1"/>
                </a:solidFill>
              </a:rPr>
              <a:t> </a:t>
            </a:r>
            <a:r>
              <a:rPr lang="pl-PL" dirty="0" err="1">
                <a:solidFill>
                  <a:srgbClr val="E84BA1"/>
                </a:solidFill>
              </a:rPr>
              <a:t>causes</a:t>
            </a:r>
            <a:r>
              <a:rPr lang="pl-PL" dirty="0">
                <a:solidFill>
                  <a:srgbClr val="E84BA1"/>
                </a:solidFill>
              </a:rPr>
              <a:t> </a:t>
            </a:r>
            <a:r>
              <a:rPr lang="pl-PL" dirty="0" err="1">
                <a:solidFill>
                  <a:srgbClr val="E84BA1"/>
                </a:solidFill>
              </a:rPr>
              <a:t>it</a:t>
            </a:r>
            <a:r>
              <a:rPr lang="pl-PL" dirty="0">
                <a:solidFill>
                  <a:srgbClr val="E84BA1"/>
                </a:solidFill>
              </a:rPr>
              <a:t> </a:t>
            </a:r>
            <a:r>
              <a:rPr lang="pl-PL" dirty="0" err="1">
                <a:solidFill>
                  <a:srgbClr val="E84BA1"/>
                </a:solidFill>
              </a:rPr>
              <a:t>is</a:t>
            </a:r>
            <a:r>
              <a:rPr lang="pl-PL" dirty="0">
                <a:solidFill>
                  <a:srgbClr val="E84BA1"/>
                </a:solidFill>
              </a:rPr>
              <a:t> single </a:t>
            </a:r>
            <a:r>
              <a:rPr lang="pl-PL" dirty="0" err="1">
                <a:solidFill>
                  <a:srgbClr val="E84BA1"/>
                </a:solidFill>
              </a:rPr>
              <a:t>or</a:t>
            </a:r>
            <a:r>
              <a:rPr lang="pl-PL" dirty="0">
                <a:solidFill>
                  <a:srgbClr val="E84BA1"/>
                </a:solidFill>
              </a:rPr>
              <a:t> </a:t>
            </a:r>
            <a:r>
              <a:rPr lang="pl-PL" dirty="0" err="1">
                <a:solidFill>
                  <a:srgbClr val="E84BA1"/>
                </a:solidFill>
              </a:rPr>
              <a:t>any</a:t>
            </a:r>
            <a:r>
              <a:rPr lang="pl-PL" dirty="0">
                <a:solidFill>
                  <a:srgbClr val="E84BA1"/>
                </a:solidFill>
              </a:rPr>
              <a:t> of </a:t>
            </a:r>
            <a:r>
              <a:rPr lang="pl-PL" dirty="0" err="1">
                <a:solidFill>
                  <a:srgbClr val="E84BA1"/>
                </a:solidFill>
              </a:rPr>
              <a:t>it</a:t>
            </a:r>
            <a:r>
              <a:rPr lang="pl-PL" dirty="0">
                <a:solidFill>
                  <a:srgbClr val="E84BA1"/>
                </a:solidFill>
              </a:rPr>
              <a:t>. </a:t>
            </a:r>
            <a:r>
              <a:rPr lang="pl-PL" dirty="0" err="1"/>
              <a:t>However</a:t>
            </a:r>
            <a:r>
              <a:rPr lang="pl-PL" dirty="0"/>
              <a:t>, </a:t>
            </a:r>
            <a:r>
              <a:rPr lang="pl-PL" dirty="0" err="1"/>
              <a:t>there</a:t>
            </a:r>
            <a:r>
              <a:rPr lang="pl-PL" dirty="0"/>
              <a:t> </a:t>
            </a:r>
            <a:r>
              <a:rPr lang="pl-PL" dirty="0" err="1"/>
              <a:t>are</a:t>
            </a:r>
            <a:r>
              <a:rPr lang="pl-PL" dirty="0"/>
              <a:t> </a:t>
            </a:r>
            <a:r>
              <a:rPr lang="pl-PL" dirty="0" err="1"/>
              <a:t>factors</a:t>
            </a:r>
            <a:r>
              <a:rPr lang="pl-PL" dirty="0"/>
              <a:t> </a:t>
            </a:r>
            <a:r>
              <a:rPr lang="pl-PL" dirty="0" err="1"/>
              <a:t>that</a:t>
            </a:r>
            <a:r>
              <a:rPr lang="pl-PL" dirty="0"/>
              <a:t> </a:t>
            </a:r>
            <a:r>
              <a:rPr lang="pl-PL" dirty="0" err="1"/>
              <a:t>inhibit</a:t>
            </a:r>
            <a:r>
              <a:rPr lang="pl-PL" dirty="0"/>
              <a:t> the </a:t>
            </a:r>
            <a:r>
              <a:rPr lang="pl-PL" dirty="0" err="1"/>
              <a:t>appearance</a:t>
            </a:r>
            <a:r>
              <a:rPr lang="pl-PL" dirty="0"/>
              <a:t> of </a:t>
            </a:r>
            <a:r>
              <a:rPr lang="pl-PL" dirty="0" err="1"/>
              <a:t>aggressive</a:t>
            </a:r>
            <a:r>
              <a:rPr lang="pl-PL" dirty="0"/>
              <a:t> </a:t>
            </a:r>
            <a:r>
              <a:rPr lang="pl-PL" dirty="0" err="1"/>
              <a:t>behavior</a:t>
            </a:r>
            <a:r>
              <a:rPr lang="pl-PL" dirty="0"/>
              <a:t> in </a:t>
            </a:r>
            <a:r>
              <a:rPr lang="pl-PL" dirty="0" err="1"/>
              <a:t>response</a:t>
            </a:r>
            <a:r>
              <a:rPr lang="pl-PL" dirty="0"/>
              <a:t> to </a:t>
            </a:r>
            <a:r>
              <a:rPr lang="pl-PL" dirty="0" err="1"/>
              <a:t>frustration</a:t>
            </a:r>
            <a:r>
              <a:rPr lang="pl-PL" dirty="0"/>
              <a:t> (</a:t>
            </a:r>
            <a:r>
              <a:rPr lang="pl-PL" dirty="0" err="1"/>
              <a:t>Linsky</a:t>
            </a:r>
            <a:r>
              <a:rPr lang="pl-PL" dirty="0"/>
              <a:t>, </a:t>
            </a:r>
            <a:r>
              <a:rPr lang="pl-PL" dirty="0" err="1"/>
              <a:t>Bachman</a:t>
            </a:r>
            <a:r>
              <a:rPr lang="pl-PL" dirty="0"/>
              <a:t>, </a:t>
            </a:r>
            <a:r>
              <a:rPr lang="pl-PL" dirty="0" err="1"/>
              <a:t>Straus</a:t>
            </a:r>
            <a:r>
              <a:rPr lang="pl-PL" dirty="0"/>
              <a:t>, 1995). One of </a:t>
            </a:r>
            <a:r>
              <a:rPr lang="pl-PL" dirty="0" err="1"/>
              <a:t>them</a:t>
            </a:r>
            <a:r>
              <a:rPr lang="pl-PL" dirty="0"/>
              <a:t> </a:t>
            </a:r>
            <a:r>
              <a:rPr lang="pl-PL" dirty="0" err="1"/>
              <a:t>is</a:t>
            </a:r>
            <a:r>
              <a:rPr lang="pl-PL" dirty="0"/>
              <a:t> </a:t>
            </a:r>
            <a:r>
              <a:rPr lang="pl-PL" dirty="0" err="1"/>
              <a:t>expecting</a:t>
            </a:r>
            <a:r>
              <a:rPr lang="pl-PL" dirty="0"/>
              <a:t> </a:t>
            </a:r>
            <a:r>
              <a:rPr lang="pl-PL" dirty="0" err="1"/>
              <a:t>punishment</a:t>
            </a:r>
            <a:r>
              <a:rPr lang="pl-PL" dirty="0"/>
              <a:t> for </a:t>
            </a:r>
            <a:r>
              <a:rPr lang="pl-PL" dirty="0" err="1"/>
              <a:t>revealing</a:t>
            </a:r>
            <a:r>
              <a:rPr lang="pl-PL" dirty="0"/>
              <a:t> </a:t>
            </a:r>
            <a:r>
              <a:rPr lang="pl-PL" dirty="0" err="1"/>
              <a:t>aggression</a:t>
            </a:r>
            <a:r>
              <a:rPr lang="pl-PL" dirty="0"/>
              <a:t>.</a:t>
            </a:r>
          </a:p>
          <a:p>
            <a:pPr algn="just"/>
            <a:r>
              <a:rPr lang="pl-PL" dirty="0" err="1">
                <a:solidFill>
                  <a:srgbClr val="E84BA1"/>
                </a:solidFill>
              </a:rPr>
              <a:t>Unlike</a:t>
            </a:r>
            <a:r>
              <a:rPr lang="pl-PL" dirty="0">
                <a:solidFill>
                  <a:srgbClr val="E84BA1"/>
                </a:solidFill>
              </a:rPr>
              <a:t> the </a:t>
            </a:r>
            <a:r>
              <a:rPr lang="pl-PL" dirty="0" err="1">
                <a:solidFill>
                  <a:srgbClr val="E84BA1"/>
                </a:solidFill>
              </a:rPr>
              <a:t>previous</a:t>
            </a:r>
            <a:r>
              <a:rPr lang="pl-PL" dirty="0">
                <a:solidFill>
                  <a:srgbClr val="E84BA1"/>
                </a:solidFill>
              </a:rPr>
              <a:t> </a:t>
            </a:r>
            <a:r>
              <a:rPr lang="pl-PL" dirty="0" err="1">
                <a:solidFill>
                  <a:srgbClr val="E84BA1"/>
                </a:solidFill>
              </a:rPr>
              <a:t>theory</a:t>
            </a:r>
            <a:r>
              <a:rPr lang="pl-PL" dirty="0">
                <a:solidFill>
                  <a:srgbClr val="E84BA1"/>
                </a:solidFill>
              </a:rPr>
              <a:t>, the </a:t>
            </a:r>
            <a:r>
              <a:rPr lang="pl-PL" dirty="0" err="1">
                <a:solidFill>
                  <a:srgbClr val="E84BA1"/>
                </a:solidFill>
              </a:rPr>
              <a:t>genesis</a:t>
            </a:r>
            <a:r>
              <a:rPr lang="pl-PL" dirty="0">
                <a:solidFill>
                  <a:srgbClr val="E84BA1"/>
                </a:solidFill>
              </a:rPr>
              <a:t> of </a:t>
            </a:r>
            <a:r>
              <a:rPr lang="pl-PL" dirty="0" err="1">
                <a:solidFill>
                  <a:srgbClr val="E84BA1"/>
                </a:solidFill>
              </a:rPr>
              <a:t>aggressive</a:t>
            </a:r>
            <a:r>
              <a:rPr lang="pl-PL" dirty="0">
                <a:solidFill>
                  <a:srgbClr val="E84BA1"/>
                </a:solidFill>
              </a:rPr>
              <a:t> </a:t>
            </a:r>
            <a:r>
              <a:rPr lang="pl-PL" dirty="0" err="1">
                <a:solidFill>
                  <a:srgbClr val="E84BA1"/>
                </a:solidFill>
              </a:rPr>
              <a:t>behavior</a:t>
            </a:r>
            <a:r>
              <a:rPr lang="pl-PL" dirty="0">
                <a:solidFill>
                  <a:srgbClr val="E84BA1"/>
                </a:solidFill>
              </a:rPr>
              <a:t> as per the </a:t>
            </a:r>
            <a:r>
              <a:rPr lang="pl-PL" dirty="0" err="1">
                <a:solidFill>
                  <a:srgbClr val="E84BA1"/>
                </a:solidFill>
              </a:rPr>
              <a:t>theory</a:t>
            </a:r>
            <a:r>
              <a:rPr lang="pl-PL" dirty="0">
                <a:solidFill>
                  <a:srgbClr val="E84BA1"/>
                </a:solidFill>
              </a:rPr>
              <a:t> of </a:t>
            </a:r>
            <a:r>
              <a:rPr lang="pl-PL" dirty="0" err="1">
                <a:solidFill>
                  <a:srgbClr val="E84BA1"/>
                </a:solidFill>
              </a:rPr>
              <a:t>frustration</a:t>
            </a:r>
            <a:r>
              <a:rPr lang="pl-PL" dirty="0">
                <a:solidFill>
                  <a:srgbClr val="E84BA1"/>
                </a:solidFill>
              </a:rPr>
              <a:t> </a:t>
            </a:r>
            <a:r>
              <a:rPr lang="pl-PL" dirty="0" err="1">
                <a:solidFill>
                  <a:srgbClr val="E84BA1"/>
                </a:solidFill>
              </a:rPr>
              <a:t>is</a:t>
            </a:r>
            <a:r>
              <a:rPr lang="pl-PL" dirty="0">
                <a:solidFill>
                  <a:srgbClr val="E84BA1"/>
                </a:solidFill>
              </a:rPr>
              <a:t> the </a:t>
            </a:r>
            <a:r>
              <a:rPr lang="pl-PL" dirty="0" err="1">
                <a:solidFill>
                  <a:srgbClr val="E84BA1"/>
                </a:solidFill>
              </a:rPr>
              <a:t>external</a:t>
            </a:r>
            <a:r>
              <a:rPr lang="pl-PL" dirty="0">
                <a:solidFill>
                  <a:srgbClr val="E84BA1"/>
                </a:solidFill>
              </a:rPr>
              <a:t> </a:t>
            </a:r>
            <a:r>
              <a:rPr lang="pl-PL" dirty="0" err="1">
                <a:solidFill>
                  <a:srgbClr val="E84BA1"/>
                </a:solidFill>
              </a:rPr>
              <a:t>situation</a:t>
            </a:r>
            <a:r>
              <a:rPr lang="pl-PL" dirty="0">
                <a:solidFill>
                  <a:srgbClr val="E84BA1"/>
                </a:solidFill>
              </a:rPr>
              <a:t>.</a:t>
            </a:r>
          </a:p>
          <a:p>
            <a:pPr algn="just"/>
            <a:endParaRPr lang="pl-PL" dirty="0"/>
          </a:p>
          <a:p>
            <a:pPr algn="just"/>
            <a:r>
              <a:rPr lang="pl-PL" dirty="0"/>
              <a:t>Leonard Berkowitz </a:t>
            </a:r>
            <a:r>
              <a:rPr lang="pl-PL" dirty="0" err="1"/>
              <a:t>slightly</a:t>
            </a:r>
            <a:r>
              <a:rPr lang="pl-PL" dirty="0"/>
              <a:t> </a:t>
            </a:r>
            <a:r>
              <a:rPr lang="pl-PL" dirty="0" err="1"/>
              <a:t>modified</a:t>
            </a:r>
            <a:r>
              <a:rPr lang="pl-PL" dirty="0"/>
              <a:t> </a:t>
            </a:r>
            <a:r>
              <a:rPr lang="pl-PL" dirty="0" err="1"/>
              <a:t>this</a:t>
            </a:r>
            <a:r>
              <a:rPr lang="pl-PL" dirty="0"/>
              <a:t> </a:t>
            </a:r>
            <a:r>
              <a:rPr lang="pl-PL" dirty="0" err="1"/>
              <a:t>theory</a:t>
            </a:r>
            <a:r>
              <a:rPr lang="pl-PL" dirty="0"/>
              <a:t>. </a:t>
            </a:r>
            <a:r>
              <a:rPr lang="pl-PL" dirty="0" err="1"/>
              <a:t>According</a:t>
            </a:r>
            <a:r>
              <a:rPr lang="pl-PL" dirty="0"/>
              <a:t> to </a:t>
            </a:r>
            <a:r>
              <a:rPr lang="pl-PL" dirty="0" err="1"/>
              <a:t>him</a:t>
            </a:r>
            <a:r>
              <a:rPr lang="pl-PL" dirty="0"/>
              <a:t>, the </a:t>
            </a:r>
            <a:r>
              <a:rPr lang="pl-PL" dirty="0" err="1"/>
              <a:t>Dollard’d</a:t>
            </a:r>
            <a:r>
              <a:rPr lang="pl-PL" dirty="0"/>
              <a:t> </a:t>
            </a:r>
            <a:r>
              <a:rPr lang="pl-PL" dirty="0" err="1"/>
              <a:t>scheme</a:t>
            </a:r>
            <a:r>
              <a:rPr lang="pl-PL" dirty="0"/>
              <a:t>: </a:t>
            </a:r>
            <a:r>
              <a:rPr lang="pl-PL" dirty="0" err="1"/>
              <a:t>frustration-needs</a:t>
            </a:r>
            <a:r>
              <a:rPr lang="pl-PL" dirty="0"/>
              <a:t> </a:t>
            </a:r>
            <a:r>
              <a:rPr lang="pl-PL" dirty="0" err="1"/>
              <a:t>leads</a:t>
            </a:r>
            <a:r>
              <a:rPr lang="pl-PL" dirty="0"/>
              <a:t> to </a:t>
            </a:r>
            <a:r>
              <a:rPr lang="pl-PL" dirty="0" err="1"/>
              <a:t>aggressive</a:t>
            </a:r>
            <a:r>
              <a:rPr lang="pl-PL" dirty="0"/>
              <a:t> </a:t>
            </a:r>
            <a:r>
              <a:rPr lang="pl-PL" dirty="0" err="1"/>
              <a:t>behavior</a:t>
            </a:r>
            <a:r>
              <a:rPr lang="pl-PL" dirty="0"/>
              <a:t> - </a:t>
            </a:r>
            <a:r>
              <a:rPr lang="pl-PL" dirty="0" err="1"/>
              <a:t>is</a:t>
            </a:r>
            <a:r>
              <a:rPr lang="pl-PL" dirty="0"/>
              <a:t> a big </a:t>
            </a:r>
            <a:r>
              <a:rPr lang="pl-PL" dirty="0" err="1"/>
              <a:t>simplification</a:t>
            </a:r>
            <a:r>
              <a:rPr lang="pl-PL" dirty="0"/>
              <a:t>. </a:t>
            </a:r>
            <a:r>
              <a:rPr lang="pl-PL" dirty="0" err="1"/>
              <a:t>Frustration</a:t>
            </a:r>
            <a:r>
              <a:rPr lang="pl-PL" dirty="0"/>
              <a:t>, </a:t>
            </a:r>
            <a:r>
              <a:rPr lang="pl-PL" dirty="0" err="1"/>
              <a:t>according</a:t>
            </a:r>
            <a:r>
              <a:rPr lang="pl-PL" dirty="0"/>
              <a:t> to L. Berkowitz, </a:t>
            </a:r>
            <a:r>
              <a:rPr lang="pl-PL" dirty="0" err="1">
                <a:solidFill>
                  <a:srgbClr val="E84BA1"/>
                </a:solidFill>
              </a:rPr>
              <a:t>causes</a:t>
            </a:r>
            <a:r>
              <a:rPr lang="pl-PL" dirty="0">
                <a:solidFill>
                  <a:srgbClr val="E84BA1"/>
                </a:solidFill>
              </a:rPr>
              <a:t> </a:t>
            </a:r>
            <a:r>
              <a:rPr lang="pl-PL" dirty="0" err="1">
                <a:solidFill>
                  <a:srgbClr val="E84BA1"/>
                </a:solidFill>
              </a:rPr>
              <a:t>anger</a:t>
            </a:r>
            <a:r>
              <a:rPr lang="pl-PL" dirty="0">
                <a:solidFill>
                  <a:srgbClr val="E84BA1"/>
                </a:solidFill>
              </a:rPr>
              <a:t> - </a:t>
            </a:r>
            <a:r>
              <a:rPr lang="pl-PL" dirty="0" err="1">
                <a:solidFill>
                  <a:srgbClr val="E84BA1"/>
                </a:solidFill>
              </a:rPr>
              <a:t>an</a:t>
            </a:r>
            <a:r>
              <a:rPr lang="pl-PL" dirty="0">
                <a:solidFill>
                  <a:srgbClr val="E84BA1"/>
                </a:solidFill>
              </a:rPr>
              <a:t> </a:t>
            </a:r>
            <a:r>
              <a:rPr lang="pl-PL" dirty="0" err="1">
                <a:solidFill>
                  <a:srgbClr val="E84BA1"/>
                </a:solidFill>
              </a:rPr>
              <a:t>emotion</a:t>
            </a:r>
            <a:r>
              <a:rPr lang="pl-PL" dirty="0">
                <a:solidFill>
                  <a:srgbClr val="E84BA1"/>
                </a:solidFill>
              </a:rPr>
              <a:t> </a:t>
            </a:r>
            <a:r>
              <a:rPr lang="pl-PL" dirty="0" err="1">
                <a:solidFill>
                  <a:srgbClr val="E84BA1"/>
                </a:solidFill>
              </a:rPr>
              <a:t>specific</a:t>
            </a:r>
            <a:r>
              <a:rPr lang="pl-PL" dirty="0">
                <a:solidFill>
                  <a:srgbClr val="E84BA1"/>
                </a:solidFill>
              </a:rPr>
              <a:t> to </a:t>
            </a:r>
            <a:r>
              <a:rPr lang="pl-PL" dirty="0" err="1">
                <a:solidFill>
                  <a:srgbClr val="E84BA1"/>
                </a:solidFill>
              </a:rPr>
              <a:t>aggression</a:t>
            </a:r>
            <a:r>
              <a:rPr lang="pl-PL" dirty="0">
                <a:solidFill>
                  <a:srgbClr val="E84BA1"/>
                </a:solidFill>
              </a:rPr>
              <a:t>. </a:t>
            </a:r>
            <a:r>
              <a:rPr lang="pl-PL" dirty="0" err="1">
                <a:solidFill>
                  <a:srgbClr val="E84BA1"/>
                </a:solidFill>
              </a:rPr>
              <a:t>Anger</a:t>
            </a:r>
            <a:r>
              <a:rPr lang="pl-PL" dirty="0">
                <a:solidFill>
                  <a:srgbClr val="E84BA1"/>
                </a:solidFill>
              </a:rPr>
              <a:t> </a:t>
            </a:r>
            <a:r>
              <a:rPr lang="pl-PL" dirty="0" err="1">
                <a:solidFill>
                  <a:srgbClr val="E84BA1"/>
                </a:solidFill>
              </a:rPr>
              <a:t>causes</a:t>
            </a:r>
            <a:r>
              <a:rPr lang="pl-PL" dirty="0">
                <a:solidFill>
                  <a:srgbClr val="E84BA1"/>
                </a:solidFill>
              </a:rPr>
              <a:t> a </a:t>
            </a:r>
            <a:r>
              <a:rPr lang="pl-PL" dirty="0" err="1">
                <a:solidFill>
                  <a:srgbClr val="E84BA1"/>
                </a:solidFill>
              </a:rPr>
              <a:t>state</a:t>
            </a:r>
            <a:r>
              <a:rPr lang="pl-PL" dirty="0">
                <a:solidFill>
                  <a:srgbClr val="E84BA1"/>
                </a:solidFill>
              </a:rPr>
              <a:t> of </a:t>
            </a:r>
            <a:r>
              <a:rPr lang="pl-PL" dirty="0" err="1">
                <a:solidFill>
                  <a:srgbClr val="E84BA1"/>
                </a:solidFill>
              </a:rPr>
              <a:t>readiness</a:t>
            </a:r>
            <a:r>
              <a:rPr lang="pl-PL" dirty="0">
                <a:solidFill>
                  <a:srgbClr val="E84BA1"/>
                </a:solidFill>
              </a:rPr>
              <a:t> for </a:t>
            </a:r>
            <a:r>
              <a:rPr lang="pl-PL" dirty="0" err="1">
                <a:solidFill>
                  <a:srgbClr val="E84BA1"/>
                </a:solidFill>
              </a:rPr>
              <a:t>aggressive</a:t>
            </a:r>
            <a:r>
              <a:rPr lang="pl-PL" dirty="0">
                <a:solidFill>
                  <a:srgbClr val="E84BA1"/>
                </a:solidFill>
              </a:rPr>
              <a:t> </a:t>
            </a:r>
            <a:r>
              <a:rPr lang="pl-PL" dirty="0" err="1">
                <a:solidFill>
                  <a:srgbClr val="E84BA1"/>
                </a:solidFill>
              </a:rPr>
              <a:t>behavior</a:t>
            </a:r>
            <a:r>
              <a:rPr lang="pl-PL" dirty="0">
                <a:solidFill>
                  <a:srgbClr val="E84BA1"/>
                </a:solidFill>
              </a:rPr>
              <a:t>, but </a:t>
            </a:r>
            <a:r>
              <a:rPr lang="pl-PL" dirty="0" err="1">
                <a:solidFill>
                  <a:srgbClr val="E84BA1"/>
                </a:solidFill>
              </a:rPr>
              <a:t>this</a:t>
            </a:r>
            <a:r>
              <a:rPr lang="pl-PL" dirty="0">
                <a:solidFill>
                  <a:srgbClr val="E84BA1"/>
                </a:solidFill>
              </a:rPr>
              <a:t> </a:t>
            </a:r>
            <a:r>
              <a:rPr lang="pl-PL" dirty="0" err="1">
                <a:solidFill>
                  <a:srgbClr val="E84BA1"/>
                </a:solidFill>
              </a:rPr>
              <a:t>state</a:t>
            </a:r>
            <a:r>
              <a:rPr lang="pl-PL" dirty="0">
                <a:solidFill>
                  <a:srgbClr val="E84BA1"/>
                </a:solidFill>
              </a:rPr>
              <a:t> </a:t>
            </a:r>
            <a:r>
              <a:rPr lang="pl-PL" dirty="0" err="1">
                <a:solidFill>
                  <a:srgbClr val="E84BA1"/>
                </a:solidFill>
              </a:rPr>
              <a:t>does</a:t>
            </a:r>
            <a:r>
              <a:rPr lang="pl-PL" dirty="0">
                <a:solidFill>
                  <a:srgbClr val="E84BA1"/>
                </a:solidFill>
              </a:rPr>
              <a:t> not </a:t>
            </a:r>
            <a:r>
              <a:rPr lang="pl-PL" dirty="0" err="1">
                <a:solidFill>
                  <a:srgbClr val="E84BA1"/>
                </a:solidFill>
              </a:rPr>
              <a:t>lead</a:t>
            </a:r>
            <a:r>
              <a:rPr lang="pl-PL" dirty="0">
                <a:solidFill>
                  <a:srgbClr val="E84BA1"/>
                </a:solidFill>
              </a:rPr>
              <a:t> to </a:t>
            </a:r>
            <a:r>
              <a:rPr lang="pl-PL" dirty="0" err="1">
                <a:solidFill>
                  <a:srgbClr val="E84BA1"/>
                </a:solidFill>
              </a:rPr>
              <a:t>aggression</a:t>
            </a:r>
            <a:r>
              <a:rPr lang="pl-PL" dirty="0">
                <a:solidFill>
                  <a:srgbClr val="E84BA1"/>
                </a:solidFill>
              </a:rPr>
              <a:t> </a:t>
            </a:r>
            <a:r>
              <a:rPr lang="pl-PL" dirty="0" err="1">
                <a:solidFill>
                  <a:srgbClr val="E84BA1"/>
                </a:solidFill>
              </a:rPr>
              <a:t>automatically</a:t>
            </a:r>
            <a:r>
              <a:rPr lang="pl-PL" dirty="0"/>
              <a:t>. In order for </a:t>
            </a:r>
            <a:r>
              <a:rPr lang="pl-PL" dirty="0" err="1"/>
              <a:t>it</a:t>
            </a:r>
            <a:r>
              <a:rPr lang="pl-PL" dirty="0"/>
              <a:t> to manifest </a:t>
            </a:r>
            <a:r>
              <a:rPr lang="pl-PL" dirty="0" err="1"/>
              <a:t>itself</a:t>
            </a:r>
            <a:r>
              <a:rPr lang="pl-PL" dirty="0"/>
              <a:t>, </a:t>
            </a:r>
            <a:r>
              <a:rPr lang="pl-PL" dirty="0" err="1"/>
              <a:t>there</a:t>
            </a:r>
            <a:r>
              <a:rPr lang="pl-PL" dirty="0"/>
              <a:t> </a:t>
            </a:r>
            <a:r>
              <a:rPr lang="pl-PL" dirty="0" err="1"/>
              <a:t>must</a:t>
            </a:r>
            <a:r>
              <a:rPr lang="pl-PL" dirty="0"/>
              <a:t> be </a:t>
            </a:r>
            <a:r>
              <a:rPr lang="pl-PL" dirty="0" err="1"/>
              <a:t>perception</a:t>
            </a:r>
            <a:r>
              <a:rPr lang="pl-PL" dirty="0"/>
              <a:t> in the </a:t>
            </a:r>
            <a:r>
              <a:rPr lang="pl-PL" dirty="0" err="1"/>
              <a:t>situation</a:t>
            </a:r>
            <a:r>
              <a:rPr lang="pl-PL" dirty="0"/>
              <a:t> of </a:t>
            </a:r>
            <a:r>
              <a:rPr lang="pl-PL" dirty="0" err="1"/>
              <a:t>signals</a:t>
            </a:r>
            <a:r>
              <a:rPr lang="pl-PL" dirty="0"/>
              <a:t> </a:t>
            </a:r>
            <a:r>
              <a:rPr lang="pl-PL" dirty="0" err="1"/>
              <a:t>evoking</a:t>
            </a:r>
            <a:r>
              <a:rPr lang="pl-PL" dirty="0"/>
              <a:t> </a:t>
            </a:r>
            <a:r>
              <a:rPr lang="pl-PL" dirty="0" err="1"/>
              <a:t>aggressive</a:t>
            </a:r>
            <a:r>
              <a:rPr lang="pl-PL" dirty="0"/>
              <a:t> </a:t>
            </a:r>
            <a:r>
              <a:rPr lang="pl-PL" dirty="0" err="1"/>
              <a:t>behavior</a:t>
            </a:r>
            <a:r>
              <a:rPr lang="pl-PL" dirty="0"/>
              <a:t>.</a:t>
            </a:r>
          </a:p>
        </p:txBody>
      </p:sp>
    </p:spTree>
    <p:extLst>
      <p:ext uri="{BB962C8B-B14F-4D97-AF65-F5344CB8AC3E}">
        <p14:creationId xmlns:p14="http://schemas.microsoft.com/office/powerpoint/2010/main" val="42769986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3FD444D-4688-A14A-B1D3-D3DA33C9D2BB}"/>
              </a:ext>
            </a:extLst>
          </p:cNvPr>
          <p:cNvSpPr>
            <a:spLocks noGrp="1"/>
          </p:cNvSpPr>
          <p:nvPr>
            <p:ph type="title"/>
          </p:nvPr>
        </p:nvSpPr>
        <p:spPr>
          <a:xfrm>
            <a:off x="838200" y="365125"/>
            <a:ext cx="10515600" cy="906627"/>
          </a:xfrm>
        </p:spPr>
        <p:txBody>
          <a:bodyPr>
            <a:normAutofit/>
          </a:bodyPr>
          <a:lstStyle/>
          <a:p>
            <a:r>
              <a:rPr lang="pl-PL" sz="3500" dirty="0" err="1">
                <a:solidFill>
                  <a:srgbClr val="FF0000"/>
                </a:solidFill>
              </a:rPr>
              <a:t>Fromm’s</a:t>
            </a:r>
            <a:r>
              <a:rPr lang="pl-PL" sz="3500" dirty="0">
                <a:solidFill>
                  <a:srgbClr val="FF0000"/>
                </a:solidFill>
              </a:rPr>
              <a:t> </a:t>
            </a:r>
            <a:r>
              <a:rPr lang="pl-PL" sz="3500" dirty="0" err="1">
                <a:solidFill>
                  <a:srgbClr val="FF0000"/>
                </a:solidFill>
              </a:rPr>
              <a:t>theory</a:t>
            </a:r>
            <a:endParaRPr lang="pl-PL" sz="3500" dirty="0">
              <a:solidFill>
                <a:srgbClr val="FF0000"/>
              </a:solidFill>
            </a:endParaRPr>
          </a:p>
        </p:txBody>
      </p:sp>
      <p:sp>
        <p:nvSpPr>
          <p:cNvPr id="3" name="Symbol zastępczy zawartości 2">
            <a:extLst>
              <a:ext uri="{FF2B5EF4-FFF2-40B4-BE49-F238E27FC236}">
                <a16:creationId xmlns:a16="http://schemas.microsoft.com/office/drawing/2014/main" id="{94A07E00-E69F-9543-830A-EC2D51C4546E}"/>
              </a:ext>
            </a:extLst>
          </p:cNvPr>
          <p:cNvSpPr>
            <a:spLocks noGrp="1"/>
          </p:cNvSpPr>
          <p:nvPr>
            <p:ph idx="1"/>
          </p:nvPr>
        </p:nvSpPr>
        <p:spPr>
          <a:xfrm>
            <a:off x="764627" y="1271752"/>
            <a:ext cx="10515600" cy="4905211"/>
          </a:xfrm>
        </p:spPr>
        <p:txBody>
          <a:bodyPr>
            <a:normAutofit fontScale="77500" lnSpcReduction="20000"/>
          </a:bodyPr>
          <a:lstStyle/>
          <a:p>
            <a:r>
              <a:rPr lang="pl-PL" dirty="0"/>
              <a:t>Erich Fromm</a:t>
            </a:r>
          </a:p>
          <a:p>
            <a:r>
              <a:rPr lang="pl-PL" dirty="0"/>
              <a:t>a </a:t>
            </a:r>
            <a:r>
              <a:rPr lang="pl-PL" dirty="0" err="1"/>
              <a:t>characteristic</a:t>
            </a:r>
            <a:r>
              <a:rPr lang="pl-PL" dirty="0"/>
              <a:t> </a:t>
            </a:r>
            <a:r>
              <a:rPr lang="pl-PL" dirty="0" err="1"/>
              <a:t>feature</a:t>
            </a:r>
            <a:r>
              <a:rPr lang="pl-PL" dirty="0"/>
              <a:t> of </a:t>
            </a:r>
            <a:r>
              <a:rPr lang="pl-PL" dirty="0" err="1"/>
              <a:t>this</a:t>
            </a:r>
            <a:r>
              <a:rPr lang="pl-PL" dirty="0"/>
              <a:t> </a:t>
            </a:r>
            <a:r>
              <a:rPr lang="pl-PL" dirty="0" err="1"/>
              <a:t>theory</a:t>
            </a:r>
            <a:r>
              <a:rPr lang="pl-PL" dirty="0"/>
              <a:t> </a:t>
            </a:r>
            <a:r>
              <a:rPr lang="pl-PL" dirty="0" err="1"/>
              <a:t>is</a:t>
            </a:r>
            <a:r>
              <a:rPr lang="pl-PL" dirty="0"/>
              <a:t> the </a:t>
            </a:r>
            <a:r>
              <a:rPr lang="pl-PL" dirty="0" err="1"/>
              <a:t>attempt</a:t>
            </a:r>
            <a:r>
              <a:rPr lang="pl-PL" dirty="0"/>
              <a:t> to </a:t>
            </a:r>
            <a:r>
              <a:rPr lang="pl-PL" dirty="0" err="1"/>
              <a:t>organize</a:t>
            </a:r>
            <a:r>
              <a:rPr lang="pl-PL" dirty="0"/>
              <a:t> and </a:t>
            </a:r>
            <a:r>
              <a:rPr lang="pl-PL" dirty="0" err="1"/>
              <a:t>understand</a:t>
            </a:r>
            <a:r>
              <a:rPr lang="pl-PL" dirty="0"/>
              <a:t> </a:t>
            </a:r>
            <a:r>
              <a:rPr lang="pl-PL" dirty="0" err="1"/>
              <a:t>all</a:t>
            </a:r>
            <a:r>
              <a:rPr lang="pl-PL" dirty="0"/>
              <a:t> </a:t>
            </a:r>
            <a:r>
              <a:rPr lang="pl-PL" dirty="0" err="1"/>
              <a:t>aspects</a:t>
            </a:r>
            <a:r>
              <a:rPr lang="pl-PL" dirty="0"/>
              <a:t> of </a:t>
            </a:r>
            <a:r>
              <a:rPr lang="pl-PL" dirty="0" err="1"/>
              <a:t>aggressive</a:t>
            </a:r>
            <a:r>
              <a:rPr lang="pl-PL" dirty="0"/>
              <a:t> </a:t>
            </a:r>
            <a:r>
              <a:rPr lang="pl-PL" dirty="0" err="1"/>
              <a:t>behavior</a:t>
            </a:r>
            <a:r>
              <a:rPr lang="pl-PL" dirty="0"/>
              <a:t>. </a:t>
            </a:r>
            <a:r>
              <a:rPr lang="pl-PL" dirty="0">
                <a:solidFill>
                  <a:srgbClr val="E84BA1"/>
                </a:solidFill>
              </a:rPr>
              <a:t>E. Fromm </a:t>
            </a:r>
            <a:r>
              <a:rPr lang="pl-PL" dirty="0" err="1">
                <a:solidFill>
                  <a:srgbClr val="E84BA1"/>
                </a:solidFill>
              </a:rPr>
              <a:t>divides</a:t>
            </a:r>
            <a:r>
              <a:rPr lang="pl-PL" dirty="0">
                <a:solidFill>
                  <a:srgbClr val="E84BA1"/>
                </a:solidFill>
              </a:rPr>
              <a:t> the </a:t>
            </a:r>
            <a:r>
              <a:rPr lang="pl-PL" dirty="0" err="1">
                <a:solidFill>
                  <a:srgbClr val="E84BA1"/>
                </a:solidFill>
              </a:rPr>
              <a:t>aggressive</a:t>
            </a:r>
            <a:r>
              <a:rPr lang="pl-PL" dirty="0">
                <a:solidFill>
                  <a:srgbClr val="E84BA1"/>
                </a:solidFill>
              </a:rPr>
              <a:t> </a:t>
            </a:r>
            <a:r>
              <a:rPr lang="pl-PL" dirty="0" err="1">
                <a:solidFill>
                  <a:srgbClr val="E84BA1"/>
                </a:solidFill>
              </a:rPr>
              <a:t>behavior</a:t>
            </a:r>
            <a:r>
              <a:rPr lang="pl-PL" dirty="0">
                <a:solidFill>
                  <a:srgbClr val="E84BA1"/>
                </a:solidFill>
              </a:rPr>
              <a:t> </a:t>
            </a:r>
            <a:r>
              <a:rPr lang="pl-PL" dirty="0" err="1">
                <a:solidFill>
                  <a:srgbClr val="E84BA1"/>
                </a:solidFill>
              </a:rPr>
              <a:t>observed</a:t>
            </a:r>
            <a:r>
              <a:rPr lang="pl-PL" dirty="0">
                <a:solidFill>
                  <a:srgbClr val="E84BA1"/>
                </a:solidFill>
              </a:rPr>
              <a:t> in </a:t>
            </a:r>
            <a:r>
              <a:rPr lang="pl-PL" dirty="0" err="1">
                <a:solidFill>
                  <a:srgbClr val="E84BA1"/>
                </a:solidFill>
              </a:rPr>
              <a:t>people</a:t>
            </a:r>
            <a:r>
              <a:rPr lang="pl-PL" dirty="0">
                <a:solidFill>
                  <a:srgbClr val="E84BA1"/>
                </a:solidFill>
              </a:rPr>
              <a:t> </a:t>
            </a:r>
            <a:r>
              <a:rPr lang="pl-PL" dirty="0" err="1">
                <a:solidFill>
                  <a:srgbClr val="E84BA1"/>
                </a:solidFill>
              </a:rPr>
              <a:t>into</a:t>
            </a:r>
            <a:endParaRPr lang="pl-PL" dirty="0">
              <a:solidFill>
                <a:srgbClr val="E84BA1"/>
              </a:solidFill>
            </a:endParaRPr>
          </a:p>
          <a:p>
            <a:pPr marL="0" indent="0">
              <a:buNone/>
            </a:pPr>
            <a:r>
              <a:rPr lang="pl-PL" dirty="0">
                <a:solidFill>
                  <a:srgbClr val="E84BA1"/>
                </a:solidFill>
              </a:rPr>
              <a:t>1) </a:t>
            </a:r>
            <a:r>
              <a:rPr lang="pl-PL" dirty="0" err="1">
                <a:solidFill>
                  <a:srgbClr val="E84BA1"/>
                </a:solidFill>
              </a:rPr>
              <a:t>defensive</a:t>
            </a:r>
            <a:r>
              <a:rPr lang="pl-PL" dirty="0">
                <a:solidFill>
                  <a:srgbClr val="E84BA1"/>
                </a:solidFill>
              </a:rPr>
              <a:t> </a:t>
            </a:r>
            <a:r>
              <a:rPr lang="pl-PL" dirty="0" err="1">
                <a:solidFill>
                  <a:srgbClr val="E84BA1"/>
                </a:solidFill>
              </a:rPr>
              <a:t>aggressive</a:t>
            </a:r>
            <a:r>
              <a:rPr lang="pl-PL" dirty="0">
                <a:solidFill>
                  <a:srgbClr val="E84BA1"/>
                </a:solidFill>
              </a:rPr>
              <a:t> </a:t>
            </a:r>
            <a:r>
              <a:rPr lang="pl-PL" dirty="0" err="1">
                <a:solidFill>
                  <a:srgbClr val="E84BA1"/>
                </a:solidFill>
              </a:rPr>
              <a:t>behavior</a:t>
            </a:r>
            <a:r>
              <a:rPr lang="pl-PL" dirty="0">
                <a:solidFill>
                  <a:srgbClr val="E84BA1"/>
                </a:solidFill>
              </a:rPr>
              <a:t> - </a:t>
            </a:r>
            <a:r>
              <a:rPr lang="pl-PL" dirty="0" err="1">
                <a:solidFill>
                  <a:srgbClr val="E84BA1"/>
                </a:solidFill>
              </a:rPr>
              <a:t>biologically</a:t>
            </a:r>
            <a:r>
              <a:rPr lang="pl-PL" dirty="0">
                <a:solidFill>
                  <a:srgbClr val="E84BA1"/>
                </a:solidFill>
              </a:rPr>
              <a:t> </a:t>
            </a:r>
            <a:r>
              <a:rPr lang="pl-PL" dirty="0" err="1">
                <a:solidFill>
                  <a:srgbClr val="E84BA1"/>
                </a:solidFill>
              </a:rPr>
              <a:t>adaptive</a:t>
            </a:r>
            <a:r>
              <a:rPr lang="pl-PL" dirty="0">
                <a:solidFill>
                  <a:srgbClr val="E84BA1"/>
                </a:solidFill>
              </a:rPr>
              <a:t>, to </a:t>
            </a:r>
            <a:r>
              <a:rPr lang="pl-PL" dirty="0" err="1">
                <a:solidFill>
                  <a:srgbClr val="E84BA1"/>
                </a:solidFill>
              </a:rPr>
              <a:t>protect</a:t>
            </a:r>
            <a:r>
              <a:rPr lang="pl-PL" dirty="0">
                <a:solidFill>
                  <a:srgbClr val="E84BA1"/>
                </a:solidFill>
              </a:rPr>
              <a:t> the </a:t>
            </a:r>
            <a:r>
              <a:rPr lang="pl-PL" dirty="0" err="1">
                <a:solidFill>
                  <a:srgbClr val="E84BA1"/>
                </a:solidFill>
              </a:rPr>
              <a:t>vital</a:t>
            </a:r>
            <a:r>
              <a:rPr lang="pl-PL" dirty="0">
                <a:solidFill>
                  <a:srgbClr val="E84BA1"/>
                </a:solidFill>
              </a:rPr>
              <a:t> </a:t>
            </a:r>
            <a:r>
              <a:rPr lang="pl-PL" dirty="0" err="1">
                <a:solidFill>
                  <a:srgbClr val="E84BA1"/>
                </a:solidFill>
              </a:rPr>
              <a:t>values</a:t>
            </a:r>
            <a:r>
              <a:rPr lang="pl-PL" dirty="0">
                <a:solidFill>
                  <a:srgbClr val="E84BA1"/>
                </a:solidFill>
              </a:rPr>
              <a:t> and </a:t>
            </a:r>
            <a:r>
              <a:rPr lang="pl-PL" dirty="0" err="1">
                <a:solidFill>
                  <a:srgbClr val="E84BA1"/>
                </a:solidFill>
              </a:rPr>
              <a:t>lifeof</a:t>
            </a:r>
            <a:r>
              <a:rPr lang="pl-PL" dirty="0">
                <a:solidFill>
                  <a:srgbClr val="E84BA1"/>
                </a:solidFill>
              </a:rPr>
              <a:t> the </a:t>
            </a:r>
            <a:r>
              <a:rPr lang="pl-PL" dirty="0" err="1">
                <a:solidFill>
                  <a:srgbClr val="E84BA1"/>
                </a:solidFill>
              </a:rPr>
              <a:t>individual</a:t>
            </a:r>
            <a:r>
              <a:rPr lang="pl-PL" dirty="0">
                <a:solidFill>
                  <a:srgbClr val="E84BA1"/>
                </a:solidFill>
              </a:rPr>
              <a:t>,</a:t>
            </a:r>
          </a:p>
          <a:p>
            <a:pPr marL="0" indent="0">
              <a:buNone/>
            </a:pPr>
            <a:r>
              <a:rPr lang="pl-PL" dirty="0">
                <a:solidFill>
                  <a:srgbClr val="E84BA1"/>
                </a:solidFill>
              </a:rPr>
              <a:t>2) </a:t>
            </a:r>
            <a:r>
              <a:rPr lang="pl-PL" dirty="0" err="1">
                <a:solidFill>
                  <a:srgbClr val="E84BA1"/>
                </a:solidFill>
              </a:rPr>
              <a:t>biologically</a:t>
            </a:r>
            <a:r>
              <a:rPr lang="pl-PL" dirty="0">
                <a:solidFill>
                  <a:srgbClr val="E84BA1"/>
                </a:solidFill>
              </a:rPr>
              <a:t> </a:t>
            </a:r>
            <a:r>
              <a:rPr lang="pl-PL" dirty="0" err="1">
                <a:solidFill>
                  <a:srgbClr val="E84BA1"/>
                </a:solidFill>
              </a:rPr>
              <a:t>maladaptive</a:t>
            </a:r>
            <a:r>
              <a:rPr lang="pl-PL" dirty="0">
                <a:solidFill>
                  <a:srgbClr val="E84BA1"/>
                </a:solidFill>
              </a:rPr>
              <a:t> </a:t>
            </a:r>
            <a:r>
              <a:rPr lang="pl-PL" dirty="0" err="1">
                <a:solidFill>
                  <a:srgbClr val="E84BA1"/>
                </a:solidFill>
              </a:rPr>
              <a:t>aggressive</a:t>
            </a:r>
            <a:r>
              <a:rPr lang="pl-PL" dirty="0">
                <a:solidFill>
                  <a:srgbClr val="E84BA1"/>
                </a:solidFill>
              </a:rPr>
              <a:t> </a:t>
            </a:r>
            <a:r>
              <a:rPr lang="pl-PL" dirty="0" err="1">
                <a:solidFill>
                  <a:srgbClr val="E84BA1"/>
                </a:solidFill>
              </a:rPr>
              <a:t>behavior</a:t>
            </a:r>
            <a:r>
              <a:rPr lang="pl-PL" dirty="0">
                <a:solidFill>
                  <a:srgbClr val="E84BA1"/>
                </a:solidFill>
              </a:rPr>
              <a:t> - </a:t>
            </a:r>
            <a:r>
              <a:rPr lang="pl-PL" dirty="0" err="1">
                <a:solidFill>
                  <a:srgbClr val="E84BA1"/>
                </a:solidFill>
              </a:rPr>
              <a:t>defined</a:t>
            </a:r>
            <a:r>
              <a:rPr lang="pl-PL" dirty="0">
                <a:solidFill>
                  <a:srgbClr val="E84BA1"/>
                </a:solidFill>
              </a:rPr>
              <a:t> as </a:t>
            </a:r>
            <a:r>
              <a:rPr lang="pl-PL" dirty="0" err="1">
                <a:solidFill>
                  <a:srgbClr val="E84BA1"/>
                </a:solidFill>
              </a:rPr>
              <a:t>destructiveness</a:t>
            </a:r>
            <a:r>
              <a:rPr lang="pl-PL" dirty="0">
                <a:solidFill>
                  <a:srgbClr val="E84BA1"/>
                </a:solidFill>
              </a:rPr>
              <a:t> and </a:t>
            </a:r>
            <a:r>
              <a:rPr lang="pl-PL" dirty="0" err="1">
                <a:solidFill>
                  <a:srgbClr val="E84BA1"/>
                </a:solidFill>
              </a:rPr>
              <a:t>cruelty</a:t>
            </a:r>
            <a:r>
              <a:rPr lang="pl-PL" dirty="0"/>
              <a:t>.</a:t>
            </a:r>
          </a:p>
          <a:p>
            <a:endParaRPr lang="pl-PL" dirty="0"/>
          </a:p>
          <a:p>
            <a:r>
              <a:rPr lang="pl-PL" dirty="0" err="1"/>
              <a:t>destructiveness</a:t>
            </a:r>
            <a:r>
              <a:rPr lang="pl-PL" dirty="0"/>
              <a:t> and </a:t>
            </a:r>
            <a:r>
              <a:rPr lang="pl-PL" dirty="0" err="1"/>
              <a:t>cruelty</a:t>
            </a:r>
            <a:r>
              <a:rPr lang="pl-PL" dirty="0"/>
              <a:t> </a:t>
            </a:r>
            <a:r>
              <a:rPr lang="pl-PL" dirty="0" err="1"/>
              <a:t>have</a:t>
            </a:r>
            <a:r>
              <a:rPr lang="pl-PL" dirty="0"/>
              <a:t> </a:t>
            </a:r>
            <a:r>
              <a:rPr lang="pl-PL" dirty="0" err="1"/>
              <a:t>nothing</a:t>
            </a:r>
            <a:r>
              <a:rPr lang="pl-PL" dirty="0"/>
              <a:t> to do with </a:t>
            </a:r>
            <a:r>
              <a:rPr lang="pl-PL" dirty="0" err="1"/>
              <a:t>instincts</a:t>
            </a:r>
            <a:r>
              <a:rPr lang="pl-PL" dirty="0"/>
              <a:t>, </a:t>
            </a:r>
            <a:r>
              <a:rPr lang="pl-PL" dirty="0" err="1"/>
              <a:t>drives</a:t>
            </a:r>
            <a:r>
              <a:rPr lang="pl-PL" dirty="0"/>
              <a:t> </a:t>
            </a:r>
            <a:r>
              <a:rPr lang="pl-PL" dirty="0" err="1"/>
              <a:t>or</a:t>
            </a:r>
            <a:r>
              <a:rPr lang="pl-PL" dirty="0"/>
              <a:t> </a:t>
            </a:r>
            <a:r>
              <a:rPr lang="pl-PL" dirty="0" err="1"/>
              <a:t>innate</a:t>
            </a:r>
            <a:r>
              <a:rPr lang="pl-PL" dirty="0"/>
              <a:t> </a:t>
            </a:r>
            <a:r>
              <a:rPr lang="pl-PL" dirty="0" err="1"/>
              <a:t>inclinations</a:t>
            </a:r>
            <a:r>
              <a:rPr lang="pl-PL" dirty="0"/>
              <a:t> - </a:t>
            </a:r>
            <a:r>
              <a:rPr lang="pl-PL" dirty="0" err="1"/>
              <a:t>they</a:t>
            </a:r>
            <a:r>
              <a:rPr lang="pl-PL" dirty="0"/>
              <a:t> </a:t>
            </a:r>
            <a:r>
              <a:rPr lang="pl-PL" dirty="0" err="1"/>
              <a:t>appear</a:t>
            </a:r>
            <a:r>
              <a:rPr lang="pl-PL" dirty="0"/>
              <a:t> </a:t>
            </a:r>
            <a:r>
              <a:rPr lang="pl-PL" dirty="0" err="1"/>
              <a:t>when</a:t>
            </a:r>
            <a:r>
              <a:rPr lang="pl-PL" dirty="0"/>
              <a:t> the </a:t>
            </a:r>
            <a:r>
              <a:rPr lang="pl-PL" dirty="0" err="1"/>
              <a:t>social</a:t>
            </a:r>
            <a:r>
              <a:rPr lang="pl-PL" dirty="0"/>
              <a:t> </a:t>
            </a:r>
            <a:r>
              <a:rPr lang="pl-PL" dirty="0" err="1"/>
              <a:t>conditions</a:t>
            </a:r>
            <a:r>
              <a:rPr lang="pl-PL" dirty="0"/>
              <a:t> of </a:t>
            </a:r>
            <a:r>
              <a:rPr lang="pl-PL" dirty="0" err="1"/>
              <a:t>human</a:t>
            </a:r>
            <a:r>
              <a:rPr lang="pl-PL" dirty="0"/>
              <a:t> life </a:t>
            </a:r>
            <a:r>
              <a:rPr lang="pl-PL" dirty="0" err="1"/>
              <a:t>prevent</a:t>
            </a:r>
            <a:r>
              <a:rPr lang="pl-PL" dirty="0"/>
              <a:t> </a:t>
            </a:r>
            <a:r>
              <a:rPr lang="pl-PL" dirty="0" err="1"/>
              <a:t>him</a:t>
            </a:r>
            <a:r>
              <a:rPr lang="pl-PL" dirty="0"/>
              <a:t> from </a:t>
            </a:r>
            <a:r>
              <a:rPr lang="pl-PL" dirty="0" err="1"/>
              <a:t>satisfying</a:t>
            </a:r>
            <a:r>
              <a:rPr lang="pl-PL" dirty="0"/>
              <a:t> </a:t>
            </a:r>
            <a:r>
              <a:rPr lang="pl-PL" dirty="0" err="1"/>
              <a:t>basic</a:t>
            </a:r>
            <a:r>
              <a:rPr lang="pl-PL" dirty="0"/>
              <a:t> </a:t>
            </a:r>
            <a:r>
              <a:rPr lang="pl-PL" dirty="0" err="1"/>
              <a:t>existential</a:t>
            </a:r>
            <a:r>
              <a:rPr lang="pl-PL" dirty="0"/>
              <a:t> </a:t>
            </a:r>
            <a:r>
              <a:rPr lang="pl-PL" dirty="0" err="1"/>
              <a:t>needs</a:t>
            </a:r>
            <a:endParaRPr lang="pl-PL" dirty="0"/>
          </a:p>
          <a:p>
            <a:endParaRPr lang="pl-PL" dirty="0"/>
          </a:p>
          <a:p>
            <a:r>
              <a:rPr lang="pl-PL" dirty="0" err="1"/>
              <a:t>noteworthy</a:t>
            </a:r>
            <a:r>
              <a:rPr lang="pl-PL" dirty="0"/>
              <a:t> in E. </a:t>
            </a:r>
            <a:r>
              <a:rPr lang="pl-PL" dirty="0" err="1"/>
              <a:t>Fromm's</a:t>
            </a:r>
            <a:r>
              <a:rPr lang="pl-PL" dirty="0"/>
              <a:t> </a:t>
            </a:r>
            <a:r>
              <a:rPr lang="pl-PL" dirty="0" err="1"/>
              <a:t>theory</a:t>
            </a:r>
            <a:r>
              <a:rPr lang="pl-PL" dirty="0"/>
              <a:t> </a:t>
            </a:r>
            <a:r>
              <a:rPr lang="pl-PL" dirty="0" err="1"/>
              <a:t>is</a:t>
            </a:r>
            <a:r>
              <a:rPr lang="pl-PL" dirty="0"/>
              <a:t> </a:t>
            </a:r>
            <a:r>
              <a:rPr lang="pl-PL" dirty="0" err="1"/>
              <a:t>his</a:t>
            </a:r>
            <a:r>
              <a:rPr lang="pl-PL" dirty="0"/>
              <a:t> </a:t>
            </a:r>
            <a:r>
              <a:rPr lang="pl-PL" dirty="0" err="1"/>
              <a:t>conviction</a:t>
            </a:r>
            <a:r>
              <a:rPr lang="pl-PL" dirty="0"/>
              <a:t> </a:t>
            </a:r>
            <a:r>
              <a:rPr lang="pl-PL" dirty="0" err="1"/>
              <a:t>that</a:t>
            </a:r>
            <a:r>
              <a:rPr lang="pl-PL" dirty="0"/>
              <a:t> </a:t>
            </a:r>
            <a:r>
              <a:rPr lang="pl-PL" dirty="0" err="1"/>
              <a:t>aggressive</a:t>
            </a:r>
            <a:r>
              <a:rPr lang="pl-PL" dirty="0"/>
              <a:t> </a:t>
            </a:r>
            <a:r>
              <a:rPr lang="pl-PL" dirty="0" err="1"/>
              <a:t>behavior</a:t>
            </a:r>
            <a:r>
              <a:rPr lang="pl-PL" dirty="0"/>
              <a:t> - </a:t>
            </a:r>
            <a:r>
              <a:rPr lang="pl-PL" dirty="0" err="1"/>
              <a:t>both</a:t>
            </a:r>
            <a:r>
              <a:rPr lang="pl-PL" dirty="0"/>
              <a:t> </a:t>
            </a:r>
            <a:r>
              <a:rPr lang="pl-PL" dirty="0" err="1"/>
              <a:t>defensive</a:t>
            </a:r>
            <a:r>
              <a:rPr lang="pl-PL" dirty="0"/>
              <a:t> and </a:t>
            </a:r>
            <a:r>
              <a:rPr lang="pl-PL" dirty="0" err="1"/>
              <a:t>disaptive</a:t>
            </a:r>
            <a:r>
              <a:rPr lang="pl-PL" dirty="0"/>
              <a:t>, </a:t>
            </a:r>
            <a:r>
              <a:rPr lang="pl-PL" dirty="0" err="1"/>
              <a:t>destructive</a:t>
            </a:r>
            <a:r>
              <a:rPr lang="pl-PL" dirty="0"/>
              <a:t> and </a:t>
            </a:r>
            <a:r>
              <a:rPr lang="pl-PL" dirty="0" err="1"/>
              <a:t>cruelty</a:t>
            </a:r>
            <a:r>
              <a:rPr lang="pl-PL" dirty="0"/>
              <a:t>, </a:t>
            </a:r>
            <a:r>
              <a:rPr lang="pl-PL" dirty="0" err="1"/>
              <a:t>is</a:t>
            </a:r>
            <a:r>
              <a:rPr lang="pl-PL" dirty="0"/>
              <a:t> </a:t>
            </a:r>
            <a:r>
              <a:rPr lang="pl-PL" dirty="0" err="1"/>
              <a:t>caused</a:t>
            </a:r>
            <a:r>
              <a:rPr lang="pl-PL" dirty="0"/>
              <a:t> by </a:t>
            </a:r>
            <a:r>
              <a:rPr lang="pl-PL" dirty="0" err="1"/>
              <a:t>an</a:t>
            </a:r>
            <a:r>
              <a:rPr lang="pl-PL" dirty="0"/>
              <a:t> </a:t>
            </a:r>
            <a:r>
              <a:rPr lang="pl-PL" dirty="0" err="1"/>
              <a:t>external</a:t>
            </a:r>
            <a:r>
              <a:rPr lang="pl-PL" dirty="0"/>
              <a:t> </a:t>
            </a:r>
            <a:r>
              <a:rPr lang="pl-PL" dirty="0" err="1"/>
              <a:t>situation</a:t>
            </a:r>
            <a:endParaRPr lang="pl-PL" dirty="0"/>
          </a:p>
        </p:txBody>
      </p:sp>
    </p:spTree>
    <p:extLst>
      <p:ext uri="{BB962C8B-B14F-4D97-AF65-F5344CB8AC3E}">
        <p14:creationId xmlns:p14="http://schemas.microsoft.com/office/powerpoint/2010/main" val="35356014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BA42B42-08ED-EF40-AB21-25E3CF5DACCF}"/>
              </a:ext>
            </a:extLst>
          </p:cNvPr>
          <p:cNvSpPr>
            <a:spLocks noGrp="1"/>
          </p:cNvSpPr>
          <p:nvPr>
            <p:ph type="title"/>
          </p:nvPr>
        </p:nvSpPr>
        <p:spPr/>
        <p:txBody>
          <a:bodyPr/>
          <a:lstStyle/>
          <a:p>
            <a:pPr algn="ctr"/>
            <a:r>
              <a:rPr lang="pl-PL" dirty="0">
                <a:solidFill>
                  <a:srgbClr val="E84BA1"/>
                </a:solidFill>
              </a:rPr>
              <a:t>’The </a:t>
            </a:r>
            <a:r>
              <a:rPr lang="pl-PL" dirty="0" err="1">
                <a:solidFill>
                  <a:srgbClr val="E84BA1"/>
                </a:solidFill>
              </a:rPr>
              <a:t>normal</a:t>
            </a:r>
            <a:r>
              <a:rPr lang="pl-PL" dirty="0">
                <a:solidFill>
                  <a:srgbClr val="E84BA1"/>
                </a:solidFill>
              </a:rPr>
              <a:t> </a:t>
            </a:r>
            <a:r>
              <a:rPr lang="pl-PL" dirty="0" err="1">
                <a:solidFill>
                  <a:srgbClr val="E84BA1"/>
                </a:solidFill>
              </a:rPr>
              <a:t>criminal</a:t>
            </a:r>
            <a:r>
              <a:rPr lang="pl-PL" dirty="0">
                <a:solidFill>
                  <a:srgbClr val="E84BA1"/>
                </a:solidFill>
              </a:rPr>
              <a:t> </a:t>
            </a:r>
            <a:r>
              <a:rPr lang="pl-PL" dirty="0" err="1">
                <a:solidFill>
                  <a:srgbClr val="E84BA1"/>
                </a:solidFill>
              </a:rPr>
              <a:t>personality</a:t>
            </a:r>
            <a:r>
              <a:rPr lang="pl-PL" dirty="0">
                <a:solidFill>
                  <a:srgbClr val="E84BA1"/>
                </a:solidFill>
              </a:rPr>
              <a:t>’</a:t>
            </a:r>
          </a:p>
        </p:txBody>
      </p:sp>
      <p:sp>
        <p:nvSpPr>
          <p:cNvPr id="3" name="Symbol zastępczy zawartości 2">
            <a:extLst>
              <a:ext uri="{FF2B5EF4-FFF2-40B4-BE49-F238E27FC236}">
                <a16:creationId xmlns:a16="http://schemas.microsoft.com/office/drawing/2014/main" id="{ED76365A-37DE-404A-AD72-1C6C42B0793A}"/>
              </a:ext>
            </a:extLst>
          </p:cNvPr>
          <p:cNvSpPr>
            <a:spLocks noGrp="1"/>
          </p:cNvSpPr>
          <p:nvPr>
            <p:ph idx="1"/>
          </p:nvPr>
        </p:nvSpPr>
        <p:spPr/>
        <p:txBody>
          <a:bodyPr/>
          <a:lstStyle/>
          <a:p>
            <a:r>
              <a:rPr lang="pl-PL" dirty="0"/>
              <a:t>The </a:t>
            </a:r>
            <a:r>
              <a:rPr lang="pl-PL" dirty="0" err="1"/>
              <a:t>concept</a:t>
            </a:r>
            <a:r>
              <a:rPr lang="pl-PL" dirty="0"/>
              <a:t> of the </a:t>
            </a:r>
            <a:r>
              <a:rPr lang="pl-PL" dirty="0" err="1"/>
              <a:t>normal</a:t>
            </a:r>
            <a:r>
              <a:rPr lang="pl-PL" dirty="0"/>
              <a:t> </a:t>
            </a:r>
            <a:r>
              <a:rPr lang="pl-PL" dirty="0" err="1"/>
              <a:t>criminal</a:t>
            </a:r>
            <a:r>
              <a:rPr lang="pl-PL" dirty="0"/>
              <a:t> </a:t>
            </a:r>
            <a:r>
              <a:rPr lang="pl-PL" dirty="0" err="1"/>
              <a:t>personality</a:t>
            </a:r>
            <a:r>
              <a:rPr lang="pl-PL" dirty="0"/>
              <a:t> – </a:t>
            </a:r>
            <a:r>
              <a:rPr lang="pl-PL" dirty="0" err="1"/>
              <a:t>individuals</a:t>
            </a:r>
            <a:r>
              <a:rPr lang="pl-PL" dirty="0"/>
              <a:t> </a:t>
            </a:r>
            <a:r>
              <a:rPr lang="pl-PL" dirty="0" err="1"/>
              <a:t>possses</a:t>
            </a:r>
            <a:r>
              <a:rPr lang="pl-PL" dirty="0"/>
              <a:t> </a:t>
            </a:r>
            <a:r>
              <a:rPr lang="pl-PL" dirty="0" err="1"/>
              <a:t>definable</a:t>
            </a:r>
            <a:r>
              <a:rPr lang="pl-PL" dirty="0"/>
              <a:t> and dominant </a:t>
            </a:r>
            <a:r>
              <a:rPr lang="pl-PL" dirty="0" err="1"/>
              <a:t>sets</a:t>
            </a:r>
            <a:r>
              <a:rPr lang="pl-PL" dirty="0"/>
              <a:t> of </a:t>
            </a:r>
            <a:r>
              <a:rPr lang="pl-PL" dirty="0" err="1"/>
              <a:t>rules</a:t>
            </a:r>
            <a:r>
              <a:rPr lang="pl-PL" dirty="0"/>
              <a:t> </a:t>
            </a:r>
            <a:r>
              <a:rPr lang="pl-PL" dirty="0" err="1"/>
              <a:t>which</a:t>
            </a:r>
            <a:r>
              <a:rPr lang="pl-PL" dirty="0"/>
              <a:t> </a:t>
            </a:r>
            <a:r>
              <a:rPr lang="pl-PL" dirty="0" err="1"/>
              <a:t>determine</a:t>
            </a:r>
            <a:r>
              <a:rPr lang="pl-PL" dirty="0"/>
              <a:t> </a:t>
            </a:r>
            <a:r>
              <a:rPr lang="pl-PL" dirty="0" err="1"/>
              <a:t>how</a:t>
            </a:r>
            <a:r>
              <a:rPr lang="pl-PL" dirty="0"/>
              <a:t> </a:t>
            </a:r>
            <a:r>
              <a:rPr lang="pl-PL" dirty="0" err="1"/>
              <a:t>they</a:t>
            </a:r>
            <a:r>
              <a:rPr lang="pl-PL" dirty="0"/>
              <a:t> </a:t>
            </a:r>
            <a:r>
              <a:rPr lang="pl-PL" dirty="0" err="1"/>
              <a:t>will</a:t>
            </a:r>
            <a:r>
              <a:rPr lang="pl-PL" dirty="0"/>
              <a:t> </a:t>
            </a:r>
            <a:r>
              <a:rPr lang="pl-PL" dirty="0" err="1"/>
              <a:t>behave</a:t>
            </a:r>
            <a:r>
              <a:rPr lang="pl-PL" dirty="0"/>
              <a:t> in </a:t>
            </a:r>
            <a:r>
              <a:rPr lang="pl-PL" dirty="0" err="1"/>
              <a:t>virtually</a:t>
            </a:r>
            <a:r>
              <a:rPr lang="pl-PL" dirty="0"/>
              <a:t> </a:t>
            </a:r>
            <a:r>
              <a:rPr lang="pl-PL" dirty="0" err="1"/>
              <a:t>any</a:t>
            </a:r>
            <a:r>
              <a:rPr lang="pl-PL" dirty="0"/>
              <a:t> </a:t>
            </a:r>
            <a:r>
              <a:rPr lang="pl-PL" dirty="0" err="1"/>
              <a:t>situation</a:t>
            </a:r>
            <a:r>
              <a:rPr lang="pl-PL" dirty="0"/>
              <a:t>.</a:t>
            </a:r>
          </a:p>
          <a:p>
            <a:r>
              <a:rPr lang="pl-PL" dirty="0"/>
              <a:t>Central </a:t>
            </a:r>
            <a:r>
              <a:rPr lang="pl-PL" dirty="0" err="1"/>
              <a:t>or</a:t>
            </a:r>
            <a:r>
              <a:rPr lang="pl-PL" dirty="0"/>
              <a:t> </a:t>
            </a:r>
            <a:r>
              <a:rPr lang="pl-PL" dirty="0" err="1"/>
              <a:t>core</a:t>
            </a:r>
            <a:r>
              <a:rPr lang="pl-PL" dirty="0"/>
              <a:t> </a:t>
            </a:r>
            <a:r>
              <a:rPr lang="pl-PL" dirty="0" err="1"/>
              <a:t>personality</a:t>
            </a:r>
            <a:endParaRPr lang="pl-PL" dirty="0"/>
          </a:p>
          <a:p>
            <a:r>
              <a:rPr lang="pl-PL" dirty="0">
                <a:solidFill>
                  <a:srgbClr val="E84BA1"/>
                </a:solidFill>
              </a:rPr>
              <a:t>How to </a:t>
            </a:r>
            <a:r>
              <a:rPr lang="pl-PL" dirty="0" err="1">
                <a:solidFill>
                  <a:srgbClr val="E84BA1"/>
                </a:solidFill>
              </a:rPr>
              <a:t>define</a:t>
            </a:r>
            <a:r>
              <a:rPr lang="pl-PL" dirty="0">
                <a:solidFill>
                  <a:srgbClr val="E84BA1"/>
                </a:solidFill>
              </a:rPr>
              <a:t> </a:t>
            </a:r>
            <a:r>
              <a:rPr lang="pl-PL" dirty="0" err="1">
                <a:solidFill>
                  <a:srgbClr val="E84BA1"/>
                </a:solidFill>
              </a:rPr>
              <a:t>what</a:t>
            </a:r>
            <a:r>
              <a:rPr lang="pl-PL" dirty="0">
                <a:solidFill>
                  <a:srgbClr val="E84BA1"/>
                </a:solidFill>
              </a:rPr>
              <a:t> </a:t>
            </a:r>
            <a:r>
              <a:rPr lang="pl-PL" dirty="0" err="1">
                <a:solidFill>
                  <a:srgbClr val="E84BA1"/>
                </a:solidFill>
              </a:rPr>
              <a:t>is</a:t>
            </a:r>
            <a:r>
              <a:rPr lang="pl-PL" dirty="0">
                <a:solidFill>
                  <a:srgbClr val="E84BA1"/>
                </a:solidFill>
              </a:rPr>
              <a:t> </a:t>
            </a:r>
            <a:r>
              <a:rPr lang="pl-PL" dirty="0" err="1">
                <a:solidFill>
                  <a:srgbClr val="E84BA1"/>
                </a:solidFill>
              </a:rPr>
              <a:t>normal</a:t>
            </a:r>
            <a:r>
              <a:rPr lang="pl-PL" dirty="0">
                <a:solidFill>
                  <a:srgbClr val="E84BA1"/>
                </a:solidFill>
              </a:rPr>
              <a:t>? </a:t>
            </a:r>
            <a:r>
              <a:rPr lang="pl-PL" dirty="0" err="1">
                <a:solidFill>
                  <a:srgbClr val="E84BA1"/>
                </a:solidFill>
              </a:rPr>
              <a:t>Is</a:t>
            </a:r>
            <a:r>
              <a:rPr lang="pl-PL" dirty="0">
                <a:solidFill>
                  <a:srgbClr val="E84BA1"/>
                </a:solidFill>
              </a:rPr>
              <a:t> </a:t>
            </a:r>
            <a:r>
              <a:rPr lang="pl-PL" dirty="0" err="1">
                <a:solidFill>
                  <a:srgbClr val="E84BA1"/>
                </a:solidFill>
              </a:rPr>
              <a:t>something</a:t>
            </a:r>
            <a:r>
              <a:rPr lang="pl-PL" dirty="0">
                <a:solidFill>
                  <a:srgbClr val="E84BA1"/>
                </a:solidFill>
              </a:rPr>
              <a:t> </a:t>
            </a:r>
            <a:r>
              <a:rPr lang="pl-PL" dirty="0" err="1">
                <a:solidFill>
                  <a:srgbClr val="E84BA1"/>
                </a:solidFill>
              </a:rPr>
              <a:t>common</a:t>
            </a:r>
            <a:r>
              <a:rPr lang="pl-PL" dirty="0">
                <a:solidFill>
                  <a:srgbClr val="E84BA1"/>
                </a:solidFill>
              </a:rPr>
              <a:t>? </a:t>
            </a:r>
            <a:r>
              <a:rPr lang="pl-PL" dirty="0" err="1">
                <a:solidFill>
                  <a:srgbClr val="E84BA1"/>
                </a:solidFill>
              </a:rPr>
              <a:t>Is</a:t>
            </a:r>
            <a:r>
              <a:rPr lang="pl-PL" dirty="0">
                <a:solidFill>
                  <a:srgbClr val="E84BA1"/>
                </a:solidFill>
              </a:rPr>
              <a:t> </a:t>
            </a:r>
            <a:r>
              <a:rPr lang="pl-PL" dirty="0" err="1">
                <a:solidFill>
                  <a:srgbClr val="E84BA1"/>
                </a:solidFill>
              </a:rPr>
              <a:t>it</a:t>
            </a:r>
            <a:r>
              <a:rPr lang="pl-PL" dirty="0">
                <a:solidFill>
                  <a:srgbClr val="E84BA1"/>
                </a:solidFill>
              </a:rPr>
              <a:t> </a:t>
            </a:r>
            <a:r>
              <a:rPr lang="pl-PL" dirty="0" err="1">
                <a:solidFill>
                  <a:srgbClr val="E84BA1"/>
                </a:solidFill>
              </a:rPr>
              <a:t>something</a:t>
            </a:r>
            <a:r>
              <a:rPr lang="pl-PL" dirty="0">
                <a:solidFill>
                  <a:srgbClr val="E84BA1"/>
                </a:solidFill>
              </a:rPr>
              <a:t> </a:t>
            </a:r>
            <a:r>
              <a:rPr lang="pl-PL" dirty="0" err="1">
                <a:solidFill>
                  <a:srgbClr val="E84BA1"/>
                </a:solidFill>
              </a:rPr>
              <a:t>broadly</a:t>
            </a:r>
            <a:r>
              <a:rPr lang="pl-PL" dirty="0">
                <a:solidFill>
                  <a:srgbClr val="E84BA1"/>
                </a:solidFill>
              </a:rPr>
              <a:t> </a:t>
            </a:r>
            <a:r>
              <a:rPr lang="pl-PL" dirty="0" err="1">
                <a:solidFill>
                  <a:srgbClr val="E84BA1"/>
                </a:solidFill>
              </a:rPr>
              <a:t>accepted</a:t>
            </a:r>
            <a:r>
              <a:rPr lang="pl-PL" dirty="0">
                <a:solidFill>
                  <a:srgbClr val="E84BA1"/>
                </a:solidFill>
              </a:rPr>
              <a:t>? </a:t>
            </a:r>
            <a:r>
              <a:rPr lang="pl-PL" dirty="0" err="1">
                <a:solidFill>
                  <a:srgbClr val="E84BA1"/>
                </a:solidFill>
              </a:rPr>
              <a:t>Homosexuality</a:t>
            </a:r>
            <a:r>
              <a:rPr lang="pl-PL" dirty="0">
                <a:solidFill>
                  <a:srgbClr val="E84BA1"/>
                </a:solidFill>
              </a:rPr>
              <a:t>, </a:t>
            </a:r>
            <a:r>
              <a:rPr lang="pl-PL" dirty="0" err="1">
                <a:solidFill>
                  <a:srgbClr val="E84BA1"/>
                </a:solidFill>
              </a:rPr>
              <a:t>murders</a:t>
            </a:r>
            <a:r>
              <a:rPr lang="pl-PL" dirty="0">
                <a:solidFill>
                  <a:srgbClr val="E84BA1"/>
                </a:solidFill>
              </a:rPr>
              <a:t>, etc.</a:t>
            </a:r>
          </a:p>
          <a:p>
            <a:endParaRPr lang="pl-PL" dirty="0"/>
          </a:p>
        </p:txBody>
      </p:sp>
    </p:spTree>
    <p:extLst>
      <p:ext uri="{BB962C8B-B14F-4D97-AF65-F5344CB8AC3E}">
        <p14:creationId xmlns:p14="http://schemas.microsoft.com/office/powerpoint/2010/main" val="24417272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93E1B72-24E2-B441-A2A3-FE43A7A08BC0}"/>
              </a:ext>
            </a:extLst>
          </p:cNvPr>
          <p:cNvSpPr>
            <a:spLocks noGrp="1"/>
          </p:cNvSpPr>
          <p:nvPr>
            <p:ph type="title"/>
          </p:nvPr>
        </p:nvSpPr>
        <p:spPr>
          <a:xfrm>
            <a:off x="785648" y="0"/>
            <a:ext cx="10515600" cy="601826"/>
          </a:xfrm>
        </p:spPr>
        <p:txBody>
          <a:bodyPr>
            <a:normAutofit/>
          </a:bodyPr>
          <a:lstStyle/>
          <a:p>
            <a:r>
              <a:rPr lang="pl-PL" sz="3000" dirty="0" err="1"/>
              <a:t>Personality</a:t>
            </a:r>
            <a:r>
              <a:rPr lang="pl-PL" sz="3000" dirty="0"/>
              <a:t> </a:t>
            </a:r>
            <a:r>
              <a:rPr lang="pl-PL" sz="3000" dirty="0" err="1"/>
              <a:t>tests</a:t>
            </a:r>
            <a:r>
              <a:rPr lang="pl-PL" sz="3000" dirty="0"/>
              <a:t> - MMPI</a:t>
            </a:r>
          </a:p>
        </p:txBody>
      </p:sp>
      <p:sp>
        <p:nvSpPr>
          <p:cNvPr id="3" name="Symbol zastępczy zawartości 2">
            <a:extLst>
              <a:ext uri="{FF2B5EF4-FFF2-40B4-BE49-F238E27FC236}">
                <a16:creationId xmlns:a16="http://schemas.microsoft.com/office/drawing/2014/main" id="{698BBEDB-2FA8-DF42-862B-D243771A292B}"/>
              </a:ext>
            </a:extLst>
          </p:cNvPr>
          <p:cNvSpPr>
            <a:spLocks noGrp="1"/>
          </p:cNvSpPr>
          <p:nvPr>
            <p:ph idx="1"/>
          </p:nvPr>
        </p:nvSpPr>
        <p:spPr>
          <a:xfrm>
            <a:off x="257503" y="601826"/>
            <a:ext cx="11571889" cy="6093264"/>
          </a:xfrm>
        </p:spPr>
        <p:txBody>
          <a:bodyPr>
            <a:normAutofit fontScale="55000" lnSpcReduction="20000"/>
          </a:bodyPr>
          <a:lstStyle/>
          <a:p>
            <a:r>
              <a:rPr lang="pl-PL" dirty="0"/>
              <a:t>MMPI – the </a:t>
            </a:r>
            <a:r>
              <a:rPr lang="pl-PL" dirty="0">
                <a:solidFill>
                  <a:srgbClr val="FF0000"/>
                </a:solidFill>
              </a:rPr>
              <a:t>Minnesota </a:t>
            </a:r>
            <a:r>
              <a:rPr lang="pl-PL" dirty="0" err="1">
                <a:solidFill>
                  <a:srgbClr val="FF0000"/>
                </a:solidFill>
              </a:rPr>
              <a:t>Multiphasic</a:t>
            </a:r>
            <a:r>
              <a:rPr lang="pl-PL" dirty="0">
                <a:solidFill>
                  <a:srgbClr val="FF0000"/>
                </a:solidFill>
              </a:rPr>
              <a:t> </a:t>
            </a:r>
            <a:r>
              <a:rPr lang="pl-PL" dirty="0" err="1">
                <a:solidFill>
                  <a:srgbClr val="FF0000"/>
                </a:solidFill>
              </a:rPr>
              <a:t>Personality</a:t>
            </a:r>
            <a:r>
              <a:rPr lang="pl-PL" dirty="0">
                <a:solidFill>
                  <a:srgbClr val="FF0000"/>
                </a:solidFill>
              </a:rPr>
              <a:t> Inventory</a:t>
            </a:r>
            <a:r>
              <a:rPr lang="pl-PL" dirty="0"/>
              <a:t>- (Adolescent) (MMPI-A)</a:t>
            </a:r>
          </a:p>
          <a:p>
            <a:r>
              <a:rPr lang="pl-PL" dirty="0"/>
              <a:t>MMPI – </a:t>
            </a:r>
            <a:r>
              <a:rPr lang="pl-PL" dirty="0" err="1"/>
              <a:t>late</a:t>
            </a:r>
            <a:r>
              <a:rPr lang="pl-PL" dirty="0"/>
              <a:t> 1930s/</a:t>
            </a:r>
            <a:r>
              <a:rPr lang="pl-PL" dirty="0" err="1"/>
              <a:t>early</a:t>
            </a:r>
            <a:r>
              <a:rPr lang="pl-PL" dirty="0"/>
              <a:t> 1940s</a:t>
            </a:r>
          </a:p>
          <a:p>
            <a:r>
              <a:rPr lang="pl-PL" dirty="0"/>
              <a:t>MMPI – 2, 1989; </a:t>
            </a:r>
            <a:r>
              <a:rPr lang="pl-PL" dirty="0" err="1"/>
              <a:t>objective</a:t>
            </a:r>
            <a:r>
              <a:rPr lang="pl-PL" dirty="0"/>
              <a:t> </a:t>
            </a:r>
            <a:r>
              <a:rPr lang="pl-PL" dirty="0" err="1"/>
              <a:t>personality</a:t>
            </a:r>
            <a:r>
              <a:rPr lang="pl-PL" dirty="0"/>
              <a:t> test </a:t>
            </a:r>
            <a:r>
              <a:rPr lang="pl-PL" dirty="0" err="1"/>
              <a:t>consisting</a:t>
            </a:r>
            <a:r>
              <a:rPr lang="pl-PL" dirty="0"/>
              <a:t> of 567 </a:t>
            </a:r>
            <a:r>
              <a:rPr lang="pl-PL" dirty="0" err="1"/>
              <a:t>questions</a:t>
            </a:r>
            <a:r>
              <a:rPr lang="pl-PL" dirty="0"/>
              <a:t>; </a:t>
            </a:r>
            <a:r>
              <a:rPr lang="pl-PL" dirty="0" err="1"/>
              <a:t>yes</a:t>
            </a:r>
            <a:r>
              <a:rPr lang="pl-PL" dirty="0"/>
              <a:t>, no,  I do not </a:t>
            </a:r>
            <a:r>
              <a:rPr lang="pl-PL" dirty="0" err="1"/>
              <a:t>know</a:t>
            </a:r>
            <a:endParaRPr lang="pl-PL" dirty="0"/>
          </a:p>
          <a:p>
            <a:r>
              <a:rPr lang="pl-PL" dirty="0">
                <a:solidFill>
                  <a:srgbClr val="E84BA1"/>
                </a:solidFill>
              </a:rPr>
              <a:t>The test </a:t>
            </a:r>
            <a:r>
              <a:rPr lang="pl-PL" dirty="0" err="1">
                <a:solidFill>
                  <a:srgbClr val="E84BA1"/>
                </a:solidFill>
              </a:rPr>
              <a:t>is</a:t>
            </a:r>
            <a:r>
              <a:rPr lang="pl-PL" dirty="0">
                <a:solidFill>
                  <a:srgbClr val="E84BA1"/>
                </a:solidFill>
              </a:rPr>
              <a:t> </a:t>
            </a:r>
            <a:r>
              <a:rPr lang="pl-PL" dirty="0" err="1">
                <a:solidFill>
                  <a:srgbClr val="E84BA1"/>
                </a:solidFill>
              </a:rPr>
              <a:t>called</a:t>
            </a:r>
            <a:r>
              <a:rPr lang="pl-PL" dirty="0">
                <a:solidFill>
                  <a:srgbClr val="E84BA1"/>
                </a:solidFill>
              </a:rPr>
              <a:t> </a:t>
            </a:r>
            <a:r>
              <a:rPr lang="pl-PL" dirty="0" err="1">
                <a:solidFill>
                  <a:srgbClr val="E84BA1"/>
                </a:solidFill>
              </a:rPr>
              <a:t>multiphasic</a:t>
            </a:r>
            <a:r>
              <a:rPr lang="pl-PL" dirty="0">
                <a:solidFill>
                  <a:srgbClr val="E84BA1"/>
                </a:solidFill>
              </a:rPr>
              <a:t> </a:t>
            </a:r>
            <a:r>
              <a:rPr lang="pl-PL" dirty="0" err="1">
                <a:solidFill>
                  <a:srgbClr val="E84BA1"/>
                </a:solidFill>
              </a:rPr>
              <a:t>because</a:t>
            </a:r>
            <a:r>
              <a:rPr lang="pl-PL" dirty="0">
                <a:solidFill>
                  <a:srgbClr val="E84BA1"/>
                </a:solidFill>
              </a:rPr>
              <a:t> </a:t>
            </a:r>
            <a:r>
              <a:rPr lang="pl-PL" dirty="0" err="1">
                <a:solidFill>
                  <a:srgbClr val="E84BA1"/>
                </a:solidFill>
              </a:rPr>
              <a:t>it</a:t>
            </a:r>
            <a:r>
              <a:rPr lang="pl-PL" dirty="0">
                <a:solidFill>
                  <a:srgbClr val="E84BA1"/>
                </a:solidFill>
              </a:rPr>
              <a:t> </a:t>
            </a:r>
            <a:r>
              <a:rPr lang="pl-PL" dirty="0" err="1">
                <a:solidFill>
                  <a:srgbClr val="E84BA1"/>
                </a:solidFill>
              </a:rPr>
              <a:t>is</a:t>
            </a:r>
            <a:r>
              <a:rPr lang="pl-PL" dirty="0">
                <a:solidFill>
                  <a:srgbClr val="E84BA1"/>
                </a:solidFill>
              </a:rPr>
              <a:t> </a:t>
            </a:r>
            <a:r>
              <a:rPr lang="pl-PL" dirty="0" err="1">
                <a:solidFill>
                  <a:srgbClr val="E84BA1"/>
                </a:solidFill>
              </a:rPr>
              <a:t>desgined</a:t>
            </a:r>
            <a:r>
              <a:rPr lang="pl-PL" dirty="0">
                <a:solidFill>
                  <a:srgbClr val="E84BA1"/>
                </a:solidFill>
              </a:rPr>
              <a:t> to </a:t>
            </a:r>
            <a:r>
              <a:rPr lang="pl-PL" dirty="0" err="1">
                <a:solidFill>
                  <a:srgbClr val="E84BA1"/>
                </a:solidFill>
              </a:rPr>
              <a:t>assess</a:t>
            </a:r>
            <a:r>
              <a:rPr lang="pl-PL" dirty="0">
                <a:solidFill>
                  <a:srgbClr val="E84BA1"/>
                </a:solidFill>
              </a:rPr>
              <a:t> a numer of </a:t>
            </a:r>
            <a:r>
              <a:rPr lang="pl-PL" dirty="0" err="1">
                <a:solidFill>
                  <a:srgbClr val="E84BA1"/>
                </a:solidFill>
              </a:rPr>
              <a:t>psychatric</a:t>
            </a:r>
            <a:r>
              <a:rPr lang="pl-PL" dirty="0">
                <a:solidFill>
                  <a:srgbClr val="E84BA1"/>
                </a:solidFill>
              </a:rPr>
              <a:t> </a:t>
            </a:r>
            <a:r>
              <a:rPr lang="pl-PL" dirty="0" err="1">
                <a:solidFill>
                  <a:srgbClr val="E84BA1"/>
                </a:solidFill>
              </a:rPr>
              <a:t>patterns</a:t>
            </a:r>
            <a:r>
              <a:rPr lang="pl-PL" dirty="0">
                <a:solidFill>
                  <a:srgbClr val="E84BA1"/>
                </a:solidFill>
              </a:rPr>
              <a:t> </a:t>
            </a:r>
            <a:r>
              <a:rPr lang="pl-PL" dirty="0" err="1">
                <a:solidFill>
                  <a:srgbClr val="E84BA1"/>
                </a:solidFill>
              </a:rPr>
              <a:t>or</a:t>
            </a:r>
            <a:r>
              <a:rPr lang="pl-PL" dirty="0">
                <a:solidFill>
                  <a:srgbClr val="E84BA1"/>
                </a:solidFill>
              </a:rPr>
              <a:t> </a:t>
            </a:r>
            <a:r>
              <a:rPr lang="pl-PL" dirty="0" err="1">
                <a:solidFill>
                  <a:srgbClr val="E84BA1"/>
                </a:solidFill>
              </a:rPr>
              <a:t>aspects</a:t>
            </a:r>
            <a:r>
              <a:rPr lang="pl-PL" dirty="0">
                <a:solidFill>
                  <a:srgbClr val="E84BA1"/>
                </a:solidFill>
              </a:rPr>
              <a:t> </a:t>
            </a:r>
            <a:r>
              <a:rPr lang="pl-PL" dirty="0" err="1">
                <a:solidFill>
                  <a:srgbClr val="E84BA1"/>
                </a:solidFill>
              </a:rPr>
              <a:t>at</a:t>
            </a:r>
            <a:r>
              <a:rPr lang="pl-PL" dirty="0">
                <a:solidFill>
                  <a:srgbClr val="E84BA1"/>
                </a:solidFill>
              </a:rPr>
              <a:t> the same </a:t>
            </a:r>
            <a:r>
              <a:rPr lang="pl-PL" dirty="0" err="1">
                <a:solidFill>
                  <a:srgbClr val="E84BA1"/>
                </a:solidFill>
              </a:rPr>
              <a:t>time</a:t>
            </a:r>
            <a:r>
              <a:rPr lang="pl-PL" dirty="0">
                <a:solidFill>
                  <a:srgbClr val="E84BA1"/>
                </a:solidFill>
              </a:rPr>
              <a:t>. It </a:t>
            </a:r>
            <a:r>
              <a:rPr lang="pl-PL" dirty="0" err="1">
                <a:solidFill>
                  <a:srgbClr val="E84BA1"/>
                </a:solidFill>
              </a:rPr>
              <a:t>is</a:t>
            </a:r>
            <a:r>
              <a:rPr lang="pl-PL" dirty="0">
                <a:solidFill>
                  <a:srgbClr val="E84BA1"/>
                </a:solidFill>
              </a:rPr>
              <a:t> </a:t>
            </a:r>
            <a:r>
              <a:rPr lang="pl-PL" dirty="0" err="1">
                <a:solidFill>
                  <a:srgbClr val="E84BA1"/>
                </a:solidFill>
              </a:rPr>
              <a:t>split</a:t>
            </a:r>
            <a:r>
              <a:rPr lang="pl-PL" dirty="0">
                <a:solidFill>
                  <a:srgbClr val="E84BA1"/>
                </a:solidFill>
              </a:rPr>
              <a:t> </a:t>
            </a:r>
            <a:r>
              <a:rPr lang="pl-PL" dirty="0" err="1">
                <a:solidFill>
                  <a:srgbClr val="E84BA1"/>
                </a:solidFill>
              </a:rPr>
              <a:t>into</a:t>
            </a:r>
            <a:r>
              <a:rPr lang="pl-PL" dirty="0">
                <a:solidFill>
                  <a:srgbClr val="E84BA1"/>
                </a:solidFill>
              </a:rPr>
              <a:t> 10 </a:t>
            </a:r>
            <a:r>
              <a:rPr lang="pl-PL" dirty="0" err="1">
                <a:solidFill>
                  <a:srgbClr val="E84BA1"/>
                </a:solidFill>
              </a:rPr>
              <a:t>clinical</a:t>
            </a:r>
            <a:r>
              <a:rPr lang="pl-PL" dirty="0">
                <a:solidFill>
                  <a:srgbClr val="E84BA1"/>
                </a:solidFill>
              </a:rPr>
              <a:t> </a:t>
            </a:r>
            <a:r>
              <a:rPr lang="pl-PL" dirty="0" err="1">
                <a:solidFill>
                  <a:srgbClr val="E84BA1"/>
                </a:solidFill>
              </a:rPr>
              <a:t>scales</a:t>
            </a:r>
            <a:r>
              <a:rPr lang="pl-PL" dirty="0">
                <a:solidFill>
                  <a:srgbClr val="E84BA1"/>
                </a:solidFill>
              </a:rPr>
              <a:t> </a:t>
            </a:r>
            <a:r>
              <a:rPr lang="pl-PL" dirty="0"/>
              <a:t>and 7 </a:t>
            </a:r>
            <a:r>
              <a:rPr lang="pl-PL" dirty="0" err="1"/>
              <a:t>validity</a:t>
            </a:r>
            <a:r>
              <a:rPr lang="pl-PL" dirty="0"/>
              <a:t> </a:t>
            </a:r>
            <a:r>
              <a:rPr lang="pl-PL" dirty="0" err="1"/>
              <a:t>scales</a:t>
            </a:r>
            <a:r>
              <a:rPr lang="pl-PL" dirty="0"/>
              <a:t> (to </a:t>
            </a:r>
            <a:r>
              <a:rPr lang="pl-PL" dirty="0" err="1"/>
              <a:t>check</a:t>
            </a:r>
            <a:r>
              <a:rPr lang="pl-PL" dirty="0"/>
              <a:t> </a:t>
            </a:r>
            <a:r>
              <a:rPr lang="pl-PL" dirty="0" err="1"/>
              <a:t>whether</a:t>
            </a:r>
            <a:r>
              <a:rPr lang="pl-PL" dirty="0"/>
              <a:t> </a:t>
            </a:r>
            <a:r>
              <a:rPr lang="pl-PL" dirty="0" err="1"/>
              <a:t>someone</a:t>
            </a:r>
            <a:r>
              <a:rPr lang="pl-PL" dirty="0"/>
              <a:t> </a:t>
            </a:r>
            <a:r>
              <a:rPr lang="pl-PL" dirty="0" err="1"/>
              <a:t>tries</a:t>
            </a:r>
            <a:r>
              <a:rPr lang="pl-PL" dirty="0"/>
              <a:t> to </a:t>
            </a:r>
            <a:r>
              <a:rPr lang="pl-PL" dirty="0" err="1"/>
              <a:t>cheat</a:t>
            </a:r>
            <a:r>
              <a:rPr lang="pl-PL" dirty="0"/>
              <a:t>)</a:t>
            </a:r>
          </a:p>
          <a:p>
            <a:pPr marL="0" indent="0">
              <a:buNone/>
            </a:pPr>
            <a:endParaRPr lang="pl-PL" dirty="0"/>
          </a:p>
          <a:p>
            <a:pPr marL="0" indent="0">
              <a:buNone/>
            </a:pPr>
            <a:r>
              <a:rPr lang="pl-PL" dirty="0" err="1"/>
              <a:t>Scale</a:t>
            </a:r>
            <a:r>
              <a:rPr lang="pl-PL" dirty="0"/>
              <a:t> 1 (AKA the </a:t>
            </a:r>
            <a:r>
              <a:rPr lang="pl-PL" dirty="0">
                <a:solidFill>
                  <a:srgbClr val="E84BA1"/>
                </a:solidFill>
                <a:hlinkClick r:id="rId2" tooltip="Hypochondriasis">
                  <a:extLst>
                    <a:ext uri="{A12FA001-AC4F-418D-AE19-62706E023703}">
                      <ahyp:hlinkClr xmlns:ahyp="http://schemas.microsoft.com/office/drawing/2018/hyperlinkcolor" val="tx"/>
                    </a:ext>
                  </a:extLst>
                </a:hlinkClick>
              </a:rPr>
              <a:t>Hypochondriasis</a:t>
            </a:r>
            <a:r>
              <a:rPr lang="pl-PL" dirty="0">
                <a:solidFill>
                  <a:srgbClr val="E84BA1"/>
                </a:solidFill>
              </a:rPr>
              <a:t> </a:t>
            </a:r>
          </a:p>
          <a:p>
            <a:pPr marL="0" indent="0">
              <a:buNone/>
            </a:pPr>
            <a:r>
              <a:rPr lang="pl-PL" dirty="0" err="1"/>
              <a:t>Scale</a:t>
            </a:r>
            <a:r>
              <a:rPr lang="pl-PL" dirty="0"/>
              <a:t> 2 (AKA the </a:t>
            </a:r>
            <a:r>
              <a:rPr lang="pl-PL" dirty="0" err="1">
                <a:solidFill>
                  <a:srgbClr val="E84BA1"/>
                </a:solidFill>
              </a:rPr>
              <a:t>Depression</a:t>
            </a:r>
            <a:r>
              <a:rPr lang="pl-PL" dirty="0"/>
              <a:t> </a:t>
            </a:r>
            <a:r>
              <a:rPr lang="pl-PL" dirty="0" err="1"/>
              <a:t>Scale</a:t>
            </a:r>
            <a:r>
              <a:rPr lang="pl-PL" dirty="0"/>
              <a:t>) </a:t>
            </a:r>
          </a:p>
          <a:p>
            <a:pPr marL="0" indent="0">
              <a:buNone/>
            </a:pPr>
            <a:r>
              <a:rPr lang="pl-PL" dirty="0"/>
              <a:t>.</a:t>
            </a:r>
            <a:r>
              <a:rPr lang="pl-PL" dirty="0" err="1"/>
              <a:t>Scale</a:t>
            </a:r>
            <a:r>
              <a:rPr lang="pl-PL" dirty="0"/>
              <a:t> 3 (AKA the </a:t>
            </a:r>
            <a:r>
              <a:rPr lang="pl-PL" dirty="0">
                <a:solidFill>
                  <a:srgbClr val="E84BA1"/>
                </a:solidFill>
                <a:hlinkClick r:id="rId3" tooltip="Hysteria">
                  <a:extLst>
                    <a:ext uri="{A12FA001-AC4F-418D-AE19-62706E023703}">
                      <ahyp:hlinkClr xmlns:ahyp="http://schemas.microsoft.com/office/drawing/2018/hyperlinkcolor" val="tx"/>
                    </a:ext>
                  </a:extLst>
                </a:hlinkClick>
              </a:rPr>
              <a:t>Hysteria</a:t>
            </a:r>
            <a:r>
              <a:rPr lang="pl-PL" dirty="0"/>
              <a:t> </a:t>
            </a:r>
            <a:r>
              <a:rPr lang="pl-PL" dirty="0" err="1"/>
              <a:t>Scale</a:t>
            </a:r>
            <a:r>
              <a:rPr lang="pl-PL" dirty="0"/>
              <a:t>) </a:t>
            </a:r>
          </a:p>
          <a:p>
            <a:pPr marL="0" indent="0">
              <a:buNone/>
            </a:pPr>
            <a:r>
              <a:rPr lang="pl-PL" dirty="0" err="1"/>
              <a:t>Scale</a:t>
            </a:r>
            <a:r>
              <a:rPr lang="pl-PL" dirty="0"/>
              <a:t> 4 (AKA the </a:t>
            </a:r>
            <a:r>
              <a:rPr lang="pl-PL" dirty="0">
                <a:solidFill>
                  <a:srgbClr val="E84BA1"/>
                </a:solidFill>
                <a:hlinkClick r:id="rId4" tooltip="Psychopathy">
                  <a:extLst>
                    <a:ext uri="{A12FA001-AC4F-418D-AE19-62706E023703}">
                      <ahyp:hlinkClr xmlns:ahyp="http://schemas.microsoft.com/office/drawing/2018/hyperlinkcolor" val="tx"/>
                    </a:ext>
                  </a:extLst>
                </a:hlinkClick>
              </a:rPr>
              <a:t>Psychopathic</a:t>
            </a:r>
            <a:r>
              <a:rPr lang="pl-PL" dirty="0">
                <a:solidFill>
                  <a:srgbClr val="E84BA1"/>
                </a:solidFill>
              </a:rPr>
              <a:t> </a:t>
            </a:r>
            <a:r>
              <a:rPr lang="pl-PL" dirty="0" err="1"/>
              <a:t>Deviate</a:t>
            </a:r>
            <a:r>
              <a:rPr lang="pl-PL" dirty="0"/>
              <a:t> </a:t>
            </a:r>
            <a:r>
              <a:rPr lang="pl-PL" dirty="0" err="1"/>
              <a:t>Scale</a:t>
            </a:r>
            <a:r>
              <a:rPr lang="pl-PL" dirty="0"/>
              <a:t>) </a:t>
            </a:r>
          </a:p>
          <a:p>
            <a:pPr marL="0" indent="0">
              <a:buNone/>
            </a:pPr>
            <a:r>
              <a:rPr lang="pl-PL" dirty="0" err="1"/>
              <a:t>Scale</a:t>
            </a:r>
            <a:r>
              <a:rPr lang="pl-PL" dirty="0"/>
              <a:t> 5 (AKA the </a:t>
            </a:r>
            <a:r>
              <a:rPr lang="pl-PL" dirty="0" err="1">
                <a:solidFill>
                  <a:srgbClr val="E84BA1"/>
                </a:solidFill>
              </a:rPr>
              <a:t>Femininity</a:t>
            </a:r>
            <a:r>
              <a:rPr lang="pl-PL" dirty="0">
                <a:solidFill>
                  <a:srgbClr val="E84BA1"/>
                </a:solidFill>
              </a:rPr>
              <a:t>/</a:t>
            </a:r>
            <a:r>
              <a:rPr lang="pl-PL" dirty="0" err="1">
                <a:solidFill>
                  <a:srgbClr val="E84BA1"/>
                </a:solidFill>
              </a:rPr>
              <a:t>Masculinity</a:t>
            </a:r>
            <a:r>
              <a:rPr lang="pl-PL" dirty="0">
                <a:solidFill>
                  <a:srgbClr val="E84BA1"/>
                </a:solidFill>
              </a:rPr>
              <a:t> </a:t>
            </a:r>
            <a:r>
              <a:rPr lang="pl-PL" dirty="0" err="1"/>
              <a:t>Scale</a:t>
            </a:r>
            <a:r>
              <a:rPr lang="pl-PL" dirty="0"/>
              <a:t>) </a:t>
            </a:r>
          </a:p>
          <a:p>
            <a:pPr marL="0" indent="0">
              <a:buNone/>
            </a:pPr>
            <a:r>
              <a:rPr lang="pl-PL" dirty="0" err="1"/>
              <a:t>Scale</a:t>
            </a:r>
            <a:r>
              <a:rPr lang="pl-PL" dirty="0"/>
              <a:t> 6 (AKA the</a:t>
            </a:r>
            <a:r>
              <a:rPr lang="pl-PL" dirty="0">
                <a:solidFill>
                  <a:srgbClr val="E84BA1"/>
                </a:solidFill>
              </a:rPr>
              <a:t> </a:t>
            </a:r>
            <a:r>
              <a:rPr lang="pl-PL" dirty="0">
                <a:solidFill>
                  <a:srgbClr val="E84BA1"/>
                </a:solidFill>
                <a:hlinkClick r:id="rId5" tooltip="Paranoia">
                  <a:extLst>
                    <a:ext uri="{A12FA001-AC4F-418D-AE19-62706E023703}">
                      <ahyp:hlinkClr xmlns:ahyp="http://schemas.microsoft.com/office/drawing/2018/hyperlinkcolor" val="tx"/>
                    </a:ext>
                  </a:extLst>
                </a:hlinkClick>
              </a:rPr>
              <a:t>Paranoia</a:t>
            </a:r>
            <a:r>
              <a:rPr lang="pl-PL" dirty="0">
                <a:solidFill>
                  <a:srgbClr val="E84BA1"/>
                </a:solidFill>
              </a:rPr>
              <a:t> </a:t>
            </a:r>
            <a:r>
              <a:rPr lang="pl-PL" dirty="0" err="1"/>
              <a:t>Scale</a:t>
            </a:r>
            <a:r>
              <a:rPr lang="pl-PL" dirty="0"/>
              <a:t>) </a:t>
            </a:r>
          </a:p>
          <a:p>
            <a:pPr marL="0" indent="0">
              <a:buNone/>
            </a:pPr>
            <a:r>
              <a:rPr lang="pl-PL" dirty="0"/>
              <a:t>Scale7 (AKA the </a:t>
            </a:r>
            <a:r>
              <a:rPr lang="pl-PL" dirty="0">
                <a:solidFill>
                  <a:srgbClr val="E84BA1"/>
                </a:solidFill>
                <a:hlinkClick r:id="rId6" tooltip="Psychasthenia">
                  <a:extLst>
                    <a:ext uri="{A12FA001-AC4F-418D-AE19-62706E023703}">
                      <ahyp:hlinkClr xmlns:ahyp="http://schemas.microsoft.com/office/drawing/2018/hyperlinkcolor" val="tx"/>
                    </a:ext>
                  </a:extLst>
                </a:hlinkClick>
              </a:rPr>
              <a:t>Psychasthenia</a:t>
            </a:r>
            <a:r>
              <a:rPr lang="pl-PL" dirty="0"/>
              <a:t> </a:t>
            </a:r>
            <a:r>
              <a:rPr lang="pl-PL" dirty="0" err="1"/>
              <a:t>Scale</a:t>
            </a:r>
            <a:r>
              <a:rPr lang="pl-PL" dirty="0"/>
              <a:t>) </a:t>
            </a:r>
          </a:p>
          <a:p>
            <a:pPr marL="0" indent="0">
              <a:buNone/>
            </a:pPr>
            <a:r>
              <a:rPr lang="pl-PL" dirty="0" err="1"/>
              <a:t>Scale</a:t>
            </a:r>
            <a:r>
              <a:rPr lang="pl-PL" dirty="0"/>
              <a:t> 8 (AKA the </a:t>
            </a:r>
            <a:r>
              <a:rPr lang="pl-PL" dirty="0">
                <a:solidFill>
                  <a:srgbClr val="E84BA1"/>
                </a:solidFill>
                <a:hlinkClick r:id="rId7" tooltip="Schizophrenia">
                  <a:extLst>
                    <a:ext uri="{A12FA001-AC4F-418D-AE19-62706E023703}">
                      <ahyp:hlinkClr xmlns:ahyp="http://schemas.microsoft.com/office/drawing/2018/hyperlinkcolor" val="tx"/>
                    </a:ext>
                  </a:extLst>
                </a:hlinkClick>
              </a:rPr>
              <a:t>Schizophrenia</a:t>
            </a:r>
            <a:r>
              <a:rPr lang="pl-PL" dirty="0"/>
              <a:t> </a:t>
            </a:r>
            <a:r>
              <a:rPr lang="pl-PL" dirty="0" err="1"/>
              <a:t>Scale</a:t>
            </a:r>
            <a:r>
              <a:rPr lang="pl-PL" dirty="0"/>
              <a:t>) </a:t>
            </a:r>
          </a:p>
          <a:p>
            <a:pPr marL="0" indent="0">
              <a:buNone/>
            </a:pPr>
            <a:r>
              <a:rPr lang="pl-PL" dirty="0" err="1"/>
              <a:t>Scale</a:t>
            </a:r>
            <a:r>
              <a:rPr lang="pl-PL" dirty="0"/>
              <a:t> 9 (AKA the </a:t>
            </a:r>
            <a:r>
              <a:rPr lang="pl-PL" dirty="0">
                <a:solidFill>
                  <a:srgbClr val="E84BA1"/>
                </a:solidFill>
                <a:hlinkClick r:id="rId8" tooltip="Mania">
                  <a:extLst>
                    <a:ext uri="{A12FA001-AC4F-418D-AE19-62706E023703}">
                      <ahyp:hlinkClr xmlns:ahyp="http://schemas.microsoft.com/office/drawing/2018/hyperlinkcolor" val="tx"/>
                    </a:ext>
                  </a:extLst>
                </a:hlinkClick>
              </a:rPr>
              <a:t>Mania</a:t>
            </a:r>
            <a:r>
              <a:rPr lang="pl-PL" dirty="0">
                <a:solidFill>
                  <a:srgbClr val="E84BA1"/>
                </a:solidFill>
              </a:rPr>
              <a:t> </a:t>
            </a:r>
            <a:r>
              <a:rPr lang="pl-PL" dirty="0" err="1"/>
              <a:t>Scale</a:t>
            </a:r>
            <a:r>
              <a:rPr lang="pl-PL" dirty="0"/>
              <a:t>) </a:t>
            </a:r>
          </a:p>
          <a:p>
            <a:pPr marL="0" indent="0">
              <a:buNone/>
            </a:pPr>
            <a:r>
              <a:rPr lang="pl-PL" dirty="0" err="1"/>
              <a:t>Scale</a:t>
            </a:r>
            <a:r>
              <a:rPr lang="pl-PL" dirty="0"/>
              <a:t> 10 (AKA the </a:t>
            </a:r>
            <a:r>
              <a:rPr lang="pl-PL" dirty="0" err="1">
                <a:solidFill>
                  <a:srgbClr val="E84BA1"/>
                </a:solidFill>
              </a:rPr>
              <a:t>Social</a:t>
            </a:r>
            <a:r>
              <a:rPr lang="pl-PL" dirty="0">
                <a:solidFill>
                  <a:srgbClr val="E84BA1"/>
                </a:solidFill>
              </a:rPr>
              <a:t> </a:t>
            </a:r>
            <a:r>
              <a:rPr lang="pl-PL" dirty="0" err="1">
                <a:solidFill>
                  <a:srgbClr val="E84BA1"/>
                </a:solidFill>
              </a:rPr>
              <a:t>Introversion</a:t>
            </a:r>
            <a:r>
              <a:rPr lang="pl-PL" dirty="0">
                <a:solidFill>
                  <a:srgbClr val="E84BA1"/>
                </a:solidFill>
              </a:rPr>
              <a:t> </a:t>
            </a:r>
            <a:r>
              <a:rPr lang="pl-PL" dirty="0" err="1">
                <a:solidFill>
                  <a:srgbClr val="E84BA1"/>
                </a:solidFill>
              </a:rPr>
              <a:t>Scale</a:t>
            </a:r>
            <a:r>
              <a:rPr lang="pl-PL" dirty="0"/>
              <a:t>) The </a:t>
            </a:r>
            <a:r>
              <a:rPr lang="pl-PL" dirty="0" err="1"/>
              <a:t>resultant</a:t>
            </a:r>
            <a:r>
              <a:rPr lang="pl-PL" dirty="0"/>
              <a:t> </a:t>
            </a:r>
            <a:r>
              <a:rPr lang="pl-PL" dirty="0" err="1"/>
              <a:t>outcome</a:t>
            </a:r>
            <a:r>
              <a:rPr lang="pl-PL" dirty="0"/>
              <a:t> </a:t>
            </a:r>
            <a:r>
              <a:rPr lang="pl-PL" dirty="0" err="1"/>
              <a:t>is</a:t>
            </a:r>
            <a:r>
              <a:rPr lang="pl-PL" dirty="0"/>
              <a:t> </a:t>
            </a:r>
            <a:r>
              <a:rPr lang="pl-PL" dirty="0" err="1"/>
              <a:t>called</a:t>
            </a:r>
            <a:r>
              <a:rPr lang="pl-PL" dirty="0"/>
              <a:t> the </a:t>
            </a:r>
            <a:r>
              <a:rPr lang="pl-PL" dirty="0" err="1"/>
              <a:t>personality</a:t>
            </a:r>
            <a:r>
              <a:rPr lang="pl-PL" dirty="0"/>
              <a:t> profile</a:t>
            </a:r>
          </a:p>
          <a:p>
            <a:pPr marL="0" indent="0">
              <a:buNone/>
            </a:pPr>
            <a:endParaRPr lang="pl-PL" dirty="0"/>
          </a:p>
          <a:p>
            <a:r>
              <a:rPr lang="pl-PL" dirty="0" err="1">
                <a:solidFill>
                  <a:srgbClr val="E84BA1"/>
                </a:solidFill>
              </a:rPr>
              <a:t>Scale</a:t>
            </a:r>
            <a:r>
              <a:rPr lang="pl-PL" dirty="0">
                <a:solidFill>
                  <a:srgbClr val="E84BA1"/>
                </a:solidFill>
              </a:rPr>
              <a:t> 4 (Pd – </a:t>
            </a:r>
            <a:r>
              <a:rPr lang="pl-PL" dirty="0" err="1">
                <a:solidFill>
                  <a:srgbClr val="E84BA1"/>
                </a:solidFill>
              </a:rPr>
              <a:t>Psychopatic</a:t>
            </a:r>
            <a:r>
              <a:rPr lang="pl-PL" dirty="0">
                <a:solidFill>
                  <a:srgbClr val="E84BA1"/>
                </a:solidFill>
              </a:rPr>
              <a:t> </a:t>
            </a:r>
            <a:r>
              <a:rPr lang="pl-PL" dirty="0" err="1">
                <a:solidFill>
                  <a:srgbClr val="E84BA1"/>
                </a:solidFill>
              </a:rPr>
              <a:t>deviate</a:t>
            </a:r>
            <a:r>
              <a:rPr lang="pl-PL" dirty="0">
                <a:solidFill>
                  <a:srgbClr val="E84BA1"/>
                </a:solidFill>
              </a:rPr>
              <a:t>) </a:t>
            </a:r>
            <a:r>
              <a:rPr lang="pl-PL" dirty="0" err="1">
                <a:solidFill>
                  <a:srgbClr val="E84BA1"/>
                </a:solidFill>
              </a:rPr>
              <a:t>is</a:t>
            </a:r>
            <a:r>
              <a:rPr lang="pl-PL" dirty="0">
                <a:solidFill>
                  <a:srgbClr val="E84BA1"/>
                </a:solidFill>
              </a:rPr>
              <a:t> one of the </a:t>
            </a:r>
            <a:r>
              <a:rPr lang="pl-PL" dirty="0" err="1">
                <a:solidFill>
                  <a:srgbClr val="E84BA1"/>
                </a:solidFill>
              </a:rPr>
              <a:t>scales</a:t>
            </a:r>
            <a:r>
              <a:rPr lang="pl-PL" dirty="0">
                <a:solidFill>
                  <a:srgbClr val="E84BA1"/>
                </a:solidFill>
              </a:rPr>
              <a:t> most </a:t>
            </a:r>
            <a:r>
              <a:rPr lang="pl-PL" dirty="0" err="1">
                <a:solidFill>
                  <a:srgbClr val="E84BA1"/>
                </a:solidFill>
              </a:rPr>
              <a:t>commonly</a:t>
            </a:r>
            <a:r>
              <a:rPr lang="pl-PL" dirty="0">
                <a:solidFill>
                  <a:srgbClr val="E84BA1"/>
                </a:solidFill>
              </a:rPr>
              <a:t> </a:t>
            </a:r>
            <a:r>
              <a:rPr lang="pl-PL" dirty="0" err="1">
                <a:solidFill>
                  <a:srgbClr val="E84BA1"/>
                </a:solidFill>
              </a:rPr>
              <a:t>associated</a:t>
            </a:r>
            <a:r>
              <a:rPr lang="pl-PL" dirty="0">
                <a:solidFill>
                  <a:srgbClr val="E84BA1"/>
                </a:solidFill>
              </a:rPr>
              <a:t> with </a:t>
            </a:r>
            <a:r>
              <a:rPr lang="pl-PL" dirty="0" err="1">
                <a:solidFill>
                  <a:srgbClr val="E84BA1"/>
                </a:solidFill>
              </a:rPr>
              <a:t>problematic</a:t>
            </a:r>
            <a:r>
              <a:rPr lang="pl-PL" dirty="0">
                <a:solidFill>
                  <a:srgbClr val="E84BA1"/>
                </a:solidFill>
              </a:rPr>
              <a:t> </a:t>
            </a:r>
            <a:r>
              <a:rPr lang="pl-PL" dirty="0" err="1">
                <a:solidFill>
                  <a:srgbClr val="E84BA1"/>
                </a:solidFill>
              </a:rPr>
              <a:t>criminal</a:t>
            </a:r>
            <a:r>
              <a:rPr lang="pl-PL" dirty="0">
                <a:solidFill>
                  <a:srgbClr val="E84BA1"/>
                </a:solidFill>
              </a:rPr>
              <a:t> </a:t>
            </a:r>
            <a:r>
              <a:rPr lang="pl-PL" dirty="0" err="1">
                <a:solidFill>
                  <a:srgbClr val="E84BA1"/>
                </a:solidFill>
              </a:rPr>
              <a:t>behaviours</a:t>
            </a:r>
            <a:r>
              <a:rPr lang="pl-PL" dirty="0">
                <a:solidFill>
                  <a:srgbClr val="E84BA1"/>
                </a:solidFill>
              </a:rPr>
              <a:t> (</a:t>
            </a:r>
            <a:r>
              <a:rPr lang="pl-PL" dirty="0" err="1">
                <a:solidFill>
                  <a:srgbClr val="E84BA1"/>
                </a:solidFill>
              </a:rPr>
              <a:t>cynical</a:t>
            </a:r>
            <a:r>
              <a:rPr lang="pl-PL" dirty="0">
                <a:solidFill>
                  <a:srgbClr val="E84BA1"/>
                </a:solidFill>
              </a:rPr>
              <a:t>, </a:t>
            </a:r>
            <a:r>
              <a:rPr lang="pl-PL" dirty="0" err="1">
                <a:solidFill>
                  <a:srgbClr val="E84BA1"/>
                </a:solidFill>
              </a:rPr>
              <a:t>rejection</a:t>
            </a:r>
            <a:r>
              <a:rPr lang="pl-PL" dirty="0">
                <a:solidFill>
                  <a:srgbClr val="E84BA1"/>
                </a:solidFill>
              </a:rPr>
              <a:t> of authority, </a:t>
            </a:r>
            <a:r>
              <a:rPr lang="pl-PL" dirty="0" err="1">
                <a:solidFill>
                  <a:srgbClr val="E84BA1"/>
                </a:solidFill>
              </a:rPr>
              <a:t>questioning</a:t>
            </a:r>
            <a:r>
              <a:rPr lang="pl-PL" dirty="0">
                <a:solidFill>
                  <a:srgbClr val="E84BA1"/>
                </a:solidFill>
              </a:rPr>
              <a:t> of the status quo, </a:t>
            </a:r>
            <a:r>
              <a:rPr lang="pl-PL" dirty="0" err="1">
                <a:solidFill>
                  <a:srgbClr val="E84BA1"/>
                </a:solidFill>
              </a:rPr>
              <a:t>disregards</a:t>
            </a:r>
            <a:r>
              <a:rPr lang="pl-PL" dirty="0">
                <a:solidFill>
                  <a:srgbClr val="E84BA1"/>
                </a:solidFill>
              </a:rPr>
              <a:t> </a:t>
            </a:r>
            <a:r>
              <a:rPr lang="pl-PL" dirty="0" err="1">
                <a:solidFill>
                  <a:srgbClr val="E84BA1"/>
                </a:solidFill>
              </a:rPr>
              <a:t>rules</a:t>
            </a:r>
            <a:r>
              <a:rPr lang="pl-PL" dirty="0">
                <a:solidFill>
                  <a:srgbClr val="E84BA1"/>
                </a:solidFill>
              </a:rPr>
              <a:t>, </a:t>
            </a:r>
            <a:r>
              <a:rPr lang="pl-PL" dirty="0" err="1">
                <a:solidFill>
                  <a:srgbClr val="E84BA1"/>
                </a:solidFill>
              </a:rPr>
              <a:t>socially</a:t>
            </a:r>
            <a:r>
              <a:rPr lang="pl-PL" dirty="0">
                <a:solidFill>
                  <a:srgbClr val="E84BA1"/>
                </a:solidFill>
              </a:rPr>
              <a:t> </a:t>
            </a:r>
            <a:r>
              <a:rPr lang="pl-PL" dirty="0" err="1">
                <a:solidFill>
                  <a:srgbClr val="E84BA1"/>
                </a:solidFill>
              </a:rPr>
              <a:t>aggresive</a:t>
            </a:r>
            <a:r>
              <a:rPr lang="pl-PL" dirty="0">
                <a:solidFill>
                  <a:srgbClr val="E84BA1"/>
                </a:solidFill>
              </a:rPr>
              <a:t>, </a:t>
            </a:r>
            <a:r>
              <a:rPr lang="pl-PL" dirty="0" err="1">
                <a:solidFill>
                  <a:srgbClr val="E84BA1"/>
                </a:solidFill>
              </a:rPr>
              <a:t>selfish</a:t>
            </a:r>
            <a:r>
              <a:rPr lang="pl-PL" dirty="0">
                <a:solidFill>
                  <a:srgbClr val="E84BA1"/>
                </a:solidFill>
              </a:rPr>
              <a:t>, </a:t>
            </a:r>
            <a:r>
              <a:rPr lang="pl-PL" dirty="0" err="1">
                <a:solidFill>
                  <a:srgbClr val="E84BA1"/>
                </a:solidFill>
              </a:rPr>
              <a:t>amoral</a:t>
            </a:r>
            <a:r>
              <a:rPr lang="pl-PL" dirty="0">
                <a:solidFill>
                  <a:srgbClr val="E84BA1"/>
                </a:solidFill>
              </a:rPr>
              <a:t>, </a:t>
            </a:r>
            <a:r>
              <a:rPr lang="pl-PL" dirty="0" err="1">
                <a:solidFill>
                  <a:srgbClr val="E84BA1"/>
                </a:solidFill>
              </a:rPr>
              <a:t>asocial</a:t>
            </a:r>
            <a:r>
              <a:rPr lang="pl-PL" dirty="0">
                <a:solidFill>
                  <a:srgbClr val="E84BA1"/>
                </a:solidFill>
              </a:rPr>
              <a:t>)</a:t>
            </a:r>
          </a:p>
          <a:p>
            <a:r>
              <a:rPr lang="pl-PL" dirty="0" err="1"/>
              <a:t>Critics</a:t>
            </a:r>
            <a:r>
              <a:rPr lang="pl-PL" dirty="0"/>
              <a:t>: </a:t>
            </a:r>
            <a:r>
              <a:rPr lang="pl-PL" dirty="0" err="1">
                <a:solidFill>
                  <a:srgbClr val="FF0000"/>
                </a:solidFill>
              </a:rPr>
              <a:t>Waldo</a:t>
            </a:r>
            <a:r>
              <a:rPr lang="pl-PL" dirty="0">
                <a:solidFill>
                  <a:srgbClr val="FF0000"/>
                </a:solidFill>
              </a:rPr>
              <a:t> and </a:t>
            </a:r>
            <a:r>
              <a:rPr lang="pl-PL" dirty="0" err="1">
                <a:solidFill>
                  <a:srgbClr val="FF0000"/>
                </a:solidFill>
              </a:rPr>
              <a:t>Dinitz</a:t>
            </a:r>
            <a:r>
              <a:rPr lang="pl-PL" dirty="0">
                <a:solidFill>
                  <a:srgbClr val="FF0000"/>
                </a:solidFill>
              </a:rPr>
              <a:t> (1967)</a:t>
            </a:r>
            <a:r>
              <a:rPr lang="pl-PL" dirty="0"/>
              <a:t> </a:t>
            </a:r>
            <a:r>
              <a:rPr lang="pl-PL" dirty="0" err="1"/>
              <a:t>questioned</a:t>
            </a:r>
            <a:r>
              <a:rPr lang="pl-PL" dirty="0"/>
              <a:t> the </a:t>
            </a:r>
            <a:r>
              <a:rPr lang="pl-PL" dirty="0" err="1"/>
              <a:t>use</a:t>
            </a:r>
            <a:r>
              <a:rPr lang="pl-PL" dirty="0"/>
              <a:t> of the MMPI in the </a:t>
            </a:r>
            <a:r>
              <a:rPr lang="pl-PL" dirty="0" err="1"/>
              <a:t>case</a:t>
            </a:r>
            <a:r>
              <a:rPr lang="pl-PL" dirty="0"/>
              <a:t> of </a:t>
            </a:r>
            <a:r>
              <a:rPr lang="pl-PL" dirty="0" err="1"/>
              <a:t>offenders</a:t>
            </a:r>
            <a:r>
              <a:rPr lang="pl-PL" dirty="0"/>
              <a:t>, </a:t>
            </a:r>
            <a:r>
              <a:rPr lang="pl-PL" dirty="0" err="1"/>
              <a:t>claiming</a:t>
            </a:r>
            <a:r>
              <a:rPr lang="pl-PL" dirty="0"/>
              <a:t> </a:t>
            </a:r>
            <a:r>
              <a:rPr lang="pl-PL" dirty="0" err="1"/>
              <a:t>it</a:t>
            </a:r>
            <a:r>
              <a:rPr lang="pl-PL" dirty="0"/>
              <a:t> was </a:t>
            </a:r>
            <a:r>
              <a:rPr lang="pl-PL" dirty="0" err="1"/>
              <a:t>unsurprising</a:t>
            </a:r>
            <a:r>
              <a:rPr lang="pl-PL" dirty="0"/>
              <a:t> </a:t>
            </a:r>
            <a:r>
              <a:rPr lang="pl-PL" dirty="0" err="1"/>
              <a:t>that</a:t>
            </a:r>
            <a:r>
              <a:rPr lang="pl-PL" dirty="0"/>
              <a:t> </a:t>
            </a:r>
            <a:r>
              <a:rPr lang="pl-PL" dirty="0" err="1"/>
              <a:t>they</a:t>
            </a:r>
            <a:r>
              <a:rPr lang="pl-PL" dirty="0"/>
              <a:t> </a:t>
            </a:r>
            <a:r>
              <a:rPr lang="pl-PL" dirty="0" err="1"/>
              <a:t>scored</a:t>
            </a:r>
            <a:r>
              <a:rPr lang="pl-PL" dirty="0"/>
              <a:t> high on </a:t>
            </a:r>
            <a:r>
              <a:rPr lang="pl-PL" dirty="0" err="1"/>
              <a:t>scale</a:t>
            </a:r>
            <a:r>
              <a:rPr lang="pl-PL" dirty="0"/>
              <a:t> 4 </a:t>
            </a:r>
            <a:r>
              <a:rPr lang="pl-PL" dirty="0" err="1"/>
              <a:t>because</a:t>
            </a:r>
            <a:r>
              <a:rPr lang="pl-PL" dirty="0"/>
              <a:t> the test </a:t>
            </a:r>
            <a:r>
              <a:rPr lang="pl-PL" dirty="0" err="1"/>
              <a:t>included</a:t>
            </a:r>
            <a:r>
              <a:rPr lang="pl-PL" dirty="0"/>
              <a:t> </a:t>
            </a:r>
            <a:r>
              <a:rPr lang="pl-PL" dirty="0" err="1"/>
              <a:t>items</a:t>
            </a:r>
            <a:r>
              <a:rPr lang="pl-PL" dirty="0"/>
              <a:t> </a:t>
            </a:r>
            <a:r>
              <a:rPr lang="pl-PL" dirty="0" err="1"/>
              <a:t>which</a:t>
            </a:r>
            <a:r>
              <a:rPr lang="pl-PL" dirty="0"/>
              <a:t> </a:t>
            </a:r>
            <a:r>
              <a:rPr lang="pl-PL" dirty="0" err="1"/>
              <a:t>were</a:t>
            </a:r>
            <a:r>
              <a:rPr lang="pl-PL" dirty="0"/>
              <a:t> most </a:t>
            </a:r>
            <a:r>
              <a:rPr lang="pl-PL" dirty="0" err="1"/>
              <a:t>likely</a:t>
            </a:r>
            <a:r>
              <a:rPr lang="pl-PL" dirty="0"/>
              <a:t> to be </a:t>
            </a:r>
            <a:r>
              <a:rPr lang="pl-PL" dirty="0" err="1"/>
              <a:t>answered</a:t>
            </a:r>
            <a:r>
              <a:rPr lang="pl-PL" dirty="0"/>
              <a:t> </a:t>
            </a:r>
            <a:r>
              <a:rPr lang="pl-PL" dirty="0" err="1"/>
              <a:t>differently</a:t>
            </a:r>
            <a:r>
              <a:rPr lang="pl-PL" dirty="0"/>
              <a:t> by a </a:t>
            </a:r>
            <a:r>
              <a:rPr lang="pl-PL" dirty="0" err="1"/>
              <a:t>criminal</a:t>
            </a:r>
            <a:r>
              <a:rPr lang="pl-PL" dirty="0"/>
              <a:t>, for </a:t>
            </a:r>
            <a:r>
              <a:rPr lang="pl-PL" dirty="0" err="1"/>
              <a:t>example</a:t>
            </a:r>
            <a:r>
              <a:rPr lang="pl-PL" dirty="0"/>
              <a:t> ’I </a:t>
            </a:r>
            <a:r>
              <a:rPr lang="pl-PL" dirty="0" err="1"/>
              <a:t>have</a:t>
            </a:r>
            <a:r>
              <a:rPr lang="pl-PL" dirty="0"/>
              <a:t> </a:t>
            </a:r>
            <a:r>
              <a:rPr lang="pl-PL" dirty="0" err="1"/>
              <a:t>never</a:t>
            </a:r>
            <a:r>
              <a:rPr lang="pl-PL" dirty="0"/>
              <a:t> </a:t>
            </a:r>
            <a:r>
              <a:rPr lang="pl-PL" dirty="0" err="1"/>
              <a:t>been</a:t>
            </a:r>
            <a:r>
              <a:rPr lang="pl-PL" dirty="0"/>
              <a:t> in </a:t>
            </a:r>
            <a:r>
              <a:rPr lang="pl-PL" dirty="0" err="1"/>
              <a:t>trouble</a:t>
            </a:r>
            <a:r>
              <a:rPr lang="pl-PL" dirty="0"/>
              <a:t> with the law’. </a:t>
            </a:r>
            <a:r>
              <a:rPr lang="pl-PL" dirty="0" err="1"/>
              <a:t>However</a:t>
            </a:r>
            <a:r>
              <a:rPr lang="pl-PL" dirty="0"/>
              <a:t>, most of the </a:t>
            </a:r>
            <a:r>
              <a:rPr lang="pl-PL" dirty="0" err="1"/>
              <a:t>questions</a:t>
            </a:r>
            <a:r>
              <a:rPr lang="pl-PL" dirty="0"/>
              <a:t> </a:t>
            </a:r>
            <a:r>
              <a:rPr lang="pl-PL" dirty="0" err="1"/>
              <a:t>are</a:t>
            </a:r>
            <a:r>
              <a:rPr lang="pl-PL" dirty="0"/>
              <a:t> not </a:t>
            </a:r>
            <a:r>
              <a:rPr lang="pl-PL" dirty="0" err="1"/>
              <a:t>that</a:t>
            </a:r>
            <a:r>
              <a:rPr lang="pl-PL" dirty="0"/>
              <a:t> much </a:t>
            </a:r>
            <a:r>
              <a:rPr lang="pl-PL" dirty="0" err="1"/>
              <a:t>linked</a:t>
            </a:r>
            <a:r>
              <a:rPr lang="pl-PL" dirty="0"/>
              <a:t> to </a:t>
            </a:r>
            <a:r>
              <a:rPr lang="pl-PL" dirty="0" err="1"/>
              <a:t>criminality</a:t>
            </a:r>
            <a:r>
              <a:rPr lang="pl-PL" dirty="0"/>
              <a:t>.</a:t>
            </a:r>
          </a:p>
        </p:txBody>
      </p:sp>
    </p:spTree>
    <p:extLst>
      <p:ext uri="{BB962C8B-B14F-4D97-AF65-F5344CB8AC3E}">
        <p14:creationId xmlns:p14="http://schemas.microsoft.com/office/powerpoint/2010/main" val="25710276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7AAFA5C9-CDFD-7F46-9F09-D04247A303FF}"/>
              </a:ext>
            </a:extLst>
          </p:cNvPr>
          <p:cNvSpPr>
            <a:spLocks noGrp="1"/>
          </p:cNvSpPr>
          <p:nvPr>
            <p:ph idx="1"/>
          </p:nvPr>
        </p:nvSpPr>
        <p:spPr>
          <a:xfrm>
            <a:off x="504497" y="651641"/>
            <a:ext cx="10849303" cy="5525322"/>
          </a:xfrm>
        </p:spPr>
        <p:txBody>
          <a:bodyPr>
            <a:normAutofit/>
          </a:bodyPr>
          <a:lstStyle/>
          <a:p>
            <a:pPr algn="ctr"/>
            <a:r>
              <a:rPr lang="pl-PL" dirty="0" err="1"/>
              <a:t>Why</a:t>
            </a:r>
            <a:r>
              <a:rPr lang="pl-PL" dirty="0"/>
              <a:t> </a:t>
            </a:r>
            <a:r>
              <a:rPr lang="pl-PL" dirty="0" err="1"/>
              <a:t>these</a:t>
            </a:r>
            <a:r>
              <a:rPr lang="pl-PL" dirty="0"/>
              <a:t> </a:t>
            </a:r>
            <a:r>
              <a:rPr lang="pl-PL" dirty="0" err="1"/>
              <a:t>personality</a:t>
            </a:r>
            <a:r>
              <a:rPr lang="pl-PL" dirty="0"/>
              <a:t> </a:t>
            </a:r>
            <a:r>
              <a:rPr lang="pl-PL" dirty="0" err="1"/>
              <a:t>tests</a:t>
            </a:r>
            <a:r>
              <a:rPr lang="pl-PL" dirty="0"/>
              <a:t> </a:t>
            </a:r>
            <a:r>
              <a:rPr lang="pl-PL" dirty="0" err="1"/>
              <a:t>attracted</a:t>
            </a:r>
            <a:r>
              <a:rPr lang="pl-PL" dirty="0"/>
              <a:t> </a:t>
            </a:r>
            <a:r>
              <a:rPr lang="pl-PL" dirty="0" err="1"/>
              <a:t>so</a:t>
            </a:r>
            <a:r>
              <a:rPr lang="pl-PL" dirty="0"/>
              <a:t> much </a:t>
            </a:r>
            <a:r>
              <a:rPr lang="pl-PL" dirty="0" err="1"/>
              <a:t>interest</a:t>
            </a:r>
            <a:r>
              <a:rPr lang="pl-PL" dirty="0"/>
              <a:t> form the </a:t>
            </a:r>
            <a:r>
              <a:rPr lang="pl-PL" dirty="0" err="1"/>
              <a:t>criminal</a:t>
            </a:r>
            <a:r>
              <a:rPr lang="pl-PL" dirty="0"/>
              <a:t> </a:t>
            </a:r>
            <a:r>
              <a:rPr lang="pl-PL" dirty="0" err="1"/>
              <a:t>justice</a:t>
            </a:r>
            <a:r>
              <a:rPr lang="pl-PL" dirty="0"/>
              <a:t> system?</a:t>
            </a:r>
          </a:p>
          <a:p>
            <a:r>
              <a:rPr lang="pl-PL" dirty="0" err="1"/>
              <a:t>self-reported</a:t>
            </a:r>
            <a:r>
              <a:rPr lang="pl-PL" dirty="0"/>
              <a:t> </a:t>
            </a:r>
            <a:r>
              <a:rPr lang="pl-PL" dirty="0" err="1"/>
              <a:t>criminality</a:t>
            </a:r>
            <a:r>
              <a:rPr lang="pl-PL" dirty="0"/>
              <a:t> </a:t>
            </a:r>
            <a:r>
              <a:rPr lang="pl-PL" dirty="0" err="1"/>
              <a:t>tests</a:t>
            </a:r>
            <a:endParaRPr lang="pl-PL" dirty="0"/>
          </a:p>
          <a:p>
            <a:r>
              <a:rPr lang="pl-PL" dirty="0" err="1"/>
              <a:t>official</a:t>
            </a:r>
            <a:r>
              <a:rPr lang="pl-PL" dirty="0"/>
              <a:t> </a:t>
            </a:r>
            <a:r>
              <a:rPr lang="pl-PL" dirty="0" err="1"/>
              <a:t>criminality</a:t>
            </a:r>
            <a:endParaRPr lang="pl-PL" dirty="0"/>
          </a:p>
          <a:p>
            <a:pPr algn="ctr"/>
            <a:r>
              <a:rPr lang="pl-PL" dirty="0" err="1"/>
              <a:t>Offender</a:t>
            </a:r>
            <a:r>
              <a:rPr lang="pl-PL" dirty="0"/>
              <a:t> </a:t>
            </a:r>
            <a:r>
              <a:rPr lang="pl-PL" dirty="0" err="1"/>
              <a:t>profiling</a:t>
            </a:r>
            <a:r>
              <a:rPr lang="pl-PL" dirty="0"/>
              <a:t>; </a:t>
            </a:r>
          </a:p>
          <a:p>
            <a:r>
              <a:rPr lang="pl-PL" dirty="0" err="1"/>
              <a:t>What</a:t>
            </a:r>
            <a:r>
              <a:rPr lang="pl-PL" dirty="0"/>
              <a:t> </a:t>
            </a:r>
            <a:r>
              <a:rPr lang="pl-PL" dirty="0" err="1"/>
              <a:t>is</a:t>
            </a:r>
            <a:r>
              <a:rPr lang="pl-PL" dirty="0"/>
              <a:t> the </a:t>
            </a:r>
            <a:r>
              <a:rPr lang="pl-PL" dirty="0" err="1"/>
              <a:t>purpose</a:t>
            </a:r>
            <a:r>
              <a:rPr lang="pl-PL" dirty="0"/>
              <a:t> of </a:t>
            </a:r>
            <a:r>
              <a:rPr lang="pl-PL" dirty="0" err="1"/>
              <a:t>profiling</a:t>
            </a:r>
            <a:r>
              <a:rPr lang="pl-PL" dirty="0"/>
              <a:t>? </a:t>
            </a:r>
          </a:p>
          <a:p>
            <a:r>
              <a:rPr lang="pl-PL" dirty="0" err="1"/>
              <a:t>Can</a:t>
            </a:r>
            <a:r>
              <a:rPr lang="pl-PL" dirty="0"/>
              <a:t> the </a:t>
            </a:r>
            <a:r>
              <a:rPr lang="pl-PL" dirty="0" err="1"/>
              <a:t>polive</a:t>
            </a:r>
            <a:r>
              <a:rPr lang="pl-PL" dirty="0"/>
              <a:t> </a:t>
            </a:r>
            <a:r>
              <a:rPr lang="pl-PL" dirty="0" err="1"/>
              <a:t>ignore</a:t>
            </a:r>
            <a:r>
              <a:rPr lang="pl-PL" dirty="0"/>
              <a:t> </a:t>
            </a:r>
            <a:r>
              <a:rPr lang="pl-PL" dirty="0" err="1"/>
              <a:t>any</a:t>
            </a:r>
            <a:r>
              <a:rPr lang="pl-PL" dirty="0"/>
              <a:t> </a:t>
            </a:r>
            <a:r>
              <a:rPr lang="pl-PL" dirty="0" err="1"/>
              <a:t>suspect</a:t>
            </a:r>
            <a:r>
              <a:rPr lang="pl-PL" dirty="0"/>
              <a:t> </a:t>
            </a:r>
            <a:r>
              <a:rPr lang="pl-PL" dirty="0" err="1"/>
              <a:t>who</a:t>
            </a:r>
            <a:r>
              <a:rPr lang="pl-PL" dirty="0"/>
              <a:t> </a:t>
            </a:r>
            <a:r>
              <a:rPr lang="pl-PL" dirty="0" err="1"/>
              <a:t>does</a:t>
            </a:r>
            <a:r>
              <a:rPr lang="pl-PL" dirty="0"/>
              <a:t> not </a:t>
            </a:r>
            <a:r>
              <a:rPr lang="pl-PL" dirty="0" err="1"/>
              <a:t>match</a:t>
            </a:r>
            <a:r>
              <a:rPr lang="pl-PL" dirty="0"/>
              <a:t> the profile?</a:t>
            </a:r>
          </a:p>
          <a:p>
            <a:r>
              <a:rPr lang="pl-PL" dirty="0" err="1"/>
              <a:t>What</a:t>
            </a:r>
            <a:r>
              <a:rPr lang="pl-PL" dirty="0"/>
              <a:t> </a:t>
            </a:r>
            <a:r>
              <a:rPr lang="pl-PL" dirty="0" err="1"/>
              <a:t>is</a:t>
            </a:r>
            <a:r>
              <a:rPr lang="pl-PL" dirty="0"/>
              <a:t> </a:t>
            </a:r>
            <a:r>
              <a:rPr lang="pl-PL" dirty="0" err="1"/>
              <a:t>being</a:t>
            </a:r>
            <a:r>
              <a:rPr lang="pl-PL" dirty="0"/>
              <a:t> </a:t>
            </a:r>
            <a:r>
              <a:rPr lang="pl-PL" dirty="0" err="1"/>
              <a:t>taken</a:t>
            </a:r>
            <a:r>
              <a:rPr lang="pl-PL" dirty="0"/>
              <a:t> </a:t>
            </a:r>
            <a:r>
              <a:rPr lang="pl-PL" dirty="0" err="1"/>
              <a:t>into</a:t>
            </a:r>
            <a:r>
              <a:rPr lang="pl-PL" dirty="0"/>
              <a:t> </a:t>
            </a:r>
            <a:r>
              <a:rPr lang="pl-PL" dirty="0" err="1"/>
              <a:t>account</a:t>
            </a:r>
            <a:r>
              <a:rPr lang="pl-PL" dirty="0"/>
              <a:t>?</a:t>
            </a:r>
          </a:p>
          <a:p>
            <a:r>
              <a:rPr lang="pl-PL" dirty="0" err="1"/>
              <a:t>Offender</a:t>
            </a:r>
            <a:r>
              <a:rPr lang="pl-PL" dirty="0"/>
              <a:t> </a:t>
            </a:r>
            <a:r>
              <a:rPr lang="pl-PL" dirty="0" err="1"/>
              <a:t>profiling</a:t>
            </a:r>
            <a:r>
              <a:rPr lang="pl-PL" dirty="0"/>
              <a:t>; FBI and David </a:t>
            </a:r>
            <a:r>
              <a:rPr lang="pl-PL" dirty="0" err="1"/>
              <a:t>Canter</a:t>
            </a:r>
            <a:endParaRPr lang="pl-PL" dirty="0"/>
          </a:p>
          <a:p>
            <a:pPr marL="0" indent="0">
              <a:buNone/>
            </a:pPr>
            <a:r>
              <a:rPr lang="pl-PL" dirty="0"/>
              <a:t> </a:t>
            </a:r>
          </a:p>
        </p:txBody>
      </p:sp>
    </p:spTree>
    <p:extLst>
      <p:ext uri="{BB962C8B-B14F-4D97-AF65-F5344CB8AC3E}">
        <p14:creationId xmlns:p14="http://schemas.microsoft.com/office/powerpoint/2010/main" val="10691196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F1A2AFA-60D4-604E-B2AD-6BFD152E8233}"/>
              </a:ext>
            </a:extLst>
          </p:cNvPr>
          <p:cNvSpPr>
            <a:spLocks noGrp="1"/>
          </p:cNvSpPr>
          <p:nvPr>
            <p:ph type="title"/>
          </p:nvPr>
        </p:nvSpPr>
        <p:spPr/>
        <p:txBody>
          <a:bodyPr/>
          <a:lstStyle/>
          <a:p>
            <a:r>
              <a:rPr lang="pl-PL" dirty="0"/>
              <a:t>FBI </a:t>
            </a:r>
            <a:r>
              <a:rPr lang="pl-PL" dirty="0" err="1"/>
              <a:t>profiling</a:t>
            </a:r>
            <a:r>
              <a:rPr lang="pl-PL" dirty="0"/>
              <a:t> – </a:t>
            </a:r>
            <a:r>
              <a:rPr lang="pl-PL" dirty="0" err="1"/>
              <a:t>crime</a:t>
            </a:r>
            <a:r>
              <a:rPr lang="pl-PL" dirty="0"/>
              <a:t> </a:t>
            </a:r>
            <a:r>
              <a:rPr lang="pl-PL" dirty="0" err="1"/>
              <a:t>scene</a:t>
            </a:r>
            <a:r>
              <a:rPr lang="pl-PL" dirty="0"/>
              <a:t> </a:t>
            </a:r>
            <a:r>
              <a:rPr lang="pl-PL" dirty="0" err="1"/>
              <a:t>analysis</a:t>
            </a:r>
            <a:endParaRPr lang="pl-PL" dirty="0"/>
          </a:p>
        </p:txBody>
      </p:sp>
      <p:sp>
        <p:nvSpPr>
          <p:cNvPr id="3" name="Symbol zastępczy zawartości 2">
            <a:extLst>
              <a:ext uri="{FF2B5EF4-FFF2-40B4-BE49-F238E27FC236}">
                <a16:creationId xmlns:a16="http://schemas.microsoft.com/office/drawing/2014/main" id="{DFC0AAB6-8C37-044C-9A3E-AEF3812F88F6}"/>
              </a:ext>
            </a:extLst>
          </p:cNvPr>
          <p:cNvSpPr>
            <a:spLocks noGrp="1"/>
          </p:cNvSpPr>
          <p:nvPr>
            <p:ph idx="1"/>
          </p:nvPr>
        </p:nvSpPr>
        <p:spPr>
          <a:xfrm>
            <a:off x="838200" y="1587062"/>
            <a:ext cx="10515600" cy="5129047"/>
          </a:xfrm>
        </p:spPr>
        <p:txBody>
          <a:bodyPr>
            <a:normAutofit fontScale="85000" lnSpcReduction="20000"/>
          </a:bodyPr>
          <a:lstStyle/>
          <a:p>
            <a:r>
              <a:rPr lang="pl-PL" dirty="0"/>
              <a:t>One of the </a:t>
            </a:r>
            <a:r>
              <a:rPr lang="pl-PL" dirty="0" err="1"/>
              <a:t>earliest</a:t>
            </a:r>
            <a:r>
              <a:rPr lang="pl-PL" dirty="0"/>
              <a:t> modern </a:t>
            </a:r>
            <a:r>
              <a:rPr lang="pl-PL" dirty="0" err="1"/>
              <a:t>systems</a:t>
            </a:r>
            <a:r>
              <a:rPr lang="pl-PL" dirty="0"/>
              <a:t> of </a:t>
            </a:r>
            <a:r>
              <a:rPr lang="pl-PL" dirty="0" err="1"/>
              <a:t>profiling</a:t>
            </a:r>
            <a:endParaRPr lang="pl-PL" dirty="0"/>
          </a:p>
          <a:p>
            <a:r>
              <a:rPr lang="pl-PL" dirty="0" err="1"/>
              <a:t>Basically</a:t>
            </a:r>
            <a:r>
              <a:rPr lang="pl-PL" dirty="0"/>
              <a:t> the </a:t>
            </a:r>
            <a:r>
              <a:rPr lang="pl-PL" dirty="0" err="1"/>
              <a:t>profiler</a:t>
            </a:r>
            <a:r>
              <a:rPr lang="pl-PL" dirty="0"/>
              <a:t> </a:t>
            </a:r>
            <a:r>
              <a:rPr lang="pl-PL" dirty="0" err="1"/>
              <a:t>compares</a:t>
            </a:r>
            <a:r>
              <a:rPr lang="pl-PL" dirty="0"/>
              <a:t> the </a:t>
            </a:r>
            <a:r>
              <a:rPr lang="pl-PL" dirty="0" err="1"/>
              <a:t>behaviour</a:t>
            </a:r>
            <a:r>
              <a:rPr lang="pl-PL" dirty="0"/>
              <a:t> of a </a:t>
            </a:r>
            <a:r>
              <a:rPr lang="pl-PL" dirty="0" err="1"/>
              <a:t>current</a:t>
            </a:r>
            <a:r>
              <a:rPr lang="pl-PL" dirty="0"/>
              <a:t>, </a:t>
            </a:r>
            <a:r>
              <a:rPr lang="pl-PL" dirty="0" err="1"/>
              <a:t>unknown</a:t>
            </a:r>
            <a:r>
              <a:rPr lang="pl-PL" dirty="0"/>
              <a:t>, </a:t>
            </a:r>
            <a:r>
              <a:rPr lang="pl-PL" dirty="0" err="1"/>
              <a:t>offender</a:t>
            </a:r>
            <a:r>
              <a:rPr lang="pl-PL" dirty="0"/>
              <a:t> with </a:t>
            </a:r>
            <a:r>
              <a:rPr lang="pl-PL" dirty="0" err="1"/>
              <a:t>those</a:t>
            </a:r>
            <a:r>
              <a:rPr lang="pl-PL" dirty="0"/>
              <a:t> of </a:t>
            </a:r>
            <a:r>
              <a:rPr lang="pl-PL" dirty="0" err="1"/>
              <a:t>previous</a:t>
            </a:r>
            <a:r>
              <a:rPr lang="pl-PL" dirty="0"/>
              <a:t>, </a:t>
            </a:r>
            <a:r>
              <a:rPr lang="pl-PL" dirty="0" err="1"/>
              <a:t>know</a:t>
            </a:r>
            <a:r>
              <a:rPr lang="pl-PL" dirty="0"/>
              <a:t>, </a:t>
            </a:r>
            <a:r>
              <a:rPr lang="pl-PL" dirty="0" err="1"/>
              <a:t>offenders</a:t>
            </a:r>
            <a:r>
              <a:rPr lang="pl-PL" dirty="0"/>
              <a:t> and </a:t>
            </a:r>
            <a:r>
              <a:rPr lang="pl-PL" dirty="0" err="1"/>
              <a:t>types</a:t>
            </a:r>
            <a:r>
              <a:rPr lang="pl-PL" dirty="0"/>
              <a:t> of </a:t>
            </a:r>
            <a:r>
              <a:rPr lang="pl-PL" dirty="0" err="1"/>
              <a:t>offenders</a:t>
            </a:r>
            <a:r>
              <a:rPr lang="pl-PL" dirty="0"/>
              <a:t>.</a:t>
            </a:r>
          </a:p>
          <a:p>
            <a:r>
              <a:rPr lang="pl-PL" dirty="0"/>
              <a:t>FBI </a:t>
            </a:r>
            <a:r>
              <a:rPr lang="pl-PL" dirty="0" err="1"/>
              <a:t>built</a:t>
            </a:r>
            <a:r>
              <a:rPr lang="pl-PL" dirty="0"/>
              <a:t> </a:t>
            </a:r>
            <a:r>
              <a:rPr lang="pl-PL" dirty="0" err="1"/>
              <a:t>up</a:t>
            </a:r>
            <a:r>
              <a:rPr lang="pl-PL" dirty="0"/>
              <a:t> a </a:t>
            </a:r>
            <a:r>
              <a:rPr lang="pl-PL" dirty="0" err="1"/>
              <a:t>database</a:t>
            </a:r>
            <a:r>
              <a:rPr lang="pl-PL" dirty="0"/>
              <a:t> by </a:t>
            </a:r>
            <a:r>
              <a:rPr lang="pl-PL" dirty="0" err="1"/>
              <a:t>collecting</a:t>
            </a:r>
            <a:r>
              <a:rPr lang="pl-PL" dirty="0"/>
              <a:t> data from </a:t>
            </a:r>
            <a:r>
              <a:rPr lang="pl-PL" dirty="0" err="1"/>
              <a:t>all</a:t>
            </a:r>
            <a:r>
              <a:rPr lang="pl-PL" dirty="0"/>
              <a:t> </a:t>
            </a:r>
            <a:r>
              <a:rPr lang="pl-PL" dirty="0" err="1"/>
              <a:t>their</a:t>
            </a:r>
            <a:r>
              <a:rPr lang="pl-PL" dirty="0"/>
              <a:t> </a:t>
            </a:r>
            <a:r>
              <a:rPr lang="pl-PL" dirty="0" err="1"/>
              <a:t>own</a:t>
            </a:r>
            <a:r>
              <a:rPr lang="pl-PL" dirty="0"/>
              <a:t> </a:t>
            </a:r>
            <a:r>
              <a:rPr lang="pl-PL" dirty="0" err="1"/>
              <a:t>officers</a:t>
            </a:r>
            <a:r>
              <a:rPr lang="pl-PL" dirty="0"/>
              <a:t> </a:t>
            </a:r>
            <a:r>
              <a:rPr lang="pl-PL" dirty="0" err="1"/>
              <a:t>who</a:t>
            </a:r>
            <a:r>
              <a:rPr lang="pl-PL" dirty="0"/>
              <a:t> </a:t>
            </a:r>
            <a:r>
              <a:rPr lang="pl-PL" dirty="0" err="1"/>
              <a:t>had</a:t>
            </a:r>
            <a:r>
              <a:rPr lang="pl-PL" dirty="0"/>
              <a:t> </a:t>
            </a:r>
            <a:r>
              <a:rPr lang="pl-PL" dirty="0" err="1"/>
              <a:t>investigated</a:t>
            </a:r>
            <a:r>
              <a:rPr lang="pl-PL" dirty="0"/>
              <a:t> </a:t>
            </a:r>
            <a:r>
              <a:rPr lang="pl-PL" dirty="0" err="1"/>
              <a:t>murders</a:t>
            </a:r>
            <a:r>
              <a:rPr lang="pl-PL" dirty="0"/>
              <a:t> and </a:t>
            </a:r>
            <a:r>
              <a:rPr lang="pl-PL" dirty="0" err="1"/>
              <a:t>sexual</a:t>
            </a:r>
            <a:r>
              <a:rPr lang="pl-PL" dirty="0"/>
              <a:t> </a:t>
            </a:r>
            <a:r>
              <a:rPr lang="pl-PL" dirty="0" err="1"/>
              <a:t>crimes</a:t>
            </a:r>
            <a:r>
              <a:rPr lang="pl-PL" dirty="0"/>
              <a:t>, </a:t>
            </a:r>
            <a:r>
              <a:rPr lang="pl-PL" dirty="0" err="1"/>
              <a:t>interviewing</a:t>
            </a:r>
            <a:r>
              <a:rPr lang="pl-PL" dirty="0"/>
              <a:t> 36 serial </a:t>
            </a:r>
            <a:r>
              <a:rPr lang="pl-PL" dirty="0" err="1"/>
              <a:t>murders</a:t>
            </a:r>
            <a:r>
              <a:rPr lang="pl-PL" dirty="0"/>
              <a:t> </a:t>
            </a:r>
          </a:p>
          <a:p>
            <a:r>
              <a:rPr lang="pl-PL" dirty="0">
                <a:solidFill>
                  <a:srgbClr val="E84BA1"/>
                </a:solidFill>
              </a:rPr>
              <a:t>Five </a:t>
            </a:r>
            <a:r>
              <a:rPr lang="pl-PL" dirty="0" err="1">
                <a:solidFill>
                  <a:srgbClr val="E84BA1"/>
                </a:solidFill>
              </a:rPr>
              <a:t>stages</a:t>
            </a:r>
            <a:r>
              <a:rPr lang="pl-PL" dirty="0">
                <a:solidFill>
                  <a:srgbClr val="E84BA1"/>
                </a:solidFill>
              </a:rPr>
              <a:t> of </a:t>
            </a:r>
            <a:r>
              <a:rPr lang="pl-PL" dirty="0" err="1">
                <a:solidFill>
                  <a:srgbClr val="E84BA1"/>
                </a:solidFill>
              </a:rPr>
              <a:t>FBI’s</a:t>
            </a:r>
            <a:r>
              <a:rPr lang="pl-PL" dirty="0">
                <a:solidFill>
                  <a:srgbClr val="E84BA1"/>
                </a:solidFill>
              </a:rPr>
              <a:t> </a:t>
            </a:r>
            <a:r>
              <a:rPr lang="pl-PL" dirty="0" err="1">
                <a:solidFill>
                  <a:srgbClr val="E84BA1"/>
                </a:solidFill>
              </a:rPr>
              <a:t>profiling</a:t>
            </a:r>
            <a:r>
              <a:rPr lang="pl-PL" dirty="0">
                <a:solidFill>
                  <a:srgbClr val="E84BA1"/>
                </a:solidFill>
              </a:rPr>
              <a:t> </a:t>
            </a:r>
            <a:r>
              <a:rPr lang="pl-PL" dirty="0" err="1">
                <a:solidFill>
                  <a:srgbClr val="E84BA1"/>
                </a:solidFill>
              </a:rPr>
              <a:t>strategy</a:t>
            </a:r>
            <a:r>
              <a:rPr lang="pl-PL" dirty="0">
                <a:solidFill>
                  <a:srgbClr val="E84BA1"/>
                </a:solidFill>
              </a:rPr>
              <a:t>:</a:t>
            </a:r>
          </a:p>
          <a:p>
            <a:pPr marL="514350" indent="-514350">
              <a:buAutoNum type="arabicParenR"/>
            </a:pPr>
            <a:r>
              <a:rPr lang="pl-PL" dirty="0" err="1">
                <a:solidFill>
                  <a:srgbClr val="E84BA1"/>
                </a:solidFill>
              </a:rPr>
              <a:t>Profiling</a:t>
            </a:r>
            <a:r>
              <a:rPr lang="pl-PL" dirty="0">
                <a:solidFill>
                  <a:srgbClr val="E84BA1"/>
                </a:solidFill>
              </a:rPr>
              <a:t> </a:t>
            </a:r>
            <a:r>
              <a:rPr lang="pl-PL" dirty="0" err="1">
                <a:solidFill>
                  <a:srgbClr val="E84BA1"/>
                </a:solidFill>
              </a:rPr>
              <a:t>inputs</a:t>
            </a:r>
            <a:r>
              <a:rPr lang="pl-PL" dirty="0">
                <a:solidFill>
                  <a:srgbClr val="E84BA1"/>
                </a:solidFill>
              </a:rPr>
              <a:t> </a:t>
            </a:r>
            <a:r>
              <a:rPr lang="pl-PL" dirty="0" err="1">
                <a:solidFill>
                  <a:srgbClr val="E84BA1"/>
                </a:solidFill>
              </a:rPr>
              <a:t>or</a:t>
            </a:r>
            <a:r>
              <a:rPr lang="pl-PL" dirty="0">
                <a:solidFill>
                  <a:srgbClr val="E84BA1"/>
                </a:solidFill>
              </a:rPr>
              <a:t> data </a:t>
            </a:r>
            <a:r>
              <a:rPr lang="pl-PL" dirty="0" err="1">
                <a:solidFill>
                  <a:srgbClr val="E84BA1"/>
                </a:solidFill>
              </a:rPr>
              <a:t>assimilation</a:t>
            </a:r>
            <a:endParaRPr lang="pl-PL" dirty="0">
              <a:solidFill>
                <a:srgbClr val="E84BA1"/>
              </a:solidFill>
            </a:endParaRPr>
          </a:p>
          <a:p>
            <a:pPr marL="514350" indent="-514350">
              <a:buAutoNum type="arabicParenR"/>
            </a:pPr>
            <a:r>
              <a:rPr lang="pl-PL" dirty="0" err="1">
                <a:solidFill>
                  <a:srgbClr val="E84BA1"/>
                </a:solidFill>
              </a:rPr>
              <a:t>Pattern</a:t>
            </a:r>
            <a:r>
              <a:rPr lang="pl-PL" dirty="0">
                <a:solidFill>
                  <a:srgbClr val="E84BA1"/>
                </a:solidFill>
              </a:rPr>
              <a:t> and </a:t>
            </a:r>
            <a:r>
              <a:rPr lang="pl-PL" dirty="0" err="1">
                <a:solidFill>
                  <a:srgbClr val="E84BA1"/>
                </a:solidFill>
              </a:rPr>
              <a:t>questions</a:t>
            </a:r>
            <a:endParaRPr lang="pl-PL" dirty="0">
              <a:solidFill>
                <a:srgbClr val="E84BA1"/>
              </a:solidFill>
            </a:endParaRPr>
          </a:p>
          <a:p>
            <a:pPr marL="514350" indent="-514350">
              <a:buAutoNum type="arabicParenR"/>
            </a:pPr>
            <a:r>
              <a:rPr lang="pl-PL" dirty="0" err="1">
                <a:solidFill>
                  <a:srgbClr val="E84BA1"/>
                </a:solidFill>
              </a:rPr>
              <a:t>Crime</a:t>
            </a:r>
            <a:r>
              <a:rPr lang="pl-PL" dirty="0">
                <a:solidFill>
                  <a:srgbClr val="E84BA1"/>
                </a:solidFill>
              </a:rPr>
              <a:t> </a:t>
            </a:r>
            <a:r>
              <a:rPr lang="pl-PL" dirty="0" err="1">
                <a:solidFill>
                  <a:srgbClr val="E84BA1"/>
                </a:solidFill>
              </a:rPr>
              <a:t>assessment</a:t>
            </a:r>
            <a:r>
              <a:rPr lang="pl-PL" dirty="0">
                <a:solidFill>
                  <a:srgbClr val="E84BA1"/>
                </a:solidFill>
              </a:rPr>
              <a:t>/</a:t>
            </a:r>
            <a:r>
              <a:rPr lang="pl-PL" dirty="0" err="1">
                <a:solidFill>
                  <a:srgbClr val="E84BA1"/>
                </a:solidFill>
              </a:rPr>
              <a:t>crime</a:t>
            </a:r>
            <a:r>
              <a:rPr lang="pl-PL" dirty="0">
                <a:solidFill>
                  <a:srgbClr val="E84BA1"/>
                </a:solidFill>
              </a:rPr>
              <a:t> </a:t>
            </a:r>
            <a:r>
              <a:rPr lang="pl-PL" dirty="0" err="1">
                <a:solidFill>
                  <a:srgbClr val="E84BA1"/>
                </a:solidFill>
              </a:rPr>
              <a:t>classification</a:t>
            </a:r>
            <a:endParaRPr lang="pl-PL" dirty="0">
              <a:solidFill>
                <a:srgbClr val="E84BA1"/>
              </a:solidFill>
            </a:endParaRPr>
          </a:p>
          <a:p>
            <a:pPr marL="514350" indent="-514350">
              <a:buAutoNum type="arabicParenR"/>
            </a:pPr>
            <a:r>
              <a:rPr lang="pl-PL" dirty="0" err="1">
                <a:solidFill>
                  <a:srgbClr val="E84BA1"/>
                </a:solidFill>
              </a:rPr>
              <a:t>Criminal</a:t>
            </a:r>
            <a:r>
              <a:rPr lang="pl-PL" dirty="0">
                <a:solidFill>
                  <a:srgbClr val="E84BA1"/>
                </a:solidFill>
              </a:rPr>
              <a:t> profile</a:t>
            </a:r>
          </a:p>
          <a:p>
            <a:pPr marL="514350" indent="-514350">
              <a:buAutoNum type="arabicParenR"/>
            </a:pPr>
            <a:r>
              <a:rPr lang="pl-PL" dirty="0" err="1">
                <a:solidFill>
                  <a:srgbClr val="E84BA1"/>
                </a:solidFill>
              </a:rPr>
              <a:t>Investigation</a:t>
            </a:r>
            <a:endParaRPr lang="pl-PL" dirty="0">
              <a:solidFill>
                <a:srgbClr val="E84BA1"/>
              </a:solidFill>
            </a:endParaRPr>
          </a:p>
          <a:p>
            <a:pPr marL="0" indent="0">
              <a:buNone/>
            </a:pPr>
            <a:endParaRPr lang="pl-PL" dirty="0"/>
          </a:p>
          <a:p>
            <a:pPr marL="0" indent="0">
              <a:buNone/>
            </a:pPr>
            <a:r>
              <a:rPr lang="pl-PL" dirty="0" err="1">
                <a:solidFill>
                  <a:srgbClr val="E84BA1"/>
                </a:solidFill>
              </a:rPr>
              <a:t>Problems</a:t>
            </a:r>
            <a:r>
              <a:rPr lang="pl-PL" dirty="0">
                <a:solidFill>
                  <a:srgbClr val="E84BA1"/>
                </a:solidFill>
              </a:rPr>
              <a:t>: the </a:t>
            </a:r>
            <a:r>
              <a:rPr lang="pl-PL" dirty="0" err="1">
                <a:solidFill>
                  <a:srgbClr val="E84BA1"/>
                </a:solidFill>
              </a:rPr>
              <a:t>classification</a:t>
            </a:r>
            <a:r>
              <a:rPr lang="pl-PL" dirty="0">
                <a:solidFill>
                  <a:srgbClr val="E84BA1"/>
                </a:solidFill>
              </a:rPr>
              <a:t> </a:t>
            </a:r>
            <a:r>
              <a:rPr lang="pl-PL" dirty="0" err="1">
                <a:solidFill>
                  <a:srgbClr val="E84BA1"/>
                </a:solidFill>
              </a:rPr>
              <a:t>is</a:t>
            </a:r>
            <a:r>
              <a:rPr lang="pl-PL" dirty="0">
                <a:solidFill>
                  <a:srgbClr val="E84BA1"/>
                </a:solidFill>
              </a:rPr>
              <a:t> </a:t>
            </a:r>
            <a:r>
              <a:rPr lang="pl-PL" dirty="0" err="1">
                <a:solidFill>
                  <a:srgbClr val="E84BA1"/>
                </a:solidFill>
              </a:rPr>
              <a:t>rather</a:t>
            </a:r>
            <a:r>
              <a:rPr lang="pl-PL" dirty="0">
                <a:solidFill>
                  <a:srgbClr val="E84BA1"/>
                </a:solidFill>
              </a:rPr>
              <a:t> </a:t>
            </a:r>
            <a:r>
              <a:rPr lang="pl-PL" dirty="0" err="1">
                <a:solidFill>
                  <a:srgbClr val="E84BA1"/>
                </a:solidFill>
              </a:rPr>
              <a:t>rigid</a:t>
            </a:r>
            <a:r>
              <a:rPr lang="pl-PL" dirty="0">
                <a:solidFill>
                  <a:srgbClr val="E84BA1"/>
                </a:solidFill>
              </a:rPr>
              <a:t>, </a:t>
            </a:r>
            <a:r>
              <a:rPr lang="pl-PL" dirty="0" err="1">
                <a:solidFill>
                  <a:srgbClr val="E84BA1"/>
                </a:solidFill>
              </a:rPr>
              <a:t>many</a:t>
            </a:r>
            <a:r>
              <a:rPr lang="pl-PL" dirty="0">
                <a:solidFill>
                  <a:srgbClr val="E84BA1"/>
                </a:solidFill>
              </a:rPr>
              <a:t> </a:t>
            </a:r>
            <a:r>
              <a:rPr lang="pl-PL" dirty="0" err="1">
                <a:solidFill>
                  <a:srgbClr val="E84BA1"/>
                </a:solidFill>
              </a:rPr>
              <a:t>offenders</a:t>
            </a:r>
            <a:r>
              <a:rPr lang="pl-PL" dirty="0">
                <a:solidFill>
                  <a:srgbClr val="E84BA1"/>
                </a:solidFill>
              </a:rPr>
              <a:t> </a:t>
            </a:r>
            <a:r>
              <a:rPr lang="pl-PL" dirty="0" err="1">
                <a:solidFill>
                  <a:srgbClr val="E84BA1"/>
                </a:solidFill>
              </a:rPr>
              <a:t>may</a:t>
            </a:r>
            <a:r>
              <a:rPr lang="pl-PL" dirty="0">
                <a:solidFill>
                  <a:srgbClr val="E84BA1"/>
                </a:solidFill>
              </a:rPr>
              <a:t> not </a:t>
            </a:r>
            <a:r>
              <a:rPr lang="pl-PL" dirty="0" err="1">
                <a:solidFill>
                  <a:srgbClr val="E84BA1"/>
                </a:solidFill>
              </a:rPr>
              <a:t>fall</a:t>
            </a:r>
            <a:r>
              <a:rPr lang="pl-PL" dirty="0">
                <a:solidFill>
                  <a:srgbClr val="E84BA1"/>
                </a:solidFill>
              </a:rPr>
              <a:t> </a:t>
            </a:r>
            <a:r>
              <a:rPr lang="pl-PL" dirty="0" err="1">
                <a:solidFill>
                  <a:srgbClr val="E84BA1"/>
                </a:solidFill>
              </a:rPr>
              <a:t>into</a:t>
            </a:r>
            <a:r>
              <a:rPr lang="pl-PL" dirty="0">
                <a:solidFill>
                  <a:srgbClr val="E84BA1"/>
                </a:solidFill>
              </a:rPr>
              <a:t> </a:t>
            </a:r>
            <a:r>
              <a:rPr lang="pl-PL" dirty="0" err="1">
                <a:solidFill>
                  <a:srgbClr val="E84BA1"/>
                </a:solidFill>
              </a:rPr>
              <a:t>any</a:t>
            </a:r>
            <a:r>
              <a:rPr lang="pl-PL" dirty="0">
                <a:solidFill>
                  <a:srgbClr val="E84BA1"/>
                </a:solidFill>
              </a:rPr>
              <a:t> one </a:t>
            </a:r>
            <a:r>
              <a:rPr lang="pl-PL" dirty="0" err="1">
                <a:solidFill>
                  <a:srgbClr val="E84BA1"/>
                </a:solidFill>
              </a:rPr>
              <a:t>type</a:t>
            </a:r>
            <a:endParaRPr lang="pl-PL" dirty="0">
              <a:solidFill>
                <a:srgbClr val="E84BA1"/>
              </a:solidFill>
            </a:endParaRPr>
          </a:p>
        </p:txBody>
      </p:sp>
    </p:spTree>
    <p:extLst>
      <p:ext uri="{BB962C8B-B14F-4D97-AF65-F5344CB8AC3E}">
        <p14:creationId xmlns:p14="http://schemas.microsoft.com/office/powerpoint/2010/main" val="3376198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D1AF3DCA-A5CF-8249-B1FA-7DE74CC37099}"/>
              </a:ext>
            </a:extLst>
          </p:cNvPr>
          <p:cNvSpPr>
            <a:spLocks noGrp="1"/>
          </p:cNvSpPr>
          <p:nvPr>
            <p:ph idx="1"/>
          </p:nvPr>
        </p:nvSpPr>
        <p:spPr>
          <a:xfrm>
            <a:off x="567559" y="462455"/>
            <a:ext cx="10786241" cy="5714508"/>
          </a:xfrm>
        </p:spPr>
        <p:txBody>
          <a:bodyPr>
            <a:normAutofit/>
          </a:bodyPr>
          <a:lstStyle/>
          <a:p>
            <a:r>
              <a:rPr lang="pl-PL" dirty="0"/>
              <a:t>’</a:t>
            </a:r>
            <a:r>
              <a:rPr lang="pl-PL" dirty="0" err="1"/>
              <a:t>normal</a:t>
            </a:r>
            <a:r>
              <a:rPr lang="pl-PL" dirty="0"/>
              <a:t>’ </a:t>
            </a:r>
            <a:r>
              <a:rPr lang="pl-PL" dirty="0" err="1"/>
              <a:t>personalities</a:t>
            </a:r>
            <a:r>
              <a:rPr lang="pl-PL" dirty="0"/>
              <a:t>, ’</a:t>
            </a:r>
            <a:r>
              <a:rPr lang="pl-PL" dirty="0" err="1"/>
              <a:t>normal</a:t>
            </a:r>
            <a:r>
              <a:rPr lang="pl-PL" dirty="0"/>
              <a:t>’ </a:t>
            </a:r>
            <a:r>
              <a:rPr lang="pl-PL" dirty="0" err="1"/>
              <a:t>individuals</a:t>
            </a:r>
            <a:r>
              <a:rPr lang="pl-PL" dirty="0"/>
              <a:t> vs ’</a:t>
            </a:r>
            <a:r>
              <a:rPr lang="pl-PL" dirty="0" err="1"/>
              <a:t>abnormal</a:t>
            </a:r>
            <a:r>
              <a:rPr lang="pl-PL" dirty="0"/>
              <a:t>’ </a:t>
            </a:r>
            <a:r>
              <a:rPr lang="pl-PL" dirty="0" err="1"/>
              <a:t>individuals</a:t>
            </a:r>
            <a:endParaRPr lang="pl-PL" dirty="0"/>
          </a:p>
          <a:p>
            <a:r>
              <a:rPr lang="pl-PL" dirty="0" err="1"/>
              <a:t>Psychological</a:t>
            </a:r>
            <a:r>
              <a:rPr lang="pl-PL" dirty="0"/>
              <a:t> </a:t>
            </a:r>
            <a:r>
              <a:rPr lang="pl-PL" dirty="0" err="1"/>
              <a:t>theories</a:t>
            </a:r>
            <a:r>
              <a:rPr lang="pl-PL" dirty="0"/>
              <a:t> </a:t>
            </a:r>
            <a:r>
              <a:rPr lang="pl-PL" dirty="0" err="1"/>
              <a:t>focus</a:t>
            </a:r>
            <a:r>
              <a:rPr lang="pl-PL" dirty="0"/>
              <a:t> on </a:t>
            </a:r>
            <a:r>
              <a:rPr lang="pl-PL" dirty="0" err="1"/>
              <a:t>association</a:t>
            </a:r>
            <a:r>
              <a:rPr lang="pl-PL" dirty="0"/>
              <a:t> </a:t>
            </a:r>
            <a:r>
              <a:rPr lang="pl-PL" dirty="0" err="1"/>
              <a:t>among</a:t>
            </a:r>
            <a:r>
              <a:rPr lang="pl-PL" dirty="0"/>
              <a:t> </a:t>
            </a:r>
            <a:r>
              <a:rPr lang="pl-PL" dirty="0" err="1"/>
              <a:t>intelligence</a:t>
            </a:r>
            <a:r>
              <a:rPr lang="pl-PL" dirty="0"/>
              <a:t>, </a:t>
            </a:r>
            <a:r>
              <a:rPr lang="pl-PL" dirty="0" err="1"/>
              <a:t>personality</a:t>
            </a:r>
            <a:r>
              <a:rPr lang="pl-PL" dirty="0"/>
              <a:t>, learning and </a:t>
            </a:r>
            <a:r>
              <a:rPr lang="pl-PL" dirty="0" err="1"/>
              <a:t>criminal</a:t>
            </a:r>
            <a:r>
              <a:rPr lang="pl-PL" dirty="0"/>
              <a:t> </a:t>
            </a:r>
            <a:r>
              <a:rPr lang="pl-PL" dirty="0" err="1"/>
              <a:t>behaviour</a:t>
            </a:r>
            <a:r>
              <a:rPr lang="pl-PL" dirty="0"/>
              <a:t> (</a:t>
            </a:r>
            <a:r>
              <a:rPr lang="pl-PL" dirty="0" err="1"/>
              <a:t>activity</a:t>
            </a:r>
            <a:r>
              <a:rPr lang="pl-PL" dirty="0"/>
              <a:t>)</a:t>
            </a:r>
          </a:p>
          <a:p>
            <a:r>
              <a:rPr lang="pl-PL" dirty="0"/>
              <a:t>Three major </a:t>
            </a:r>
            <a:r>
              <a:rPr lang="pl-PL" dirty="0" err="1"/>
              <a:t>theories</a:t>
            </a:r>
            <a:r>
              <a:rPr lang="pl-PL" dirty="0"/>
              <a:t>:</a:t>
            </a:r>
          </a:p>
          <a:p>
            <a:pPr marL="514350" indent="-514350">
              <a:buAutoNum type="arabicParenR"/>
            </a:pPr>
            <a:r>
              <a:rPr lang="pl-PL" dirty="0" err="1"/>
              <a:t>Psychodynamic</a:t>
            </a:r>
            <a:r>
              <a:rPr lang="pl-PL" dirty="0"/>
              <a:t> </a:t>
            </a:r>
            <a:r>
              <a:rPr lang="pl-PL" dirty="0" err="1"/>
              <a:t>theory</a:t>
            </a:r>
            <a:r>
              <a:rPr lang="pl-PL" dirty="0"/>
              <a:t> (Freud, </a:t>
            </a:r>
            <a:r>
              <a:rPr lang="pl-PL" dirty="0" err="1"/>
              <a:t>Aichorn</a:t>
            </a:r>
            <a:r>
              <a:rPr lang="pl-PL" dirty="0"/>
              <a:t>)</a:t>
            </a:r>
          </a:p>
          <a:p>
            <a:pPr marL="514350" indent="-514350">
              <a:buAutoNum type="arabicParenR"/>
            </a:pPr>
            <a:r>
              <a:rPr lang="pl-PL" dirty="0" err="1"/>
              <a:t>Behavioral</a:t>
            </a:r>
            <a:r>
              <a:rPr lang="pl-PL" dirty="0"/>
              <a:t> </a:t>
            </a:r>
            <a:r>
              <a:rPr lang="pl-PL" dirty="0" err="1"/>
              <a:t>theory</a:t>
            </a:r>
            <a:r>
              <a:rPr lang="pl-PL" dirty="0"/>
              <a:t> (Bandura)</a:t>
            </a:r>
          </a:p>
          <a:p>
            <a:pPr marL="514350" indent="-514350">
              <a:buAutoNum type="arabicParenR"/>
            </a:pPr>
            <a:r>
              <a:rPr lang="pl-PL" dirty="0" err="1"/>
              <a:t>Cognitive</a:t>
            </a:r>
            <a:r>
              <a:rPr lang="pl-PL" dirty="0"/>
              <a:t> </a:t>
            </a:r>
            <a:r>
              <a:rPr lang="pl-PL" dirty="0" err="1"/>
              <a:t>theory</a:t>
            </a:r>
            <a:r>
              <a:rPr lang="pl-PL" dirty="0"/>
              <a:t> (</a:t>
            </a:r>
            <a:r>
              <a:rPr lang="pl-PL" dirty="0" err="1"/>
              <a:t>Kohlberg</a:t>
            </a:r>
            <a:r>
              <a:rPr lang="pl-PL" dirty="0"/>
              <a:t>)</a:t>
            </a:r>
          </a:p>
          <a:p>
            <a:pPr marL="514350" indent="-514350">
              <a:buAutoNum type="arabicParenR"/>
            </a:pPr>
            <a:endParaRPr lang="pl-PL" dirty="0"/>
          </a:p>
          <a:p>
            <a:pPr marL="0" indent="0">
              <a:buNone/>
            </a:pPr>
            <a:r>
              <a:rPr lang="pl-PL" dirty="0"/>
              <a:t>+ </a:t>
            </a:r>
            <a:r>
              <a:rPr lang="pl-PL" dirty="0" err="1"/>
              <a:t>personality</a:t>
            </a:r>
            <a:r>
              <a:rPr lang="pl-PL" dirty="0"/>
              <a:t> and </a:t>
            </a:r>
            <a:r>
              <a:rPr lang="pl-PL" dirty="0" err="1"/>
              <a:t>intelligence</a:t>
            </a:r>
            <a:endParaRPr lang="pl-PL" dirty="0"/>
          </a:p>
          <a:p>
            <a:pPr marL="0" indent="0">
              <a:buNone/>
            </a:pPr>
            <a:endParaRPr lang="pl-PL" dirty="0"/>
          </a:p>
          <a:p>
            <a:r>
              <a:rPr lang="pl-PL" dirty="0" err="1"/>
              <a:t>There</a:t>
            </a:r>
            <a:r>
              <a:rPr lang="pl-PL" dirty="0"/>
              <a:t> </a:t>
            </a:r>
            <a:r>
              <a:rPr lang="pl-PL" dirty="0" err="1"/>
              <a:t>is</a:t>
            </a:r>
            <a:r>
              <a:rPr lang="pl-PL" dirty="0"/>
              <a:t> not </a:t>
            </a:r>
            <a:r>
              <a:rPr lang="pl-PL" dirty="0" err="1"/>
              <a:t>only</a:t>
            </a:r>
            <a:r>
              <a:rPr lang="pl-PL" dirty="0"/>
              <a:t> one </a:t>
            </a:r>
            <a:r>
              <a:rPr lang="pl-PL" dirty="0" err="1"/>
              <a:t>reason</a:t>
            </a:r>
            <a:r>
              <a:rPr lang="pl-PL" dirty="0"/>
              <a:t> </a:t>
            </a:r>
            <a:r>
              <a:rPr lang="pl-PL" dirty="0" err="1"/>
              <a:t>why</a:t>
            </a:r>
            <a:r>
              <a:rPr lang="pl-PL" dirty="0"/>
              <a:t> a person </a:t>
            </a:r>
            <a:r>
              <a:rPr lang="pl-PL" dirty="0" err="1"/>
              <a:t>commits</a:t>
            </a:r>
            <a:r>
              <a:rPr lang="pl-PL" dirty="0"/>
              <a:t> </a:t>
            </a:r>
            <a:r>
              <a:rPr lang="pl-PL" dirty="0" err="1"/>
              <a:t>crime</a:t>
            </a:r>
            <a:endParaRPr lang="pl-PL" dirty="0"/>
          </a:p>
        </p:txBody>
      </p:sp>
    </p:spTree>
    <p:extLst>
      <p:ext uri="{BB962C8B-B14F-4D97-AF65-F5344CB8AC3E}">
        <p14:creationId xmlns:p14="http://schemas.microsoft.com/office/powerpoint/2010/main" val="25508199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DE3A54C-22B8-7641-9E13-A833A3B66BA4}"/>
              </a:ext>
            </a:extLst>
          </p:cNvPr>
          <p:cNvSpPr>
            <a:spLocks noGrp="1"/>
          </p:cNvSpPr>
          <p:nvPr>
            <p:ph type="title"/>
          </p:nvPr>
        </p:nvSpPr>
        <p:spPr>
          <a:xfrm>
            <a:off x="838200" y="365125"/>
            <a:ext cx="10515600" cy="601827"/>
          </a:xfrm>
        </p:spPr>
        <p:txBody>
          <a:bodyPr>
            <a:normAutofit/>
          </a:bodyPr>
          <a:lstStyle/>
          <a:p>
            <a:r>
              <a:rPr lang="pl-PL" sz="3500" dirty="0"/>
              <a:t>David </a:t>
            </a:r>
            <a:r>
              <a:rPr lang="pl-PL" sz="3500" dirty="0" err="1"/>
              <a:t>Canter’s</a:t>
            </a:r>
            <a:r>
              <a:rPr lang="pl-PL" sz="3500" dirty="0"/>
              <a:t> </a:t>
            </a:r>
            <a:r>
              <a:rPr lang="pl-PL" sz="3500" dirty="0" err="1"/>
              <a:t>investigative</a:t>
            </a:r>
            <a:r>
              <a:rPr lang="pl-PL" sz="3500" dirty="0"/>
              <a:t> </a:t>
            </a:r>
            <a:r>
              <a:rPr lang="pl-PL" sz="3500" dirty="0" err="1"/>
              <a:t>psychology</a:t>
            </a:r>
            <a:endParaRPr lang="pl-PL" sz="3500" dirty="0"/>
          </a:p>
        </p:txBody>
      </p:sp>
      <p:sp>
        <p:nvSpPr>
          <p:cNvPr id="3" name="Symbol zastępczy zawartości 2">
            <a:extLst>
              <a:ext uri="{FF2B5EF4-FFF2-40B4-BE49-F238E27FC236}">
                <a16:creationId xmlns:a16="http://schemas.microsoft.com/office/drawing/2014/main" id="{792F7BF1-57E8-1F48-A315-B0B695C4AC9D}"/>
              </a:ext>
            </a:extLst>
          </p:cNvPr>
          <p:cNvSpPr>
            <a:spLocks noGrp="1"/>
          </p:cNvSpPr>
          <p:nvPr>
            <p:ph idx="1"/>
          </p:nvPr>
        </p:nvSpPr>
        <p:spPr>
          <a:xfrm>
            <a:off x="838200" y="1229710"/>
            <a:ext cx="10515600" cy="5276193"/>
          </a:xfrm>
        </p:spPr>
        <p:txBody>
          <a:bodyPr>
            <a:normAutofit fontScale="92500" lnSpcReduction="20000"/>
          </a:bodyPr>
          <a:lstStyle/>
          <a:p>
            <a:r>
              <a:rPr lang="pl-PL" b="1" dirty="0">
                <a:solidFill>
                  <a:srgbClr val="E84BA1"/>
                </a:solidFill>
              </a:rPr>
              <a:t>John </a:t>
            </a:r>
            <a:r>
              <a:rPr lang="pl-PL" b="1" dirty="0" err="1">
                <a:solidFill>
                  <a:srgbClr val="E84BA1"/>
                </a:solidFill>
              </a:rPr>
              <a:t>Duffy</a:t>
            </a:r>
            <a:r>
              <a:rPr lang="pl-PL" b="1" dirty="0">
                <a:solidFill>
                  <a:srgbClr val="E84BA1"/>
                </a:solidFill>
              </a:rPr>
              <a:t> and David </a:t>
            </a:r>
            <a:r>
              <a:rPr lang="pl-PL" b="1" dirty="0" err="1">
                <a:solidFill>
                  <a:srgbClr val="E84BA1"/>
                </a:solidFill>
              </a:rPr>
              <a:t>Mulcahy</a:t>
            </a:r>
            <a:r>
              <a:rPr lang="pl-PL" dirty="0">
                <a:solidFill>
                  <a:srgbClr val="E84BA1"/>
                </a:solidFill>
              </a:rPr>
              <a:t> (</a:t>
            </a:r>
            <a:r>
              <a:rPr lang="pl-PL" dirty="0" err="1">
                <a:solidFill>
                  <a:srgbClr val="E84BA1"/>
                </a:solidFill>
              </a:rPr>
              <a:t>born</a:t>
            </a:r>
            <a:r>
              <a:rPr lang="pl-PL" dirty="0">
                <a:solidFill>
                  <a:srgbClr val="E84BA1"/>
                </a:solidFill>
              </a:rPr>
              <a:t> 1958 &amp; 1959) </a:t>
            </a:r>
            <a:r>
              <a:rPr lang="pl-PL" dirty="0" err="1">
                <a:solidFill>
                  <a:srgbClr val="E84BA1"/>
                </a:solidFill>
              </a:rPr>
              <a:t>are</a:t>
            </a:r>
            <a:r>
              <a:rPr lang="pl-PL" dirty="0">
                <a:solidFill>
                  <a:srgbClr val="E84BA1"/>
                </a:solidFill>
              </a:rPr>
              <a:t> </a:t>
            </a:r>
            <a:r>
              <a:rPr lang="pl-PL" dirty="0" err="1">
                <a:solidFill>
                  <a:srgbClr val="E84BA1"/>
                </a:solidFill>
              </a:rPr>
              <a:t>two</a:t>
            </a:r>
            <a:r>
              <a:rPr lang="pl-PL" dirty="0">
                <a:solidFill>
                  <a:srgbClr val="E84BA1"/>
                </a:solidFill>
              </a:rPr>
              <a:t> British rapists and serial killers </a:t>
            </a:r>
            <a:r>
              <a:rPr lang="pl-PL" dirty="0" err="1">
                <a:solidFill>
                  <a:srgbClr val="E84BA1"/>
                </a:solidFill>
              </a:rPr>
              <a:t>who</a:t>
            </a:r>
            <a:r>
              <a:rPr lang="pl-PL" dirty="0">
                <a:solidFill>
                  <a:srgbClr val="E84BA1"/>
                </a:solidFill>
              </a:rPr>
              <a:t> </a:t>
            </a:r>
            <a:r>
              <a:rPr lang="pl-PL" dirty="0" err="1">
                <a:solidFill>
                  <a:srgbClr val="E84BA1"/>
                </a:solidFill>
              </a:rPr>
              <a:t>together</a:t>
            </a:r>
            <a:r>
              <a:rPr lang="pl-PL" dirty="0">
                <a:solidFill>
                  <a:srgbClr val="E84BA1"/>
                </a:solidFill>
              </a:rPr>
              <a:t> </a:t>
            </a:r>
            <a:r>
              <a:rPr lang="pl-PL" dirty="0" err="1">
                <a:solidFill>
                  <a:srgbClr val="E84BA1"/>
                </a:solidFill>
              </a:rPr>
              <a:t>attacked</a:t>
            </a:r>
            <a:r>
              <a:rPr lang="pl-PL" dirty="0">
                <a:solidFill>
                  <a:srgbClr val="E84BA1"/>
                </a:solidFill>
              </a:rPr>
              <a:t> </a:t>
            </a:r>
            <a:r>
              <a:rPr lang="pl-PL" dirty="0" err="1">
                <a:solidFill>
                  <a:srgbClr val="E84BA1"/>
                </a:solidFill>
              </a:rPr>
              <a:t>numerous</a:t>
            </a:r>
            <a:r>
              <a:rPr lang="pl-PL" dirty="0">
                <a:solidFill>
                  <a:srgbClr val="E84BA1"/>
                </a:solidFill>
              </a:rPr>
              <a:t> </a:t>
            </a:r>
            <a:r>
              <a:rPr lang="pl-PL" dirty="0" err="1">
                <a:solidFill>
                  <a:srgbClr val="E84BA1"/>
                </a:solidFill>
              </a:rPr>
              <a:t>women</a:t>
            </a:r>
            <a:r>
              <a:rPr lang="pl-PL" dirty="0">
                <a:solidFill>
                  <a:srgbClr val="E84BA1"/>
                </a:solidFill>
              </a:rPr>
              <a:t> and </a:t>
            </a:r>
            <a:r>
              <a:rPr lang="pl-PL" dirty="0" err="1">
                <a:solidFill>
                  <a:srgbClr val="E84BA1"/>
                </a:solidFill>
              </a:rPr>
              <a:t>children</a:t>
            </a:r>
            <a:r>
              <a:rPr lang="pl-PL" dirty="0">
                <a:solidFill>
                  <a:srgbClr val="E84BA1"/>
                </a:solidFill>
              </a:rPr>
              <a:t> </a:t>
            </a:r>
            <a:r>
              <a:rPr lang="pl-PL" dirty="0" err="1">
                <a:solidFill>
                  <a:srgbClr val="E84BA1"/>
                </a:solidFill>
              </a:rPr>
              <a:t>at</a:t>
            </a:r>
            <a:r>
              <a:rPr lang="pl-PL" dirty="0">
                <a:solidFill>
                  <a:srgbClr val="E84BA1"/>
                </a:solidFill>
              </a:rPr>
              <a:t> railway </a:t>
            </a:r>
            <a:r>
              <a:rPr lang="pl-PL" dirty="0" err="1">
                <a:solidFill>
                  <a:srgbClr val="E84BA1"/>
                </a:solidFill>
              </a:rPr>
              <a:t>stations</a:t>
            </a:r>
            <a:r>
              <a:rPr lang="pl-PL" dirty="0">
                <a:solidFill>
                  <a:srgbClr val="E84BA1"/>
                </a:solidFill>
              </a:rPr>
              <a:t> in southern England </a:t>
            </a:r>
            <a:r>
              <a:rPr lang="pl-PL" dirty="0" err="1">
                <a:solidFill>
                  <a:srgbClr val="E84BA1"/>
                </a:solidFill>
              </a:rPr>
              <a:t>during</a:t>
            </a:r>
            <a:r>
              <a:rPr lang="pl-PL" dirty="0">
                <a:solidFill>
                  <a:srgbClr val="E84BA1"/>
                </a:solidFill>
              </a:rPr>
              <a:t> the 1980s. </a:t>
            </a:r>
            <a:r>
              <a:rPr lang="pl-PL" dirty="0" err="1">
                <a:solidFill>
                  <a:srgbClr val="E84BA1"/>
                </a:solidFill>
              </a:rPr>
              <a:t>They</a:t>
            </a:r>
            <a:r>
              <a:rPr lang="pl-PL" dirty="0">
                <a:solidFill>
                  <a:srgbClr val="E84BA1"/>
                </a:solidFill>
              </a:rPr>
              <a:t> </a:t>
            </a:r>
            <a:r>
              <a:rPr lang="pl-PL" dirty="0" err="1">
                <a:solidFill>
                  <a:srgbClr val="E84BA1"/>
                </a:solidFill>
              </a:rPr>
              <a:t>are</a:t>
            </a:r>
            <a:r>
              <a:rPr lang="pl-PL" dirty="0">
                <a:solidFill>
                  <a:srgbClr val="E84BA1"/>
                </a:solidFill>
              </a:rPr>
              <a:t> </a:t>
            </a:r>
            <a:r>
              <a:rPr lang="pl-PL" dirty="0" err="1">
                <a:solidFill>
                  <a:srgbClr val="E84BA1"/>
                </a:solidFill>
              </a:rPr>
              <a:t>known</a:t>
            </a:r>
            <a:r>
              <a:rPr lang="pl-PL" dirty="0">
                <a:solidFill>
                  <a:srgbClr val="E84BA1"/>
                </a:solidFill>
              </a:rPr>
              <a:t> as the "Railway </a:t>
            </a:r>
            <a:r>
              <a:rPr lang="pl-PL" dirty="0" err="1">
                <a:solidFill>
                  <a:srgbClr val="E84BA1"/>
                </a:solidFill>
              </a:rPr>
              <a:t>Rapists</a:t>
            </a:r>
            <a:r>
              <a:rPr lang="pl-PL" dirty="0">
                <a:solidFill>
                  <a:srgbClr val="E84BA1"/>
                </a:solidFill>
              </a:rPr>
              <a:t>" and the "Railway </a:t>
            </a:r>
            <a:r>
              <a:rPr lang="pl-PL" dirty="0" err="1">
                <a:solidFill>
                  <a:srgbClr val="E84BA1"/>
                </a:solidFill>
              </a:rPr>
              <a:t>Killers</a:t>
            </a:r>
            <a:r>
              <a:rPr lang="pl-PL" dirty="0">
                <a:solidFill>
                  <a:srgbClr val="E84BA1"/>
                </a:solidFill>
              </a:rPr>
              <a:t>". </a:t>
            </a:r>
          </a:p>
          <a:p>
            <a:r>
              <a:rPr lang="pl-PL" dirty="0" err="1"/>
              <a:t>Canter’s</a:t>
            </a:r>
            <a:r>
              <a:rPr lang="pl-PL" dirty="0"/>
              <a:t> system </a:t>
            </a:r>
            <a:r>
              <a:rPr lang="pl-PL" dirty="0" err="1"/>
              <a:t>is</a:t>
            </a:r>
            <a:r>
              <a:rPr lang="pl-PL" dirty="0"/>
              <a:t> </a:t>
            </a:r>
            <a:r>
              <a:rPr lang="pl-PL" dirty="0" err="1"/>
              <a:t>complex</a:t>
            </a:r>
            <a:r>
              <a:rPr lang="pl-PL" dirty="0"/>
              <a:t> and </a:t>
            </a:r>
            <a:r>
              <a:rPr lang="pl-PL" dirty="0" err="1"/>
              <a:t>based</a:t>
            </a:r>
            <a:r>
              <a:rPr lang="pl-PL" dirty="0"/>
              <a:t> on five </a:t>
            </a:r>
            <a:r>
              <a:rPr lang="pl-PL" dirty="0" err="1"/>
              <a:t>aspects</a:t>
            </a:r>
            <a:r>
              <a:rPr lang="pl-PL" dirty="0"/>
              <a:t> (</a:t>
            </a:r>
            <a:r>
              <a:rPr lang="pl-PL" dirty="0" err="1"/>
              <a:t>factors</a:t>
            </a:r>
            <a:r>
              <a:rPr lang="pl-PL" dirty="0"/>
              <a:t>) of </a:t>
            </a:r>
            <a:r>
              <a:rPr lang="pl-PL" dirty="0" err="1"/>
              <a:t>interaction</a:t>
            </a:r>
            <a:r>
              <a:rPr lang="pl-PL" dirty="0"/>
              <a:t> </a:t>
            </a:r>
            <a:r>
              <a:rPr lang="pl-PL" dirty="0" err="1"/>
              <a:t>between</a:t>
            </a:r>
            <a:r>
              <a:rPr lang="pl-PL" dirty="0"/>
              <a:t> the </a:t>
            </a:r>
            <a:r>
              <a:rPr lang="pl-PL" dirty="0" err="1"/>
              <a:t>offender</a:t>
            </a:r>
            <a:r>
              <a:rPr lang="pl-PL" dirty="0"/>
              <a:t> and the </a:t>
            </a:r>
            <a:r>
              <a:rPr lang="pl-PL" dirty="0" err="1"/>
              <a:t>victim</a:t>
            </a:r>
            <a:r>
              <a:rPr lang="pl-PL" dirty="0"/>
              <a:t>:</a:t>
            </a:r>
          </a:p>
          <a:p>
            <a:pPr marL="514350" indent="-514350">
              <a:buAutoNum type="arabicParenR"/>
            </a:pPr>
            <a:r>
              <a:rPr lang="pl-PL" dirty="0" err="1">
                <a:solidFill>
                  <a:srgbClr val="E84BA1"/>
                </a:solidFill>
              </a:rPr>
              <a:t>Significance</a:t>
            </a:r>
            <a:r>
              <a:rPr lang="pl-PL" dirty="0">
                <a:solidFill>
                  <a:srgbClr val="E84BA1"/>
                </a:solidFill>
              </a:rPr>
              <a:t> of </a:t>
            </a:r>
            <a:r>
              <a:rPr lang="pl-PL" dirty="0" err="1">
                <a:solidFill>
                  <a:srgbClr val="E84BA1"/>
                </a:solidFill>
              </a:rPr>
              <a:t>time</a:t>
            </a:r>
            <a:r>
              <a:rPr lang="pl-PL" dirty="0">
                <a:solidFill>
                  <a:srgbClr val="E84BA1"/>
                </a:solidFill>
              </a:rPr>
              <a:t> and place </a:t>
            </a:r>
            <a:r>
              <a:rPr lang="pl-PL" dirty="0"/>
              <a:t>– </a:t>
            </a:r>
            <a:r>
              <a:rPr lang="pl-PL" dirty="0" err="1"/>
              <a:t>why</a:t>
            </a:r>
            <a:r>
              <a:rPr lang="pl-PL" dirty="0"/>
              <a:t> </a:t>
            </a:r>
            <a:r>
              <a:rPr lang="pl-PL" dirty="0" err="1"/>
              <a:t>such</a:t>
            </a:r>
            <a:r>
              <a:rPr lang="pl-PL" dirty="0"/>
              <a:t> choice?</a:t>
            </a:r>
            <a:endParaRPr lang="pl-PL" dirty="0">
              <a:solidFill>
                <a:srgbClr val="E84BA1"/>
              </a:solidFill>
            </a:endParaRPr>
          </a:p>
          <a:p>
            <a:pPr marL="514350" indent="-514350">
              <a:buAutoNum type="arabicParenR"/>
            </a:pPr>
            <a:r>
              <a:rPr lang="pl-PL" dirty="0" err="1">
                <a:solidFill>
                  <a:srgbClr val="E84BA1"/>
                </a:solidFill>
              </a:rPr>
              <a:t>Interpersonal</a:t>
            </a:r>
            <a:r>
              <a:rPr lang="pl-PL" dirty="0">
                <a:solidFill>
                  <a:srgbClr val="E84BA1"/>
                </a:solidFill>
              </a:rPr>
              <a:t> </a:t>
            </a:r>
            <a:r>
              <a:rPr lang="pl-PL" dirty="0" err="1">
                <a:solidFill>
                  <a:srgbClr val="E84BA1"/>
                </a:solidFill>
              </a:rPr>
              <a:t>coherence</a:t>
            </a:r>
            <a:r>
              <a:rPr lang="pl-PL" dirty="0">
                <a:solidFill>
                  <a:srgbClr val="E84BA1"/>
                </a:solidFill>
              </a:rPr>
              <a:t>/</a:t>
            </a:r>
            <a:r>
              <a:rPr lang="pl-PL" dirty="0" err="1">
                <a:solidFill>
                  <a:srgbClr val="E84BA1"/>
                </a:solidFill>
              </a:rPr>
              <a:t>personal</a:t>
            </a:r>
            <a:r>
              <a:rPr lang="pl-PL" dirty="0">
                <a:solidFill>
                  <a:srgbClr val="E84BA1"/>
                </a:solidFill>
              </a:rPr>
              <a:t> </a:t>
            </a:r>
            <a:r>
              <a:rPr lang="pl-PL" dirty="0" err="1">
                <a:solidFill>
                  <a:srgbClr val="E84BA1"/>
                </a:solidFill>
              </a:rPr>
              <a:t>characteristics</a:t>
            </a:r>
            <a:r>
              <a:rPr lang="pl-PL" dirty="0">
                <a:solidFill>
                  <a:srgbClr val="E84BA1"/>
                </a:solidFill>
              </a:rPr>
              <a:t> </a:t>
            </a:r>
            <a:r>
              <a:rPr lang="pl-PL" dirty="0"/>
              <a:t>a </a:t>
            </a:r>
            <a:r>
              <a:rPr lang="pl-PL" dirty="0" err="1"/>
              <a:t>selfish</a:t>
            </a:r>
            <a:r>
              <a:rPr lang="pl-PL" dirty="0"/>
              <a:t> person </a:t>
            </a:r>
            <a:r>
              <a:rPr lang="pl-PL" dirty="0" err="1"/>
              <a:t>will</a:t>
            </a:r>
            <a:r>
              <a:rPr lang="pl-PL" dirty="0"/>
              <a:t> be </a:t>
            </a:r>
            <a:r>
              <a:rPr lang="pl-PL" dirty="0" err="1"/>
              <a:t>selfish</a:t>
            </a:r>
            <a:r>
              <a:rPr lang="pl-PL" dirty="0"/>
              <a:t> in the </a:t>
            </a:r>
            <a:r>
              <a:rPr lang="pl-PL" dirty="0" err="1"/>
              <a:t>way</a:t>
            </a:r>
            <a:r>
              <a:rPr lang="pl-PL" dirty="0"/>
              <a:t> of </a:t>
            </a:r>
            <a:r>
              <a:rPr lang="pl-PL" dirty="0" err="1"/>
              <a:t>they</a:t>
            </a:r>
            <a:r>
              <a:rPr lang="pl-PL" dirty="0"/>
              <a:t> </a:t>
            </a:r>
            <a:r>
              <a:rPr lang="pl-PL" dirty="0" err="1"/>
              <a:t>offend</a:t>
            </a:r>
            <a:endParaRPr lang="pl-PL" dirty="0">
              <a:solidFill>
                <a:srgbClr val="E84BA1"/>
              </a:solidFill>
            </a:endParaRPr>
          </a:p>
          <a:p>
            <a:pPr marL="514350" indent="-514350">
              <a:buAutoNum type="arabicParenR"/>
            </a:pPr>
            <a:r>
              <a:rPr lang="pl-PL" dirty="0" err="1">
                <a:solidFill>
                  <a:srgbClr val="E84BA1"/>
                </a:solidFill>
              </a:rPr>
              <a:t>Criminal</a:t>
            </a:r>
            <a:r>
              <a:rPr lang="pl-PL" dirty="0">
                <a:solidFill>
                  <a:srgbClr val="E84BA1"/>
                </a:solidFill>
              </a:rPr>
              <a:t> </a:t>
            </a:r>
            <a:r>
              <a:rPr lang="pl-PL" dirty="0" err="1">
                <a:solidFill>
                  <a:srgbClr val="E84BA1"/>
                </a:solidFill>
              </a:rPr>
              <a:t>characteristics</a:t>
            </a:r>
            <a:r>
              <a:rPr lang="pl-PL" dirty="0">
                <a:solidFill>
                  <a:srgbClr val="E84BA1"/>
                </a:solidFill>
              </a:rPr>
              <a:t> </a:t>
            </a:r>
            <a:r>
              <a:rPr lang="pl-PL" dirty="0" err="1"/>
              <a:t>domestic</a:t>
            </a:r>
            <a:r>
              <a:rPr lang="pl-PL" dirty="0"/>
              <a:t> and </a:t>
            </a:r>
            <a:r>
              <a:rPr lang="pl-PL" dirty="0" err="1"/>
              <a:t>social</a:t>
            </a:r>
            <a:r>
              <a:rPr lang="pl-PL" dirty="0"/>
              <a:t> </a:t>
            </a:r>
            <a:r>
              <a:rPr lang="pl-PL" dirty="0" err="1"/>
              <a:t>factors</a:t>
            </a:r>
            <a:r>
              <a:rPr lang="pl-PL" dirty="0"/>
              <a:t>’ </a:t>
            </a:r>
            <a:r>
              <a:rPr lang="pl-PL" dirty="0" err="1"/>
              <a:t>impact</a:t>
            </a:r>
            <a:r>
              <a:rPr lang="pl-PL" dirty="0"/>
              <a:t>; </a:t>
            </a:r>
            <a:r>
              <a:rPr lang="pl-PL" dirty="0" err="1"/>
              <a:t>sexual</a:t>
            </a:r>
            <a:r>
              <a:rPr lang="pl-PL" dirty="0"/>
              <a:t> </a:t>
            </a:r>
            <a:r>
              <a:rPr lang="pl-PL" dirty="0" err="1"/>
              <a:t>naivety</a:t>
            </a:r>
            <a:r>
              <a:rPr lang="pl-PL" dirty="0"/>
              <a:t> in </a:t>
            </a:r>
            <a:r>
              <a:rPr lang="pl-PL" dirty="0" err="1"/>
              <a:t>an</a:t>
            </a:r>
            <a:r>
              <a:rPr lang="pl-PL" dirty="0"/>
              <a:t> </a:t>
            </a:r>
            <a:r>
              <a:rPr lang="pl-PL" dirty="0" err="1"/>
              <a:t>offence</a:t>
            </a:r>
            <a:r>
              <a:rPr lang="pl-PL" dirty="0"/>
              <a:t> </a:t>
            </a:r>
            <a:r>
              <a:rPr lang="pl-PL" dirty="0" err="1"/>
              <a:t>might</a:t>
            </a:r>
            <a:r>
              <a:rPr lang="pl-PL" dirty="0"/>
              <a:t> </a:t>
            </a:r>
            <a:r>
              <a:rPr lang="pl-PL" dirty="0" err="1"/>
              <a:t>suggest</a:t>
            </a:r>
            <a:r>
              <a:rPr lang="pl-PL" dirty="0"/>
              <a:t> </a:t>
            </a:r>
            <a:r>
              <a:rPr lang="pl-PL" dirty="0" err="1"/>
              <a:t>sexual</a:t>
            </a:r>
            <a:r>
              <a:rPr lang="pl-PL" dirty="0"/>
              <a:t> </a:t>
            </a:r>
            <a:r>
              <a:rPr lang="pl-PL" dirty="0" err="1"/>
              <a:t>inexperience</a:t>
            </a:r>
            <a:r>
              <a:rPr lang="pl-PL" dirty="0"/>
              <a:t> in the </a:t>
            </a:r>
            <a:r>
              <a:rPr lang="pl-PL" dirty="0" err="1"/>
              <a:t>offender</a:t>
            </a:r>
            <a:endParaRPr lang="pl-PL" dirty="0">
              <a:solidFill>
                <a:srgbClr val="E84BA1"/>
              </a:solidFill>
            </a:endParaRPr>
          </a:p>
          <a:p>
            <a:pPr marL="514350" indent="-514350">
              <a:buAutoNum type="arabicParenR"/>
            </a:pPr>
            <a:r>
              <a:rPr lang="pl-PL" dirty="0" err="1">
                <a:solidFill>
                  <a:srgbClr val="E84BA1"/>
                </a:solidFill>
              </a:rPr>
              <a:t>Criminal</a:t>
            </a:r>
            <a:r>
              <a:rPr lang="pl-PL" dirty="0">
                <a:solidFill>
                  <a:srgbClr val="E84BA1"/>
                </a:solidFill>
              </a:rPr>
              <a:t> </a:t>
            </a:r>
            <a:r>
              <a:rPr lang="pl-PL" dirty="0" err="1">
                <a:solidFill>
                  <a:srgbClr val="E84BA1"/>
                </a:solidFill>
              </a:rPr>
              <a:t>career</a:t>
            </a:r>
            <a:r>
              <a:rPr lang="pl-PL" dirty="0">
                <a:solidFill>
                  <a:srgbClr val="E84BA1"/>
                </a:solidFill>
              </a:rPr>
              <a:t>.</a:t>
            </a:r>
            <a:r>
              <a:rPr lang="pl-PL" dirty="0"/>
              <a:t>  For </a:t>
            </a:r>
            <a:r>
              <a:rPr lang="pl-PL" dirty="0" err="1"/>
              <a:t>example</a:t>
            </a:r>
            <a:r>
              <a:rPr lang="pl-PL" dirty="0"/>
              <a:t> a </a:t>
            </a:r>
            <a:r>
              <a:rPr lang="pl-PL" dirty="0" err="1"/>
              <a:t>skill</a:t>
            </a:r>
            <a:r>
              <a:rPr lang="pl-PL" dirty="0"/>
              <a:t> in </a:t>
            </a:r>
            <a:r>
              <a:rPr lang="pl-PL" dirty="0" err="1"/>
              <a:t>entering</a:t>
            </a:r>
            <a:r>
              <a:rPr lang="pl-PL" dirty="0"/>
              <a:t> </a:t>
            </a:r>
            <a:r>
              <a:rPr lang="pl-PL" dirty="0" err="1"/>
              <a:t>premises</a:t>
            </a:r>
            <a:r>
              <a:rPr lang="pl-PL" dirty="0"/>
              <a:t>; </a:t>
            </a:r>
            <a:r>
              <a:rPr lang="pl-PL" dirty="0" err="1"/>
              <a:t>breaking</a:t>
            </a:r>
            <a:r>
              <a:rPr lang="pl-PL" dirty="0"/>
              <a:t> and </a:t>
            </a:r>
            <a:r>
              <a:rPr lang="pl-PL" dirty="0" err="1"/>
              <a:t>entering</a:t>
            </a:r>
            <a:endParaRPr lang="pl-PL" dirty="0"/>
          </a:p>
          <a:p>
            <a:pPr marL="514350" indent="-514350">
              <a:buAutoNum type="arabicParenR"/>
            </a:pPr>
            <a:r>
              <a:rPr lang="pl-PL" dirty="0" err="1">
                <a:solidFill>
                  <a:srgbClr val="E84BA1"/>
                </a:solidFill>
              </a:rPr>
              <a:t>Forensic</a:t>
            </a:r>
            <a:r>
              <a:rPr lang="pl-PL" dirty="0">
                <a:solidFill>
                  <a:srgbClr val="E84BA1"/>
                </a:solidFill>
              </a:rPr>
              <a:t> </a:t>
            </a:r>
            <a:r>
              <a:rPr lang="pl-PL" dirty="0" err="1">
                <a:solidFill>
                  <a:srgbClr val="E84BA1"/>
                </a:solidFill>
              </a:rPr>
              <a:t>awareness</a:t>
            </a:r>
            <a:endParaRPr lang="pl-PL" dirty="0">
              <a:solidFill>
                <a:srgbClr val="E84BA1"/>
              </a:solidFill>
            </a:endParaRPr>
          </a:p>
          <a:p>
            <a:pPr marL="514350" indent="-514350">
              <a:buAutoNum type="arabicParenR"/>
            </a:pPr>
            <a:endParaRPr lang="pl-PL" dirty="0"/>
          </a:p>
        </p:txBody>
      </p:sp>
    </p:spTree>
    <p:extLst>
      <p:ext uri="{BB962C8B-B14F-4D97-AF65-F5344CB8AC3E}">
        <p14:creationId xmlns:p14="http://schemas.microsoft.com/office/powerpoint/2010/main" val="553260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A913F2A-5607-3044-97D2-1730F33251C3}"/>
              </a:ext>
            </a:extLst>
          </p:cNvPr>
          <p:cNvSpPr>
            <a:spLocks noGrp="1"/>
          </p:cNvSpPr>
          <p:nvPr>
            <p:ph type="title"/>
          </p:nvPr>
        </p:nvSpPr>
        <p:spPr>
          <a:xfrm>
            <a:off x="838200" y="365126"/>
            <a:ext cx="10515600" cy="591316"/>
          </a:xfrm>
        </p:spPr>
        <p:txBody>
          <a:bodyPr>
            <a:normAutofit/>
          </a:bodyPr>
          <a:lstStyle/>
          <a:p>
            <a:r>
              <a:rPr lang="pl-PL" sz="3500" dirty="0">
                <a:solidFill>
                  <a:srgbClr val="E84BA1"/>
                </a:solidFill>
              </a:rPr>
              <a:t>I. </a:t>
            </a:r>
            <a:r>
              <a:rPr lang="pl-PL" sz="3500" dirty="0" err="1">
                <a:solidFill>
                  <a:srgbClr val="E84BA1"/>
                </a:solidFill>
              </a:rPr>
              <a:t>Psychodynamic</a:t>
            </a:r>
            <a:r>
              <a:rPr lang="pl-PL" sz="3500" dirty="0">
                <a:solidFill>
                  <a:srgbClr val="E84BA1"/>
                </a:solidFill>
              </a:rPr>
              <a:t> </a:t>
            </a:r>
            <a:r>
              <a:rPr lang="pl-PL" sz="3500" dirty="0" err="1">
                <a:solidFill>
                  <a:srgbClr val="E84BA1"/>
                </a:solidFill>
              </a:rPr>
              <a:t>theory</a:t>
            </a:r>
            <a:endParaRPr lang="pl-PL" sz="3500" dirty="0">
              <a:solidFill>
                <a:srgbClr val="E84BA1"/>
              </a:solidFill>
            </a:endParaRPr>
          </a:p>
        </p:txBody>
      </p:sp>
      <p:sp>
        <p:nvSpPr>
          <p:cNvPr id="3" name="Symbol zastępczy zawartości 2">
            <a:extLst>
              <a:ext uri="{FF2B5EF4-FFF2-40B4-BE49-F238E27FC236}">
                <a16:creationId xmlns:a16="http://schemas.microsoft.com/office/drawing/2014/main" id="{60D167EF-5547-C64B-8875-90BDD86983FF}"/>
              </a:ext>
            </a:extLst>
          </p:cNvPr>
          <p:cNvSpPr>
            <a:spLocks noGrp="1"/>
          </p:cNvSpPr>
          <p:nvPr>
            <p:ph idx="1"/>
          </p:nvPr>
        </p:nvSpPr>
        <p:spPr>
          <a:xfrm>
            <a:off x="838200" y="1166648"/>
            <a:ext cx="10515600" cy="5010315"/>
          </a:xfrm>
        </p:spPr>
        <p:txBody>
          <a:bodyPr>
            <a:normAutofit fontScale="77500" lnSpcReduction="20000"/>
          </a:bodyPr>
          <a:lstStyle/>
          <a:p>
            <a:r>
              <a:rPr lang="pl-PL" dirty="0" err="1"/>
              <a:t>an</a:t>
            </a:r>
            <a:r>
              <a:rPr lang="pl-PL" dirty="0"/>
              <a:t> </a:t>
            </a:r>
            <a:r>
              <a:rPr lang="pl-PL" dirty="0" err="1"/>
              <a:t>individual’s</a:t>
            </a:r>
            <a:r>
              <a:rPr lang="pl-PL" dirty="0"/>
              <a:t> </a:t>
            </a:r>
            <a:r>
              <a:rPr lang="pl-PL" dirty="0" err="1"/>
              <a:t>personality</a:t>
            </a:r>
            <a:r>
              <a:rPr lang="pl-PL" dirty="0"/>
              <a:t> </a:t>
            </a:r>
            <a:r>
              <a:rPr lang="pl-PL" dirty="0" err="1"/>
              <a:t>is</a:t>
            </a:r>
            <a:r>
              <a:rPr lang="pl-PL" dirty="0"/>
              <a:t> </a:t>
            </a:r>
            <a:r>
              <a:rPr lang="pl-PL" dirty="0" err="1"/>
              <a:t>controlled</a:t>
            </a:r>
            <a:r>
              <a:rPr lang="pl-PL" dirty="0"/>
              <a:t> by </a:t>
            </a:r>
            <a:r>
              <a:rPr lang="pl-PL" dirty="0" err="1"/>
              <a:t>unconscious</a:t>
            </a:r>
            <a:r>
              <a:rPr lang="pl-PL" dirty="0"/>
              <a:t> </a:t>
            </a:r>
            <a:r>
              <a:rPr lang="pl-PL" dirty="0" err="1"/>
              <a:t>mental</a:t>
            </a:r>
            <a:r>
              <a:rPr lang="pl-PL" dirty="0"/>
              <a:t> </a:t>
            </a:r>
            <a:r>
              <a:rPr lang="pl-PL" dirty="0" err="1"/>
              <a:t>processes</a:t>
            </a:r>
            <a:r>
              <a:rPr lang="pl-PL" dirty="0"/>
              <a:t> </a:t>
            </a:r>
            <a:r>
              <a:rPr lang="pl-PL" dirty="0" err="1"/>
              <a:t>that</a:t>
            </a:r>
            <a:r>
              <a:rPr lang="pl-PL" dirty="0"/>
              <a:t> </a:t>
            </a:r>
            <a:r>
              <a:rPr lang="pl-PL" dirty="0" err="1"/>
              <a:t>are</a:t>
            </a:r>
            <a:r>
              <a:rPr lang="pl-PL" dirty="0"/>
              <a:t> </a:t>
            </a:r>
            <a:r>
              <a:rPr lang="pl-PL" dirty="0" err="1"/>
              <a:t>grounded</a:t>
            </a:r>
            <a:r>
              <a:rPr lang="pl-PL" dirty="0"/>
              <a:t> in </a:t>
            </a:r>
            <a:r>
              <a:rPr lang="pl-PL" dirty="0" err="1"/>
              <a:t>early</a:t>
            </a:r>
            <a:r>
              <a:rPr lang="pl-PL" dirty="0"/>
              <a:t> </a:t>
            </a:r>
            <a:r>
              <a:rPr lang="pl-PL" dirty="0" err="1"/>
              <a:t>childhood</a:t>
            </a:r>
            <a:endParaRPr lang="pl-PL" dirty="0"/>
          </a:p>
          <a:p>
            <a:r>
              <a:rPr lang="pl-PL" dirty="0" err="1"/>
              <a:t>Theory</a:t>
            </a:r>
            <a:r>
              <a:rPr lang="pl-PL" dirty="0"/>
              <a:t> </a:t>
            </a:r>
            <a:r>
              <a:rPr lang="pl-PL" dirty="0" err="1"/>
              <a:t>originated</a:t>
            </a:r>
            <a:r>
              <a:rPr lang="pl-PL" dirty="0"/>
              <a:t> by </a:t>
            </a:r>
            <a:r>
              <a:rPr lang="pl-PL" dirty="0" err="1"/>
              <a:t>Sigmunt</a:t>
            </a:r>
            <a:r>
              <a:rPr lang="pl-PL" dirty="0"/>
              <a:t> Freud</a:t>
            </a:r>
          </a:p>
          <a:p>
            <a:r>
              <a:rPr lang="pl-PL" dirty="0">
                <a:solidFill>
                  <a:srgbClr val="FF0000"/>
                </a:solidFill>
              </a:rPr>
              <a:t>Three </a:t>
            </a:r>
            <a:r>
              <a:rPr lang="pl-PL" dirty="0" err="1">
                <a:solidFill>
                  <a:srgbClr val="FF0000"/>
                </a:solidFill>
              </a:rPr>
              <a:t>elements</a:t>
            </a:r>
            <a:r>
              <a:rPr lang="pl-PL" dirty="0">
                <a:solidFill>
                  <a:srgbClr val="FF0000"/>
                </a:solidFill>
              </a:rPr>
              <a:t> of the </a:t>
            </a:r>
            <a:r>
              <a:rPr lang="pl-PL" dirty="0" err="1">
                <a:solidFill>
                  <a:srgbClr val="FF0000"/>
                </a:solidFill>
              </a:rPr>
              <a:t>human</a:t>
            </a:r>
            <a:r>
              <a:rPr lang="pl-PL" dirty="0">
                <a:solidFill>
                  <a:srgbClr val="FF0000"/>
                </a:solidFill>
              </a:rPr>
              <a:t> </a:t>
            </a:r>
            <a:r>
              <a:rPr lang="pl-PL" dirty="0" err="1">
                <a:solidFill>
                  <a:srgbClr val="FF0000"/>
                </a:solidFill>
              </a:rPr>
              <a:t>personality</a:t>
            </a:r>
            <a:r>
              <a:rPr lang="pl-PL" dirty="0">
                <a:solidFill>
                  <a:srgbClr val="FF0000"/>
                </a:solidFill>
              </a:rPr>
              <a:t>: 1) the id, 2) the ego, 3) the superego</a:t>
            </a:r>
          </a:p>
          <a:p>
            <a:r>
              <a:rPr lang="pl-PL" dirty="0"/>
              <a:t>The id – </a:t>
            </a:r>
            <a:r>
              <a:rPr lang="pl-PL" dirty="0" err="1"/>
              <a:t>represent</a:t>
            </a:r>
            <a:r>
              <a:rPr lang="pl-PL" dirty="0"/>
              <a:t> the </a:t>
            </a:r>
            <a:r>
              <a:rPr lang="pl-PL" dirty="0" err="1"/>
              <a:t>unconscious</a:t>
            </a:r>
            <a:r>
              <a:rPr lang="pl-PL" dirty="0"/>
              <a:t> </a:t>
            </a:r>
            <a:r>
              <a:rPr lang="pl-PL" dirty="0" err="1"/>
              <a:t>biological</a:t>
            </a:r>
            <a:r>
              <a:rPr lang="pl-PL" dirty="0"/>
              <a:t> </a:t>
            </a:r>
            <a:r>
              <a:rPr lang="pl-PL" dirty="0" err="1"/>
              <a:t>drives</a:t>
            </a:r>
            <a:r>
              <a:rPr lang="pl-PL" dirty="0"/>
              <a:t> for food, sex, etc., </a:t>
            </a:r>
            <a:r>
              <a:rPr lang="pl-PL" dirty="0" err="1"/>
              <a:t>it</a:t>
            </a:r>
            <a:r>
              <a:rPr lang="pl-PL" dirty="0"/>
              <a:t> </a:t>
            </a:r>
            <a:r>
              <a:rPr lang="pl-PL" dirty="0" err="1"/>
              <a:t>is</a:t>
            </a:r>
            <a:r>
              <a:rPr lang="pl-PL" dirty="0"/>
              <a:t> </a:t>
            </a:r>
            <a:r>
              <a:rPr lang="pl-PL" dirty="0" err="1"/>
              <a:t>concerned</a:t>
            </a:r>
            <a:r>
              <a:rPr lang="pl-PL" dirty="0"/>
              <a:t> with instant </a:t>
            </a:r>
            <a:r>
              <a:rPr lang="pl-PL" dirty="0" err="1"/>
              <a:t>pleasure</a:t>
            </a:r>
            <a:r>
              <a:rPr lang="pl-PL" dirty="0"/>
              <a:t> </a:t>
            </a:r>
            <a:r>
              <a:rPr lang="pl-PL" dirty="0" err="1"/>
              <a:t>or</a:t>
            </a:r>
            <a:r>
              <a:rPr lang="pl-PL" dirty="0"/>
              <a:t> </a:t>
            </a:r>
            <a:r>
              <a:rPr lang="pl-PL" dirty="0" err="1"/>
              <a:t>gratification</a:t>
            </a:r>
            <a:r>
              <a:rPr lang="pl-PL" dirty="0"/>
              <a:t>; ’</a:t>
            </a:r>
            <a:r>
              <a:rPr lang="pl-PL" dirty="0" err="1"/>
              <a:t>pleasure</a:t>
            </a:r>
            <a:r>
              <a:rPr lang="pl-PL" dirty="0"/>
              <a:t> </a:t>
            </a:r>
            <a:r>
              <a:rPr lang="pl-PL" dirty="0" err="1"/>
              <a:t>principle</a:t>
            </a:r>
            <a:r>
              <a:rPr lang="pl-PL" dirty="0"/>
              <a:t>’</a:t>
            </a:r>
          </a:p>
          <a:p>
            <a:r>
              <a:rPr lang="pl-PL" dirty="0"/>
              <a:t>The ego – </a:t>
            </a:r>
            <a:r>
              <a:rPr lang="pl-PL" dirty="0" err="1"/>
              <a:t>develops</a:t>
            </a:r>
            <a:r>
              <a:rPr lang="pl-PL" dirty="0"/>
              <a:t> </a:t>
            </a:r>
            <a:r>
              <a:rPr lang="pl-PL" dirty="0" err="1"/>
              <a:t>early</a:t>
            </a:r>
            <a:r>
              <a:rPr lang="pl-PL" dirty="0"/>
              <a:t> in a </a:t>
            </a:r>
            <a:r>
              <a:rPr lang="pl-PL" dirty="0" err="1"/>
              <a:t>person’s</a:t>
            </a:r>
            <a:r>
              <a:rPr lang="pl-PL" dirty="0"/>
              <a:t> life; ’</a:t>
            </a:r>
            <a:r>
              <a:rPr lang="pl-PL" dirty="0" err="1"/>
              <a:t>reality</a:t>
            </a:r>
            <a:r>
              <a:rPr lang="pl-PL" dirty="0"/>
              <a:t> </a:t>
            </a:r>
            <a:r>
              <a:rPr lang="pl-PL" dirty="0" err="1"/>
              <a:t>principle</a:t>
            </a:r>
            <a:r>
              <a:rPr lang="pl-PL" dirty="0"/>
              <a:t>’</a:t>
            </a:r>
          </a:p>
          <a:p>
            <a:r>
              <a:rPr lang="pl-PL" dirty="0"/>
              <a:t>The superego – </a:t>
            </a:r>
            <a:r>
              <a:rPr lang="pl-PL" dirty="0" err="1"/>
              <a:t>develops</a:t>
            </a:r>
            <a:r>
              <a:rPr lang="pl-PL" dirty="0"/>
              <a:t> </a:t>
            </a:r>
            <a:r>
              <a:rPr lang="pl-PL" dirty="0" err="1"/>
              <a:t>when</a:t>
            </a:r>
            <a:r>
              <a:rPr lang="pl-PL" dirty="0"/>
              <a:t> a person </a:t>
            </a:r>
            <a:r>
              <a:rPr lang="pl-PL" dirty="0" err="1"/>
              <a:t>incorporates</a:t>
            </a:r>
            <a:r>
              <a:rPr lang="pl-PL" dirty="0"/>
              <a:t> the </a:t>
            </a:r>
            <a:r>
              <a:rPr lang="pl-PL" dirty="0" err="1"/>
              <a:t>moral</a:t>
            </a:r>
            <a:r>
              <a:rPr lang="pl-PL" dirty="0"/>
              <a:t> </a:t>
            </a:r>
            <a:r>
              <a:rPr lang="pl-PL" dirty="0" err="1"/>
              <a:t>standars</a:t>
            </a:r>
            <a:r>
              <a:rPr lang="pl-PL" dirty="0"/>
              <a:t> and </a:t>
            </a:r>
            <a:r>
              <a:rPr lang="pl-PL" dirty="0" err="1"/>
              <a:t>values</a:t>
            </a:r>
            <a:r>
              <a:rPr lang="pl-PL" dirty="0"/>
              <a:t> of the </a:t>
            </a:r>
            <a:r>
              <a:rPr lang="pl-PL" dirty="0" err="1"/>
              <a:t>community</a:t>
            </a:r>
            <a:r>
              <a:rPr lang="pl-PL" dirty="0"/>
              <a:t> (</a:t>
            </a:r>
            <a:r>
              <a:rPr lang="pl-PL" dirty="0" err="1"/>
              <a:t>parents</a:t>
            </a:r>
            <a:r>
              <a:rPr lang="pl-PL" dirty="0"/>
              <a:t>, </a:t>
            </a:r>
            <a:r>
              <a:rPr lang="pl-PL" dirty="0" err="1"/>
              <a:t>school</a:t>
            </a:r>
            <a:r>
              <a:rPr lang="pl-PL" dirty="0"/>
              <a:t>, </a:t>
            </a:r>
            <a:r>
              <a:rPr lang="pl-PL" dirty="0" err="1"/>
              <a:t>friends</a:t>
            </a:r>
            <a:r>
              <a:rPr lang="pl-PL" dirty="0"/>
              <a:t>, co-</a:t>
            </a:r>
            <a:r>
              <a:rPr lang="pl-PL" dirty="0" err="1"/>
              <a:t>workers</a:t>
            </a:r>
            <a:r>
              <a:rPr lang="pl-PL" dirty="0"/>
              <a:t>) – </a:t>
            </a:r>
            <a:r>
              <a:rPr lang="pl-PL" dirty="0" err="1"/>
              <a:t>it</a:t>
            </a:r>
            <a:r>
              <a:rPr lang="pl-PL" dirty="0"/>
              <a:t> </a:t>
            </a:r>
            <a:r>
              <a:rPr lang="pl-PL" dirty="0" err="1"/>
              <a:t>is</a:t>
            </a:r>
            <a:r>
              <a:rPr lang="pl-PL" dirty="0"/>
              <a:t> the </a:t>
            </a:r>
            <a:r>
              <a:rPr lang="pl-PL" dirty="0" err="1"/>
              <a:t>conscience</a:t>
            </a:r>
            <a:r>
              <a:rPr lang="pl-PL" dirty="0"/>
              <a:t>, a </a:t>
            </a:r>
            <a:r>
              <a:rPr lang="pl-PL" dirty="0" err="1"/>
              <a:t>brake</a:t>
            </a:r>
            <a:endParaRPr lang="pl-PL" dirty="0"/>
          </a:p>
          <a:p>
            <a:r>
              <a:rPr lang="pl-PL" dirty="0"/>
              <a:t>The ego </a:t>
            </a:r>
            <a:r>
              <a:rPr lang="pl-PL" dirty="0" err="1"/>
              <a:t>mediates</a:t>
            </a:r>
            <a:r>
              <a:rPr lang="pl-PL" dirty="0"/>
              <a:t> </a:t>
            </a:r>
            <a:r>
              <a:rPr lang="pl-PL" dirty="0" err="1"/>
              <a:t>between</a:t>
            </a:r>
            <a:r>
              <a:rPr lang="pl-PL" dirty="0"/>
              <a:t> the </a:t>
            </a:r>
            <a:r>
              <a:rPr lang="pl-PL" dirty="0" err="1"/>
              <a:t>id’s</a:t>
            </a:r>
            <a:r>
              <a:rPr lang="pl-PL" dirty="0"/>
              <a:t> </a:t>
            </a:r>
            <a:r>
              <a:rPr lang="pl-PL" dirty="0" err="1"/>
              <a:t>desire</a:t>
            </a:r>
            <a:r>
              <a:rPr lang="pl-PL" dirty="0"/>
              <a:t> for instant </a:t>
            </a:r>
            <a:r>
              <a:rPr lang="pl-PL" dirty="0" err="1"/>
              <a:t>gratification</a:t>
            </a:r>
            <a:r>
              <a:rPr lang="pl-PL" dirty="0"/>
              <a:t> and the </a:t>
            </a:r>
            <a:r>
              <a:rPr lang="pl-PL" dirty="0" err="1"/>
              <a:t>strict</a:t>
            </a:r>
            <a:r>
              <a:rPr lang="pl-PL" dirty="0"/>
              <a:t> </a:t>
            </a:r>
            <a:r>
              <a:rPr lang="pl-PL" dirty="0" err="1"/>
              <a:t>morality</a:t>
            </a:r>
            <a:r>
              <a:rPr lang="pl-PL" dirty="0"/>
              <a:t> of the superego</a:t>
            </a:r>
          </a:p>
          <a:p>
            <a:r>
              <a:rPr lang="pl-PL" dirty="0"/>
              <a:t>The id and a superego </a:t>
            </a:r>
            <a:r>
              <a:rPr lang="pl-PL" dirty="0" err="1"/>
              <a:t>are</a:t>
            </a:r>
            <a:r>
              <a:rPr lang="pl-PL" dirty="0"/>
              <a:t> </a:t>
            </a:r>
            <a:r>
              <a:rPr lang="pl-PL" dirty="0" err="1"/>
              <a:t>often</a:t>
            </a:r>
            <a:r>
              <a:rPr lang="pl-PL" dirty="0"/>
              <a:t> in a </a:t>
            </a:r>
            <a:r>
              <a:rPr lang="pl-PL" dirty="0" err="1"/>
              <a:t>conflict</a:t>
            </a:r>
            <a:endParaRPr lang="pl-PL" dirty="0"/>
          </a:p>
          <a:p>
            <a:r>
              <a:rPr lang="pl-PL" dirty="0" err="1"/>
              <a:t>Weak</a:t>
            </a:r>
            <a:r>
              <a:rPr lang="pl-PL" dirty="0"/>
              <a:t> </a:t>
            </a:r>
            <a:r>
              <a:rPr lang="pl-PL" dirty="0" err="1"/>
              <a:t>or</a:t>
            </a:r>
            <a:r>
              <a:rPr lang="pl-PL" dirty="0"/>
              <a:t> </a:t>
            </a:r>
            <a:r>
              <a:rPr lang="pl-PL" dirty="0" err="1"/>
              <a:t>absent</a:t>
            </a:r>
            <a:r>
              <a:rPr lang="pl-PL" dirty="0"/>
              <a:t> ego </a:t>
            </a:r>
            <a:r>
              <a:rPr lang="pl-PL" dirty="0" err="1"/>
              <a:t>leads</a:t>
            </a:r>
            <a:r>
              <a:rPr lang="pl-PL" dirty="0"/>
              <a:t> to </a:t>
            </a:r>
            <a:r>
              <a:rPr lang="pl-PL" dirty="0" err="1"/>
              <a:t>committing</a:t>
            </a:r>
            <a:r>
              <a:rPr lang="pl-PL" dirty="0"/>
              <a:t> a </a:t>
            </a:r>
            <a:r>
              <a:rPr lang="pl-PL" dirty="0" err="1"/>
              <a:t>crime</a:t>
            </a:r>
            <a:r>
              <a:rPr lang="pl-PL" dirty="0"/>
              <a:t>, </a:t>
            </a:r>
            <a:r>
              <a:rPr lang="pl-PL" dirty="0" err="1"/>
              <a:t>engaging</a:t>
            </a:r>
            <a:r>
              <a:rPr lang="pl-PL" dirty="0"/>
              <a:t> in </a:t>
            </a:r>
            <a:r>
              <a:rPr lang="pl-PL" dirty="0" err="1"/>
              <a:t>drug</a:t>
            </a:r>
            <a:r>
              <a:rPr lang="pl-PL" dirty="0"/>
              <a:t> </a:t>
            </a:r>
            <a:r>
              <a:rPr lang="pl-PL" dirty="0" err="1"/>
              <a:t>abuse</a:t>
            </a:r>
            <a:r>
              <a:rPr lang="pl-PL" dirty="0"/>
              <a:t>, etc.</a:t>
            </a:r>
          </a:p>
          <a:p>
            <a:r>
              <a:rPr lang="pl-PL" dirty="0"/>
              <a:t>’</a:t>
            </a:r>
            <a:r>
              <a:rPr lang="pl-PL" dirty="0" err="1"/>
              <a:t>displaced</a:t>
            </a:r>
            <a:r>
              <a:rPr lang="pl-PL" dirty="0"/>
              <a:t> </a:t>
            </a:r>
            <a:r>
              <a:rPr lang="pl-PL" dirty="0" err="1"/>
              <a:t>agression</a:t>
            </a:r>
            <a:r>
              <a:rPr lang="pl-PL" dirty="0"/>
              <a:t>’, </a:t>
            </a:r>
            <a:r>
              <a:rPr lang="pl-PL" dirty="0" err="1"/>
              <a:t>triggered</a:t>
            </a:r>
            <a:r>
              <a:rPr lang="pl-PL" dirty="0"/>
              <a:t> </a:t>
            </a:r>
            <a:r>
              <a:rPr lang="pl-PL" dirty="0" err="1"/>
              <a:t>displaced</a:t>
            </a:r>
            <a:r>
              <a:rPr lang="pl-PL" dirty="0"/>
              <a:t> </a:t>
            </a:r>
            <a:r>
              <a:rPr lang="pl-PL" dirty="0" err="1"/>
              <a:t>agression</a:t>
            </a:r>
            <a:endParaRPr lang="pl-PL" dirty="0"/>
          </a:p>
        </p:txBody>
      </p:sp>
    </p:spTree>
    <p:extLst>
      <p:ext uri="{BB962C8B-B14F-4D97-AF65-F5344CB8AC3E}">
        <p14:creationId xmlns:p14="http://schemas.microsoft.com/office/powerpoint/2010/main" val="434078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5F7C29E2-87B4-A040-95B7-C459D07AECD0}"/>
              </a:ext>
            </a:extLst>
          </p:cNvPr>
          <p:cNvSpPr>
            <a:spLocks noGrp="1"/>
          </p:cNvSpPr>
          <p:nvPr>
            <p:ph idx="1"/>
          </p:nvPr>
        </p:nvSpPr>
        <p:spPr>
          <a:xfrm>
            <a:off x="735724" y="483476"/>
            <a:ext cx="10618076" cy="5693487"/>
          </a:xfrm>
        </p:spPr>
        <p:txBody>
          <a:bodyPr>
            <a:normAutofit fontScale="92500"/>
          </a:bodyPr>
          <a:lstStyle/>
          <a:p>
            <a:r>
              <a:rPr lang="pl-PL" dirty="0">
                <a:solidFill>
                  <a:srgbClr val="7030A0"/>
                </a:solidFill>
              </a:rPr>
              <a:t>August </a:t>
            </a:r>
            <a:r>
              <a:rPr lang="pl-PL" dirty="0" err="1">
                <a:solidFill>
                  <a:srgbClr val="7030A0"/>
                </a:solidFill>
              </a:rPr>
              <a:t>Aichorn</a:t>
            </a:r>
            <a:r>
              <a:rPr lang="pl-PL" dirty="0">
                <a:solidFill>
                  <a:srgbClr val="7030A0"/>
                </a:solidFill>
              </a:rPr>
              <a:t> </a:t>
            </a:r>
            <a:r>
              <a:rPr lang="pl-PL" dirty="0"/>
              <a:t>- </a:t>
            </a:r>
            <a:r>
              <a:rPr lang="en-US" dirty="0"/>
              <a:t>unlike many of the sociologists of his day, </a:t>
            </a:r>
            <a:r>
              <a:rPr lang="en-US" dirty="0" err="1"/>
              <a:t>Aichorn</a:t>
            </a:r>
            <a:r>
              <a:rPr lang="en-US" dirty="0"/>
              <a:t> felt that exposure to stressful social environments did not automatically produce crime or violence. After all, </a:t>
            </a:r>
            <a:r>
              <a:rPr lang="en-US" dirty="0">
                <a:solidFill>
                  <a:srgbClr val="FF0000"/>
                </a:solidFill>
              </a:rPr>
              <a:t>most people are exposed to extreme stress and do not engage in serious forms of criminality</a:t>
            </a:r>
            <a:r>
              <a:rPr lang="en-US" dirty="0"/>
              <a:t>. </a:t>
            </a:r>
            <a:r>
              <a:rPr lang="en-US" dirty="0" err="1">
                <a:solidFill>
                  <a:srgbClr val="E84BA1"/>
                </a:solidFill>
              </a:rPr>
              <a:t>Aichorn</a:t>
            </a:r>
            <a:r>
              <a:rPr lang="en-US" dirty="0">
                <a:solidFill>
                  <a:srgbClr val="E84BA1"/>
                </a:solidFill>
              </a:rPr>
              <a:t> felt that stress only produced crime in those who had a particular mental state known as latent delinquency.</a:t>
            </a:r>
            <a:r>
              <a:rPr lang="en-US" dirty="0"/>
              <a:t> </a:t>
            </a:r>
            <a:r>
              <a:rPr lang="en-US" dirty="0">
                <a:solidFill>
                  <a:srgbClr val="FF0000"/>
                </a:solidFill>
              </a:rPr>
              <a:t>Latent delinquency, according to </a:t>
            </a:r>
            <a:r>
              <a:rPr lang="en-US" dirty="0" err="1">
                <a:solidFill>
                  <a:srgbClr val="FF0000"/>
                </a:solidFill>
              </a:rPr>
              <a:t>Aichorn</a:t>
            </a:r>
            <a:r>
              <a:rPr lang="en-US" dirty="0">
                <a:solidFill>
                  <a:srgbClr val="FF0000"/>
                </a:solidFill>
              </a:rPr>
              <a:t>, results from inadequate childhood socialization and manifests itself in the need for immediate gratification (impulsivity), a lack of empathy for others, and the inability to feel guilt </a:t>
            </a:r>
            <a:r>
              <a:rPr lang="en-US" dirty="0"/>
              <a:t>(</a:t>
            </a:r>
            <a:r>
              <a:rPr lang="en-US" dirty="0" err="1"/>
              <a:t>Aichorn</a:t>
            </a:r>
            <a:r>
              <a:rPr lang="en-US" dirty="0"/>
              <a:t>, first published in 1925, reprinted 1936).</a:t>
            </a:r>
          </a:p>
          <a:p>
            <a:r>
              <a:rPr lang="en-US" dirty="0"/>
              <a:t>He postulated that the failure to develop a superego was the results of the parents being unloving or absent for much of the child’s upbringing.</a:t>
            </a:r>
          </a:p>
          <a:p>
            <a:r>
              <a:rPr lang="en-US" dirty="0">
                <a:solidFill>
                  <a:srgbClr val="E84BA1"/>
                </a:solidFill>
              </a:rPr>
              <a:t>Parental neglect </a:t>
            </a:r>
            <a:r>
              <a:rPr lang="en-US" dirty="0"/>
              <a:t>was not seen as the only reason for the super-ego to be underdeveloped: </a:t>
            </a:r>
            <a:r>
              <a:rPr lang="en-US" dirty="0">
                <a:solidFill>
                  <a:srgbClr val="E84BA1"/>
                </a:solidFill>
              </a:rPr>
              <a:t>over-indulgent parents</a:t>
            </a:r>
            <a:r>
              <a:rPr lang="en-US" dirty="0"/>
              <a:t>, allowing the child to do anything, would have a similar effect</a:t>
            </a:r>
            <a:endParaRPr lang="pl-PL" dirty="0"/>
          </a:p>
          <a:p>
            <a:endParaRPr lang="pl-PL" dirty="0"/>
          </a:p>
        </p:txBody>
      </p:sp>
    </p:spTree>
    <p:extLst>
      <p:ext uri="{BB962C8B-B14F-4D97-AF65-F5344CB8AC3E}">
        <p14:creationId xmlns:p14="http://schemas.microsoft.com/office/powerpoint/2010/main" val="2760475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048FCE-35C4-F54D-8C3B-31AB38CFDF12}"/>
              </a:ext>
            </a:extLst>
          </p:cNvPr>
          <p:cNvSpPr>
            <a:spLocks noGrp="1"/>
          </p:cNvSpPr>
          <p:nvPr>
            <p:ph type="title"/>
          </p:nvPr>
        </p:nvSpPr>
        <p:spPr/>
        <p:txBody>
          <a:bodyPr>
            <a:normAutofit/>
          </a:bodyPr>
          <a:lstStyle/>
          <a:p>
            <a:r>
              <a:rPr lang="pl-PL" sz="3500" dirty="0">
                <a:solidFill>
                  <a:srgbClr val="E84BA1"/>
                </a:solidFill>
              </a:rPr>
              <a:t>II. </a:t>
            </a:r>
            <a:r>
              <a:rPr lang="pl-PL" sz="3500" dirty="0" err="1">
                <a:solidFill>
                  <a:srgbClr val="E84BA1"/>
                </a:solidFill>
              </a:rPr>
              <a:t>Behavioral</a:t>
            </a:r>
            <a:r>
              <a:rPr lang="pl-PL" sz="3500" dirty="0">
                <a:solidFill>
                  <a:srgbClr val="E84BA1"/>
                </a:solidFill>
              </a:rPr>
              <a:t> </a:t>
            </a:r>
            <a:r>
              <a:rPr lang="pl-PL" sz="3500" dirty="0" err="1">
                <a:solidFill>
                  <a:srgbClr val="E84BA1"/>
                </a:solidFill>
              </a:rPr>
              <a:t>theory</a:t>
            </a:r>
            <a:r>
              <a:rPr lang="pl-PL" sz="3500" dirty="0">
                <a:solidFill>
                  <a:srgbClr val="E84BA1"/>
                </a:solidFill>
              </a:rPr>
              <a:t> - </a:t>
            </a:r>
            <a:r>
              <a:rPr lang="pl-PL" sz="3500" dirty="0" err="1">
                <a:solidFill>
                  <a:srgbClr val="E84BA1"/>
                </a:solidFill>
              </a:rPr>
              <a:t>behaviorism</a:t>
            </a:r>
            <a:endParaRPr lang="pl-PL" sz="3500" dirty="0">
              <a:solidFill>
                <a:srgbClr val="E84BA1"/>
              </a:solidFill>
            </a:endParaRPr>
          </a:p>
        </p:txBody>
      </p:sp>
      <p:sp>
        <p:nvSpPr>
          <p:cNvPr id="3" name="Symbol zastępczy zawartości 2">
            <a:extLst>
              <a:ext uri="{FF2B5EF4-FFF2-40B4-BE49-F238E27FC236}">
                <a16:creationId xmlns:a16="http://schemas.microsoft.com/office/drawing/2014/main" id="{FF247C55-E7D0-9C46-B7C4-863BDB89F394}"/>
              </a:ext>
            </a:extLst>
          </p:cNvPr>
          <p:cNvSpPr>
            <a:spLocks noGrp="1"/>
          </p:cNvSpPr>
          <p:nvPr>
            <p:ph idx="1"/>
          </p:nvPr>
        </p:nvSpPr>
        <p:spPr/>
        <p:txBody>
          <a:bodyPr/>
          <a:lstStyle/>
          <a:p>
            <a:r>
              <a:rPr lang="pl-PL" dirty="0"/>
              <a:t>Human </a:t>
            </a:r>
            <a:r>
              <a:rPr lang="pl-PL" dirty="0" err="1"/>
              <a:t>behaviour</a:t>
            </a:r>
            <a:r>
              <a:rPr lang="pl-PL" dirty="0"/>
              <a:t> </a:t>
            </a:r>
            <a:r>
              <a:rPr lang="pl-PL" dirty="0" err="1"/>
              <a:t>is</a:t>
            </a:r>
            <a:r>
              <a:rPr lang="pl-PL" dirty="0"/>
              <a:t> </a:t>
            </a:r>
            <a:r>
              <a:rPr lang="pl-PL" dirty="0" err="1"/>
              <a:t>developed</a:t>
            </a:r>
            <a:r>
              <a:rPr lang="pl-PL" dirty="0"/>
              <a:t> </a:t>
            </a:r>
            <a:r>
              <a:rPr lang="pl-PL" dirty="0" err="1"/>
              <a:t>thorugh</a:t>
            </a:r>
            <a:r>
              <a:rPr lang="pl-PL" dirty="0"/>
              <a:t> learning </a:t>
            </a:r>
            <a:r>
              <a:rPr lang="pl-PL" dirty="0" err="1"/>
              <a:t>experiences</a:t>
            </a:r>
            <a:endParaRPr lang="pl-PL" dirty="0"/>
          </a:p>
          <a:p>
            <a:r>
              <a:rPr lang="pl-PL" dirty="0"/>
              <a:t>Albert Bandura (</a:t>
            </a:r>
            <a:r>
              <a:rPr lang="pl-PL" dirty="0" err="1"/>
              <a:t>Social</a:t>
            </a:r>
            <a:r>
              <a:rPr lang="pl-PL" dirty="0"/>
              <a:t> Learning </a:t>
            </a:r>
            <a:r>
              <a:rPr lang="pl-PL" dirty="0" err="1"/>
              <a:t>Theory</a:t>
            </a:r>
            <a:r>
              <a:rPr lang="pl-PL" dirty="0"/>
              <a:t> of </a:t>
            </a:r>
            <a:r>
              <a:rPr lang="pl-PL" dirty="0" err="1"/>
              <a:t>Aggression</a:t>
            </a:r>
            <a:r>
              <a:rPr lang="pl-PL" dirty="0"/>
              <a:t>, 1978): </a:t>
            </a:r>
            <a:r>
              <a:rPr lang="pl-PL" dirty="0" err="1"/>
              <a:t>people</a:t>
            </a:r>
            <a:r>
              <a:rPr lang="pl-PL" dirty="0"/>
              <a:t> </a:t>
            </a:r>
            <a:r>
              <a:rPr lang="pl-PL" dirty="0" err="1"/>
              <a:t>change</a:t>
            </a:r>
            <a:r>
              <a:rPr lang="pl-PL" dirty="0"/>
              <a:t> </a:t>
            </a:r>
            <a:r>
              <a:rPr lang="pl-PL" dirty="0" err="1"/>
              <a:t>their</a:t>
            </a:r>
            <a:r>
              <a:rPr lang="pl-PL" dirty="0"/>
              <a:t> </a:t>
            </a:r>
            <a:r>
              <a:rPr lang="pl-PL" dirty="0" err="1"/>
              <a:t>behaviour</a:t>
            </a:r>
            <a:r>
              <a:rPr lang="pl-PL" dirty="0"/>
              <a:t> </a:t>
            </a:r>
            <a:r>
              <a:rPr lang="pl-PL" dirty="0" err="1"/>
              <a:t>according</a:t>
            </a:r>
            <a:r>
              <a:rPr lang="pl-PL" dirty="0"/>
              <a:t> to </a:t>
            </a:r>
            <a:r>
              <a:rPr lang="pl-PL" dirty="0" err="1"/>
              <a:t>reactions</a:t>
            </a:r>
            <a:r>
              <a:rPr lang="pl-PL" dirty="0"/>
              <a:t> </a:t>
            </a:r>
            <a:r>
              <a:rPr lang="pl-PL" dirty="0" err="1"/>
              <a:t>this</a:t>
            </a:r>
            <a:r>
              <a:rPr lang="pl-PL" dirty="0"/>
              <a:t> </a:t>
            </a:r>
            <a:r>
              <a:rPr lang="pl-PL" dirty="0" err="1"/>
              <a:t>behaviour</a:t>
            </a:r>
            <a:r>
              <a:rPr lang="pl-PL" dirty="0"/>
              <a:t> </a:t>
            </a:r>
            <a:r>
              <a:rPr lang="pl-PL" dirty="0" err="1"/>
              <a:t>elicits</a:t>
            </a:r>
            <a:r>
              <a:rPr lang="pl-PL" dirty="0"/>
              <a:t> in </a:t>
            </a:r>
            <a:r>
              <a:rPr lang="pl-PL" dirty="0" err="1"/>
              <a:t>other</a:t>
            </a:r>
            <a:r>
              <a:rPr lang="pl-PL" dirty="0"/>
              <a:t> </a:t>
            </a:r>
            <a:r>
              <a:rPr lang="pl-PL" dirty="0" err="1"/>
              <a:t>people</a:t>
            </a:r>
            <a:endParaRPr lang="pl-PL" dirty="0"/>
          </a:p>
          <a:p>
            <a:r>
              <a:rPr lang="pl-PL" dirty="0" err="1"/>
              <a:t>Awards</a:t>
            </a:r>
            <a:r>
              <a:rPr lang="pl-PL" dirty="0"/>
              <a:t> and </a:t>
            </a:r>
            <a:r>
              <a:rPr lang="pl-PL" dirty="0" err="1"/>
              <a:t>punishments</a:t>
            </a:r>
            <a:endParaRPr lang="pl-PL" dirty="0"/>
          </a:p>
          <a:p>
            <a:r>
              <a:rPr lang="pl-PL" dirty="0" err="1"/>
              <a:t>Behaviorists</a:t>
            </a:r>
            <a:r>
              <a:rPr lang="pl-PL" dirty="0"/>
              <a:t> </a:t>
            </a:r>
            <a:r>
              <a:rPr lang="pl-PL" dirty="0" err="1"/>
              <a:t>consider</a:t>
            </a:r>
            <a:r>
              <a:rPr lang="pl-PL" dirty="0"/>
              <a:t> </a:t>
            </a:r>
            <a:r>
              <a:rPr lang="pl-PL" dirty="0" err="1"/>
              <a:t>crimes</a:t>
            </a:r>
            <a:r>
              <a:rPr lang="pl-PL" dirty="0"/>
              <a:t> as </a:t>
            </a:r>
            <a:r>
              <a:rPr lang="pl-PL" dirty="0" err="1"/>
              <a:t>learned</a:t>
            </a:r>
            <a:r>
              <a:rPr lang="pl-PL" dirty="0"/>
              <a:t> </a:t>
            </a:r>
            <a:r>
              <a:rPr lang="pl-PL" dirty="0" err="1"/>
              <a:t>responses</a:t>
            </a:r>
            <a:r>
              <a:rPr lang="pl-PL" dirty="0"/>
              <a:t> to </a:t>
            </a:r>
            <a:r>
              <a:rPr lang="pl-PL" dirty="0" err="1"/>
              <a:t>life’s</a:t>
            </a:r>
            <a:r>
              <a:rPr lang="pl-PL" dirty="0"/>
              <a:t> </a:t>
            </a:r>
            <a:r>
              <a:rPr lang="pl-PL" dirty="0" err="1"/>
              <a:t>situations</a:t>
            </a:r>
            <a:endParaRPr lang="pl-PL" dirty="0"/>
          </a:p>
          <a:p>
            <a:r>
              <a:rPr lang="pl-PL" dirty="0">
                <a:solidFill>
                  <a:srgbClr val="E84BA1"/>
                </a:solidFill>
              </a:rPr>
              <a:t>’</a:t>
            </a:r>
            <a:r>
              <a:rPr lang="pl-PL" dirty="0" err="1">
                <a:solidFill>
                  <a:srgbClr val="E84BA1"/>
                </a:solidFill>
              </a:rPr>
              <a:t>social</a:t>
            </a:r>
            <a:r>
              <a:rPr lang="pl-PL" dirty="0">
                <a:solidFill>
                  <a:srgbClr val="E84BA1"/>
                </a:solidFill>
              </a:rPr>
              <a:t> learning </a:t>
            </a:r>
            <a:r>
              <a:rPr lang="pl-PL" dirty="0" err="1">
                <a:solidFill>
                  <a:srgbClr val="E84BA1"/>
                </a:solidFill>
              </a:rPr>
              <a:t>theory</a:t>
            </a:r>
            <a:r>
              <a:rPr lang="pl-PL" dirty="0">
                <a:solidFill>
                  <a:srgbClr val="E84BA1"/>
                </a:solidFill>
              </a:rPr>
              <a:t>’ </a:t>
            </a:r>
            <a:r>
              <a:rPr lang="pl-PL" dirty="0"/>
              <a:t>by Albert Bandura: </a:t>
            </a:r>
            <a:r>
              <a:rPr lang="pl-PL" dirty="0" err="1"/>
              <a:t>children</a:t>
            </a:r>
            <a:r>
              <a:rPr lang="pl-PL" dirty="0"/>
              <a:t> </a:t>
            </a:r>
            <a:r>
              <a:rPr lang="pl-PL" dirty="0" err="1"/>
              <a:t>learn</a:t>
            </a:r>
            <a:r>
              <a:rPr lang="pl-PL" dirty="0"/>
              <a:t> </a:t>
            </a:r>
            <a:r>
              <a:rPr lang="pl-PL" dirty="0" err="1"/>
              <a:t>violence</a:t>
            </a:r>
            <a:r>
              <a:rPr lang="pl-PL" dirty="0"/>
              <a:t> </a:t>
            </a:r>
            <a:r>
              <a:rPr lang="pl-PL" dirty="0" err="1"/>
              <a:t>through</a:t>
            </a:r>
            <a:r>
              <a:rPr lang="pl-PL" dirty="0"/>
              <a:t> </a:t>
            </a:r>
            <a:r>
              <a:rPr lang="pl-PL" dirty="0" err="1"/>
              <a:t>observation</a:t>
            </a:r>
            <a:r>
              <a:rPr lang="pl-PL" dirty="0"/>
              <a:t> of </a:t>
            </a:r>
            <a:r>
              <a:rPr lang="pl-PL" dirty="0" err="1"/>
              <a:t>others</a:t>
            </a:r>
            <a:r>
              <a:rPr lang="pl-PL" dirty="0"/>
              <a:t>, </a:t>
            </a:r>
            <a:r>
              <a:rPr lang="pl-PL" dirty="0" err="1"/>
              <a:t>primarily</a:t>
            </a:r>
            <a:r>
              <a:rPr lang="pl-PL" dirty="0"/>
              <a:t>: 1) family </a:t>
            </a:r>
            <a:r>
              <a:rPr lang="pl-PL" dirty="0" err="1"/>
              <a:t>interaction</a:t>
            </a:r>
            <a:r>
              <a:rPr lang="pl-PL" dirty="0"/>
              <a:t>, </a:t>
            </a:r>
          </a:p>
          <a:p>
            <a:pPr marL="0" indent="0">
              <a:buNone/>
            </a:pPr>
            <a:r>
              <a:rPr lang="pl-PL" dirty="0"/>
              <a:t>2) </a:t>
            </a:r>
            <a:r>
              <a:rPr lang="pl-PL" dirty="0" err="1"/>
              <a:t>environmental</a:t>
            </a:r>
            <a:r>
              <a:rPr lang="pl-PL" dirty="0"/>
              <a:t> </a:t>
            </a:r>
            <a:r>
              <a:rPr lang="pl-PL" dirty="0" err="1"/>
              <a:t>experiences</a:t>
            </a:r>
            <a:r>
              <a:rPr lang="pl-PL" dirty="0"/>
              <a:t>, 3) mass media (</a:t>
            </a:r>
            <a:r>
              <a:rPr lang="pl-PL" dirty="0" err="1"/>
              <a:t>also</a:t>
            </a:r>
            <a:r>
              <a:rPr lang="pl-PL" dirty="0"/>
              <a:t> video </a:t>
            </a:r>
            <a:r>
              <a:rPr lang="pl-PL" dirty="0" err="1"/>
              <a:t>games</a:t>
            </a:r>
            <a:r>
              <a:rPr lang="pl-PL" dirty="0"/>
              <a:t>)</a:t>
            </a:r>
          </a:p>
        </p:txBody>
      </p:sp>
    </p:spTree>
    <p:extLst>
      <p:ext uri="{BB962C8B-B14F-4D97-AF65-F5344CB8AC3E}">
        <p14:creationId xmlns:p14="http://schemas.microsoft.com/office/powerpoint/2010/main" val="947509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97DDFB05-9960-C64E-BAC3-166E8CC038B8}"/>
              </a:ext>
            </a:extLst>
          </p:cNvPr>
          <p:cNvSpPr>
            <a:spLocks noGrp="1"/>
          </p:cNvSpPr>
          <p:nvPr>
            <p:ph idx="1"/>
          </p:nvPr>
        </p:nvSpPr>
        <p:spPr>
          <a:xfrm>
            <a:off x="838200" y="536028"/>
            <a:ext cx="10515600" cy="5640935"/>
          </a:xfrm>
        </p:spPr>
        <p:txBody>
          <a:bodyPr>
            <a:normAutofit fontScale="92500" lnSpcReduction="10000"/>
          </a:bodyPr>
          <a:lstStyle/>
          <a:p>
            <a:r>
              <a:rPr lang="en-US" dirty="0" err="1"/>
              <a:t>Behavioural</a:t>
            </a:r>
            <a:r>
              <a:rPr lang="en-US" dirty="0"/>
              <a:t> theorists have argued that the following four factors help produce violence: </a:t>
            </a:r>
          </a:p>
          <a:p>
            <a:pPr marL="514350" indent="-514350">
              <a:buAutoNum type="arabicParenR"/>
            </a:pPr>
            <a:r>
              <a:rPr lang="en-US" dirty="0">
                <a:solidFill>
                  <a:srgbClr val="E84BA1"/>
                </a:solidFill>
              </a:rPr>
              <a:t>a stressful event or stimulus </a:t>
            </a:r>
            <a:r>
              <a:rPr lang="en-US" dirty="0"/>
              <a:t>– like a threat, challenge or assault – that heightens arousal; </a:t>
            </a:r>
          </a:p>
          <a:p>
            <a:pPr marL="514350" indent="-514350">
              <a:buAutoNum type="arabicParenR"/>
            </a:pPr>
            <a:r>
              <a:rPr lang="en-US" dirty="0">
                <a:solidFill>
                  <a:srgbClr val="E84BA1"/>
                </a:solidFill>
              </a:rPr>
              <a:t>aggressive skills or techniques learned through observing others</a:t>
            </a:r>
            <a:r>
              <a:rPr lang="en-US" dirty="0"/>
              <a:t>; </a:t>
            </a:r>
          </a:p>
          <a:p>
            <a:pPr marL="514350" indent="-514350">
              <a:buAutoNum type="arabicParenR"/>
            </a:pPr>
            <a:r>
              <a:rPr lang="en-US" dirty="0">
                <a:solidFill>
                  <a:srgbClr val="E84BA1"/>
                </a:solidFill>
              </a:rPr>
              <a:t>a belief that aggression or violence will be socially rewarded </a:t>
            </a:r>
            <a:r>
              <a:rPr lang="en-US" dirty="0"/>
              <a:t>(by, for example, reducing frustration, enhancing self-esteem, providing material goods or earning the praise of other people); and </a:t>
            </a:r>
          </a:p>
          <a:p>
            <a:pPr marL="514350" indent="-514350">
              <a:buAutoNum type="arabicParenR"/>
            </a:pPr>
            <a:r>
              <a:rPr lang="en-US" dirty="0">
                <a:solidFill>
                  <a:srgbClr val="E84BA1"/>
                </a:solidFill>
              </a:rPr>
              <a:t>a value system that condones violent acts within certain social contexts</a:t>
            </a:r>
            <a:r>
              <a:rPr lang="en-US" dirty="0"/>
              <a:t>. </a:t>
            </a:r>
          </a:p>
          <a:p>
            <a:pPr marL="514350" indent="-514350">
              <a:buAutoNum type="arabicParenR"/>
            </a:pPr>
            <a:endParaRPr lang="en-US" dirty="0"/>
          </a:p>
          <a:p>
            <a:pPr marL="0" indent="0">
              <a:buNone/>
            </a:pPr>
            <a:r>
              <a:rPr lang="en-US" dirty="0"/>
              <a:t>Early empirical tests of these four principles were promising (</a:t>
            </a:r>
            <a:r>
              <a:rPr lang="en-US" dirty="0" err="1"/>
              <a:t>Bartol</a:t>
            </a:r>
            <a:r>
              <a:rPr lang="en-US" dirty="0"/>
              <a:t>, 2002). As a result, </a:t>
            </a:r>
            <a:r>
              <a:rPr lang="en-US" dirty="0" err="1"/>
              <a:t>behavioural</a:t>
            </a:r>
            <a:r>
              <a:rPr lang="en-US" dirty="0"/>
              <a:t> theory directly contributed to the development of social learning theories of deviance (differential association theory, sub-cultural theory, neutralization theory, etc.). </a:t>
            </a:r>
            <a:endParaRPr lang="pl-PL" dirty="0"/>
          </a:p>
        </p:txBody>
      </p:sp>
    </p:spTree>
    <p:extLst>
      <p:ext uri="{BB962C8B-B14F-4D97-AF65-F5344CB8AC3E}">
        <p14:creationId xmlns:p14="http://schemas.microsoft.com/office/powerpoint/2010/main" val="40418290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9A464B0-6CE0-2E47-89AC-A48A74467284}"/>
              </a:ext>
            </a:extLst>
          </p:cNvPr>
          <p:cNvSpPr>
            <a:spLocks noGrp="1"/>
          </p:cNvSpPr>
          <p:nvPr>
            <p:ph type="title"/>
          </p:nvPr>
        </p:nvSpPr>
        <p:spPr>
          <a:xfrm>
            <a:off x="838200" y="365125"/>
            <a:ext cx="10515600" cy="864585"/>
          </a:xfrm>
        </p:spPr>
        <p:txBody>
          <a:bodyPr>
            <a:normAutofit/>
          </a:bodyPr>
          <a:lstStyle/>
          <a:p>
            <a:r>
              <a:rPr lang="pl-PL" sz="3500" dirty="0">
                <a:solidFill>
                  <a:srgbClr val="E84BA1"/>
                </a:solidFill>
              </a:rPr>
              <a:t>III. </a:t>
            </a:r>
            <a:r>
              <a:rPr lang="pl-PL" sz="3500" dirty="0" err="1">
                <a:solidFill>
                  <a:srgbClr val="E84BA1"/>
                </a:solidFill>
              </a:rPr>
              <a:t>Cognitive</a:t>
            </a:r>
            <a:r>
              <a:rPr lang="pl-PL" sz="3500" dirty="0">
                <a:solidFill>
                  <a:srgbClr val="E84BA1"/>
                </a:solidFill>
              </a:rPr>
              <a:t> </a:t>
            </a:r>
            <a:r>
              <a:rPr lang="pl-PL" sz="3500" dirty="0" err="1">
                <a:solidFill>
                  <a:srgbClr val="E84BA1"/>
                </a:solidFill>
              </a:rPr>
              <a:t>theory</a:t>
            </a:r>
            <a:endParaRPr lang="pl-PL" sz="3500" dirty="0">
              <a:solidFill>
                <a:srgbClr val="E84BA1"/>
              </a:solidFill>
            </a:endParaRPr>
          </a:p>
        </p:txBody>
      </p:sp>
      <p:sp>
        <p:nvSpPr>
          <p:cNvPr id="3" name="Symbol zastępczy zawartości 2">
            <a:extLst>
              <a:ext uri="{FF2B5EF4-FFF2-40B4-BE49-F238E27FC236}">
                <a16:creationId xmlns:a16="http://schemas.microsoft.com/office/drawing/2014/main" id="{4D6C051A-48AD-954D-9B9B-36BD9AED33D8}"/>
              </a:ext>
            </a:extLst>
          </p:cNvPr>
          <p:cNvSpPr>
            <a:spLocks noGrp="1"/>
          </p:cNvSpPr>
          <p:nvPr>
            <p:ph idx="1"/>
          </p:nvPr>
        </p:nvSpPr>
        <p:spPr/>
        <p:txBody>
          <a:bodyPr/>
          <a:lstStyle/>
          <a:p>
            <a:r>
              <a:rPr lang="pl-PL" dirty="0" err="1">
                <a:solidFill>
                  <a:srgbClr val="E84BA1"/>
                </a:solidFill>
              </a:rPr>
              <a:t>Mental</a:t>
            </a:r>
            <a:r>
              <a:rPr lang="pl-PL" dirty="0">
                <a:solidFill>
                  <a:srgbClr val="E84BA1"/>
                </a:solidFill>
              </a:rPr>
              <a:t> </a:t>
            </a:r>
            <a:r>
              <a:rPr lang="pl-PL" dirty="0" err="1">
                <a:solidFill>
                  <a:srgbClr val="E84BA1"/>
                </a:solidFill>
              </a:rPr>
              <a:t>processes</a:t>
            </a:r>
            <a:r>
              <a:rPr lang="pl-PL" dirty="0">
                <a:solidFill>
                  <a:srgbClr val="E84BA1"/>
                </a:solidFill>
              </a:rPr>
              <a:t> of the </a:t>
            </a:r>
            <a:r>
              <a:rPr lang="pl-PL" dirty="0" err="1">
                <a:solidFill>
                  <a:srgbClr val="E84BA1"/>
                </a:solidFill>
              </a:rPr>
              <a:t>individual</a:t>
            </a:r>
            <a:endParaRPr lang="pl-PL" dirty="0">
              <a:solidFill>
                <a:srgbClr val="E84BA1"/>
              </a:solidFill>
            </a:endParaRPr>
          </a:p>
          <a:p>
            <a:r>
              <a:rPr lang="pl-PL" dirty="0"/>
              <a:t>Wilhelm Wundt and </a:t>
            </a:r>
            <a:r>
              <a:rPr lang="pl-PL" dirty="0" err="1"/>
              <a:t>Willian</a:t>
            </a:r>
            <a:r>
              <a:rPr lang="pl-PL" dirty="0"/>
              <a:t> James – </a:t>
            </a:r>
            <a:r>
              <a:rPr lang="pl-PL" dirty="0" err="1"/>
              <a:t>pioneers</a:t>
            </a:r>
            <a:endParaRPr lang="pl-PL" dirty="0"/>
          </a:p>
          <a:p>
            <a:r>
              <a:rPr lang="pl-PL" dirty="0" err="1"/>
              <a:t>Two</a:t>
            </a:r>
            <a:r>
              <a:rPr lang="pl-PL" dirty="0"/>
              <a:t> </a:t>
            </a:r>
            <a:r>
              <a:rPr lang="pl-PL" dirty="0" err="1"/>
              <a:t>main</a:t>
            </a:r>
            <a:r>
              <a:rPr lang="pl-PL" dirty="0"/>
              <a:t> </a:t>
            </a:r>
            <a:r>
              <a:rPr lang="pl-PL" dirty="0" err="1"/>
              <a:t>subdisciplines</a:t>
            </a:r>
            <a:r>
              <a:rPr lang="pl-PL" dirty="0"/>
              <a:t>: </a:t>
            </a:r>
            <a:r>
              <a:rPr lang="pl-PL" dirty="0" err="1"/>
              <a:t>moral</a:t>
            </a:r>
            <a:r>
              <a:rPr lang="pl-PL" dirty="0"/>
              <a:t> development and </a:t>
            </a:r>
            <a:r>
              <a:rPr lang="pl-PL" dirty="0" err="1"/>
              <a:t>information-processing</a:t>
            </a:r>
            <a:r>
              <a:rPr lang="pl-PL" dirty="0"/>
              <a:t> </a:t>
            </a:r>
            <a:r>
              <a:rPr lang="pl-PL" dirty="0" err="1"/>
              <a:t>branch</a:t>
            </a:r>
            <a:endParaRPr lang="pl-PL" dirty="0"/>
          </a:p>
          <a:p>
            <a:r>
              <a:rPr lang="pl-PL" dirty="0">
                <a:solidFill>
                  <a:srgbClr val="E84BA1"/>
                </a:solidFill>
              </a:rPr>
              <a:t>Lawrence </a:t>
            </a:r>
            <a:r>
              <a:rPr lang="pl-PL" dirty="0" err="1">
                <a:solidFill>
                  <a:srgbClr val="E84BA1"/>
                </a:solidFill>
              </a:rPr>
              <a:t>Kohlberg</a:t>
            </a:r>
            <a:r>
              <a:rPr lang="pl-PL" dirty="0">
                <a:solidFill>
                  <a:srgbClr val="E84BA1"/>
                </a:solidFill>
              </a:rPr>
              <a:t> – applied the </a:t>
            </a:r>
            <a:r>
              <a:rPr lang="pl-PL" dirty="0" err="1">
                <a:solidFill>
                  <a:srgbClr val="E84BA1"/>
                </a:solidFill>
              </a:rPr>
              <a:t>concept</a:t>
            </a:r>
            <a:r>
              <a:rPr lang="pl-PL" dirty="0">
                <a:solidFill>
                  <a:srgbClr val="E84BA1"/>
                </a:solidFill>
              </a:rPr>
              <a:t> of </a:t>
            </a:r>
            <a:r>
              <a:rPr lang="pl-PL" dirty="0" err="1">
                <a:solidFill>
                  <a:srgbClr val="E84BA1"/>
                </a:solidFill>
              </a:rPr>
              <a:t>moral</a:t>
            </a:r>
            <a:r>
              <a:rPr lang="pl-PL" dirty="0">
                <a:solidFill>
                  <a:srgbClr val="E84BA1"/>
                </a:solidFill>
              </a:rPr>
              <a:t> development – </a:t>
            </a:r>
            <a:r>
              <a:rPr lang="pl-PL" dirty="0" err="1">
                <a:solidFill>
                  <a:srgbClr val="E84BA1"/>
                </a:solidFill>
              </a:rPr>
              <a:t>people</a:t>
            </a:r>
            <a:r>
              <a:rPr lang="pl-PL" dirty="0">
                <a:solidFill>
                  <a:srgbClr val="E84BA1"/>
                </a:solidFill>
              </a:rPr>
              <a:t> pass </a:t>
            </a:r>
            <a:r>
              <a:rPr lang="pl-PL" dirty="0" err="1">
                <a:solidFill>
                  <a:srgbClr val="E84BA1"/>
                </a:solidFill>
              </a:rPr>
              <a:t>through</a:t>
            </a:r>
            <a:r>
              <a:rPr lang="pl-PL" dirty="0">
                <a:solidFill>
                  <a:srgbClr val="E84BA1"/>
                </a:solidFill>
              </a:rPr>
              <a:t> </a:t>
            </a:r>
            <a:r>
              <a:rPr lang="pl-PL" dirty="0" err="1">
                <a:solidFill>
                  <a:srgbClr val="E84BA1"/>
                </a:solidFill>
              </a:rPr>
              <a:t>stages</a:t>
            </a:r>
            <a:r>
              <a:rPr lang="pl-PL" dirty="0">
                <a:solidFill>
                  <a:srgbClr val="E84BA1"/>
                </a:solidFill>
              </a:rPr>
              <a:t> of </a:t>
            </a:r>
            <a:r>
              <a:rPr lang="pl-PL" dirty="0" err="1">
                <a:solidFill>
                  <a:srgbClr val="E84BA1"/>
                </a:solidFill>
              </a:rPr>
              <a:t>moral</a:t>
            </a:r>
            <a:r>
              <a:rPr lang="pl-PL" dirty="0">
                <a:solidFill>
                  <a:srgbClr val="E84BA1"/>
                </a:solidFill>
              </a:rPr>
              <a:t> development; </a:t>
            </a:r>
            <a:r>
              <a:rPr lang="pl-PL" dirty="0" err="1">
                <a:solidFill>
                  <a:srgbClr val="E84BA1"/>
                </a:solidFill>
              </a:rPr>
              <a:t>there</a:t>
            </a:r>
            <a:r>
              <a:rPr lang="pl-PL" dirty="0">
                <a:solidFill>
                  <a:srgbClr val="E84BA1"/>
                </a:solidFill>
              </a:rPr>
              <a:t> </a:t>
            </a:r>
            <a:r>
              <a:rPr lang="pl-PL" dirty="0" err="1">
                <a:solidFill>
                  <a:srgbClr val="E84BA1"/>
                </a:solidFill>
              </a:rPr>
              <a:t>are</a:t>
            </a:r>
            <a:r>
              <a:rPr lang="pl-PL" dirty="0">
                <a:solidFill>
                  <a:srgbClr val="E84BA1"/>
                </a:solidFill>
              </a:rPr>
              <a:t> </a:t>
            </a:r>
            <a:r>
              <a:rPr lang="pl-PL" dirty="0" err="1">
                <a:solidFill>
                  <a:srgbClr val="E84BA1"/>
                </a:solidFill>
              </a:rPr>
              <a:t>levels</a:t>
            </a:r>
            <a:r>
              <a:rPr lang="pl-PL" dirty="0">
                <a:solidFill>
                  <a:srgbClr val="E84BA1"/>
                </a:solidFill>
              </a:rPr>
              <a:t>, </a:t>
            </a:r>
            <a:r>
              <a:rPr lang="pl-PL" dirty="0" err="1">
                <a:solidFill>
                  <a:srgbClr val="E84BA1"/>
                </a:solidFill>
              </a:rPr>
              <a:t>stages</a:t>
            </a:r>
            <a:r>
              <a:rPr lang="pl-PL" dirty="0">
                <a:solidFill>
                  <a:srgbClr val="E84BA1"/>
                </a:solidFill>
              </a:rPr>
              <a:t> and </a:t>
            </a:r>
            <a:r>
              <a:rPr lang="pl-PL" dirty="0" err="1">
                <a:solidFill>
                  <a:srgbClr val="E84BA1"/>
                </a:solidFill>
              </a:rPr>
              <a:t>social</a:t>
            </a:r>
            <a:r>
              <a:rPr lang="pl-PL" dirty="0">
                <a:solidFill>
                  <a:srgbClr val="E84BA1"/>
                </a:solidFill>
              </a:rPr>
              <a:t> </a:t>
            </a:r>
            <a:r>
              <a:rPr lang="pl-PL" dirty="0" err="1">
                <a:solidFill>
                  <a:srgbClr val="E84BA1"/>
                </a:solidFill>
              </a:rPr>
              <a:t>orientation</a:t>
            </a:r>
            <a:r>
              <a:rPr lang="pl-PL" dirty="0">
                <a:solidFill>
                  <a:srgbClr val="E84BA1"/>
                </a:solidFill>
              </a:rPr>
              <a:t> </a:t>
            </a:r>
          </a:p>
          <a:p>
            <a:r>
              <a:rPr lang="pl-PL" dirty="0"/>
              <a:t>Information-</a:t>
            </a:r>
            <a:r>
              <a:rPr lang="pl-PL" dirty="0" err="1"/>
              <a:t>processing</a:t>
            </a:r>
            <a:r>
              <a:rPr lang="pl-PL" dirty="0"/>
              <a:t> </a:t>
            </a:r>
            <a:r>
              <a:rPr lang="pl-PL" dirty="0" err="1"/>
              <a:t>branch</a:t>
            </a:r>
            <a:r>
              <a:rPr lang="pl-PL" dirty="0"/>
              <a:t>: </a:t>
            </a:r>
            <a:r>
              <a:rPr lang="pl-PL" dirty="0" err="1"/>
              <a:t>Shelden</a:t>
            </a:r>
            <a:r>
              <a:rPr lang="pl-PL" dirty="0"/>
              <a:t> (2006) – </a:t>
            </a:r>
            <a:r>
              <a:rPr lang="pl-PL" dirty="0" err="1"/>
              <a:t>people</a:t>
            </a:r>
            <a:r>
              <a:rPr lang="pl-PL" dirty="0"/>
              <a:t> </a:t>
            </a:r>
            <a:r>
              <a:rPr lang="pl-PL" dirty="0" err="1"/>
              <a:t>who</a:t>
            </a:r>
            <a:r>
              <a:rPr lang="pl-PL" dirty="0"/>
              <a:t> </a:t>
            </a:r>
            <a:r>
              <a:rPr lang="pl-PL" dirty="0" err="1"/>
              <a:t>use</a:t>
            </a:r>
            <a:r>
              <a:rPr lang="pl-PL" dirty="0"/>
              <a:t> </a:t>
            </a:r>
            <a:r>
              <a:rPr lang="pl-PL" dirty="0" err="1"/>
              <a:t>information</a:t>
            </a:r>
            <a:r>
              <a:rPr lang="pl-PL" dirty="0"/>
              <a:t> </a:t>
            </a:r>
            <a:r>
              <a:rPr lang="pl-PL" dirty="0" err="1"/>
              <a:t>properly</a:t>
            </a:r>
            <a:r>
              <a:rPr lang="pl-PL" dirty="0"/>
              <a:t> </a:t>
            </a:r>
            <a:r>
              <a:rPr lang="pl-PL" dirty="0" err="1"/>
              <a:t>are</a:t>
            </a:r>
            <a:r>
              <a:rPr lang="pl-PL" dirty="0"/>
              <a:t> less </a:t>
            </a:r>
            <a:r>
              <a:rPr lang="pl-PL" dirty="0" err="1"/>
              <a:t>likely</a:t>
            </a:r>
            <a:r>
              <a:rPr lang="pl-PL" dirty="0"/>
              <a:t> to </a:t>
            </a:r>
            <a:r>
              <a:rPr lang="pl-PL" dirty="0" err="1"/>
              <a:t>commit</a:t>
            </a:r>
            <a:r>
              <a:rPr lang="pl-PL" dirty="0"/>
              <a:t> a </a:t>
            </a:r>
            <a:r>
              <a:rPr lang="pl-PL" dirty="0" err="1"/>
              <a:t>crime</a:t>
            </a:r>
            <a:endParaRPr lang="pl-PL" dirty="0"/>
          </a:p>
        </p:txBody>
      </p:sp>
    </p:spTree>
    <p:extLst>
      <p:ext uri="{BB962C8B-B14F-4D97-AF65-F5344CB8AC3E}">
        <p14:creationId xmlns:p14="http://schemas.microsoft.com/office/powerpoint/2010/main" val="2858773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5F012B0-3D7F-864B-8903-EAE700710E4A}"/>
              </a:ext>
            </a:extLst>
          </p:cNvPr>
          <p:cNvSpPr>
            <a:spLocks noGrp="1"/>
          </p:cNvSpPr>
          <p:nvPr>
            <p:ph type="title"/>
          </p:nvPr>
        </p:nvSpPr>
        <p:spPr>
          <a:xfrm>
            <a:off x="838200" y="365125"/>
            <a:ext cx="10515600" cy="622847"/>
          </a:xfrm>
        </p:spPr>
        <p:txBody>
          <a:bodyPr>
            <a:normAutofit fontScale="90000"/>
          </a:bodyPr>
          <a:lstStyle/>
          <a:p>
            <a:pPr algn="ctr"/>
            <a:r>
              <a:rPr lang="pl-PL" dirty="0" err="1">
                <a:solidFill>
                  <a:srgbClr val="FF0000"/>
                </a:solidFill>
              </a:rPr>
              <a:t>Personality</a:t>
            </a:r>
            <a:r>
              <a:rPr lang="pl-PL" dirty="0">
                <a:solidFill>
                  <a:srgbClr val="FF0000"/>
                </a:solidFill>
              </a:rPr>
              <a:t> and </a:t>
            </a:r>
            <a:r>
              <a:rPr lang="pl-PL" dirty="0" err="1">
                <a:solidFill>
                  <a:srgbClr val="FF0000"/>
                </a:solidFill>
              </a:rPr>
              <a:t>crime</a:t>
            </a:r>
            <a:endParaRPr lang="pl-PL" dirty="0">
              <a:solidFill>
                <a:srgbClr val="FF0000"/>
              </a:solidFill>
            </a:endParaRPr>
          </a:p>
        </p:txBody>
      </p:sp>
      <p:sp>
        <p:nvSpPr>
          <p:cNvPr id="3" name="Symbol zastępczy zawartości 2">
            <a:extLst>
              <a:ext uri="{FF2B5EF4-FFF2-40B4-BE49-F238E27FC236}">
                <a16:creationId xmlns:a16="http://schemas.microsoft.com/office/drawing/2014/main" id="{E3B7FAEF-1CB2-5247-A203-422087FB32C6}"/>
              </a:ext>
            </a:extLst>
          </p:cNvPr>
          <p:cNvSpPr>
            <a:spLocks noGrp="1"/>
          </p:cNvSpPr>
          <p:nvPr>
            <p:ph idx="1"/>
          </p:nvPr>
        </p:nvSpPr>
        <p:spPr>
          <a:xfrm>
            <a:off x="756745" y="1219200"/>
            <a:ext cx="10597055" cy="5486400"/>
          </a:xfrm>
        </p:spPr>
        <p:txBody>
          <a:bodyPr>
            <a:normAutofit fontScale="55000" lnSpcReduction="20000"/>
          </a:bodyPr>
          <a:lstStyle/>
          <a:p>
            <a:r>
              <a:rPr lang="pl-PL" dirty="0"/>
              <a:t>Clark, </a:t>
            </a:r>
            <a:r>
              <a:rPr lang="pl-PL" dirty="0" err="1"/>
              <a:t>Boccaccini</a:t>
            </a:r>
            <a:r>
              <a:rPr lang="pl-PL" dirty="0"/>
              <a:t>, </a:t>
            </a:r>
            <a:r>
              <a:rPr lang="pl-PL" dirty="0" err="1"/>
              <a:t>Caillouet</a:t>
            </a:r>
            <a:r>
              <a:rPr lang="pl-PL" dirty="0"/>
              <a:t> &amp; Chaplin (2007): </a:t>
            </a:r>
            <a:r>
              <a:rPr lang="pl-PL" dirty="0" err="1">
                <a:solidFill>
                  <a:srgbClr val="E84BA1"/>
                </a:solidFill>
              </a:rPr>
              <a:t>personality</a:t>
            </a:r>
            <a:r>
              <a:rPr lang="pl-PL" dirty="0">
                <a:solidFill>
                  <a:srgbClr val="E84BA1"/>
                </a:solidFill>
              </a:rPr>
              <a:t> </a:t>
            </a:r>
            <a:r>
              <a:rPr lang="pl-PL" dirty="0" err="1">
                <a:solidFill>
                  <a:srgbClr val="E84BA1"/>
                </a:solidFill>
              </a:rPr>
              <a:t>is</a:t>
            </a:r>
            <a:r>
              <a:rPr lang="pl-PL" dirty="0">
                <a:solidFill>
                  <a:srgbClr val="E84BA1"/>
                </a:solidFill>
              </a:rPr>
              <a:t> </a:t>
            </a:r>
            <a:r>
              <a:rPr lang="pl-PL" dirty="0" err="1">
                <a:solidFill>
                  <a:srgbClr val="E84BA1"/>
                </a:solidFill>
              </a:rPr>
              <a:t>something</a:t>
            </a:r>
            <a:r>
              <a:rPr lang="pl-PL" dirty="0">
                <a:solidFill>
                  <a:srgbClr val="E84BA1"/>
                </a:solidFill>
              </a:rPr>
              <a:t> </a:t>
            </a:r>
            <a:r>
              <a:rPr lang="pl-PL" dirty="0" err="1">
                <a:solidFill>
                  <a:srgbClr val="E84BA1"/>
                </a:solidFill>
              </a:rPr>
              <a:t>that</a:t>
            </a:r>
            <a:r>
              <a:rPr lang="pl-PL" dirty="0">
                <a:solidFill>
                  <a:srgbClr val="E84BA1"/>
                </a:solidFill>
              </a:rPr>
              <a:t> </a:t>
            </a:r>
            <a:r>
              <a:rPr lang="pl-PL" dirty="0" err="1">
                <a:solidFill>
                  <a:srgbClr val="E84BA1"/>
                </a:solidFill>
              </a:rPr>
              <a:t>makes</a:t>
            </a:r>
            <a:r>
              <a:rPr lang="pl-PL" dirty="0">
                <a:solidFill>
                  <a:srgbClr val="E84BA1"/>
                </a:solidFill>
              </a:rPr>
              <a:t> </a:t>
            </a:r>
            <a:r>
              <a:rPr lang="pl-PL" dirty="0" err="1">
                <a:solidFill>
                  <a:srgbClr val="E84BA1"/>
                </a:solidFill>
              </a:rPr>
              <a:t>us</a:t>
            </a:r>
            <a:r>
              <a:rPr lang="pl-PL" dirty="0">
                <a:solidFill>
                  <a:srgbClr val="E84BA1"/>
                </a:solidFill>
              </a:rPr>
              <a:t> </a:t>
            </a:r>
            <a:r>
              <a:rPr lang="pl-PL" dirty="0" err="1">
                <a:solidFill>
                  <a:srgbClr val="E84BA1"/>
                </a:solidFill>
              </a:rPr>
              <a:t>what</a:t>
            </a:r>
            <a:r>
              <a:rPr lang="pl-PL" dirty="0">
                <a:solidFill>
                  <a:srgbClr val="E84BA1"/>
                </a:solidFill>
              </a:rPr>
              <a:t> we </a:t>
            </a:r>
            <a:r>
              <a:rPr lang="pl-PL" dirty="0" err="1">
                <a:solidFill>
                  <a:srgbClr val="E84BA1"/>
                </a:solidFill>
              </a:rPr>
              <a:t>are</a:t>
            </a:r>
            <a:r>
              <a:rPr lang="pl-PL" dirty="0">
                <a:solidFill>
                  <a:srgbClr val="E84BA1"/>
                </a:solidFill>
              </a:rPr>
              <a:t> and </a:t>
            </a:r>
            <a:r>
              <a:rPr lang="pl-PL" dirty="0" err="1">
                <a:solidFill>
                  <a:srgbClr val="E84BA1"/>
                </a:solidFill>
              </a:rPr>
              <a:t>also</a:t>
            </a:r>
            <a:r>
              <a:rPr lang="pl-PL" dirty="0">
                <a:solidFill>
                  <a:srgbClr val="E84BA1"/>
                </a:solidFill>
              </a:rPr>
              <a:t> </a:t>
            </a:r>
            <a:r>
              <a:rPr lang="pl-PL" dirty="0" err="1">
                <a:solidFill>
                  <a:srgbClr val="E84BA1"/>
                </a:solidFill>
              </a:rPr>
              <a:t>that</a:t>
            </a:r>
            <a:r>
              <a:rPr lang="pl-PL" dirty="0">
                <a:solidFill>
                  <a:srgbClr val="E84BA1"/>
                </a:solidFill>
              </a:rPr>
              <a:t> </a:t>
            </a:r>
            <a:r>
              <a:rPr lang="pl-PL" dirty="0" err="1">
                <a:solidFill>
                  <a:srgbClr val="E84BA1"/>
                </a:solidFill>
              </a:rPr>
              <a:t>which</a:t>
            </a:r>
            <a:r>
              <a:rPr lang="pl-PL" dirty="0">
                <a:solidFill>
                  <a:srgbClr val="E84BA1"/>
                </a:solidFill>
              </a:rPr>
              <a:t> </a:t>
            </a:r>
            <a:r>
              <a:rPr lang="pl-PL" dirty="0" err="1">
                <a:solidFill>
                  <a:srgbClr val="E84BA1"/>
                </a:solidFill>
              </a:rPr>
              <a:t>makes</a:t>
            </a:r>
            <a:r>
              <a:rPr lang="pl-PL" dirty="0">
                <a:solidFill>
                  <a:srgbClr val="E84BA1"/>
                </a:solidFill>
              </a:rPr>
              <a:t> </a:t>
            </a:r>
            <a:r>
              <a:rPr lang="pl-PL" dirty="0" err="1">
                <a:solidFill>
                  <a:srgbClr val="E84BA1"/>
                </a:solidFill>
              </a:rPr>
              <a:t>us</a:t>
            </a:r>
            <a:r>
              <a:rPr lang="pl-PL" dirty="0">
                <a:solidFill>
                  <a:srgbClr val="E84BA1"/>
                </a:solidFill>
              </a:rPr>
              <a:t> </a:t>
            </a:r>
            <a:r>
              <a:rPr lang="pl-PL" dirty="0" err="1">
                <a:solidFill>
                  <a:srgbClr val="E84BA1"/>
                </a:solidFill>
              </a:rPr>
              <a:t>different</a:t>
            </a:r>
            <a:r>
              <a:rPr lang="pl-PL" dirty="0">
                <a:solidFill>
                  <a:srgbClr val="E84BA1"/>
                </a:solidFill>
              </a:rPr>
              <a:t> from </a:t>
            </a:r>
            <a:r>
              <a:rPr lang="pl-PL" dirty="0" err="1">
                <a:solidFill>
                  <a:srgbClr val="E84BA1"/>
                </a:solidFill>
              </a:rPr>
              <a:t>others</a:t>
            </a:r>
            <a:endParaRPr lang="pl-PL" dirty="0">
              <a:solidFill>
                <a:srgbClr val="E84BA1"/>
              </a:solidFill>
            </a:endParaRPr>
          </a:p>
          <a:p>
            <a:r>
              <a:rPr lang="pl-PL" dirty="0">
                <a:solidFill>
                  <a:srgbClr val="7030A0"/>
                </a:solidFill>
              </a:rPr>
              <a:t>Big Five model of </a:t>
            </a:r>
            <a:r>
              <a:rPr lang="pl-PL" dirty="0" err="1">
                <a:solidFill>
                  <a:srgbClr val="7030A0"/>
                </a:solidFill>
              </a:rPr>
              <a:t>personality</a:t>
            </a:r>
            <a:r>
              <a:rPr lang="pl-PL" dirty="0">
                <a:solidFill>
                  <a:srgbClr val="7030A0"/>
                </a:solidFill>
              </a:rPr>
              <a:t> (by Paul Costa and Robert </a:t>
            </a:r>
            <a:r>
              <a:rPr lang="pl-PL" dirty="0" err="1">
                <a:solidFill>
                  <a:srgbClr val="7030A0"/>
                </a:solidFill>
              </a:rPr>
              <a:t>McCrae</a:t>
            </a:r>
            <a:r>
              <a:rPr lang="pl-PL" dirty="0">
                <a:solidFill>
                  <a:srgbClr val="7030A0"/>
                </a:solidFill>
              </a:rPr>
              <a:t>):</a:t>
            </a:r>
          </a:p>
          <a:p>
            <a:pPr marL="514350" indent="-514350">
              <a:buAutoNum type="arabicParenR"/>
            </a:pPr>
            <a:r>
              <a:rPr lang="pl-PL" dirty="0" err="1"/>
              <a:t>Neuroticism</a:t>
            </a:r>
            <a:endParaRPr lang="pl-PL" dirty="0"/>
          </a:p>
          <a:p>
            <a:pPr marL="514350" indent="-514350">
              <a:buAutoNum type="arabicParenR"/>
            </a:pPr>
            <a:r>
              <a:rPr lang="pl-PL" dirty="0" err="1"/>
              <a:t>Extraversion</a:t>
            </a:r>
            <a:endParaRPr lang="pl-PL" dirty="0"/>
          </a:p>
          <a:p>
            <a:pPr marL="514350" indent="-514350">
              <a:buAutoNum type="arabicParenR"/>
            </a:pPr>
            <a:r>
              <a:rPr lang="pl-PL" dirty="0" err="1"/>
              <a:t>Openness</a:t>
            </a:r>
            <a:endParaRPr lang="pl-PL" dirty="0"/>
          </a:p>
          <a:p>
            <a:pPr marL="514350" indent="-514350">
              <a:buAutoNum type="arabicParenR"/>
            </a:pPr>
            <a:r>
              <a:rPr lang="pl-PL" dirty="0" err="1"/>
              <a:t>Agreeableness</a:t>
            </a:r>
            <a:endParaRPr lang="pl-PL" dirty="0"/>
          </a:p>
          <a:p>
            <a:pPr marL="514350" indent="-514350">
              <a:buAutoNum type="arabicParenR"/>
            </a:pPr>
            <a:r>
              <a:rPr lang="pl-PL" dirty="0" err="1"/>
              <a:t>Conscientiousness</a:t>
            </a:r>
            <a:r>
              <a:rPr lang="pl-PL" dirty="0"/>
              <a:t> </a:t>
            </a:r>
          </a:p>
          <a:p>
            <a:pPr marL="0" indent="0">
              <a:buNone/>
            </a:pPr>
            <a:endParaRPr lang="pl-PL" dirty="0"/>
          </a:p>
          <a:p>
            <a:pPr marL="0" indent="0">
              <a:buNone/>
            </a:pPr>
            <a:r>
              <a:rPr lang="pl-PL" dirty="0"/>
              <a:t>It </a:t>
            </a:r>
            <a:r>
              <a:rPr lang="pl-PL" dirty="0" err="1"/>
              <a:t>is</a:t>
            </a:r>
            <a:r>
              <a:rPr lang="pl-PL" dirty="0"/>
              <a:t> </a:t>
            </a:r>
            <a:r>
              <a:rPr lang="pl-PL" dirty="0" err="1"/>
              <a:t>assumed</a:t>
            </a:r>
            <a:r>
              <a:rPr lang="pl-PL" dirty="0"/>
              <a:t> </a:t>
            </a:r>
            <a:r>
              <a:rPr lang="pl-PL" dirty="0" err="1"/>
              <a:t>that</a:t>
            </a:r>
            <a:r>
              <a:rPr lang="pl-PL" dirty="0"/>
              <a:t> the </a:t>
            </a:r>
            <a:r>
              <a:rPr lang="pl-PL" dirty="0" err="1"/>
              <a:t>highlighted</a:t>
            </a:r>
            <a:r>
              <a:rPr lang="pl-PL" dirty="0"/>
              <a:t> </a:t>
            </a:r>
            <a:r>
              <a:rPr lang="pl-PL" dirty="0" err="1"/>
              <a:t>factors</a:t>
            </a:r>
            <a:r>
              <a:rPr lang="pl-PL" dirty="0"/>
              <a:t>:</a:t>
            </a:r>
          </a:p>
          <a:p>
            <a:pPr marL="0" indent="0">
              <a:buNone/>
            </a:pPr>
            <a:r>
              <a:rPr lang="pl-PL" dirty="0"/>
              <a:t>-</a:t>
            </a:r>
            <a:r>
              <a:rPr lang="pl-PL" dirty="0" err="1"/>
              <a:t>they</a:t>
            </a:r>
            <a:r>
              <a:rPr lang="pl-PL" dirty="0"/>
              <a:t> </a:t>
            </a:r>
            <a:r>
              <a:rPr lang="pl-PL" dirty="0" err="1"/>
              <a:t>exist</a:t>
            </a:r>
            <a:r>
              <a:rPr lang="pl-PL" dirty="0"/>
              <a:t> in </a:t>
            </a:r>
            <a:r>
              <a:rPr lang="pl-PL" dirty="0" err="1"/>
              <a:t>reality</a:t>
            </a:r>
            <a:r>
              <a:rPr lang="pl-PL" dirty="0"/>
              <a:t> (and as </a:t>
            </a:r>
            <a:r>
              <a:rPr lang="pl-PL" dirty="0" err="1"/>
              <a:t>such</a:t>
            </a:r>
            <a:r>
              <a:rPr lang="pl-PL" dirty="0"/>
              <a:t> </a:t>
            </a:r>
            <a:r>
              <a:rPr lang="pl-PL" dirty="0" err="1"/>
              <a:t>they</a:t>
            </a:r>
            <a:r>
              <a:rPr lang="pl-PL" dirty="0"/>
              <a:t> </a:t>
            </a:r>
            <a:r>
              <a:rPr lang="pl-PL" dirty="0" err="1"/>
              <a:t>are</a:t>
            </a:r>
            <a:r>
              <a:rPr lang="pl-PL" dirty="0"/>
              <a:t> </a:t>
            </a:r>
            <a:r>
              <a:rPr lang="pl-PL" dirty="0" err="1"/>
              <a:t>important</a:t>
            </a:r>
            <a:r>
              <a:rPr lang="pl-PL" dirty="0"/>
              <a:t> in </a:t>
            </a:r>
            <a:r>
              <a:rPr lang="pl-PL" dirty="0" err="1"/>
              <a:t>adapting</a:t>
            </a:r>
            <a:r>
              <a:rPr lang="pl-PL" dirty="0"/>
              <a:t> the </a:t>
            </a:r>
            <a:r>
              <a:rPr lang="pl-PL" dirty="0" err="1"/>
              <a:t>individual</a:t>
            </a:r>
            <a:r>
              <a:rPr lang="pl-PL" dirty="0"/>
              <a:t> to the environment, </a:t>
            </a:r>
            <a:r>
              <a:rPr lang="pl-PL" dirty="0" err="1"/>
              <a:t>e.g</a:t>
            </a:r>
            <a:r>
              <a:rPr lang="pl-PL" dirty="0"/>
              <a:t>. </a:t>
            </a:r>
            <a:r>
              <a:rPr lang="pl-PL" dirty="0" err="1"/>
              <a:t>conscientiousness</a:t>
            </a:r>
            <a:r>
              <a:rPr lang="pl-PL" dirty="0"/>
              <a:t> </a:t>
            </a:r>
            <a:r>
              <a:rPr lang="pl-PL" dirty="0" err="1"/>
              <a:t>is</a:t>
            </a:r>
            <a:r>
              <a:rPr lang="pl-PL" dirty="0"/>
              <a:t> one of the </a:t>
            </a:r>
            <a:r>
              <a:rPr lang="pl-PL" dirty="0" err="1"/>
              <a:t>determinants</a:t>
            </a:r>
            <a:r>
              <a:rPr lang="pl-PL" dirty="0"/>
              <a:t> of the </a:t>
            </a:r>
            <a:r>
              <a:rPr lang="pl-PL" dirty="0" err="1"/>
              <a:t>quality</a:t>
            </a:r>
            <a:r>
              <a:rPr lang="pl-PL" dirty="0"/>
              <a:t> of </a:t>
            </a:r>
            <a:r>
              <a:rPr lang="pl-PL" dirty="0" err="1"/>
              <a:t>professional</a:t>
            </a:r>
            <a:r>
              <a:rPr lang="pl-PL" dirty="0"/>
              <a:t> </a:t>
            </a:r>
            <a:r>
              <a:rPr lang="pl-PL" dirty="0" err="1"/>
              <a:t>work</a:t>
            </a:r>
            <a:r>
              <a:rPr lang="pl-PL" dirty="0"/>
              <a:t> and </a:t>
            </a:r>
            <a:r>
              <a:rPr lang="pl-PL" dirty="0" err="1"/>
              <a:t>academic</a:t>
            </a:r>
            <a:r>
              <a:rPr lang="pl-PL" dirty="0"/>
              <a:t> </a:t>
            </a:r>
            <a:r>
              <a:rPr lang="pl-PL" dirty="0" err="1"/>
              <a:t>achievements</a:t>
            </a:r>
            <a:r>
              <a:rPr lang="pl-PL" dirty="0"/>
              <a:t>, and </a:t>
            </a:r>
            <a:r>
              <a:rPr lang="pl-PL" dirty="0" err="1"/>
              <a:t>is</a:t>
            </a:r>
            <a:r>
              <a:rPr lang="pl-PL" dirty="0"/>
              <a:t> </a:t>
            </a:r>
            <a:r>
              <a:rPr lang="pl-PL" dirty="0" err="1"/>
              <a:t>also</a:t>
            </a:r>
            <a:r>
              <a:rPr lang="pl-PL" dirty="0"/>
              <a:t> </a:t>
            </a:r>
            <a:r>
              <a:rPr lang="pl-PL" dirty="0" err="1"/>
              <a:t>associated</a:t>
            </a:r>
            <a:r>
              <a:rPr lang="pl-PL" dirty="0"/>
              <a:t> with life </a:t>
            </a:r>
            <a:r>
              <a:rPr lang="pl-PL" dirty="0" err="1"/>
              <a:t>satisfaction</a:t>
            </a:r>
            <a:r>
              <a:rPr lang="pl-PL" dirty="0"/>
              <a:t>)</a:t>
            </a:r>
          </a:p>
          <a:p>
            <a:pPr marL="0" indent="0">
              <a:buNone/>
            </a:pPr>
            <a:r>
              <a:rPr lang="pl-PL" dirty="0"/>
              <a:t>-</a:t>
            </a:r>
            <a:r>
              <a:rPr lang="pl-PL" dirty="0" err="1"/>
              <a:t>are</a:t>
            </a:r>
            <a:r>
              <a:rPr lang="pl-PL" dirty="0"/>
              <a:t> </a:t>
            </a:r>
            <a:r>
              <a:rPr lang="pl-PL" dirty="0" err="1"/>
              <a:t>immutable</a:t>
            </a:r>
            <a:endParaRPr lang="pl-PL" dirty="0"/>
          </a:p>
          <a:p>
            <a:pPr marL="0" indent="0">
              <a:buNone/>
            </a:pPr>
            <a:r>
              <a:rPr lang="pl-PL" dirty="0"/>
              <a:t>-</a:t>
            </a:r>
            <a:r>
              <a:rPr lang="pl-PL" dirty="0" err="1"/>
              <a:t>are</a:t>
            </a:r>
            <a:r>
              <a:rPr lang="pl-PL" dirty="0"/>
              <a:t> </a:t>
            </a:r>
            <a:r>
              <a:rPr lang="pl-PL" dirty="0" err="1"/>
              <a:t>universal</a:t>
            </a:r>
            <a:r>
              <a:rPr lang="pl-PL" dirty="0"/>
              <a:t> (i.e. independent of race, </a:t>
            </a:r>
            <a:r>
              <a:rPr lang="pl-PL" dirty="0" err="1"/>
              <a:t>gender</a:t>
            </a:r>
            <a:r>
              <a:rPr lang="pl-PL" dirty="0"/>
              <a:t> </a:t>
            </a:r>
            <a:r>
              <a:rPr lang="pl-PL" dirty="0" err="1"/>
              <a:t>or</a:t>
            </a:r>
            <a:r>
              <a:rPr lang="pl-PL" dirty="0"/>
              <a:t> </a:t>
            </a:r>
            <a:r>
              <a:rPr lang="pl-PL" dirty="0" err="1"/>
              <a:t>culture</a:t>
            </a:r>
            <a:r>
              <a:rPr lang="pl-PL" dirty="0"/>
              <a:t>)</a:t>
            </a:r>
          </a:p>
          <a:p>
            <a:pPr marL="0" indent="0">
              <a:buNone/>
            </a:pPr>
            <a:r>
              <a:rPr lang="pl-PL" dirty="0"/>
              <a:t>-</a:t>
            </a:r>
            <a:r>
              <a:rPr lang="pl-PL" dirty="0" err="1"/>
              <a:t>are</a:t>
            </a:r>
            <a:r>
              <a:rPr lang="pl-PL" dirty="0"/>
              <a:t> </a:t>
            </a:r>
            <a:r>
              <a:rPr lang="pl-PL" dirty="0" err="1"/>
              <a:t>biologically</a:t>
            </a:r>
            <a:r>
              <a:rPr lang="pl-PL" dirty="0"/>
              <a:t> </a:t>
            </a:r>
            <a:r>
              <a:rPr lang="pl-PL" dirty="0" err="1"/>
              <a:t>conditioned</a:t>
            </a:r>
            <a:r>
              <a:rPr lang="pl-PL" dirty="0"/>
              <a:t> (</a:t>
            </a:r>
            <a:r>
              <a:rPr lang="pl-PL" dirty="0" err="1"/>
              <a:t>they</a:t>
            </a:r>
            <a:r>
              <a:rPr lang="pl-PL" dirty="0"/>
              <a:t> </a:t>
            </a:r>
            <a:r>
              <a:rPr lang="pl-PL" dirty="0" err="1"/>
              <a:t>have</a:t>
            </a:r>
            <a:r>
              <a:rPr lang="pl-PL" dirty="0"/>
              <a:t> a high </a:t>
            </a:r>
            <a:r>
              <a:rPr lang="pl-PL" dirty="0" err="1"/>
              <a:t>degree</a:t>
            </a:r>
            <a:r>
              <a:rPr lang="pl-PL" dirty="0"/>
              <a:t> of </a:t>
            </a:r>
            <a:r>
              <a:rPr lang="pl-PL" dirty="0" err="1"/>
              <a:t>heritability</a:t>
            </a:r>
            <a:r>
              <a:rPr lang="pl-PL" dirty="0"/>
              <a:t>)</a:t>
            </a:r>
          </a:p>
          <a:p>
            <a:pPr marL="514350" indent="-514350">
              <a:buAutoNum type="arabicParenR"/>
            </a:pPr>
            <a:endParaRPr lang="pl-PL" dirty="0"/>
          </a:p>
          <a:p>
            <a:r>
              <a:rPr lang="pl-PL" dirty="0" err="1"/>
              <a:t>Hostility</a:t>
            </a:r>
            <a:r>
              <a:rPr lang="pl-PL" dirty="0"/>
              <a:t>, </a:t>
            </a:r>
            <a:r>
              <a:rPr lang="pl-PL" dirty="0" err="1"/>
              <a:t>impulsivity</a:t>
            </a:r>
            <a:r>
              <a:rPr lang="pl-PL" dirty="0"/>
              <a:t> and </a:t>
            </a:r>
            <a:r>
              <a:rPr lang="pl-PL" dirty="0" err="1"/>
              <a:t>narcissism</a:t>
            </a:r>
            <a:r>
              <a:rPr lang="pl-PL" dirty="0"/>
              <a:t> </a:t>
            </a:r>
            <a:r>
              <a:rPr lang="pl-PL" dirty="0" err="1"/>
              <a:t>are</a:t>
            </a:r>
            <a:r>
              <a:rPr lang="pl-PL" dirty="0"/>
              <a:t> </a:t>
            </a:r>
            <a:r>
              <a:rPr lang="pl-PL" dirty="0" err="1"/>
              <a:t>correlated</a:t>
            </a:r>
            <a:r>
              <a:rPr lang="pl-PL" dirty="0"/>
              <a:t> with </a:t>
            </a:r>
            <a:r>
              <a:rPr lang="pl-PL" dirty="0" err="1"/>
              <a:t>delinquent</a:t>
            </a:r>
            <a:r>
              <a:rPr lang="pl-PL" dirty="0"/>
              <a:t> and </a:t>
            </a:r>
            <a:r>
              <a:rPr lang="pl-PL" dirty="0" err="1"/>
              <a:t>criminal</a:t>
            </a:r>
            <a:r>
              <a:rPr lang="pl-PL" dirty="0"/>
              <a:t> </a:t>
            </a:r>
            <a:r>
              <a:rPr lang="pl-PL" dirty="0" err="1"/>
              <a:t>behaviour</a:t>
            </a:r>
            <a:endParaRPr lang="pl-PL" dirty="0"/>
          </a:p>
          <a:p>
            <a:endParaRPr lang="pl-PL" dirty="0"/>
          </a:p>
          <a:p>
            <a:r>
              <a:rPr lang="pl-PL" dirty="0">
                <a:solidFill>
                  <a:srgbClr val="E84BA1"/>
                </a:solidFill>
              </a:rPr>
              <a:t>Hans </a:t>
            </a:r>
            <a:r>
              <a:rPr lang="pl-PL" dirty="0" err="1">
                <a:solidFill>
                  <a:srgbClr val="E84BA1"/>
                </a:solidFill>
              </a:rPr>
              <a:t>Eysenck</a:t>
            </a:r>
            <a:r>
              <a:rPr lang="pl-PL" dirty="0">
                <a:solidFill>
                  <a:srgbClr val="E84BA1"/>
                </a:solidFill>
              </a:rPr>
              <a:t> </a:t>
            </a:r>
            <a:r>
              <a:rPr lang="pl-PL" dirty="0" err="1">
                <a:solidFill>
                  <a:srgbClr val="E84BA1"/>
                </a:solidFill>
              </a:rPr>
              <a:t>identified</a:t>
            </a:r>
            <a:r>
              <a:rPr lang="pl-PL" dirty="0">
                <a:solidFill>
                  <a:srgbClr val="E84BA1"/>
                </a:solidFill>
              </a:rPr>
              <a:t> </a:t>
            </a:r>
            <a:r>
              <a:rPr lang="pl-PL" dirty="0" err="1">
                <a:solidFill>
                  <a:srgbClr val="E84BA1"/>
                </a:solidFill>
              </a:rPr>
              <a:t>two</a:t>
            </a:r>
            <a:r>
              <a:rPr lang="pl-PL" dirty="0">
                <a:solidFill>
                  <a:srgbClr val="E84BA1"/>
                </a:solidFill>
              </a:rPr>
              <a:t> </a:t>
            </a:r>
            <a:r>
              <a:rPr lang="pl-PL" dirty="0" err="1">
                <a:solidFill>
                  <a:srgbClr val="E84BA1"/>
                </a:solidFill>
              </a:rPr>
              <a:t>antisocial</a:t>
            </a:r>
            <a:r>
              <a:rPr lang="pl-PL" dirty="0">
                <a:solidFill>
                  <a:srgbClr val="E84BA1"/>
                </a:solidFill>
              </a:rPr>
              <a:t> </a:t>
            </a:r>
            <a:r>
              <a:rPr lang="pl-PL" dirty="0" err="1">
                <a:solidFill>
                  <a:srgbClr val="E84BA1"/>
                </a:solidFill>
              </a:rPr>
              <a:t>personality</a:t>
            </a:r>
            <a:r>
              <a:rPr lang="pl-PL" dirty="0">
                <a:solidFill>
                  <a:srgbClr val="E84BA1"/>
                </a:solidFill>
              </a:rPr>
              <a:t> </a:t>
            </a:r>
            <a:r>
              <a:rPr lang="pl-PL" dirty="0" err="1">
                <a:solidFill>
                  <a:srgbClr val="E84BA1"/>
                </a:solidFill>
              </a:rPr>
              <a:t>traits</a:t>
            </a:r>
            <a:r>
              <a:rPr lang="pl-PL" dirty="0">
                <a:solidFill>
                  <a:srgbClr val="E84BA1"/>
                </a:solidFill>
              </a:rPr>
              <a:t>: </a:t>
            </a:r>
          </a:p>
          <a:p>
            <a:pPr marL="0" indent="0">
              <a:buNone/>
            </a:pPr>
            <a:r>
              <a:rPr lang="pl-PL" dirty="0">
                <a:solidFill>
                  <a:srgbClr val="E84BA1"/>
                </a:solidFill>
              </a:rPr>
              <a:t>1) </a:t>
            </a:r>
            <a:r>
              <a:rPr lang="pl-PL" dirty="0" err="1">
                <a:solidFill>
                  <a:srgbClr val="E84BA1"/>
                </a:solidFill>
              </a:rPr>
              <a:t>extraversion</a:t>
            </a:r>
            <a:r>
              <a:rPr lang="pl-PL" dirty="0">
                <a:solidFill>
                  <a:srgbClr val="E84BA1"/>
                </a:solidFill>
              </a:rPr>
              <a:t>, 2) </a:t>
            </a:r>
            <a:r>
              <a:rPr lang="pl-PL" dirty="0" err="1">
                <a:solidFill>
                  <a:srgbClr val="E84BA1"/>
                </a:solidFill>
              </a:rPr>
              <a:t>neuroticism</a:t>
            </a:r>
            <a:r>
              <a:rPr lang="pl-PL" dirty="0">
                <a:solidFill>
                  <a:srgbClr val="E84BA1"/>
                </a:solidFill>
              </a:rPr>
              <a:t> (</a:t>
            </a:r>
            <a:r>
              <a:rPr lang="pl-PL" dirty="0" err="1">
                <a:solidFill>
                  <a:srgbClr val="E84BA1"/>
                </a:solidFill>
              </a:rPr>
              <a:t>these</a:t>
            </a:r>
            <a:r>
              <a:rPr lang="pl-PL" dirty="0">
                <a:solidFill>
                  <a:srgbClr val="E84BA1"/>
                </a:solidFill>
              </a:rPr>
              <a:t> </a:t>
            </a:r>
            <a:r>
              <a:rPr lang="pl-PL" dirty="0" err="1">
                <a:solidFill>
                  <a:srgbClr val="E84BA1"/>
                </a:solidFill>
              </a:rPr>
              <a:t>are</a:t>
            </a:r>
            <a:r>
              <a:rPr lang="pl-PL" dirty="0">
                <a:solidFill>
                  <a:srgbClr val="E84BA1"/>
                </a:solidFill>
              </a:rPr>
              <a:t> </a:t>
            </a:r>
            <a:r>
              <a:rPr lang="pl-PL" dirty="0" err="1">
                <a:solidFill>
                  <a:srgbClr val="E84BA1"/>
                </a:solidFill>
              </a:rPr>
              <a:t>also</a:t>
            </a:r>
            <a:r>
              <a:rPr lang="pl-PL" dirty="0">
                <a:solidFill>
                  <a:srgbClr val="E84BA1"/>
                </a:solidFill>
              </a:rPr>
              <a:t> </a:t>
            </a:r>
            <a:r>
              <a:rPr lang="pl-PL" dirty="0" err="1">
                <a:solidFill>
                  <a:srgbClr val="E84BA1"/>
                </a:solidFill>
              </a:rPr>
              <a:t>associated</a:t>
            </a:r>
            <a:r>
              <a:rPr lang="pl-PL" dirty="0">
                <a:solidFill>
                  <a:srgbClr val="E84BA1"/>
                </a:solidFill>
              </a:rPr>
              <a:t> with </a:t>
            </a:r>
            <a:r>
              <a:rPr lang="pl-PL" dirty="0" err="1">
                <a:solidFill>
                  <a:srgbClr val="E84BA1"/>
                </a:solidFill>
              </a:rPr>
              <a:t>self-destructive</a:t>
            </a:r>
            <a:r>
              <a:rPr lang="pl-PL" dirty="0">
                <a:solidFill>
                  <a:srgbClr val="E84BA1"/>
                </a:solidFill>
              </a:rPr>
              <a:t> </a:t>
            </a:r>
            <a:r>
              <a:rPr lang="pl-PL" dirty="0" err="1">
                <a:solidFill>
                  <a:srgbClr val="E84BA1"/>
                </a:solidFill>
              </a:rPr>
              <a:t>behaviour</a:t>
            </a:r>
            <a:r>
              <a:rPr lang="pl-PL" dirty="0">
                <a:solidFill>
                  <a:srgbClr val="E84BA1"/>
                </a:solidFill>
              </a:rPr>
              <a:t>)</a:t>
            </a:r>
          </a:p>
        </p:txBody>
      </p:sp>
    </p:spTree>
    <p:extLst>
      <p:ext uri="{BB962C8B-B14F-4D97-AF65-F5344CB8AC3E}">
        <p14:creationId xmlns:p14="http://schemas.microsoft.com/office/powerpoint/2010/main" val="111080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277BFF-83B4-3D47-B11A-156AE0EDCEEF}"/>
              </a:ext>
            </a:extLst>
          </p:cNvPr>
          <p:cNvSpPr>
            <a:spLocks noGrp="1"/>
          </p:cNvSpPr>
          <p:nvPr>
            <p:ph type="title"/>
          </p:nvPr>
        </p:nvSpPr>
        <p:spPr>
          <a:xfrm>
            <a:off x="838200" y="365126"/>
            <a:ext cx="10515600" cy="423150"/>
          </a:xfrm>
        </p:spPr>
        <p:txBody>
          <a:bodyPr>
            <a:normAutofit fontScale="90000"/>
          </a:bodyPr>
          <a:lstStyle/>
          <a:p>
            <a:pPr algn="ctr"/>
            <a:r>
              <a:rPr lang="pl-PL" sz="3000" dirty="0" err="1">
                <a:solidFill>
                  <a:srgbClr val="E84BA1"/>
                </a:solidFill>
              </a:rPr>
              <a:t>Intelligence</a:t>
            </a:r>
            <a:r>
              <a:rPr lang="pl-PL" sz="3000" dirty="0">
                <a:solidFill>
                  <a:srgbClr val="E84BA1"/>
                </a:solidFill>
              </a:rPr>
              <a:t> and </a:t>
            </a:r>
            <a:r>
              <a:rPr lang="pl-PL" sz="3000" dirty="0" err="1">
                <a:solidFill>
                  <a:srgbClr val="E84BA1"/>
                </a:solidFill>
              </a:rPr>
              <a:t>crime</a:t>
            </a:r>
            <a:endParaRPr lang="pl-PL" sz="3000" dirty="0">
              <a:solidFill>
                <a:srgbClr val="E84BA1"/>
              </a:solidFill>
            </a:endParaRPr>
          </a:p>
        </p:txBody>
      </p:sp>
      <p:sp>
        <p:nvSpPr>
          <p:cNvPr id="3" name="Symbol zastępczy zawartości 2">
            <a:extLst>
              <a:ext uri="{FF2B5EF4-FFF2-40B4-BE49-F238E27FC236}">
                <a16:creationId xmlns:a16="http://schemas.microsoft.com/office/drawing/2014/main" id="{8A18B883-6373-084D-A26F-C7BEA0E7F49B}"/>
              </a:ext>
            </a:extLst>
          </p:cNvPr>
          <p:cNvSpPr>
            <a:spLocks noGrp="1"/>
          </p:cNvSpPr>
          <p:nvPr>
            <p:ph idx="1"/>
          </p:nvPr>
        </p:nvSpPr>
        <p:spPr>
          <a:xfrm>
            <a:off x="650327" y="914399"/>
            <a:ext cx="11079218" cy="5833241"/>
          </a:xfrm>
        </p:spPr>
        <p:txBody>
          <a:bodyPr>
            <a:normAutofit/>
          </a:bodyPr>
          <a:lstStyle/>
          <a:p>
            <a:pPr algn="just"/>
            <a:r>
              <a:rPr lang="en-US" dirty="0">
                <a:solidFill>
                  <a:srgbClr val="FF0000"/>
                </a:solidFill>
              </a:rPr>
              <a:t>Criminologists working in the early 20</a:t>
            </a:r>
            <a:r>
              <a:rPr lang="en-US" baseline="30000" dirty="0">
                <a:solidFill>
                  <a:srgbClr val="FF0000"/>
                </a:solidFill>
              </a:rPr>
              <a:t>th</a:t>
            </a:r>
            <a:r>
              <a:rPr lang="en-US" dirty="0">
                <a:solidFill>
                  <a:srgbClr val="FF0000"/>
                </a:solidFill>
              </a:rPr>
              <a:t> century often argued that intelligence is strongly associated with criminal </a:t>
            </a:r>
            <a:r>
              <a:rPr lang="en-US" dirty="0" err="1">
                <a:solidFill>
                  <a:srgbClr val="FF0000"/>
                </a:solidFill>
              </a:rPr>
              <a:t>behaviour</a:t>
            </a:r>
            <a:r>
              <a:rPr lang="en-US" dirty="0">
                <a:solidFill>
                  <a:srgbClr val="FF0000"/>
                </a:solidFill>
              </a:rPr>
              <a:t>. </a:t>
            </a:r>
          </a:p>
          <a:p>
            <a:pPr algn="just"/>
            <a:r>
              <a:rPr lang="en-US" dirty="0">
                <a:solidFill>
                  <a:srgbClr val="FF0000"/>
                </a:solidFill>
              </a:rPr>
              <a:t>In </a:t>
            </a:r>
            <a:r>
              <a:rPr lang="en-US" dirty="0"/>
              <a:t>the 1920s, the governments of British Columbia and Alberta passed </a:t>
            </a:r>
            <a:r>
              <a:rPr lang="en-US" dirty="0">
                <a:solidFill>
                  <a:srgbClr val="FF0000"/>
                </a:solidFill>
              </a:rPr>
              <a:t>‘negative eugenics’ </a:t>
            </a:r>
            <a:r>
              <a:rPr lang="en-US" dirty="0"/>
              <a:t>laws that called for the sterilization of people thought to possess low intelligence or other negative psychological characteristics .</a:t>
            </a:r>
          </a:p>
          <a:p>
            <a:pPr algn="just"/>
            <a:r>
              <a:rPr lang="en-US" dirty="0">
                <a:solidFill>
                  <a:srgbClr val="FF0000"/>
                </a:solidFill>
              </a:rPr>
              <a:t>The Act of 1928 (Sexual Sterilization Act) in force in Alberta aimed to combat problems with unemployment, crime and poverty, legalizing surgical sterilization in people with mental problems, mainly among ethnic minorities</a:t>
            </a:r>
          </a:p>
          <a:p>
            <a:pPr algn="just"/>
            <a:r>
              <a:rPr lang="en-US" dirty="0">
                <a:solidFill>
                  <a:srgbClr val="FF0000"/>
                </a:solidFill>
              </a:rPr>
              <a:t>Boards of Eugenics: judge, psychiatric, social worker.</a:t>
            </a:r>
          </a:p>
        </p:txBody>
      </p:sp>
    </p:spTree>
    <p:extLst>
      <p:ext uri="{BB962C8B-B14F-4D97-AF65-F5344CB8AC3E}">
        <p14:creationId xmlns:p14="http://schemas.microsoft.com/office/powerpoint/2010/main" val="1420470619"/>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469</TotalTime>
  <Words>2221</Words>
  <Application>Microsoft Macintosh PowerPoint</Application>
  <PresentationFormat>Panoramiczny</PresentationFormat>
  <Paragraphs>158</Paragraphs>
  <Slides>20</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20</vt:i4>
      </vt:variant>
    </vt:vector>
  </HeadingPairs>
  <TitlesOfParts>
    <vt:vector size="25" baseType="lpstr">
      <vt:lpstr>Arial</vt:lpstr>
      <vt:lpstr>Calibri</vt:lpstr>
      <vt:lpstr>Calibri Light</vt:lpstr>
      <vt:lpstr>Wingdings</vt:lpstr>
      <vt:lpstr>Motyw pakietu Office</vt:lpstr>
      <vt:lpstr>Psychological theories of criminality</vt:lpstr>
      <vt:lpstr>Prezentacja programu PowerPoint</vt:lpstr>
      <vt:lpstr>I. Psychodynamic theory</vt:lpstr>
      <vt:lpstr>Prezentacja programu PowerPoint</vt:lpstr>
      <vt:lpstr>II. Behavioral theory - behaviorism</vt:lpstr>
      <vt:lpstr>Prezentacja programu PowerPoint</vt:lpstr>
      <vt:lpstr>III. Cognitive theory</vt:lpstr>
      <vt:lpstr>Personality and crime</vt:lpstr>
      <vt:lpstr>Intelligence and crime</vt:lpstr>
      <vt:lpstr>Prezentacja programu PowerPoint</vt:lpstr>
      <vt:lpstr>Psychological theories of aggression</vt:lpstr>
      <vt:lpstr> Narcissism - a personality prone to anger and violence due to unstable self-esteem </vt:lpstr>
      <vt:lpstr>Konrad Lorenz’s theory. Austrian zoologist and ornithologist, creator of modern ethology, Nobel laureate in physiology or medicine in 1973 [1]</vt:lpstr>
      <vt:lpstr>Theory of frustration-aggression</vt:lpstr>
      <vt:lpstr>Fromm’s theory</vt:lpstr>
      <vt:lpstr>’The normal criminal personality’</vt:lpstr>
      <vt:lpstr>Personality tests - MMPI</vt:lpstr>
      <vt:lpstr>Prezentacja programu PowerPoint</vt:lpstr>
      <vt:lpstr>FBI profiling – crime scene analysis</vt:lpstr>
      <vt:lpstr>David Canter’s investigative psychology</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Psychological theories of criminality</dc:title>
  <dc:creator>Katarzyna Piątkowska</dc:creator>
  <cp:lastModifiedBy>Katarzyna Piątkowska</cp:lastModifiedBy>
  <cp:revision>48</cp:revision>
  <dcterms:created xsi:type="dcterms:W3CDTF">2020-01-04T10:59:55Z</dcterms:created>
  <dcterms:modified xsi:type="dcterms:W3CDTF">2020-01-13T19:33:41Z</dcterms:modified>
</cp:coreProperties>
</file>