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75" r:id="rId12"/>
    <p:sldId id="376" r:id="rId13"/>
    <p:sldId id="332" r:id="rId14"/>
    <p:sldId id="384" r:id="rId15"/>
    <p:sldId id="385" r:id="rId16"/>
    <p:sldId id="386" r:id="rId17"/>
    <p:sldId id="387" r:id="rId18"/>
    <p:sldId id="388" r:id="rId19"/>
    <p:sldId id="389" r:id="rId20"/>
    <p:sldId id="395" r:id="rId21"/>
    <p:sldId id="390" r:id="rId22"/>
    <p:sldId id="391" r:id="rId23"/>
    <p:sldId id="392" r:id="rId24"/>
    <p:sldId id="393" r:id="rId25"/>
    <p:sldId id="394" r:id="rId26"/>
    <p:sldId id="396" r:id="rId27"/>
    <p:sldId id="397" r:id="rId28"/>
    <p:sldId id="398" r:id="rId29"/>
    <p:sldId id="399" r:id="rId30"/>
    <p:sldId id="400" r:id="rId31"/>
    <p:sldId id="401" r:id="rId32"/>
    <p:sldId id="402" r:id="rId33"/>
    <p:sldId id="403" r:id="rId34"/>
    <p:sldId id="404" r:id="rId3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SPORY PRACY ORAZ ICH ROZPATRYWANIE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78025" y="1387714"/>
            <a:ext cx="7956376" cy="260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+mj-lt"/>
              </a:rPr>
              <a:t>ZASADY POSTEPOWANIA PRZED KOMICJĄ POJEDNAWCZĄ: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WNIOSKOWOŚĆ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FAKULTATYWNOŚĆ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POLUBOWNOŚĆ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SZYBKOŚĆ</a:t>
            </a: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755576" y="2219325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strike="noStrike" kern="1200" cap="none" spc="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ea typeface="+mj-ea"/>
                <a:cs typeface="+mj-cs"/>
              </a:rPr>
              <a:t>WNIOSKOWOŚĆ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dirty="0" smtClean="0">
                <a:solidFill>
                  <a:srgbClr val="464646"/>
                </a:solidFill>
                <a:effectLst/>
                <a:latin typeface="+mn-lt"/>
              </a:rPr>
              <a:t>Wniosek może złożyć TYLKO PRACOWNIK</a:t>
            </a:r>
            <a:endParaRPr kumimoji="0" lang="pl-PL" sz="25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300" b="0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87624" y="1772816"/>
            <a:ext cx="78484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latin typeface="+mj-lt"/>
              </a:rPr>
              <a:t>FAKULTATYWNOŚĆ</a:t>
            </a:r>
          </a:p>
          <a:p>
            <a:pPr algn="ctr"/>
            <a:r>
              <a:rPr lang="pl-PL" sz="2400" b="1" dirty="0">
                <a:solidFill>
                  <a:srgbClr val="333333"/>
                </a:solidFill>
                <a:latin typeface="Open Sans"/>
              </a:rPr>
              <a:t/>
            </a:r>
            <a:br>
              <a:rPr lang="pl-PL" sz="2400" b="1" dirty="0">
                <a:solidFill>
                  <a:srgbClr val="333333"/>
                </a:solidFill>
                <a:latin typeface="Open Sans"/>
              </a:rPr>
            </a:br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242.  [Dochodzenie roszczeń przed sądem</a:t>
            </a:r>
            <a:r>
              <a:rPr lang="pl-PL" sz="2400" b="1" dirty="0" smtClean="0">
                <a:solidFill>
                  <a:srgbClr val="333333"/>
                </a:solidFill>
                <a:latin typeface="Open Sans"/>
              </a:rPr>
              <a:t>] §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  2. 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Przed skierowaniem sprawy na drogę sądową pracownik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może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 żądać wszczęcia postępowania pojednawczego przed komisją pojednawczą.</a:t>
            </a:r>
          </a:p>
          <a:p>
            <a:pPr algn="just"/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907704" y="1772816"/>
            <a:ext cx="5760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latin typeface="+mj-lt"/>
              </a:rPr>
              <a:t>POLUBOWNOŚĆ</a:t>
            </a:r>
          </a:p>
          <a:p>
            <a:pPr algn="just"/>
            <a:r>
              <a:rPr lang="pl-PL" sz="2400" dirty="0" smtClean="0">
                <a:latin typeface="+mj-lt"/>
              </a:rPr>
              <a:t>Komisja ma obowiązek nakłaniania do polubownego załatwienia sporu</a:t>
            </a:r>
            <a:endParaRPr lang="pl-PL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014347" y="1052736"/>
            <a:ext cx="799244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3600" b="1" dirty="0" smtClean="0">
                <a:solidFill>
                  <a:prstClr val="black"/>
                </a:solidFill>
                <a:latin typeface="+mn-lt"/>
              </a:rPr>
              <a:t>SZYBKOŚĆ</a:t>
            </a:r>
          </a:p>
          <a:p>
            <a:r>
              <a:rPr lang="pl-PL" sz="2000" b="1" dirty="0">
                <a:solidFill>
                  <a:srgbClr val="333333"/>
                </a:solidFill>
                <a:latin typeface="Open Sans"/>
              </a:rPr>
              <a:t>Art.  251.  [Termin zawarcia ugody]§  1. 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Komisja pojednawcza powinna dążyć, aby załatwienie sprawy w drodze ugody nastąpiło w terminie 14 dni od dnia złożenia wniosku. Termin zakończenia postępowania przed komisją pojednawczą stwierdza się w protokole posiedzenia zespołu.</a:t>
            </a:r>
          </a:p>
          <a:p>
            <a:r>
              <a:rPr lang="pl-PL" sz="2000" b="1" dirty="0">
                <a:solidFill>
                  <a:srgbClr val="333333"/>
                </a:solidFill>
                <a:latin typeface="Open Sans"/>
              </a:rPr>
              <a:t>§  2. 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W sprawach dotyczących rozwiązania, wygaśnięcia lub nawiązania stosunku pracy, o których mowa w art. 264, wniosek do komisji pojednawczej wnosi się przed upływem terminów określonych w tym przepisie.</a:t>
            </a:r>
          </a:p>
          <a:p>
            <a:r>
              <a:rPr lang="pl-PL" sz="2000" b="1" dirty="0">
                <a:solidFill>
                  <a:srgbClr val="333333"/>
                </a:solidFill>
                <a:latin typeface="Open Sans"/>
              </a:rPr>
              <a:t>§  3. 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W sprawach, o których mowa w § 2, postępowanie pojednawcze kończy się z mocy prawa z upływem 14 dni od dnia złożenia wniosku przez pracownika, a w innych sprawach - z upływem 30 dni od dnia złożenia wniosku.</a:t>
            </a:r>
          </a:p>
          <a:p>
            <a:pPr lvl="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sz="20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1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043608" y="1772816"/>
            <a:ext cx="7992442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b="1" dirty="0" smtClean="0">
                <a:solidFill>
                  <a:prstClr val="black"/>
                </a:solidFill>
                <a:latin typeface="+mn-lt"/>
              </a:rPr>
              <a:t>ZAKOŃCZENIE POSTĘPOWANIA POJEDNAWCZEGO</a:t>
            </a:r>
          </a:p>
          <a:p>
            <a:r>
              <a:rPr lang="pl-PL" sz="2400" b="1" dirty="0">
                <a:solidFill>
                  <a:srgbClr val="333333"/>
                </a:solidFill>
                <a:latin typeface="Open Sans"/>
              </a:rPr>
              <a:t/>
            </a:r>
            <a:br>
              <a:rPr lang="pl-PL" sz="2400" b="1" dirty="0">
                <a:solidFill>
                  <a:srgbClr val="333333"/>
                </a:solidFill>
                <a:latin typeface="Open Sans"/>
              </a:rPr>
            </a:br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252.  [Wpis ugody do protokołu]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Ugodę zawartą przed komisją pojednawczą wpisuje się do protokołu posiedzenia zespołu. Protokół podpisują strony i członkowie zespołu</a:t>
            </a:r>
            <a:r>
              <a:rPr lang="pl-PL" sz="2400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endParaRPr lang="pl-PL" sz="2400" dirty="0">
              <a:solidFill>
                <a:srgbClr val="333333"/>
              </a:solidFill>
              <a:latin typeface="Open Sans"/>
            </a:endParaRPr>
          </a:p>
          <a:p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253.  [Niedopuszczalność zawarcia ugody]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Niedopuszczalne jest zawarcie ugody, która byłaby sprzeczna z prawem lub zasadami współżycia społecznego.</a:t>
            </a:r>
          </a:p>
          <a:p>
            <a:pPr lvl="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sz="24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7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021780" y="1536174"/>
            <a:ext cx="79924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254.  [Przekazanie sprawy sądowi pracy]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Jeżeli postępowanie przed komisją pojednawczą nie doprowadziło do zawarcia ugody, komisja na żądanie pracownika, zgłoszone w terminie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14 dni od dnia zakończenia postępowania pojednawczego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, przekazuje niezwłocznie sprawę sądowi pracy. Wniosek pracownika o polubowne załatwienie sprawy przez komisję pojednawczą zastępuje pozew. Pracownik zamiast zgłoszenia tego żądania może wnieść pozew do sądu pracy na zasadach ogólnych.</a:t>
            </a:r>
            <a:endParaRPr lang="pl-PL" sz="2400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731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14001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dirty="0" smtClean="0">
                <a:solidFill>
                  <a:srgbClr val="575F6D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rgbClr val="575F6D"/>
                </a:solidFill>
                <a:latin typeface="Century Schoolbook"/>
              </a:rPr>
            </a:br>
            <a:endParaRPr lang="pl-PL" dirty="0">
              <a:solidFill>
                <a:srgbClr val="575F6D"/>
              </a:solidFill>
              <a:latin typeface="Century Schoolbook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15616" y="1443841"/>
            <a:ext cx="75608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latin typeface="Open Sans"/>
              </a:rPr>
              <a:t>Art.  255.  [Wykonanie ugody]§  1. </a:t>
            </a:r>
            <a:r>
              <a:rPr lang="pl-PL" sz="2000" dirty="0">
                <a:latin typeface="Open Sans"/>
              </a:rPr>
              <a:t>W razie niewykonania ugody przez pracodawcę podlega ona </a:t>
            </a:r>
            <a:r>
              <a:rPr lang="pl-PL" sz="2000" b="1" dirty="0">
                <a:latin typeface="Open Sans"/>
              </a:rPr>
              <a:t>wykonaniu w trybie przepisów Kodeksu postępowania cywilnego</a:t>
            </a:r>
            <a:r>
              <a:rPr lang="pl-PL" sz="2000" dirty="0">
                <a:latin typeface="Open Sans"/>
              </a:rPr>
              <a:t>, po nadaniu jej przez sąd pracy klauzuli wykonalności</a:t>
            </a:r>
            <a:r>
              <a:rPr lang="pl-PL" sz="2000" dirty="0" smtClean="0">
                <a:latin typeface="Open Sans"/>
              </a:rPr>
              <a:t>.</a:t>
            </a:r>
          </a:p>
          <a:p>
            <a:endParaRPr lang="pl-PL" sz="2000" dirty="0">
              <a:latin typeface="Open Sans"/>
            </a:endParaRPr>
          </a:p>
          <a:p>
            <a:r>
              <a:rPr lang="pl-PL" sz="2000" b="1" dirty="0">
                <a:latin typeface="Open Sans"/>
              </a:rPr>
              <a:t>§  2. </a:t>
            </a:r>
            <a:r>
              <a:rPr lang="pl-PL" sz="2000" dirty="0">
                <a:latin typeface="Open Sans"/>
              </a:rPr>
              <a:t>Sąd pracy odmówi nadania klauzuli wykonalności, jeżeli ze złożonych akt komisji wynika, że ugoda jest sprzeczna z prawem lub zasadami współżycia społecznego. Nie wyklucza to możliwości dochodzenia ustalenia niezgodności ugody z prawem lub zasadami współżycia społecznego na zasadach ogólnych.</a:t>
            </a:r>
            <a:endParaRPr lang="pl-PL" sz="2000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761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1400176"/>
            <a:ext cx="7467600" cy="3901032"/>
          </a:xfrm>
          <a:prstGeom prst="rect">
            <a:avLst/>
          </a:prstGeom>
        </p:spPr>
        <p:txBody>
          <a:bodyPr vert="horz" anchor="b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pl-PL" b="1" dirty="0" smtClean="0">
                <a:solidFill>
                  <a:prstClr val="black"/>
                </a:solidFill>
              </a:rPr>
              <a:t>POSTĘPOWANIE SĄDOWE</a:t>
            </a:r>
          </a:p>
          <a:p>
            <a:pPr algn="just" fontAlgn="auto">
              <a:spcAft>
                <a:spcPts val="0"/>
              </a:spcAft>
            </a:pPr>
            <a:endParaRPr lang="pl-PL" dirty="0">
              <a:solidFill>
                <a:prstClr val="black"/>
              </a:solidFill>
              <a:latin typeface="Century Schoolbook"/>
            </a:endParaRPr>
          </a:p>
          <a:p>
            <a:pPr fontAlgn="auto"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Century Schoolbook"/>
              </a:rPr>
              <a:t>Art.  262.  [Właściwość sądów pracy]</a:t>
            </a:r>
          </a:p>
          <a:p>
            <a:pPr fontAlgn="auto"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Century Schoolbook"/>
              </a:rPr>
              <a:t>§  1. </a:t>
            </a:r>
            <a:r>
              <a:rPr lang="pl-PL" dirty="0" smtClean="0">
                <a:solidFill>
                  <a:schemeClr val="tx1"/>
                </a:solidFill>
                <a:latin typeface="Century Schoolbook"/>
              </a:rPr>
              <a:t>Spory </a:t>
            </a:r>
            <a:r>
              <a:rPr lang="pl-PL" dirty="0">
                <a:solidFill>
                  <a:schemeClr val="tx1"/>
                </a:solidFill>
                <a:latin typeface="Century Schoolbook"/>
              </a:rPr>
              <a:t>o roszczenia ze stosunku pracy rozstrzygają sądy powszechne, zwane "sądami pracy".</a:t>
            </a:r>
          </a:p>
          <a:p>
            <a:pPr fontAlgn="auto"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Century Schoolbook"/>
              </a:rPr>
              <a:t>§  2. 	Nie podlegają właściwości sądów pracy spory dotyczące:</a:t>
            </a:r>
          </a:p>
          <a:p>
            <a:pPr fontAlgn="auto"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Century Schoolbook"/>
              </a:rPr>
              <a:t>1)	ustanawiania nowych warunków pracy i płacy;</a:t>
            </a:r>
          </a:p>
          <a:p>
            <a:pPr fontAlgn="auto"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Century Schoolbook"/>
              </a:rPr>
              <a:t>2)	stosowania norm pracy;</a:t>
            </a:r>
          </a:p>
          <a:p>
            <a:pPr fontAlgn="auto"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Century Schoolbook"/>
              </a:rPr>
              <a:t>3)	(uchylony).</a:t>
            </a:r>
          </a:p>
          <a:p>
            <a:pPr fontAlgn="auto">
              <a:spcAft>
                <a:spcPts val="0"/>
              </a:spcAft>
            </a:pPr>
            <a:r>
              <a:rPr lang="pl-PL" dirty="0">
                <a:solidFill>
                  <a:schemeClr val="tx1"/>
                </a:solidFill>
                <a:latin typeface="Century Schoolbook"/>
              </a:rPr>
              <a:t>§  3. 	Zasady tworzenia sądów pracy, organizację i tryb postępowania przed tymi sądami regulują odrębne przepisy. </a:t>
            </a:r>
            <a:r>
              <a:rPr lang="pl-PL" dirty="0" smtClean="0">
                <a:solidFill>
                  <a:srgbClr val="575F6D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rgbClr val="575F6D"/>
                </a:solidFill>
                <a:latin typeface="Century Schoolbook"/>
              </a:rPr>
            </a:br>
            <a:endParaRPr lang="pl-PL" dirty="0">
              <a:solidFill>
                <a:srgbClr val="575F6D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5761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9725" y="1124744"/>
            <a:ext cx="7467600" cy="5256584"/>
          </a:xfrm>
          <a:prstGeom prst="rect">
            <a:avLst/>
          </a:prstGeom>
        </p:spPr>
        <p:txBody>
          <a:bodyPr vert="horz" anchor="b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pl-PL" sz="2400" b="1" dirty="0" smtClean="0">
                <a:solidFill>
                  <a:prstClr val="black"/>
                </a:solidFill>
              </a:rPr>
              <a:t>WŁAŚCIWOŚĆ RZECZOWA</a:t>
            </a:r>
          </a:p>
          <a:p>
            <a:pPr fontAlgn="auto">
              <a:spcAft>
                <a:spcPts val="0"/>
              </a:spcAft>
            </a:pPr>
            <a:endParaRPr lang="pl-PL" sz="2400" b="1" dirty="0">
              <a:solidFill>
                <a:prstClr val="black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</a:rPr>
              <a:t>Określa rodzaje spraw: „z zakresu prawa pracy</a:t>
            </a:r>
          </a:p>
          <a:p>
            <a:pPr fontAlgn="auto">
              <a:spcAft>
                <a:spcPts val="0"/>
              </a:spcAft>
            </a:pPr>
            <a:endParaRPr lang="pl-PL" sz="2400" dirty="0" smtClean="0">
              <a:solidFill>
                <a:prstClr val="black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</a:rPr>
              <a:t>Art. 476 k.p.c.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</a:rPr>
              <a:t>SR lub SO - ze względu na WPS, ale!</a:t>
            </a:r>
            <a:r>
              <a:rPr lang="pl-PL" sz="2400" dirty="0" smtClean="0">
                <a:solidFill>
                  <a:prstClr val="black"/>
                </a:solidFill>
                <a:sym typeface="Wingdings" pitchFamily="2" charset="2"/>
              </a:rPr>
              <a:t>: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b="1" dirty="0">
              <a:solidFill>
                <a:prstClr val="black"/>
              </a:solidFill>
              <a:latin typeface="Century Schoolbook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</a:pPr>
            <a:r>
              <a:rPr lang="pl-PL" sz="2900" b="1" dirty="0" smtClean="0">
                <a:solidFill>
                  <a:schemeClr val="tx1"/>
                </a:solidFill>
                <a:latin typeface="+mn-lt"/>
              </a:rPr>
              <a:t>461 § 1</a:t>
            </a:r>
            <a:r>
              <a:rPr lang="pl-PL" sz="2900" b="1" baseline="30000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pl-PL" sz="2900" b="1" dirty="0" smtClean="0">
                <a:solidFill>
                  <a:schemeClr val="tx1"/>
                </a:solidFill>
                <a:latin typeface="+mn-lt"/>
              </a:rPr>
              <a:t>k.p.c.</a:t>
            </a:r>
            <a:r>
              <a:rPr lang="pl-PL" sz="2900" dirty="0">
                <a:solidFill>
                  <a:schemeClr val="tx1"/>
                </a:solidFill>
                <a:latin typeface="+mn-lt"/>
              </a:rPr>
              <a:t>  </a:t>
            </a:r>
            <a:r>
              <a:rPr lang="pl-PL" sz="2900" b="1" dirty="0">
                <a:solidFill>
                  <a:schemeClr val="tx1"/>
                </a:solidFill>
                <a:latin typeface="+mn-lt"/>
              </a:rPr>
              <a:t>Do właściwości </a:t>
            </a:r>
            <a:r>
              <a:rPr lang="pl-PL" sz="2900" b="1" u="sng" dirty="0">
                <a:solidFill>
                  <a:schemeClr val="tx1"/>
                </a:solidFill>
                <a:latin typeface="+mn-lt"/>
              </a:rPr>
              <a:t>sądów rejonowych</a:t>
            </a:r>
            <a:r>
              <a:rPr lang="pl-PL" sz="2900" b="1" dirty="0">
                <a:solidFill>
                  <a:schemeClr val="tx1"/>
                </a:solidFill>
                <a:latin typeface="+mn-lt"/>
              </a:rPr>
              <a:t>, bez względu na wartość przedmiotu sporu, należą sprawy z zakresu prawa pracy o </a:t>
            </a:r>
            <a:endParaRPr lang="pl-PL" sz="2900" b="1" dirty="0" smtClean="0">
              <a:solidFill>
                <a:schemeClr val="tx1"/>
              </a:solidFill>
              <a:latin typeface="+mn-lt"/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1"/>
                </a:solidFill>
                <a:latin typeface="+mn-lt"/>
              </a:rPr>
              <a:t>ustalenie </a:t>
            </a:r>
            <a:r>
              <a:rPr lang="pl-PL" sz="2900" dirty="0">
                <a:solidFill>
                  <a:schemeClr val="tx1"/>
                </a:solidFill>
                <a:latin typeface="+mn-lt"/>
              </a:rPr>
              <a:t>istnienia stosunku pracy, </a:t>
            </a:r>
            <a:endParaRPr lang="pl-PL" sz="2900" dirty="0" smtClean="0">
              <a:solidFill>
                <a:schemeClr val="tx1"/>
              </a:solidFill>
              <a:latin typeface="+mn-lt"/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pl-PL" sz="2900" dirty="0">
                <a:solidFill>
                  <a:schemeClr val="tx1"/>
                </a:solidFill>
                <a:latin typeface="+mn-lt"/>
              </a:rPr>
              <a:t>uznanie bezskuteczności wypowiedzenia stosunku pracy, </a:t>
            </a:r>
            <a:endParaRPr lang="pl-PL" sz="2900" dirty="0" smtClean="0">
              <a:solidFill>
                <a:schemeClr val="tx1"/>
              </a:solidFill>
              <a:latin typeface="+mn-lt"/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pl-PL" sz="2900" dirty="0">
                <a:solidFill>
                  <a:schemeClr val="tx1"/>
                </a:solidFill>
                <a:latin typeface="+mn-lt"/>
              </a:rPr>
              <a:t>przywrócenie do pracy i przywrócenie poprzednich warunków pracy lub płacy oraz łącznie z nimi dochodzone roszczenia i </a:t>
            </a:r>
            <a:endParaRPr lang="pl-PL" sz="2900" dirty="0" smtClean="0">
              <a:solidFill>
                <a:schemeClr val="tx1"/>
              </a:solidFill>
              <a:latin typeface="+mn-lt"/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pl-PL" sz="2900" dirty="0">
                <a:solidFill>
                  <a:schemeClr val="tx1"/>
                </a:solidFill>
                <a:latin typeface="+mn-lt"/>
              </a:rPr>
              <a:t>odszkodowanie w przypadku nieuzasadnionego lub naruszającego przepisy wypowiedzenia oraz rozwiązania stosunku pracy, a </a:t>
            </a:r>
            <a:r>
              <a:rPr lang="pl-PL" sz="2900" dirty="0" smtClean="0">
                <a:solidFill>
                  <a:schemeClr val="tx1"/>
                </a:solidFill>
                <a:latin typeface="+mn-lt"/>
              </a:rPr>
              <a:t>także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1"/>
                </a:solidFill>
                <a:latin typeface="+mn-lt"/>
              </a:rPr>
              <a:t>sprawy </a:t>
            </a:r>
            <a:r>
              <a:rPr lang="pl-PL" sz="2900" dirty="0">
                <a:solidFill>
                  <a:schemeClr val="tx1"/>
                </a:solidFill>
                <a:latin typeface="+mn-lt"/>
              </a:rPr>
              <a:t>dotyczące kar porządkowych i świadectwa pracy oraz roszczenia z tym związane.</a:t>
            </a:r>
            <a:endParaRPr lang="pl-PL" sz="2900" b="1" dirty="0" smtClean="0">
              <a:solidFill>
                <a:schemeClr val="tx1"/>
              </a:solidFill>
              <a:latin typeface="+mn-lt"/>
            </a:endParaRPr>
          </a:p>
          <a:p>
            <a:pPr fontAlgn="auto">
              <a:spcAft>
                <a:spcPts val="0"/>
              </a:spcAft>
            </a:pPr>
            <a:r>
              <a:rPr lang="pl-PL" dirty="0" smtClean="0">
                <a:solidFill>
                  <a:schemeClr val="tx1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entury Schoolbook"/>
              </a:rPr>
            </a:br>
            <a:endParaRPr lang="pl-PL" dirty="0">
              <a:solidFill>
                <a:schemeClr val="tx1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6580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504511"/>
            <a:ext cx="810039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Spór ze stosunku pracy- </a:t>
            </a:r>
          </a:p>
          <a:p>
            <a:pPr algn="just"/>
            <a:r>
              <a:rPr lang="pl-PL" sz="2800" cap="all" dirty="0" smtClean="0">
                <a:solidFill>
                  <a:srgbClr val="333333"/>
                </a:solidFill>
                <a:latin typeface="+mj-lt"/>
              </a:rPr>
              <a:t>różnica stanowisk pracodawcy i pracownika dotycząca uprawnień lub obowiązków objętych istniejącym stosunkiem pracy</a:t>
            </a:r>
            <a:endParaRPr lang="pl-PL" sz="2800" b="1" cap="all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dirty="0">
              <a:solidFill>
                <a:sysClr val="windowText" lastClr="00000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75656" y="1268760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Aft>
                <a:spcPts val="0"/>
              </a:spcAft>
            </a:pPr>
            <a:r>
              <a:rPr lang="pl-PL" sz="2400" b="1" dirty="0">
                <a:solidFill>
                  <a:prstClr val="black"/>
                </a:solidFill>
                <a:latin typeface="Century Schoolbook"/>
              </a:rPr>
              <a:t>Roszczenia o: </a:t>
            </a:r>
          </a:p>
          <a:p>
            <a:pPr marL="457200" lvl="0" indent="-457200" fontAlgn="auto">
              <a:spcAft>
                <a:spcPts val="0"/>
              </a:spcAft>
              <a:buFontTx/>
              <a:buAutoNum type="arabicParenR"/>
            </a:pP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świadczenie</a:t>
            </a: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lvl="0" fontAlgn="auto">
              <a:spcAft>
                <a:spcPts val="0"/>
              </a:spcAft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ustalenie prawa lub stosunku prawnego</a:t>
            </a:r>
          </a:p>
          <a:p>
            <a:pPr lvl="0" fontAlgn="auto">
              <a:spcAft>
                <a:spcPts val="0"/>
              </a:spcAft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3) o ukształtowanie prawa lub stosunku prawnego</a:t>
            </a:r>
            <a:endParaRPr lang="pl-PL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05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75656" y="1268760"/>
            <a:ext cx="71287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+mn-lt"/>
              </a:rPr>
              <a:t>Roszczenie  o ukształtowanie:</a:t>
            </a:r>
          </a:p>
          <a:p>
            <a:endParaRPr lang="pl-PL" sz="2400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latin typeface="+mn-lt"/>
              </a:rPr>
              <a:t>o</a:t>
            </a:r>
            <a:r>
              <a:rPr lang="pl-PL" sz="2400" dirty="0" smtClean="0">
                <a:latin typeface="+mn-lt"/>
              </a:rPr>
              <a:t> zawarcie umowy przyrzeczonej</a:t>
            </a:r>
          </a:p>
          <a:p>
            <a:pPr marL="285750" indent="-285750">
              <a:buFont typeface="Arial" pitchFamily="34" charset="0"/>
              <a:buChar char="•"/>
            </a:pPr>
            <a:endParaRPr lang="pl-PL" sz="2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latin typeface="+mn-lt"/>
              </a:rPr>
              <a:t>o</a:t>
            </a:r>
            <a:r>
              <a:rPr lang="pl-PL" sz="2400" dirty="0" smtClean="0">
                <a:latin typeface="+mn-lt"/>
              </a:rPr>
              <a:t> uznanie czynności wypowiedzenia umowy o pracę za bezskuteczną</a:t>
            </a:r>
          </a:p>
          <a:p>
            <a:pPr marL="285750" indent="-285750">
              <a:buFont typeface="Arial" pitchFamily="34" charset="0"/>
              <a:buChar char="•"/>
            </a:pPr>
            <a:endParaRPr lang="pl-PL" sz="2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latin typeface="+mn-lt"/>
              </a:rPr>
              <a:t>o</a:t>
            </a:r>
            <a:r>
              <a:rPr lang="pl-PL" sz="2400" dirty="0" smtClean="0">
                <a:latin typeface="+mn-lt"/>
              </a:rPr>
              <a:t> zmianę rodzaju pracy lub powierzenia innego stanowiska, jeśli taki obowiązek wynika z przepisów prawa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  <a:p>
            <a:endParaRPr lang="pl-PL" b="1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50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971600" y="1028700"/>
            <a:ext cx="7467600" cy="470455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WŁAŚCIWOŚĆ</a:t>
            </a:r>
            <a:r>
              <a:rPr kumimoji="0" lang="pl-PL" sz="24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FUNKCJONALNA- </a:t>
            </a: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dot. podziału funkcji, wskazuje który sąd jest właściwy w I, a który w II instancji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dirty="0">
              <a:solidFill>
                <a:schemeClr val="tx1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Zasady: sądy rejonowe za wyjątkiem spraw przekazanych do właściwości sądów okręgowych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0" baseline="0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/>
            </a:r>
            <a:b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626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9716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WŁAŚCIWOŚĆ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 MIEJSCOWA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 smtClean="0">
                <a:solidFill>
                  <a:sysClr val="windowText" lastClr="000000"/>
                </a:solidFill>
              </a:rPr>
              <a:t>o</a:t>
            </a:r>
            <a:r>
              <a:rPr lang="pl-PL" noProof="0" dirty="0" err="1" smtClean="0">
                <a:solidFill>
                  <a:sysClr val="windowText" lastClr="000000"/>
                </a:solidFill>
              </a:rPr>
              <a:t>gólna</a:t>
            </a:r>
            <a:r>
              <a:rPr lang="pl-PL" noProof="0" dirty="0" smtClean="0">
                <a:solidFill>
                  <a:sysClr val="windowText" lastClr="000000"/>
                </a:solidFill>
              </a:rPr>
              <a:t>/przemienna/delegacyjna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>
              <a:solidFill>
                <a:sysClr val="windowText" lastClr="000000"/>
              </a:solidFill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lang="pl-PL" noProof="0" dirty="0" smtClean="0">
              <a:solidFill>
                <a:sysClr val="windowText" lastClr="000000"/>
              </a:solidFill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r>
              <a:rPr lang="pl-PL" b="1" dirty="0">
                <a:solidFill>
                  <a:srgbClr val="000000"/>
                </a:solidFill>
              </a:rPr>
              <a:t>Art. 461. § 1.</a:t>
            </a:r>
            <a:r>
              <a:rPr lang="pl-PL" dirty="0">
                <a:solidFill>
                  <a:srgbClr val="000000"/>
                </a:solidFill>
              </a:rPr>
              <a:t> Powództwo w sprawach z zakresu prawa pracy może być wytoczone bądź przed sąd </a:t>
            </a:r>
            <a:r>
              <a:rPr lang="pl-PL" b="1" dirty="0">
                <a:solidFill>
                  <a:srgbClr val="000000"/>
                </a:solidFill>
              </a:rPr>
              <a:t>właściwości ogólnej </a:t>
            </a:r>
            <a:r>
              <a:rPr lang="pl-PL" dirty="0">
                <a:solidFill>
                  <a:srgbClr val="000000"/>
                </a:solidFill>
              </a:rPr>
              <a:t>pozwanego, bądź przed sąd, w którego okręgu </a:t>
            </a:r>
            <a:r>
              <a:rPr lang="pl-PL" b="1" dirty="0">
                <a:solidFill>
                  <a:srgbClr val="000000"/>
                </a:solidFill>
              </a:rPr>
              <a:t>praca jest, była lub miała być wykonywana</a:t>
            </a:r>
            <a:r>
              <a:rPr lang="pl-PL" dirty="0">
                <a:solidFill>
                  <a:srgbClr val="000000"/>
                </a:solidFill>
              </a:rPr>
              <a:t>, bądź też przed sąd, w którego okręgu </a:t>
            </a:r>
            <a:r>
              <a:rPr lang="pl-PL" b="1" dirty="0">
                <a:solidFill>
                  <a:srgbClr val="000000"/>
                </a:solidFill>
              </a:rPr>
              <a:t>znajduje się zakład pracy</a:t>
            </a:r>
            <a:r>
              <a:rPr lang="pl-PL" dirty="0">
                <a:solidFill>
                  <a:srgbClr val="000000"/>
                </a:solidFill>
              </a:rPr>
              <a:t>.</a:t>
            </a: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405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239193" y="1268760"/>
            <a:ext cx="7467600" cy="48737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ZDOLNOŚĆ SĄDOWA</a:t>
            </a: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l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egitymacja do występowania w sprawie jako strona: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pracownik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c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złonkowie rolniczej spółdzielni produkcyjnej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o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soby świadczące pracę na podstawie umowy o pracę nakładczą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c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złonkowie rodzin i spadkobiercy w/w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i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nnym osobom, którym z mocy odrębnych przepisów przysługują roszczenia z zakresu prawa pracy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o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sobom dochodzącym roszczenia z tytułu wypadków przy pracy i chorób zawodowych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p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racodawcy (choćby nie posiadał osobowości prawnej)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z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wiązki zawodowe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i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nspektor pracy (tylko o ustalenie istnienia stosunku pracy)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kumimoji="0" lang="pl-PL" sz="24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20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SZCZEGÓLNE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ZASADY POSTĘPOWANIA SĄDOWEGO W SPRAWACH Z ZAKRESU PRAWA PRACY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8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   </a:t>
            </a:r>
            <a:r>
              <a:rPr lang="pl-PL" b="1" dirty="0" smtClean="0">
                <a:solidFill>
                  <a:sysClr val="windowText" lastClr="000000"/>
                </a:solidFill>
              </a:rPr>
              <a:t>SZCZEGÓLNE ZASADY POSTĘPOWANIA SĄDOWEGO W SPRAWACH Z ZAKRESU PRAWA PRACY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 smtClean="0">
              <a:solidFill>
                <a:sysClr val="windowText" lastClr="000000"/>
              </a:solidFill>
            </a:endParaRPr>
          </a:p>
          <a:p>
            <a:pPr marL="0" indent="0" algn="ctr">
              <a:buNone/>
            </a:pPr>
            <a:r>
              <a:rPr lang="pl-PL" dirty="0">
                <a:latin typeface="TimesNewRomanPSMT"/>
              </a:rPr>
              <a:t>Postępowanie w sprawach z zakresu prawa pracy jest postępowaniem </a:t>
            </a:r>
            <a:r>
              <a:rPr lang="pl-PL" dirty="0" smtClean="0">
                <a:latin typeface="TimesNewRomanPSMT"/>
              </a:rPr>
              <a:t>odrębnym, </a:t>
            </a:r>
            <a:r>
              <a:rPr lang="pl-PL" dirty="0" smtClean="0">
                <a:latin typeface="Times New Roman"/>
              </a:rPr>
              <a:t>uregulowanym </a:t>
            </a:r>
            <a:r>
              <a:rPr lang="pl-PL" dirty="0">
                <a:latin typeface="Times New Roman"/>
              </a:rPr>
              <a:t>przepisami art. </a:t>
            </a:r>
            <a:r>
              <a:rPr lang="pl-PL" dirty="0" smtClean="0">
                <a:latin typeface="Times New Roman"/>
              </a:rPr>
              <a:t>459</a:t>
            </a:r>
            <a:r>
              <a:rPr lang="pl-PL" dirty="0" smtClean="0">
                <a:latin typeface="TimesNewRomanPSMT"/>
              </a:rPr>
              <a:t>–</a:t>
            </a:r>
            <a:r>
              <a:rPr lang="pl-PL" dirty="0" smtClean="0">
                <a:latin typeface="Times New Roman"/>
              </a:rPr>
              <a:t>477</a:t>
            </a:r>
            <a:r>
              <a:rPr lang="pl-PL" sz="1200" dirty="0" smtClean="0">
                <a:latin typeface="Times New Roman"/>
              </a:rPr>
              <a:t> </a:t>
            </a:r>
            <a:r>
              <a:rPr lang="pl-PL" dirty="0">
                <a:latin typeface="TimesNewRomanPSMT"/>
              </a:rPr>
              <a:t>k.p.c.</a:t>
            </a:r>
            <a:endParaRPr lang="pl-PL" b="1" dirty="0" smtClean="0">
              <a:solidFill>
                <a:sysClr val="windowText" lastClr="000000"/>
              </a:solidFill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8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latin typeface="TimesNewRomanPS-BoldMT"/>
              </a:rPr>
              <a:t>Zasada ochrony słusznego interesu pracownika</a:t>
            </a:r>
            <a:endParaRPr lang="pl-PL" sz="2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latin typeface="TimesNewRomanPSMT"/>
              </a:rPr>
              <a:t>zasada </a:t>
            </a:r>
            <a:r>
              <a:rPr lang="pl-PL" dirty="0" smtClean="0">
                <a:latin typeface="TimesNewRomanPSMT"/>
              </a:rPr>
              <a:t>ta nie </a:t>
            </a:r>
            <a:r>
              <a:rPr lang="pl-PL" dirty="0">
                <a:latin typeface="TimesNewRomanPSMT"/>
              </a:rPr>
              <a:t>jest równoznaczna z zasadą uprzywilejowania </a:t>
            </a:r>
            <a:r>
              <a:rPr lang="pl-PL" dirty="0" smtClean="0">
                <a:latin typeface="TimesNewRomanPSMT"/>
              </a:rPr>
              <a:t>pracownika</a:t>
            </a:r>
          </a:p>
          <a:p>
            <a:pPr algn="just"/>
            <a:r>
              <a:rPr lang="pl-PL" dirty="0" smtClean="0">
                <a:latin typeface="TimesNewRomanPSMT"/>
              </a:rPr>
              <a:t>np. niedopuszczalność zawarcia umowy 469 k.p.c., </a:t>
            </a:r>
            <a:r>
              <a:rPr lang="pl-PL" dirty="0"/>
              <a:t>o</a:t>
            </a:r>
            <a:r>
              <a:rPr lang="pl-PL" dirty="0" smtClean="0"/>
              <a:t>drzucenie </a:t>
            </a:r>
            <a:r>
              <a:rPr lang="pl-PL" dirty="0"/>
              <a:t>pozwu nie może nastąpić z powodu niedopuszczalności drogi </a:t>
            </a:r>
            <a:r>
              <a:rPr lang="pl-PL" dirty="0" smtClean="0"/>
              <a:t>sądowej, gdy </a:t>
            </a:r>
            <a:r>
              <a:rPr lang="pl-PL" dirty="0"/>
              <a:t>do rozpoznania sprawy właściwy jest inny </a:t>
            </a:r>
            <a:r>
              <a:rPr lang="pl-PL" dirty="0" smtClean="0"/>
              <a:t>organ 464 k.p.c., inne zasady dot. kosztów postępowania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94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latin typeface="Times New Roman"/>
              </a:rPr>
              <a:t>Zasada ograniczonego formalizmu procesowego</a:t>
            </a:r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latin typeface="+mj-lt"/>
              </a:rPr>
              <a:t>sąd wzywa do uzupełnienia braków formalnych jedynie wówczas, gdy</a:t>
            </a:r>
          </a:p>
          <a:p>
            <a:pPr algn="just"/>
            <a:r>
              <a:rPr lang="pl-PL" dirty="0">
                <a:latin typeface="+mj-lt"/>
              </a:rPr>
              <a:t>przeprowadzenie uzupełnienia materiału w postępowaniu sądowym byłoby połączone </a:t>
            </a:r>
            <a:r>
              <a:rPr lang="pl-PL" dirty="0" smtClean="0">
                <a:latin typeface="+mj-lt"/>
              </a:rPr>
              <a:t>ze znacznymi </a:t>
            </a:r>
            <a:r>
              <a:rPr lang="pl-PL" dirty="0">
                <a:latin typeface="+mj-lt"/>
              </a:rPr>
              <a:t>trudnościami (art. 467 k.p.c</a:t>
            </a:r>
            <a:r>
              <a:rPr lang="pl-PL" dirty="0" smtClean="0">
                <a:latin typeface="+mj-lt"/>
              </a:rPr>
              <a:t>.)</a:t>
            </a:r>
          </a:p>
          <a:p>
            <a:pPr algn="just"/>
            <a:endParaRPr lang="pl-PL" dirty="0">
              <a:solidFill>
                <a:prstClr val="black"/>
              </a:solidFill>
              <a:latin typeface="+mj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+mj-lt"/>
              </a:rPr>
              <a:t>o</a:t>
            </a:r>
            <a:r>
              <a:rPr lang="pl-PL" dirty="0" smtClean="0">
                <a:solidFill>
                  <a:prstClr val="black"/>
                </a:solidFill>
                <a:latin typeface="+mj-lt"/>
              </a:rPr>
              <a:t>graniczenie dot. możliwości odrzucenia pozwu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+mj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latin typeface="+mj-lt"/>
              </a:rPr>
              <a:t>art. 472 k.p.c. wprowadza ułatwienia w zakresie wzywania uczestników</a:t>
            </a:r>
          </a:p>
          <a:p>
            <a:pPr algn="just"/>
            <a:r>
              <a:rPr lang="pl-PL" dirty="0">
                <a:latin typeface="+mj-lt"/>
              </a:rPr>
              <a:t>procesu na rozprawę oraz przedstawienia niezbędnych do rozstrzygnięcia sprawy </a:t>
            </a:r>
            <a:r>
              <a:rPr lang="pl-PL" dirty="0" smtClean="0">
                <a:latin typeface="+mj-lt"/>
              </a:rPr>
              <a:t>akt osobowych </a:t>
            </a:r>
            <a:r>
              <a:rPr lang="pl-PL" dirty="0">
                <a:latin typeface="+mj-lt"/>
              </a:rPr>
              <a:t>i innych dokumentów.</a:t>
            </a:r>
            <a:endParaRPr lang="pl-PL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69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prstClr val="black"/>
                </a:solidFill>
                <a:latin typeface="Times New Roman"/>
              </a:rPr>
              <a:t>Zasada </a:t>
            </a:r>
            <a:r>
              <a:rPr lang="pl-PL" sz="2000" b="1" dirty="0" smtClean="0">
                <a:solidFill>
                  <a:prstClr val="black"/>
                </a:solidFill>
                <a:latin typeface="Times New Roman"/>
              </a:rPr>
              <a:t>szybkości postępowania</a:t>
            </a:r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w sprawach, w których pracownik jest stroną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powodową, sąd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ma obowiązek zbadania sprawy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niezwłocznie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t</a:t>
            </a:r>
            <a:r>
              <a:rPr lang="pl-PL" dirty="0" smtClean="0"/>
              <a:t>ermin </a:t>
            </a:r>
            <a:r>
              <a:rPr lang="pl-PL" dirty="0"/>
              <a:t>rozprawy powinien </a:t>
            </a:r>
            <a:r>
              <a:rPr lang="pl-PL" dirty="0" smtClean="0"/>
              <a:t>być wyznaczony </a:t>
            </a:r>
            <a:r>
              <a:rPr lang="pl-PL" dirty="0"/>
              <a:t>tak, aby od daty zakończenia czynności wyjaśniających, a jeżeli nie podjęto </a:t>
            </a:r>
            <a:r>
              <a:rPr lang="pl-PL" dirty="0" smtClean="0"/>
              <a:t>tych czynności </a:t>
            </a:r>
            <a:r>
              <a:rPr lang="pl-PL" dirty="0"/>
              <a:t>- od daty wniesienia pozwu lub odwołania, do rozprawy nie upłynęło więcej </a:t>
            </a:r>
            <a:r>
              <a:rPr lang="pl-PL" dirty="0" smtClean="0"/>
              <a:t>niż </a:t>
            </a:r>
            <a:r>
              <a:rPr lang="pl-PL" b="1" dirty="0" smtClean="0"/>
              <a:t>dwa </a:t>
            </a:r>
            <a:r>
              <a:rPr lang="pl-PL" b="1" dirty="0"/>
              <a:t>tygodnie</a:t>
            </a:r>
            <a:r>
              <a:rPr lang="pl-PL" dirty="0"/>
              <a:t>, chyba że zachodzą niedające się usunąć </a:t>
            </a:r>
            <a:r>
              <a:rPr lang="pl-PL" dirty="0" smtClean="0"/>
              <a:t>przeszkody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473737"/>
            <a:ext cx="8172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Z chwilą zgłoszenia do organu ochrony </a:t>
            </a:r>
            <a:r>
              <a:rPr lang="pl-PL" sz="2000" cap="all" dirty="0">
                <a:solidFill>
                  <a:srgbClr val="333333"/>
                </a:solidFill>
                <a:latin typeface="+mj-lt"/>
              </a:rPr>
              <a:t>(np. sądu) </a:t>
            </a: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zindywidualizowanego żądania podjęcia określonych działań spór ze stosunku pracy przekształca się w </a:t>
            </a:r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spór o roszczenie ze stosunku pracy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Times New Roman"/>
              </a:rPr>
              <a:t>Postulat ugodowego rozpatrywania sporów</a:t>
            </a:r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art. 243 </a:t>
            </a:r>
            <a:r>
              <a:rPr lang="pl-PL" dirty="0" err="1">
                <a:solidFill>
                  <a:prstClr val="black"/>
                </a:solidFill>
                <a:latin typeface="Calibri"/>
              </a:rPr>
              <a:t>k.p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., zgodnie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z którym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: „Pracodawca i pracownik powinni dążyć do polubownego załatwienia sporu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ze stosunku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pracy”.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0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+mj-lt"/>
              </a:rPr>
              <a:t>ZASADA NATYCHMIATOWEJ WYKONALNOŚCI WYROKU</a:t>
            </a:r>
            <a:endParaRPr lang="pl-PL" sz="20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W części nieprzekraczającej jednokrotnego wynagrodzenia- art. 477 (2) k.p.c.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826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Calibri"/>
              </a:rPr>
              <a:t>POSTĘPOWANIE WEWNĄTRZZAKŁADOWO-SĄDOWE</a:t>
            </a:r>
            <a:endParaRPr lang="pl-PL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2 etapy: zakładowy i sądowy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Np. sprostowanie świadectwa pracy art. 97 </a:t>
            </a:r>
            <a:r>
              <a:rPr lang="pl-PL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., sprzeciw od kary porządkowej art. 112 </a:t>
            </a:r>
            <a:r>
              <a:rPr lang="pl-PL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b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rak uprzedniego wyczerpania określonego trybu=przekazanie przez sąd odpowiedniemu organowi (np. pracodawcy) art. 464 k.p.c.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61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Calibri"/>
              </a:rPr>
              <a:t>POSTĘPOWANIE ADMINISTRACYJNO-SĄDOWE (PRZED SĄDEM ADMINISTRACYJNYM)</a:t>
            </a:r>
            <a:endParaRPr lang="pl-PL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p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rzepis musi wyraźnie przekazywać określone sprawy do rozpoznania przez sąd administracyjny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2 etapy: administracyjny i sądowy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s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kargę można złożyć do sądu administracyjnego po wyczerpaniu środków odwoławczych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o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dmowa mianowania lub powołania na stanowisko, jeżeli taki obowiązek wynika z przepisów prawa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n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p. niektórzy pracownicy mianowani NIK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20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Calibri"/>
              </a:rPr>
              <a:t>POSTĘPOWANIE ADMINISTRACYJNO-SĄDOWE (PRZED SĄDEM PRACY)</a:t>
            </a:r>
            <a:endParaRPr lang="pl-PL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n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iektórzy pracownicy służby cywilnej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2 etapy: administracyjny i sądowy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Np.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p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rzeniesienie urzędnika służby cywilnej do </a:t>
            </a:r>
            <a:r>
              <a:rPr lang="pl-PL" smtClean="0">
                <a:solidFill>
                  <a:prstClr val="black"/>
                </a:solidFill>
                <a:latin typeface="Calibri"/>
              </a:rPr>
              <a:t>innego urzędu-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odwołanie do Prezesa RM w ciągu 14 dni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08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1221433"/>
            <a:ext cx="648072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latin typeface="+mj-lt"/>
              </a:rPr>
              <a:t>SPÓR PRACOWNICZY W ZNACZENIU MATERIALNYM:</a:t>
            </a:r>
          </a:p>
          <a:p>
            <a:pPr algn="just"/>
            <a:endParaRPr lang="pl-PL" sz="2800" b="1" dirty="0" smtClean="0">
              <a:latin typeface="+mj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sz="2800" u="sng" cap="all" dirty="0" smtClean="0">
                <a:latin typeface="+mj-lt"/>
              </a:rPr>
              <a:t>UJĘCIE PODMIOTOWE</a:t>
            </a:r>
            <a:r>
              <a:rPr lang="pl-PL" sz="2800" cap="all" dirty="0" smtClean="0">
                <a:latin typeface="+mj-lt"/>
              </a:rPr>
              <a:t>: </a:t>
            </a:r>
          </a:p>
          <a:p>
            <a:pPr algn="just"/>
            <a:r>
              <a:rPr lang="pl-PL" sz="2800" cap="all" dirty="0" smtClean="0">
                <a:latin typeface="+mj-lt"/>
              </a:rPr>
              <a:t>PRACOWNIK I PRACODAWCA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l-PL" sz="2800" cap="all" dirty="0">
              <a:latin typeface="+mj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sz="2800" u="sng" cap="all" dirty="0" smtClean="0">
                <a:latin typeface="+mj-lt"/>
              </a:rPr>
              <a:t>UJĘCIE PRZEDMIOTOWE</a:t>
            </a:r>
            <a:r>
              <a:rPr lang="pl-PL" sz="2800" cap="all" dirty="0" smtClean="0">
                <a:latin typeface="+mj-lt"/>
              </a:rPr>
              <a:t>:</a:t>
            </a:r>
          </a:p>
          <a:p>
            <a:pPr algn="just"/>
            <a:r>
              <a:rPr lang="pl-PL" sz="2800" cap="all" dirty="0" smtClean="0">
                <a:latin typeface="+mj-lt"/>
              </a:rPr>
              <a:t>NIEWYKONANIE/NIENALEŻYTE     WYKONANIE OBOWIĄZKÓW ZE STOSUNKU PRACY</a:t>
            </a:r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57949" y="1196752"/>
            <a:ext cx="734481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2800" b="1" dirty="0">
                <a:solidFill>
                  <a:prstClr val="black"/>
                </a:solidFill>
                <a:latin typeface="Calibri"/>
              </a:rPr>
              <a:t>SPÓR PRACOWNICZY W ZNACZENIU </a:t>
            </a:r>
            <a:r>
              <a:rPr lang="pl-PL" sz="2800" b="1" dirty="0" smtClean="0">
                <a:solidFill>
                  <a:prstClr val="black"/>
                </a:solidFill>
                <a:latin typeface="Calibri"/>
              </a:rPr>
              <a:t>PROCESOWYM:</a:t>
            </a:r>
          </a:p>
          <a:p>
            <a:pPr lvl="0" algn="just"/>
            <a:endParaRPr lang="pl-PL" sz="2800" b="1" dirty="0">
              <a:solidFill>
                <a:prstClr val="black"/>
              </a:solidFill>
              <a:latin typeface="Calibri"/>
            </a:endParaRPr>
          </a:p>
          <a:p>
            <a:r>
              <a:rPr lang="pl-PL" sz="2000" b="1" dirty="0">
                <a:solidFill>
                  <a:srgbClr val="333333"/>
                </a:solidFill>
                <a:latin typeface="Open Sans"/>
              </a:rPr>
              <a:t>Art.  476.  [Definicje]§  1. 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Przez sprawy z zakresu prawa pracy rozumie się sprawy</a:t>
            </a:r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:</a:t>
            </a:r>
          </a:p>
          <a:p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1)o 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roszczenia ze stosunku pracy lub z nim związane;</a:t>
            </a:r>
          </a:p>
          <a:p>
            <a:r>
              <a:rPr lang="pl-PL" sz="2000" dirty="0">
                <a:solidFill>
                  <a:srgbClr val="333333"/>
                </a:solidFill>
                <a:latin typeface="Open Sans"/>
              </a:rPr>
              <a:t>1</a:t>
            </a:r>
            <a:r>
              <a:rPr lang="pl-PL" sz="2000" baseline="30000" dirty="0">
                <a:solidFill>
                  <a:srgbClr val="333333"/>
                </a:solidFill>
                <a:latin typeface="Open Sans"/>
              </a:rPr>
              <a:t>1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)o ustalenie istnienia stosunku pracy, jeżeli łączący strony stosunek prawny, wbrew zawartej między nimi umowie, ma cechy stosunku pracy;</a:t>
            </a:r>
          </a:p>
          <a:p>
            <a:r>
              <a:rPr lang="pl-PL" sz="2000" dirty="0">
                <a:solidFill>
                  <a:srgbClr val="333333"/>
                </a:solidFill>
                <a:latin typeface="Open Sans"/>
              </a:rPr>
              <a:t>2)o roszczenia z innych stosunków prawnych, do których z mocy </a:t>
            </a:r>
            <a:r>
              <a:rPr lang="pl-PL" sz="2000" dirty="0">
                <a:latin typeface="Open Sans"/>
              </a:rPr>
              <a:t>odrębnych przepisów stosuje się przepisy prawa pracy;</a:t>
            </a:r>
          </a:p>
          <a:p>
            <a:r>
              <a:rPr lang="pl-PL" sz="2000" dirty="0">
                <a:latin typeface="Open Sans"/>
              </a:rPr>
              <a:t>3)o odszkodowania dochodzone od zakładu pracy na podstawie przepisów 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o świadczeniach z tytułu wypadków przy pracy i chorób zawodowych.</a:t>
            </a:r>
          </a:p>
          <a:p>
            <a:pPr lvl="0" algn="just"/>
            <a:endParaRPr lang="pl-PL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2260303"/>
            <a:ext cx="792043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b="1" cap="all" dirty="0" smtClean="0">
                <a:latin typeface="Open Sans"/>
              </a:rPr>
              <a:t>ROZSTRZYGANIE: </a:t>
            </a:r>
            <a:r>
              <a:rPr lang="pl-PL" cap="all" dirty="0" smtClean="0">
                <a:latin typeface="Open Sans"/>
              </a:rPr>
              <a:t>wiążące zakończenie sporu najczęściej w formie wyroku</a:t>
            </a:r>
          </a:p>
          <a:p>
            <a:pPr algn="just"/>
            <a:endParaRPr lang="pl-PL" b="1" cap="all" dirty="0">
              <a:latin typeface="Open Sans"/>
            </a:endParaRPr>
          </a:p>
          <a:p>
            <a:r>
              <a:rPr lang="pl-PL" b="1" dirty="0">
                <a:solidFill>
                  <a:srgbClr val="333333"/>
                </a:solidFill>
                <a:latin typeface="Open Sans"/>
              </a:rPr>
              <a:t>Art.  262.  [Właściwość sądów pracy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]</a:t>
            </a:r>
          </a:p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§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  1.  </a:t>
            </a:r>
            <a:r>
              <a:rPr lang="pl-PL" b="1" baseline="30000" dirty="0">
                <a:solidFill>
                  <a:srgbClr val="1B7AB8"/>
                </a:solidFill>
                <a:latin typeface="Open Sans"/>
              </a:rPr>
              <a:t>25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 Spory o roszczenia ze stosunku pracy rozstrzygają sądy powszechne, zwane "sądami pracy".</a:t>
            </a: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411888"/>
            <a:ext cx="810039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 smtClean="0">
                <a:latin typeface="Open Sans"/>
              </a:rPr>
              <a:t>ZAŁATWIENIE SPORU- </a:t>
            </a:r>
            <a:r>
              <a:rPr lang="pl-PL" sz="2000" dirty="0" smtClean="0">
                <a:latin typeface="Open Sans"/>
              </a:rPr>
              <a:t>FORMA POSTEPOWANIA POZASĄDOWEGO ZMIERZAJĄCA DO LIKWIDACJI SPORU</a:t>
            </a:r>
          </a:p>
          <a:p>
            <a:pPr algn="just"/>
            <a:endParaRPr lang="pl-PL" sz="2000" dirty="0">
              <a:latin typeface="Open Sans"/>
            </a:endParaRPr>
          </a:p>
          <a:p>
            <a:pPr algn="just"/>
            <a:r>
              <a:rPr lang="pl-PL" sz="2000" dirty="0" smtClean="0">
                <a:latin typeface="Open Sans"/>
              </a:rPr>
              <a:t> </a:t>
            </a:r>
          </a:p>
          <a:p>
            <a:pPr algn="just"/>
            <a:r>
              <a:rPr lang="pl-PL" sz="2000" cap="all" dirty="0">
                <a:latin typeface="Open Sans"/>
              </a:rPr>
              <a:t>Art.  244.  [Komisje pojednawcze]</a:t>
            </a:r>
          </a:p>
          <a:p>
            <a:pPr algn="just"/>
            <a:r>
              <a:rPr lang="pl-PL" sz="2000" cap="all" dirty="0">
                <a:latin typeface="Open Sans"/>
              </a:rPr>
              <a:t>§  1. 	W celu polubownego załatwiania sporów o roszczenia pracowników ze stosunku pracy mogą być powoływane komisje pojednawcze.</a:t>
            </a: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392728"/>
            <a:ext cx="626469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b="1" cap="all" dirty="0" smtClean="0">
                <a:solidFill>
                  <a:srgbClr val="333333"/>
                </a:solidFill>
                <a:latin typeface="Open Sans"/>
              </a:rPr>
              <a:t>TRYBY ROZATRYWANIA SPORÓW PRACOWNICZYCH:</a:t>
            </a:r>
          </a:p>
          <a:p>
            <a:pPr algn="just"/>
            <a:endParaRPr lang="pl-PL" cap="all" dirty="0">
              <a:solidFill>
                <a:srgbClr val="333333"/>
              </a:solidFill>
              <a:latin typeface="Open Sans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cap="all" dirty="0" smtClean="0">
                <a:solidFill>
                  <a:srgbClr val="333333"/>
                </a:solidFill>
                <a:latin typeface="Open Sans"/>
              </a:rPr>
              <a:t>POJEDNAWCZY</a:t>
            </a:r>
          </a:p>
          <a:p>
            <a:pPr marL="342900" indent="-342900" algn="just">
              <a:buFont typeface="+mj-lt"/>
              <a:buAutoNum type="arabicPeriod"/>
            </a:pPr>
            <a:endParaRPr lang="pl-PL" cap="all" dirty="0">
              <a:solidFill>
                <a:srgbClr val="333333"/>
              </a:solidFill>
              <a:latin typeface="Open Sans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cap="all" dirty="0" smtClean="0">
                <a:solidFill>
                  <a:srgbClr val="333333"/>
                </a:solidFill>
                <a:latin typeface="Open Sans"/>
              </a:rPr>
              <a:t>SĄDOWY</a:t>
            </a:r>
          </a:p>
          <a:p>
            <a:pPr marL="342900" indent="-342900" algn="just">
              <a:buFont typeface="+mj-lt"/>
              <a:buAutoNum type="arabicPeriod"/>
            </a:pPr>
            <a:endParaRPr lang="pl-PL" cap="all" dirty="0">
              <a:solidFill>
                <a:srgbClr val="333333"/>
              </a:solidFill>
              <a:latin typeface="Open Sans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cap="all" dirty="0" smtClean="0">
                <a:solidFill>
                  <a:srgbClr val="333333"/>
                </a:solidFill>
                <a:latin typeface="Open Sans"/>
              </a:rPr>
              <a:t>WEWNĄTRZZAKŁADOWO-SĄDOWY</a:t>
            </a:r>
          </a:p>
          <a:p>
            <a:pPr marL="342900" indent="-342900" algn="just">
              <a:buFont typeface="+mj-lt"/>
              <a:buAutoNum type="arabicPeriod"/>
            </a:pPr>
            <a:endParaRPr lang="pl-PL" cap="all" dirty="0">
              <a:solidFill>
                <a:srgbClr val="333333"/>
              </a:solidFill>
              <a:latin typeface="Open Sans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cap="all" dirty="0" smtClean="0">
                <a:solidFill>
                  <a:srgbClr val="333333"/>
                </a:solidFill>
                <a:latin typeface="Open Sans"/>
              </a:rPr>
              <a:t>ADMINISTRACYJNOSĄDOWY</a:t>
            </a:r>
            <a:endParaRPr lang="pl-PL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1964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dirty="0" smtClean="0">
                <a:solidFill>
                  <a:prstClr val="black"/>
                </a:solidFill>
                <a:latin typeface="Lucida Sans Unicode"/>
              </a:rPr>
              <a:t>   </a:t>
            </a: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TRYB POJEDNAWCZY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Art. 244 </a:t>
            </a:r>
            <a:r>
              <a:rPr lang="pl-PL" sz="2300" dirty="0" err="1" smtClean="0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.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300" dirty="0">
                <a:solidFill>
                  <a:prstClr val="black"/>
                </a:solidFill>
                <a:latin typeface="+mj-lt"/>
              </a:rPr>
              <a:t>k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omisje pojednawcze (fakultatywne; najpierw ustalany skład, kadencja; powoływane przez pracodawcę i zakładową organizację związkową)</a:t>
            </a:r>
            <a:endParaRPr lang="pl-PL" sz="23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1009</Words>
  <Application>Microsoft Office PowerPoint</Application>
  <PresentationFormat>Pokaz na ekranie (4:3)</PresentationFormat>
  <Paragraphs>204</Paragraphs>
  <Slides>34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5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242</cp:revision>
  <dcterms:created xsi:type="dcterms:W3CDTF">2014-01-18T14:20:26Z</dcterms:created>
  <dcterms:modified xsi:type="dcterms:W3CDTF">2019-04-24T11:40:40Z</dcterms:modified>
</cp:coreProperties>
</file>