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7" r:id="rId2"/>
    <p:sldId id="377" r:id="rId3"/>
    <p:sldId id="378" r:id="rId4"/>
    <p:sldId id="380" r:id="rId5"/>
    <p:sldId id="381" r:id="rId6"/>
    <p:sldId id="382" r:id="rId7"/>
    <p:sldId id="383" r:id="rId8"/>
    <p:sldId id="374" r:id="rId9"/>
    <p:sldId id="344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12.01.2019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ROZWIĄZYWANIE SPORÓW ZBIOROWYCH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4" y="2967335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latin typeface="+mj-lt"/>
              </a:rPr>
              <a:t>Ustawa z dnia 23 maja 1991 r. </a:t>
            </a:r>
            <a:r>
              <a:rPr lang="pl-PL" sz="2400" b="1" dirty="0" smtClean="0">
                <a:latin typeface="+mj-lt"/>
              </a:rPr>
              <a:t>o </a:t>
            </a:r>
            <a:r>
              <a:rPr lang="pl-PL" sz="2400" b="1" dirty="0">
                <a:latin typeface="+mj-lt"/>
              </a:rPr>
              <a:t>rozwiązywaniu sporów zbiorowych</a:t>
            </a:r>
            <a:r>
              <a:rPr lang="pl-PL" sz="2400" dirty="0">
                <a:latin typeface="+mj-lt"/>
              </a:rPr>
              <a:t> </a:t>
            </a:r>
            <a:r>
              <a:rPr lang="pl-PL" sz="2400" dirty="0" smtClean="0">
                <a:latin typeface="+mj-lt"/>
              </a:rPr>
              <a:t>(</a:t>
            </a:r>
            <a:r>
              <a:rPr lang="pl-PL" sz="2400" dirty="0">
                <a:latin typeface="+mj-lt"/>
              </a:rPr>
              <a:t>Dz. U. z dnia 26 czerwca 1991 r.) </a:t>
            </a: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150575"/>
            <a:ext cx="81724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dirty="0"/>
              <a:t>Art. 1. Spór zbiorowy pracowników z pracodawcą lub pracodawcami </a:t>
            </a:r>
            <a:r>
              <a:rPr lang="pl-PL" sz="2000" b="1" dirty="0" smtClean="0"/>
              <a:t>może dotyczyć</a:t>
            </a:r>
            <a:r>
              <a:rPr lang="pl-PL" sz="2000" dirty="0" smtClean="0"/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/>
              <a:t>warunków </a:t>
            </a:r>
            <a:r>
              <a:rPr lang="pl-PL" sz="2000" dirty="0"/>
              <a:t>pracy, </a:t>
            </a:r>
            <a:endParaRPr lang="pl-PL" sz="20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/>
              <a:t>p</a:t>
            </a:r>
            <a:r>
              <a:rPr lang="pl-PL" sz="2000" dirty="0" smtClean="0"/>
              <a:t>łac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/>
              <a:t>świadczeń socjalnych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/>
              <a:t>praw </a:t>
            </a:r>
            <a:r>
              <a:rPr lang="pl-PL" sz="2000" dirty="0"/>
              <a:t>i wolności związkowych pracowników lub innych grup, którym przysługuje prawo zrzeszania się w związkach zawodowych.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2551837"/>
            <a:ext cx="79924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pl-PL" b="0" i="0" dirty="0" smtClean="0">
              <a:solidFill>
                <a:srgbClr val="333333"/>
              </a:solidFill>
              <a:effectLst/>
              <a:latin typeface="Open Sans"/>
            </a:endParaRPr>
          </a:p>
          <a:p>
            <a:endParaRPr lang="pl-PL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43608" y="2551837"/>
            <a:ext cx="79924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Art. 2. 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Prawa </a:t>
            </a:r>
            <a:r>
              <a:rPr lang="pl-PL" dirty="0"/>
              <a:t>i interesy zbiorowe pracowników wskazane w art. 1 są reprezentowane przez </a:t>
            </a:r>
            <a:r>
              <a:rPr lang="pl-PL" b="1" dirty="0"/>
              <a:t>związki zawodowe</a:t>
            </a:r>
            <a:r>
              <a:rPr lang="pl-PL" dirty="0"/>
              <a:t>. 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Prawa </a:t>
            </a:r>
            <a:r>
              <a:rPr lang="pl-PL" dirty="0"/>
              <a:t>i interesy pracodawców w sporach zbiorowych mogą być reprezentowane przez </a:t>
            </a:r>
            <a:r>
              <a:rPr lang="pl-PL" b="1" dirty="0"/>
              <a:t>właściwe organizacje pracodawców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2814307"/>
            <a:ext cx="792043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b="1" dirty="0" smtClean="0">
                <a:solidFill>
                  <a:srgbClr val="333333"/>
                </a:solidFill>
                <a:latin typeface="Open Sans"/>
              </a:rPr>
              <a:t>ETAPY SPORU ZBIOROWEGO</a:t>
            </a:r>
            <a:endParaRPr lang="pl-PL" b="1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b="1" cap="all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64671" y="1988840"/>
            <a:ext cx="8100392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2000" b="1" dirty="0">
                <a:solidFill>
                  <a:srgbClr val="222222"/>
                </a:solidFill>
                <a:latin typeface="+mj-lt"/>
              </a:rPr>
              <a:t>Etap 1. Rokowania</a:t>
            </a:r>
            <a:endParaRPr lang="pl-PL" sz="2000" dirty="0">
              <a:solidFill>
                <a:srgbClr val="222222"/>
              </a:solidFill>
              <a:latin typeface="+mj-lt"/>
            </a:endParaRPr>
          </a:p>
          <a:p>
            <a:endParaRPr lang="pl-PL" sz="2000" dirty="0" smtClean="0">
              <a:solidFill>
                <a:srgbClr val="222222"/>
              </a:solidFill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+mj-lt"/>
              </a:rPr>
              <a:t>w</a:t>
            </a:r>
            <a:r>
              <a:rPr lang="pl-PL" sz="2000" dirty="0" smtClean="0">
                <a:solidFill>
                  <a:srgbClr val="222222"/>
                </a:solidFill>
                <a:latin typeface="+mj-lt"/>
              </a:rPr>
              <a:t> razie pojawienia się sporu pracodawca jest zobowiązany do przeprowadzenia </a:t>
            </a:r>
            <a:r>
              <a:rPr lang="pl-PL" sz="2000" b="1" dirty="0" smtClean="0">
                <a:solidFill>
                  <a:srgbClr val="222222"/>
                </a:solidFill>
                <a:latin typeface="+mj-lt"/>
              </a:rPr>
              <a:t>rokowań</a:t>
            </a:r>
          </a:p>
          <a:p>
            <a:pPr marL="342900" indent="-342900">
              <a:buFont typeface="Arial" pitchFamily="34" charset="0"/>
              <a:buChar char="•"/>
            </a:pPr>
            <a:endParaRPr lang="pl-PL" sz="2000" b="1" dirty="0">
              <a:solidFill>
                <a:srgbClr val="222222"/>
              </a:solidFill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+mj-lt"/>
              </a:rPr>
              <a:t>j</a:t>
            </a:r>
            <a:r>
              <a:rPr lang="pl-PL" sz="2000" dirty="0" smtClean="0">
                <a:solidFill>
                  <a:srgbClr val="222222"/>
                </a:solidFill>
                <a:latin typeface="+mj-lt"/>
              </a:rPr>
              <a:t>eśli rokowania zakończą się pomyślnie, strony kończą spór i podpisują </a:t>
            </a:r>
            <a:r>
              <a:rPr lang="pl-PL" sz="2000" b="1" dirty="0" smtClean="0">
                <a:solidFill>
                  <a:srgbClr val="222222"/>
                </a:solidFill>
                <a:latin typeface="+mj-lt"/>
              </a:rPr>
              <a:t>porozumienie (ŻRÓDŁO PRAWA)</a:t>
            </a:r>
          </a:p>
          <a:p>
            <a:pPr marL="342900" indent="-342900">
              <a:buFont typeface="Arial" pitchFamily="34" charset="0"/>
              <a:buChar char="•"/>
            </a:pPr>
            <a:endParaRPr lang="pl-PL" sz="2000" b="1" dirty="0">
              <a:solidFill>
                <a:srgbClr val="222222"/>
              </a:solidFill>
              <a:latin typeface="+mj-lt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+mj-lt"/>
              </a:rPr>
              <a:t>jeśli rokowania </a:t>
            </a:r>
            <a:r>
              <a:rPr lang="pl-PL" sz="2000" dirty="0" smtClean="0">
                <a:solidFill>
                  <a:srgbClr val="222222"/>
                </a:solidFill>
                <a:latin typeface="+mj-lt"/>
              </a:rPr>
              <a:t>nie zakończą </a:t>
            </a:r>
            <a:r>
              <a:rPr lang="pl-PL" sz="2000" dirty="0">
                <a:solidFill>
                  <a:srgbClr val="222222"/>
                </a:solidFill>
                <a:latin typeface="+mj-lt"/>
              </a:rPr>
              <a:t>się pomyślnie, </a:t>
            </a:r>
            <a:r>
              <a:rPr lang="pl-PL" sz="2000" dirty="0" smtClean="0">
                <a:solidFill>
                  <a:srgbClr val="222222"/>
                </a:solidFill>
                <a:latin typeface="+mj-lt"/>
              </a:rPr>
              <a:t>strony</a:t>
            </a:r>
            <a:r>
              <a:rPr lang="pl-PL" sz="2000" b="1" dirty="0">
                <a:solidFill>
                  <a:srgbClr val="222222"/>
                </a:solidFill>
                <a:latin typeface="+mj-lt"/>
              </a:rPr>
              <a:t> </a:t>
            </a:r>
            <a:r>
              <a:rPr lang="pl-PL" sz="2000" dirty="0" smtClean="0">
                <a:solidFill>
                  <a:srgbClr val="222222"/>
                </a:solidFill>
                <a:latin typeface="+mj-lt"/>
              </a:rPr>
              <a:t>podpisują </a:t>
            </a:r>
            <a:r>
              <a:rPr lang="pl-PL" sz="2000" dirty="0">
                <a:solidFill>
                  <a:srgbClr val="222222"/>
                </a:solidFill>
                <a:latin typeface="+mj-lt"/>
              </a:rPr>
              <a:t>protokół rozbieżności ze wskazaniem stanowisk stron i przechodzą do następnego etapu czyli </a:t>
            </a:r>
            <a:r>
              <a:rPr lang="pl-PL" sz="2400" b="1" dirty="0" smtClean="0">
                <a:solidFill>
                  <a:srgbClr val="222222"/>
                </a:solidFill>
                <a:latin typeface="+mj-lt"/>
              </a:rPr>
              <a:t>mediacji</a:t>
            </a:r>
            <a:endParaRPr lang="pl-PL" sz="2000" b="1" dirty="0">
              <a:solidFill>
                <a:srgbClr val="222222"/>
              </a:solidFill>
              <a:latin typeface="+mj-lt"/>
            </a:endParaRPr>
          </a:p>
          <a:p>
            <a:pPr algn="just"/>
            <a:endParaRPr lang="pl-PL" sz="2000" cap="all" dirty="0">
              <a:latin typeface="Open Sans"/>
            </a:endParaRPr>
          </a:p>
          <a:p>
            <a:pPr algn="just"/>
            <a:endParaRPr lang="pl-PL" sz="2000" cap="all" dirty="0" smtClean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latin typeface="Open Sans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1052736"/>
            <a:ext cx="777641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ETAP 2. MEDIACJE</a:t>
            </a:r>
          </a:p>
          <a:p>
            <a:pPr algn="just"/>
            <a:endParaRPr lang="pl-PL" sz="2000" dirty="0" smtClean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333333"/>
                </a:solidFill>
                <a:latin typeface="+mj-lt"/>
              </a:rPr>
              <a:t>m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ediacje </a:t>
            </a:r>
            <a:r>
              <a:rPr lang="pl-PL" sz="2000" dirty="0">
                <a:solidFill>
                  <a:srgbClr val="333333"/>
                </a:solidFill>
                <a:latin typeface="+mj-lt"/>
              </a:rPr>
              <a:t>są prowadzone z udziałem osoby bezstronnej – </a:t>
            </a:r>
            <a:r>
              <a:rPr lang="pl-PL" sz="2000" b="1" dirty="0" smtClean="0">
                <a:solidFill>
                  <a:srgbClr val="333333"/>
                </a:solidFill>
                <a:latin typeface="+mj-lt"/>
              </a:rPr>
              <a:t>mediatora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b="1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333333"/>
                </a:solidFill>
                <a:latin typeface="+mj-lt"/>
              </a:rPr>
              <a:t>s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trony </a:t>
            </a:r>
            <a:r>
              <a:rPr lang="pl-PL" sz="2000" dirty="0">
                <a:solidFill>
                  <a:srgbClr val="333333"/>
                </a:solidFill>
                <a:latin typeface="+mj-lt"/>
              </a:rPr>
              <a:t>wybierają 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mediatora </a:t>
            </a:r>
            <a:r>
              <a:rPr lang="pl-PL" sz="2000" dirty="0">
                <a:solidFill>
                  <a:srgbClr val="333333"/>
                </a:solidFill>
                <a:latin typeface="+mj-lt"/>
              </a:rPr>
              <a:t>wspólnie, a jeśli nie uda się im porozumieć co do wyboru takiej osoby w ciągu 5 dni, to wybiera go Minister Pracy i Polityki Socjalnej na wniosek jednej ze 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stron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333333"/>
                </a:solidFill>
                <a:latin typeface="+mj-lt"/>
              </a:rPr>
              <a:t>m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ediator </a:t>
            </a:r>
            <a:r>
              <a:rPr lang="pl-PL" sz="2000" dirty="0">
                <a:solidFill>
                  <a:srgbClr val="333333"/>
                </a:solidFill>
                <a:latin typeface="+mj-lt"/>
              </a:rPr>
              <a:t>ma przede wszystkim pomóc w osiągnięciu </a:t>
            </a:r>
            <a:r>
              <a:rPr lang="pl-PL" sz="2000" b="1" dirty="0" smtClean="0">
                <a:solidFill>
                  <a:srgbClr val="333333"/>
                </a:solidFill>
                <a:latin typeface="+mj-lt"/>
              </a:rPr>
              <a:t>porozumienia</a:t>
            </a:r>
            <a:endParaRPr lang="pl-PL" sz="2000" dirty="0" smtClean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333333"/>
                </a:solidFill>
                <a:latin typeface="+mj-lt"/>
              </a:rPr>
              <a:t>nieosiągnięcie porozumienia rozwiązującego spór zbiorowy w postępowaniu mediacyjnym uprawnia do podjęcia </a:t>
            </a:r>
            <a:r>
              <a:rPr lang="pl-PL" sz="2000" b="1" dirty="0">
                <a:solidFill>
                  <a:srgbClr val="333333"/>
                </a:solidFill>
                <a:latin typeface="+mj-lt"/>
              </a:rPr>
              <a:t>akcji </a:t>
            </a:r>
            <a:r>
              <a:rPr lang="pl-PL" sz="2000" b="1" dirty="0" smtClean="0">
                <a:solidFill>
                  <a:srgbClr val="333333"/>
                </a:solidFill>
                <a:latin typeface="+mj-lt"/>
              </a:rPr>
              <a:t>strajkowej</a:t>
            </a: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podmiot </a:t>
            </a:r>
            <a:r>
              <a:rPr lang="pl-PL" sz="2000" dirty="0">
                <a:solidFill>
                  <a:srgbClr val="333333"/>
                </a:solidFill>
                <a:latin typeface="+mj-lt"/>
              </a:rPr>
              <a:t>prowadzący spór zbiorowy w interesie pracowników 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może</a:t>
            </a:r>
            <a:r>
              <a:rPr lang="pl-PL" sz="2000" dirty="0">
                <a:solidFill>
                  <a:srgbClr val="333333"/>
                </a:solidFill>
                <a:latin typeface="+mj-lt"/>
              </a:rPr>
              <a:t>, nie korzystając 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z prawa do akcji strajkowej, </a:t>
            </a:r>
            <a:r>
              <a:rPr lang="pl-PL" sz="2000" dirty="0">
                <a:solidFill>
                  <a:srgbClr val="333333"/>
                </a:solidFill>
                <a:latin typeface="+mj-lt"/>
              </a:rPr>
              <a:t>podjąć próbę rozwiązania sporu przez poddanie 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go rozstrzygnięciu </a:t>
            </a:r>
            <a:r>
              <a:rPr lang="pl-PL" sz="2000" dirty="0">
                <a:solidFill>
                  <a:srgbClr val="333333"/>
                </a:solidFill>
                <a:latin typeface="+mj-lt"/>
              </a:rPr>
              <a:t>kolegium </a:t>
            </a:r>
            <a:r>
              <a:rPr lang="pl-PL" sz="2000" b="1" dirty="0" smtClean="0">
                <a:solidFill>
                  <a:srgbClr val="333333"/>
                </a:solidFill>
                <a:latin typeface="+mj-lt"/>
              </a:rPr>
              <a:t>arbitrażu społecznego</a:t>
            </a:r>
            <a:endParaRPr lang="pl-PL" sz="2400" b="1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333333"/>
              </a:solidFill>
              <a:latin typeface="+mj-lt"/>
            </a:endParaRP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2000" b="1" cap="all" dirty="0" smtClean="0">
                <a:solidFill>
                  <a:srgbClr val="333333"/>
                </a:solidFill>
                <a:latin typeface="Calibri"/>
              </a:rPr>
              <a:t>ETAP 3. ARBITRAŻ</a:t>
            </a:r>
          </a:p>
          <a:p>
            <a:pPr lvl="0" algn="ctr"/>
            <a:endParaRPr lang="pl-PL" sz="2000" b="1" cap="all" dirty="0" smtClean="0">
              <a:solidFill>
                <a:srgbClr val="333333"/>
              </a:solidFill>
              <a:latin typeface="Calibri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arbitraż 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polega na rozpoznaniu sporu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przez </a:t>
            </a:r>
            <a:r>
              <a:rPr lang="pl-PL" sz="2000" b="1" dirty="0" smtClean="0">
                <a:solidFill>
                  <a:srgbClr val="222222"/>
                </a:solidFill>
                <a:latin typeface="Helvetica Neue"/>
              </a:rPr>
              <a:t>kolegium arbitrażu społecznego przy sądzie wojewódzkim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(dot. sporu zakładowego) lub </a:t>
            </a:r>
            <a:r>
              <a:rPr lang="pl-PL" sz="2000" b="1" dirty="0" smtClean="0">
                <a:solidFill>
                  <a:srgbClr val="222222"/>
                </a:solidFill>
                <a:latin typeface="Helvetica Neue"/>
              </a:rPr>
              <a:t>Kolegium </a:t>
            </a:r>
            <a:r>
              <a:rPr lang="pl-PL" sz="2000" b="1" dirty="0">
                <a:solidFill>
                  <a:srgbClr val="222222"/>
                </a:solidFill>
                <a:latin typeface="Helvetica Neue"/>
              </a:rPr>
              <a:t>Arbitrażu Społecznego przy Sądzie </a:t>
            </a:r>
            <a:r>
              <a:rPr lang="pl-PL" sz="2000" b="1" dirty="0" smtClean="0">
                <a:solidFill>
                  <a:srgbClr val="222222"/>
                </a:solidFill>
                <a:latin typeface="Helvetica Neue"/>
              </a:rPr>
              <a:t>Najwyższym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(dot. sporu ponadzakładowego)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222222"/>
              </a:solidFill>
              <a:latin typeface="Helvetica Neue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Helvetica Neue"/>
              </a:rPr>
              <a:t>k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olegium 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po rozpoznaniu sporu wydaje </a:t>
            </a:r>
            <a:r>
              <a:rPr lang="pl-PL" sz="2000" b="1" dirty="0">
                <a:solidFill>
                  <a:srgbClr val="222222"/>
                </a:solidFill>
                <a:latin typeface="Helvetica Neue"/>
              </a:rPr>
              <a:t>orzeczenie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, które jest wiążące dla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stron</a:t>
            </a:r>
            <a:endParaRPr lang="pl-PL" sz="2000" cap="all" dirty="0">
              <a:solidFill>
                <a:srgbClr val="333333"/>
              </a:solidFill>
              <a:latin typeface="Calibri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 smtClean="0">
              <a:solidFill>
                <a:prstClr val="black"/>
              </a:solidFill>
              <a:latin typeface="+mj-lt"/>
            </a:endParaRPr>
          </a:p>
          <a:p>
            <a:pPr marL="365760" lvl="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b="1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38135" y="1387714"/>
            <a:ext cx="7956376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000" b="1" cap="all" dirty="0">
                <a:solidFill>
                  <a:srgbClr val="333333"/>
                </a:solidFill>
                <a:latin typeface="Calibri"/>
              </a:rPr>
              <a:t>ETAP </a:t>
            </a:r>
            <a:r>
              <a:rPr lang="pl-PL" sz="2000" b="1" cap="all" dirty="0" smtClean="0">
                <a:solidFill>
                  <a:srgbClr val="333333"/>
                </a:solidFill>
                <a:latin typeface="Calibri"/>
              </a:rPr>
              <a:t>4. STRAJK</a:t>
            </a:r>
          </a:p>
          <a:p>
            <a:pPr lvl="0" algn="just"/>
            <a:endParaRPr lang="pl-PL" sz="2000" cap="all" dirty="0" smtClean="0">
              <a:solidFill>
                <a:srgbClr val="333333"/>
              </a:solidFill>
              <a:latin typeface="Calibri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Helvetica Neue"/>
              </a:rPr>
              <a:t>m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oże być 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ogłoszony dopiero po bezskutecznym przeprowadzeniu rokowań i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mediacji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222222"/>
              </a:solidFill>
              <a:latin typeface="Helvetica Neue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Helvetica Neue"/>
              </a:rPr>
              <a:t>p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olega 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na </a:t>
            </a:r>
            <a:r>
              <a:rPr lang="pl-PL" sz="2000" b="1" dirty="0">
                <a:solidFill>
                  <a:srgbClr val="222222"/>
                </a:solidFill>
                <a:latin typeface="Helvetica Neue"/>
              </a:rPr>
              <a:t>dobrowolnym i zbiorowym powstrzymaniu się od wykonywania pracy przez </a:t>
            </a:r>
            <a:r>
              <a:rPr lang="pl-PL" sz="2000" b="1" dirty="0" smtClean="0">
                <a:solidFill>
                  <a:srgbClr val="222222"/>
                </a:solidFill>
                <a:latin typeface="Helvetica Neue"/>
              </a:rPr>
              <a:t>pracowników</a:t>
            </a:r>
            <a:endParaRPr lang="pl-PL" sz="2000" b="1" cap="all" dirty="0">
              <a:solidFill>
                <a:srgbClr val="33333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15840</TotalTime>
  <Words>361</Words>
  <Application>Microsoft Office PowerPoint</Application>
  <PresentationFormat>Pokaz na ekranie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295</cp:revision>
  <dcterms:created xsi:type="dcterms:W3CDTF">2014-01-18T14:20:26Z</dcterms:created>
  <dcterms:modified xsi:type="dcterms:W3CDTF">2019-01-12T09:45:57Z</dcterms:modified>
</cp:coreProperties>
</file>