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92" r:id="rId32"/>
    <p:sldId id="293" r:id="rId33"/>
    <p:sldId id="294" r:id="rId34"/>
    <p:sldId id="295" r:id="rId3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1FD83-647E-4E11-AF10-8045270BA6C6}" type="datetimeFigureOut">
              <a:rPr lang="pl-PL" smtClean="0"/>
              <a:pPr/>
              <a:t>2017-10-08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4FF23-2DEE-48A4-A2F2-AED76DE64A8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1FD83-647E-4E11-AF10-8045270BA6C6}" type="datetimeFigureOut">
              <a:rPr lang="pl-PL" smtClean="0"/>
              <a:pPr/>
              <a:t>2017-10-08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4FF23-2DEE-48A4-A2F2-AED76DE64A8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1FD83-647E-4E11-AF10-8045270BA6C6}" type="datetimeFigureOut">
              <a:rPr lang="pl-PL" smtClean="0"/>
              <a:pPr/>
              <a:t>2017-10-08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4FF23-2DEE-48A4-A2F2-AED76DE64A8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1FD83-647E-4E11-AF10-8045270BA6C6}" type="datetimeFigureOut">
              <a:rPr lang="pl-PL" smtClean="0"/>
              <a:pPr/>
              <a:t>2017-10-08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4FF23-2DEE-48A4-A2F2-AED76DE64A8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1FD83-647E-4E11-AF10-8045270BA6C6}" type="datetimeFigureOut">
              <a:rPr lang="pl-PL" smtClean="0"/>
              <a:pPr/>
              <a:t>2017-10-08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4FF23-2DEE-48A4-A2F2-AED76DE64A8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1FD83-647E-4E11-AF10-8045270BA6C6}" type="datetimeFigureOut">
              <a:rPr lang="pl-PL" smtClean="0"/>
              <a:pPr/>
              <a:t>2017-10-08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4FF23-2DEE-48A4-A2F2-AED76DE64A8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1FD83-647E-4E11-AF10-8045270BA6C6}" type="datetimeFigureOut">
              <a:rPr lang="pl-PL" smtClean="0"/>
              <a:pPr/>
              <a:t>2017-10-08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4FF23-2DEE-48A4-A2F2-AED76DE64A8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1FD83-647E-4E11-AF10-8045270BA6C6}" type="datetimeFigureOut">
              <a:rPr lang="pl-PL" smtClean="0"/>
              <a:pPr/>
              <a:t>2017-10-08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4FF23-2DEE-48A4-A2F2-AED76DE64A8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1FD83-647E-4E11-AF10-8045270BA6C6}" type="datetimeFigureOut">
              <a:rPr lang="pl-PL" smtClean="0"/>
              <a:pPr/>
              <a:t>2017-10-08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4FF23-2DEE-48A4-A2F2-AED76DE64A8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1FD83-647E-4E11-AF10-8045270BA6C6}" type="datetimeFigureOut">
              <a:rPr lang="pl-PL" smtClean="0"/>
              <a:pPr/>
              <a:t>2017-10-08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4FF23-2DEE-48A4-A2F2-AED76DE64A8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1FD83-647E-4E11-AF10-8045270BA6C6}" type="datetimeFigureOut">
              <a:rPr lang="pl-PL" smtClean="0"/>
              <a:pPr/>
              <a:t>2017-10-08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4FF23-2DEE-48A4-A2F2-AED76DE64A8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1FD83-647E-4E11-AF10-8045270BA6C6}" type="datetimeFigureOut">
              <a:rPr lang="pl-PL" smtClean="0"/>
              <a:pPr/>
              <a:t>2017-10-08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4FF23-2DEE-48A4-A2F2-AED76DE64A8A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x.pl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x.pl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Czynności procesowe postępowania administracyjnego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</a:t>
            </a:r>
            <a:r>
              <a:rPr lang="pl-PL" dirty="0" smtClean="0"/>
              <a:t>gr Diana </a:t>
            </a:r>
            <a:r>
              <a:rPr lang="pl-PL" dirty="0" err="1" smtClean="0"/>
              <a:t>Szwejser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pl-PL" dirty="0" smtClean="0"/>
              <a:t>Podmioty na prawach strony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>
            <a:normAutofit fontScale="47500" lnSpcReduction="20000"/>
          </a:bodyPr>
          <a:lstStyle/>
          <a:p>
            <a:r>
              <a:rPr lang="pl-PL" sz="3600" dirty="0" smtClean="0"/>
              <a:t>Występują obok i niezależnie od strony, sprawa nie toczy się w ich sprawie</a:t>
            </a:r>
          </a:p>
          <a:p>
            <a:r>
              <a:rPr lang="pl-PL" sz="3600" dirty="0" smtClean="0"/>
              <a:t>Przyznaje im się prawa procesowe strony</a:t>
            </a:r>
          </a:p>
          <a:p>
            <a:r>
              <a:rPr lang="pl-PL" sz="3600" b="1" dirty="0" smtClean="0"/>
              <a:t>Organizacja społeczna – art. 5 </a:t>
            </a:r>
            <a:r>
              <a:rPr lang="pl-PL" sz="3600" b="1" dirty="0" err="1" smtClean="0"/>
              <a:t>parag</a:t>
            </a:r>
            <a:r>
              <a:rPr lang="pl-PL" sz="3600" b="1" dirty="0" smtClean="0"/>
              <a:t> 2 </a:t>
            </a:r>
            <a:r>
              <a:rPr lang="pl-PL" sz="3600" b="1" dirty="0" err="1" smtClean="0"/>
              <a:t>pkt</a:t>
            </a:r>
            <a:r>
              <a:rPr lang="pl-PL" sz="3600" b="1" dirty="0" smtClean="0"/>
              <a:t> 5 -</a:t>
            </a:r>
            <a:r>
              <a:rPr lang="pl-PL" sz="3600" dirty="0" smtClean="0"/>
              <a:t> organizacje zawodowe, samorządowe, spółdzielcze i inne organizacje społeczne</a:t>
            </a:r>
          </a:p>
          <a:p>
            <a:r>
              <a:rPr lang="pl-PL" sz="3600" b="1" dirty="0" smtClean="0"/>
              <a:t>Art.  31. [Udział w postępowaniu organizacji społecznej] </a:t>
            </a:r>
          </a:p>
          <a:p>
            <a:r>
              <a:rPr lang="pl-PL" sz="3600" b="1" dirty="0" smtClean="0"/>
              <a:t>§  1. </a:t>
            </a:r>
            <a:r>
              <a:rPr lang="pl-PL" sz="3600" dirty="0" smtClean="0"/>
              <a:t>Organizacja społeczna może w sprawie dotyczącej innej osoby występować z żądaniem:</a:t>
            </a:r>
          </a:p>
          <a:p>
            <a:r>
              <a:rPr lang="pl-PL" sz="3600" dirty="0" smtClean="0"/>
              <a:t>1) </a:t>
            </a:r>
            <a:r>
              <a:rPr lang="pl-PL" sz="3600" b="1" dirty="0" smtClean="0"/>
              <a:t>wszczęcia postępowania,</a:t>
            </a:r>
          </a:p>
          <a:p>
            <a:r>
              <a:rPr lang="pl-PL" sz="3600" b="1" dirty="0" smtClean="0"/>
              <a:t>2) dopuszczenia jej do udziału w postępowaniu</a:t>
            </a:r>
            <a:r>
              <a:rPr lang="pl-PL" sz="3600" dirty="0" smtClean="0"/>
              <a:t>,</a:t>
            </a:r>
          </a:p>
          <a:p>
            <a:r>
              <a:rPr lang="pl-PL" sz="3600" dirty="0" smtClean="0"/>
              <a:t>jeżeli jest to </a:t>
            </a:r>
            <a:r>
              <a:rPr lang="pl-PL" sz="3600" b="1" dirty="0" smtClean="0"/>
              <a:t>uzasadnione celami statutowymi </a:t>
            </a:r>
            <a:r>
              <a:rPr lang="pl-PL" sz="3600" dirty="0" smtClean="0"/>
              <a:t>tej organizacji </a:t>
            </a:r>
            <a:r>
              <a:rPr lang="pl-PL" sz="3600" b="1" dirty="0" smtClean="0"/>
              <a:t>i gdy przemawia za tym interes społeczny</a:t>
            </a:r>
            <a:r>
              <a:rPr lang="pl-PL" sz="3600" dirty="0" smtClean="0"/>
              <a:t>.</a:t>
            </a:r>
          </a:p>
          <a:p>
            <a:r>
              <a:rPr lang="pl-PL" sz="3600" b="1" dirty="0" smtClean="0"/>
              <a:t>§  1a. </a:t>
            </a:r>
            <a:r>
              <a:rPr lang="pl-PL" sz="3600" baseline="30000" dirty="0" smtClean="0"/>
              <a:t>1</a:t>
            </a:r>
            <a:r>
              <a:rPr lang="pl-PL" sz="3600" b="1" dirty="0" smtClean="0"/>
              <a:t> </a:t>
            </a:r>
            <a:r>
              <a:rPr lang="pl-PL" sz="3600" dirty="0" smtClean="0"/>
              <a:t> Organizacja społeczna, o której mowa w § 1, może brać udział w postępowaniu w imieniu i na rzecz pracownika delegowanego na terytorium RP lub z terytorium RP albo pracodawcy delegującego pracownika na terytorium RP lub z terytorium RP - za zgodą strony w imieniu i na rzecz której występuje w postępowaniu.</a:t>
            </a:r>
          </a:p>
          <a:p>
            <a:r>
              <a:rPr lang="pl-PL" sz="3600" b="1" dirty="0" smtClean="0"/>
              <a:t>§  2. </a:t>
            </a:r>
            <a:r>
              <a:rPr lang="pl-PL" sz="3600" dirty="0" smtClean="0"/>
              <a:t>Organ administracji publicznej, </a:t>
            </a:r>
            <a:r>
              <a:rPr lang="pl-PL" sz="3600" b="1" dirty="0" smtClean="0"/>
              <a:t>uznając żądanie organizacji społecznej za uzasadnione</a:t>
            </a:r>
            <a:r>
              <a:rPr lang="pl-PL" sz="3600" dirty="0" smtClean="0"/>
              <a:t>, p</a:t>
            </a:r>
            <a:r>
              <a:rPr lang="pl-PL" sz="3600" b="1" dirty="0" smtClean="0"/>
              <a:t>ostanawia</a:t>
            </a:r>
            <a:r>
              <a:rPr lang="pl-PL" sz="3600" dirty="0" smtClean="0"/>
              <a:t> o wszczęciu postępowania z urzędu lub o dopuszczeniu organizacji do udziału w postępowaniu. Na postanowienie o odmowie wszczęcia postępowania lub dopuszczenia do udziału w postępowaniu organizacji społecznej służy zażalenie. </a:t>
            </a:r>
            <a:r>
              <a:rPr lang="pl-PL" sz="3600" b="1" dirty="0" smtClean="0"/>
              <a:t> Organizacja społeczna uczestniczy w postępowaniu na prawach strony</a:t>
            </a:r>
            <a:r>
              <a:rPr lang="pl-PL" sz="3600" dirty="0" smtClean="0"/>
              <a:t>. </a:t>
            </a:r>
            <a:r>
              <a:rPr lang="pl-PL" sz="3600" b="1" dirty="0" smtClean="0"/>
              <a:t> </a:t>
            </a:r>
            <a:r>
              <a:rPr lang="pl-PL" sz="3600" dirty="0" smtClean="0"/>
              <a:t>Organ administracji publicznej, wszczynając postępowanie w sprawie dotyczącej innej osoby, </a:t>
            </a:r>
            <a:r>
              <a:rPr lang="pl-PL" sz="3600" b="1" dirty="0" smtClean="0"/>
              <a:t>zawiadamia o tym organizację społeczną, jeżeli uzna, że może ona być zainteresowana udziałem </a:t>
            </a:r>
            <a:r>
              <a:rPr lang="pl-PL" sz="3600" dirty="0" smtClean="0"/>
              <a:t>w tym postępowaniu ze względu na swoje cele statutowe, i gdy przemawia za tym interes społeczny.</a:t>
            </a:r>
          </a:p>
          <a:p>
            <a:r>
              <a:rPr lang="pl-PL" sz="3600" b="1" dirty="0" smtClean="0"/>
              <a:t>§  5. </a:t>
            </a:r>
            <a:r>
              <a:rPr lang="pl-PL" sz="3600" dirty="0" smtClean="0"/>
              <a:t>Organizacja społeczna, która </a:t>
            </a:r>
            <a:r>
              <a:rPr lang="pl-PL" sz="3600" b="1" dirty="0" smtClean="0"/>
              <a:t>nie uczestniczy </a:t>
            </a:r>
            <a:r>
              <a:rPr lang="pl-PL" sz="3600" dirty="0" smtClean="0"/>
              <a:t>w postępowaniu na prawach strony, może za zgodą organu administracji publicznej przedstawić temu </a:t>
            </a:r>
            <a:r>
              <a:rPr lang="pl-PL" sz="3600" b="1" dirty="0" smtClean="0"/>
              <a:t>organowi swój pogląd w sprawie,</a:t>
            </a:r>
            <a:r>
              <a:rPr lang="pl-PL" sz="3600" dirty="0" smtClean="0"/>
              <a:t> wyrażony w u</a:t>
            </a:r>
            <a:r>
              <a:rPr lang="pl-PL" sz="3600" b="1" dirty="0" smtClean="0"/>
              <a:t>chwale</a:t>
            </a:r>
            <a:r>
              <a:rPr lang="pl-PL" sz="3600" dirty="0" smtClean="0"/>
              <a:t> lub </a:t>
            </a:r>
            <a:r>
              <a:rPr lang="pl-PL" sz="3600" b="1" dirty="0" smtClean="0"/>
              <a:t>oświadczeniu</a:t>
            </a:r>
            <a:r>
              <a:rPr lang="pl-PL" sz="3600" dirty="0" smtClean="0"/>
              <a:t> jej organu statutowego.</a:t>
            </a:r>
          </a:p>
          <a:p>
            <a:endParaRPr lang="pl-PL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Prokurator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5043510"/>
          </a:xfrm>
        </p:spPr>
        <p:txBody>
          <a:bodyPr>
            <a:normAutofit fontScale="77500" lnSpcReduction="20000"/>
          </a:bodyPr>
          <a:lstStyle/>
          <a:p>
            <a:r>
              <a:rPr lang="pl-PL" b="1" dirty="0" smtClean="0"/>
              <a:t>Art.  182. [Żądanie wszczęcia postępowania] </a:t>
            </a:r>
            <a:r>
              <a:rPr lang="pl-PL" dirty="0" smtClean="0"/>
              <a:t>Prokuratorowi służy prawo </a:t>
            </a:r>
            <a:r>
              <a:rPr lang="pl-PL" b="1" dirty="0" smtClean="0"/>
              <a:t>zwrócenia się </a:t>
            </a:r>
            <a:r>
              <a:rPr lang="pl-PL" dirty="0" smtClean="0"/>
              <a:t>do właściwego organu administracji publicznej </a:t>
            </a:r>
            <a:r>
              <a:rPr lang="pl-PL" b="1" dirty="0" smtClean="0"/>
              <a:t>o wszczęcie postępowania w celu usunięcia stanu niezgodnego z prawem</a:t>
            </a:r>
            <a:r>
              <a:rPr lang="pl-PL" dirty="0" smtClean="0"/>
              <a:t>.</a:t>
            </a:r>
          </a:p>
          <a:p>
            <a:r>
              <a:rPr lang="pl-PL" b="1" dirty="0" smtClean="0"/>
              <a:t>Art.  183. [Udział prokuratora w postępowaniu] </a:t>
            </a:r>
            <a:r>
              <a:rPr lang="pl-PL" dirty="0" smtClean="0"/>
              <a:t>Prokuratorowi służy </a:t>
            </a:r>
            <a:r>
              <a:rPr lang="pl-PL" b="1" dirty="0" smtClean="0"/>
              <a:t>prawo udziału </a:t>
            </a:r>
            <a:r>
              <a:rPr lang="pl-PL" dirty="0" smtClean="0"/>
              <a:t>w każdym stadium postępowania w celu zapewnienia, aby </a:t>
            </a:r>
            <a:r>
              <a:rPr lang="pl-PL" b="1" dirty="0" smtClean="0"/>
              <a:t>postępowanie i rozstrzygnięcie sprawy było zgodne z prawem</a:t>
            </a:r>
            <a:r>
              <a:rPr lang="pl-PL" dirty="0" smtClean="0"/>
              <a:t>.</a:t>
            </a:r>
          </a:p>
          <a:p>
            <a:r>
              <a:rPr lang="pl-PL" b="1" dirty="0" smtClean="0"/>
              <a:t>§  2. </a:t>
            </a:r>
            <a:r>
              <a:rPr lang="pl-PL" dirty="0" smtClean="0"/>
              <a:t>Organ administracji publicznej </a:t>
            </a:r>
            <a:r>
              <a:rPr lang="pl-PL" b="1" dirty="0" smtClean="0"/>
              <a:t>zawiadamia prokuratora </a:t>
            </a:r>
            <a:r>
              <a:rPr lang="pl-PL" dirty="0" smtClean="0"/>
              <a:t>o wszczęciu postępowania oraz o toczącym się postępowaniu w każdym przypadku, gdy uzna udział prokuratora w postępowaniu za potrzebny.</a:t>
            </a:r>
          </a:p>
          <a:p>
            <a:r>
              <a:rPr lang="pl-PL" dirty="0" smtClean="0"/>
              <a:t>Dwa środki zaskarżenia – </a:t>
            </a:r>
            <a:r>
              <a:rPr lang="pl-PL" b="1" dirty="0" smtClean="0"/>
              <a:t>sprzeciw</a:t>
            </a:r>
            <a:r>
              <a:rPr lang="pl-PL" dirty="0" smtClean="0"/>
              <a:t> n drodze </a:t>
            </a:r>
            <a:r>
              <a:rPr lang="pl-PL" dirty="0" err="1" smtClean="0"/>
              <a:t>adm</a:t>
            </a:r>
            <a:r>
              <a:rPr lang="pl-PL" dirty="0" smtClean="0"/>
              <a:t> raz </a:t>
            </a:r>
            <a:r>
              <a:rPr lang="pl-PL" b="1" dirty="0" smtClean="0"/>
              <a:t>skarga</a:t>
            </a:r>
            <a:r>
              <a:rPr lang="pl-PL" dirty="0" smtClean="0"/>
              <a:t> na drodze sądowej. Wykorzystanie jednej drogi zamyka możliwość skorzystania z drugiej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Sprzeciw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071546"/>
            <a:ext cx="8929718" cy="5786454"/>
          </a:xfrm>
        </p:spPr>
        <p:txBody>
          <a:bodyPr>
            <a:normAutofit fontScale="62500" lnSpcReduction="20000"/>
          </a:bodyPr>
          <a:lstStyle/>
          <a:p>
            <a:r>
              <a:rPr lang="pl-PL" b="1" dirty="0" smtClean="0"/>
              <a:t>Art.  184. [Sprzeciw prokuratora od decyzji ostatecznej] </a:t>
            </a:r>
          </a:p>
          <a:p>
            <a:r>
              <a:rPr lang="pl-PL" dirty="0" smtClean="0"/>
              <a:t>Prokuratorowi służy prawo wniesienia sprzeciwu od decyzji ostatecznej, </a:t>
            </a:r>
            <a:r>
              <a:rPr lang="pl-PL" b="1" dirty="0" smtClean="0"/>
              <a:t>jeżeli przepisy kodeksu lub przepisy szczególne przewidują wznowienie postępowania, stwierdzenie nieważności decyzji albo jej uchylenie lub zmianę.  </a:t>
            </a:r>
            <a:r>
              <a:rPr lang="pl-PL" dirty="0" smtClean="0"/>
              <a:t>Prokurator wnosi sprzeciw do organu właściwego do wznowienia postępowania, stwierdzenia nieważności decyzji albo jej uchylenia lub zmiany.</a:t>
            </a:r>
          </a:p>
          <a:p>
            <a:r>
              <a:rPr lang="pl-PL" b="1" dirty="0" smtClean="0"/>
              <a:t>§  3. </a:t>
            </a:r>
            <a:r>
              <a:rPr lang="pl-PL" dirty="0" smtClean="0"/>
              <a:t>Sprzeciw </a:t>
            </a:r>
            <a:r>
              <a:rPr lang="pl-PL" b="1" dirty="0" smtClean="0"/>
              <a:t>od decyzji wydanej przez ministra wnosi Prokurator Generalny</a:t>
            </a:r>
            <a:r>
              <a:rPr lang="pl-PL" dirty="0" smtClean="0"/>
              <a:t>.</a:t>
            </a:r>
          </a:p>
          <a:p>
            <a:r>
              <a:rPr lang="pl-PL" b="1" dirty="0" smtClean="0"/>
              <a:t>§  4. </a:t>
            </a:r>
            <a:r>
              <a:rPr lang="pl-PL" dirty="0" smtClean="0"/>
              <a:t>Jeżeli podstawą sprzeciwu jest naruszenie przepisu art. 145 § 1 </a:t>
            </a:r>
            <a:r>
              <a:rPr lang="pl-PL" dirty="0" err="1" smtClean="0"/>
              <a:t>pkt</a:t>
            </a:r>
            <a:r>
              <a:rPr lang="pl-PL" dirty="0" smtClean="0"/>
              <a:t> 4, wniesienie sprzeciwu </a:t>
            </a:r>
            <a:r>
              <a:rPr lang="pl-PL" b="1" dirty="0" smtClean="0"/>
              <a:t>wymaga zgody strony</a:t>
            </a:r>
            <a:r>
              <a:rPr lang="pl-PL" dirty="0" smtClean="0"/>
              <a:t>.</a:t>
            </a:r>
          </a:p>
          <a:p>
            <a:r>
              <a:rPr lang="pl-PL" b="1" dirty="0" smtClean="0"/>
              <a:t>Art.  185. [Termin rozpatrzenia sprzeciwu prokuratora] §  1. </a:t>
            </a:r>
            <a:r>
              <a:rPr lang="pl-PL" dirty="0" smtClean="0"/>
              <a:t>Sprzeciw prokuratora powinien być rozpatrzony i załatwiony w </a:t>
            </a:r>
            <a:r>
              <a:rPr lang="pl-PL" b="1" dirty="0" smtClean="0"/>
              <a:t>terminie trzydziestu </a:t>
            </a:r>
            <a:r>
              <a:rPr lang="pl-PL" dirty="0" smtClean="0"/>
              <a:t>dni od daty jego wniesienia. </a:t>
            </a:r>
            <a:r>
              <a:rPr lang="pl-PL" b="1" dirty="0" smtClean="0"/>
              <a:t> </a:t>
            </a:r>
            <a:r>
              <a:rPr lang="pl-PL" dirty="0" smtClean="0"/>
              <a:t>W razie niezałatwienia sprzeciwu w terminie określonym w § 1 mają odpowiednie zastosowanie przepisy art. 36-38.</a:t>
            </a:r>
          </a:p>
          <a:p>
            <a:r>
              <a:rPr lang="pl-PL" b="1" dirty="0" smtClean="0"/>
              <a:t>Art.  186. [Wszczęcie postępowania] </a:t>
            </a:r>
            <a:r>
              <a:rPr lang="pl-PL" dirty="0" smtClean="0"/>
              <a:t>W przypadku </a:t>
            </a:r>
            <a:r>
              <a:rPr lang="pl-PL" b="1" dirty="0" smtClean="0"/>
              <a:t>wniesienia sprzeciwu </a:t>
            </a:r>
            <a:r>
              <a:rPr lang="pl-PL" dirty="0" smtClean="0"/>
              <a:t>przez prokuratora właściwy organ administracji publicznej </a:t>
            </a:r>
            <a:r>
              <a:rPr lang="pl-PL" b="1" dirty="0" smtClean="0"/>
              <a:t>wszczyna w sprawie postępowanie z urzędu</a:t>
            </a:r>
            <a:r>
              <a:rPr lang="pl-PL" dirty="0" smtClean="0"/>
              <a:t>, zawiadamiając o tym strony.</a:t>
            </a:r>
          </a:p>
          <a:p>
            <a:r>
              <a:rPr lang="pl-PL" b="1" dirty="0" smtClean="0"/>
              <a:t>Art.  187. [Wstrzymanie wykonania decyzji] </a:t>
            </a:r>
            <a:r>
              <a:rPr lang="pl-PL" dirty="0" smtClean="0"/>
              <a:t>W przypadku </a:t>
            </a:r>
            <a:r>
              <a:rPr lang="pl-PL" b="1" dirty="0" smtClean="0"/>
              <a:t>wniesienia przez prokuratora sprzeciwu </a:t>
            </a:r>
            <a:r>
              <a:rPr lang="pl-PL" dirty="0" smtClean="0"/>
              <a:t>organ administracji publicznej, do którego sprzeciw wniesiono, obowiązany jest niezwłocznie </a:t>
            </a:r>
            <a:r>
              <a:rPr lang="pl-PL" b="1" dirty="0" smtClean="0"/>
              <a:t>rozpatrzyć, czy zachodzi potrzeba wstrzymania wykonania </a:t>
            </a:r>
            <a:r>
              <a:rPr lang="pl-PL" dirty="0" smtClean="0"/>
              <a:t>decyzji do chwili załatwienia sprzeciwu.</a:t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Inne podmioty na prawach strony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RPO</a:t>
            </a:r>
          </a:p>
          <a:p>
            <a:r>
              <a:rPr lang="pl-PL" dirty="0" smtClean="0"/>
              <a:t>RPD</a:t>
            </a:r>
          </a:p>
          <a:p>
            <a:r>
              <a:rPr lang="pl-PL" dirty="0" smtClean="0"/>
              <a:t>INSPEKCJA OCHRONY ŚRODOWISKA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Czynności techniczno-procesowe toku postępowania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Wezwania</a:t>
            </a:r>
          </a:p>
          <a:p>
            <a:r>
              <a:rPr lang="pl-PL" dirty="0" smtClean="0"/>
              <a:t>Doręczenia</a:t>
            </a:r>
          </a:p>
          <a:p>
            <a:r>
              <a:rPr lang="pl-PL" dirty="0" smtClean="0"/>
              <a:t>Protokoły</a:t>
            </a:r>
          </a:p>
          <a:p>
            <a:r>
              <a:rPr lang="pl-PL" dirty="0" smtClean="0"/>
              <a:t>Adnotacje</a:t>
            </a:r>
          </a:p>
          <a:p>
            <a:r>
              <a:rPr lang="pl-PL" dirty="0" smtClean="0"/>
              <a:t>Udostępnianie akt sprawy</a:t>
            </a:r>
          </a:p>
          <a:p>
            <a:r>
              <a:rPr lang="pl-PL" dirty="0" smtClean="0"/>
              <a:t>Terminy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Wezwania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pl-PL" b="1" dirty="0" smtClean="0"/>
              <a:t>Art.  50. [Wezwanie do udziału w czynnościach procesowych] §  1. </a:t>
            </a:r>
            <a:r>
              <a:rPr lang="pl-PL" dirty="0" smtClean="0"/>
              <a:t>Organ administracji publicznej może </a:t>
            </a:r>
            <a:r>
              <a:rPr lang="pl-PL" b="1" dirty="0" smtClean="0"/>
              <a:t>wzywać osoby </a:t>
            </a:r>
            <a:r>
              <a:rPr lang="pl-PL" dirty="0" smtClean="0"/>
              <a:t>do udziału w podejmowanych czynnościach i do złożenia wyjaśnień lub zeznań </a:t>
            </a:r>
            <a:r>
              <a:rPr lang="pl-PL" b="1" dirty="0" smtClean="0"/>
              <a:t>osobiście, przez pełnomocnika, na piśmie lub w formie dokumentu elektronicznego</a:t>
            </a:r>
            <a:r>
              <a:rPr lang="pl-PL" dirty="0" smtClean="0"/>
              <a:t>, jeżeli jest to niezbędne dla rozstrzygnięcia sprawy lub dla wykonywania czynności urzędowych.</a:t>
            </a:r>
          </a:p>
          <a:p>
            <a:r>
              <a:rPr lang="pl-PL" b="1" dirty="0" smtClean="0"/>
              <a:t>§  2. </a:t>
            </a:r>
            <a:r>
              <a:rPr lang="pl-PL" dirty="0" smtClean="0"/>
              <a:t>Organ obowiązany jest dołożyć starań, aby zadośćuczynienie wezwaniu nie było uciążliwe.</a:t>
            </a:r>
          </a:p>
          <a:p>
            <a:r>
              <a:rPr lang="pl-PL" b="1" dirty="0" smtClean="0"/>
              <a:t>§  3. </a:t>
            </a:r>
            <a:r>
              <a:rPr lang="pl-PL" dirty="0" smtClean="0"/>
              <a:t>W przypadkach, w których osoba wezwana </a:t>
            </a:r>
            <a:r>
              <a:rPr lang="pl-PL" b="1" dirty="0" smtClean="0"/>
              <a:t>nie może stawić się </a:t>
            </a:r>
            <a:r>
              <a:rPr lang="pl-PL" dirty="0" smtClean="0"/>
              <a:t>z powodu choroby, kalectwa lub innej niedającej się pokonać przeszkody, organ może </a:t>
            </a:r>
            <a:r>
              <a:rPr lang="pl-PL" b="1" dirty="0" smtClean="0"/>
              <a:t>dokonać określonej czynności lub przyjąć wyjaśnienie albo przesłuchać osobę wezwaną w miejscu jej pobytu</a:t>
            </a:r>
            <a:r>
              <a:rPr lang="pl-PL" dirty="0" smtClean="0"/>
              <a:t>, jeżeli pozwalają na to okoliczności, w jakich znajduje się ta osoba.</a:t>
            </a:r>
          </a:p>
          <a:p>
            <a:r>
              <a:rPr lang="pl-PL" dirty="0" smtClean="0"/>
              <a:t>Są to czynności o charakterze technicznym, wywołują skutki prawne przez fakty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Osobiste stawiennictwo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1600200"/>
            <a:ext cx="8786874" cy="4900634"/>
          </a:xfrm>
        </p:spPr>
        <p:txBody>
          <a:bodyPr>
            <a:normAutofit fontScale="92500" lnSpcReduction="20000"/>
          </a:bodyPr>
          <a:lstStyle/>
          <a:p>
            <a:r>
              <a:rPr lang="pl-PL" b="1" dirty="0" smtClean="0"/>
              <a:t>Art.  51. [Obowiązek osobistego stawiennictwa] §  1. </a:t>
            </a:r>
            <a:r>
              <a:rPr lang="pl-PL" dirty="0" smtClean="0"/>
              <a:t>Do osobistego stawienia się wezwany jest obowiązany tylko </a:t>
            </a:r>
            <a:r>
              <a:rPr lang="pl-PL" b="1" dirty="0" smtClean="0"/>
              <a:t>w obrębie gminy lub miasta, w którym zamieszkuje albo przebywa. </a:t>
            </a:r>
            <a:r>
              <a:rPr lang="pl-PL" dirty="0" smtClean="0"/>
              <a:t>Obowiązek osobistego stawiennictwa dotyczy również wezwanego, zamieszkałego lub przebywającego </a:t>
            </a:r>
            <a:r>
              <a:rPr lang="pl-PL" b="1" dirty="0" smtClean="0"/>
              <a:t>w sąsiedniej gminie albo mieście.</a:t>
            </a:r>
          </a:p>
          <a:p>
            <a:r>
              <a:rPr lang="pl-PL" dirty="0" smtClean="0"/>
              <a:t>Osoba która się stawi ma prawo żądać zwrotu kosztów i innych należności. Pracownik winny błędnego wezwania do osobistego stawiennictwa będzie zobowiązany do zwrotu wynikłych z tego kosztów (art. 266).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r>
              <a:rPr lang="pl-PL" dirty="0" smtClean="0"/>
              <a:t>Pomoc prawna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W toku postępowania organ administracji publicznej </a:t>
            </a:r>
            <a:r>
              <a:rPr lang="pl-PL" b="1" dirty="0" smtClean="0"/>
              <a:t>zwraca się do właściwego terenowego organu administracji rządowej lub organu samorządu terytorialnego </a:t>
            </a:r>
            <a:r>
              <a:rPr lang="pl-PL" dirty="0" smtClean="0"/>
              <a:t>o </a:t>
            </a:r>
            <a:r>
              <a:rPr lang="pl-PL" b="1" dirty="0" smtClean="0"/>
              <a:t>wezwani</a:t>
            </a:r>
            <a:r>
              <a:rPr lang="pl-PL" dirty="0" smtClean="0"/>
              <a:t>e osoby zamieszkałej lub przebywającej w danej gminie lub mieście do </a:t>
            </a:r>
            <a:r>
              <a:rPr lang="pl-PL" b="1" dirty="0" smtClean="0"/>
              <a:t>złożenia wyjaśnień lub zeznań albo do dokonania innych czynności</a:t>
            </a:r>
            <a:r>
              <a:rPr lang="pl-PL" dirty="0" smtClean="0"/>
              <a:t>, związanych z toczącym się postępowaniem. Organ prowadzący </a:t>
            </a:r>
            <a:r>
              <a:rPr lang="pl-PL" b="1" dirty="0" smtClean="0"/>
              <a:t>postępowanie oznaczy zarazem </a:t>
            </a:r>
            <a:r>
              <a:rPr lang="pl-PL" dirty="0" smtClean="0"/>
              <a:t>okoliczności będące przedmiotem wyjaśnień lub zeznań albo czynności, jakie mają być dokonane</a:t>
            </a:r>
          </a:p>
          <a:p>
            <a:r>
              <a:rPr lang="pl-PL" dirty="0" smtClean="0"/>
              <a:t>Pomoc prawna jest wyjątkiem od zasady bezpośredniości. Żądanie udzielenia pomocy </a:t>
            </a:r>
            <a:r>
              <a:rPr lang="pl-PL" b="1" dirty="0" smtClean="0"/>
              <a:t>jest wiążące </a:t>
            </a:r>
            <a:r>
              <a:rPr lang="pl-PL" dirty="0" smtClean="0"/>
              <a:t>dla organu, który ma ją świadczyć. Jest związany zakresem żądania </a:t>
            </a:r>
            <a:endParaRPr lang="pl-PL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Obowiązek osobistego stawiennictwa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Przepisów art. 51 i 52 nie stosuje się w przypadkach, w </a:t>
            </a:r>
            <a:r>
              <a:rPr lang="pl-PL" b="1" dirty="0" smtClean="0"/>
              <a:t>których charakter sprawy lub czynności wymaga dokonania czynności przed organem administracji publicznej </a:t>
            </a:r>
            <a:r>
              <a:rPr lang="pl-PL" dirty="0" smtClean="0"/>
              <a:t>prowadzącym postępowanie. Osoba, która zostanie wezwana w trybie art. 53 ma obowiązek stawić się, bez względu na miejsce zamieszkania. Uchylenie jest zagrożone grzywną, a następnie egzekucją </a:t>
            </a:r>
            <a:r>
              <a:rPr lang="pl-PL" dirty="0" err="1" smtClean="0"/>
              <a:t>adm</a:t>
            </a:r>
            <a:r>
              <a:rPr lang="pl-PL" dirty="0" smtClean="0"/>
              <a:t> (art.88). Należy jednak zwrócić jej koszty i inne należności. </a:t>
            </a:r>
          </a:p>
          <a:p>
            <a:r>
              <a:rPr lang="pl-PL" dirty="0" smtClean="0"/>
              <a:t>Treść wezwania to art. 54 , można też w sprawach </a:t>
            </a:r>
            <a:r>
              <a:rPr lang="pl-PL" b="1" dirty="0" smtClean="0"/>
              <a:t>pilnych</a:t>
            </a:r>
            <a:r>
              <a:rPr lang="pl-PL" dirty="0" smtClean="0"/>
              <a:t> wezwać </a:t>
            </a:r>
            <a:r>
              <a:rPr lang="pl-PL" b="1" dirty="0" smtClean="0"/>
              <a:t>telefonicznie, albo przy użyciu innych środków łączności</a:t>
            </a:r>
            <a:r>
              <a:rPr lang="pl-PL" dirty="0" smtClean="0"/>
              <a:t>. Wezwanie jest skuteczne jeśli nie ma wątpliwości że dotarło do adresata. </a:t>
            </a: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Doręczenia art. 39-49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517232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Organ administracji publicznej doręcza pisma </a:t>
            </a:r>
            <a:r>
              <a:rPr lang="pl-PL" b="1" dirty="0" smtClean="0"/>
              <a:t>za pokwitowaniem przez operatora </a:t>
            </a:r>
            <a:r>
              <a:rPr lang="pl-PL" dirty="0" smtClean="0"/>
              <a:t>przez </a:t>
            </a:r>
            <a:r>
              <a:rPr lang="pl-PL" b="1" dirty="0" smtClean="0"/>
              <a:t>swoich pracowników </a:t>
            </a:r>
            <a:r>
              <a:rPr lang="pl-PL" dirty="0" smtClean="0"/>
              <a:t>lub przez inne </a:t>
            </a:r>
            <a:r>
              <a:rPr lang="pl-PL" b="1" dirty="0" smtClean="0"/>
              <a:t>upoważnione osoby lub organy</a:t>
            </a:r>
            <a:r>
              <a:rPr lang="pl-PL" dirty="0" smtClean="0"/>
              <a:t>.</a:t>
            </a:r>
          </a:p>
          <a:p>
            <a:r>
              <a:rPr lang="pl-PL" dirty="0" smtClean="0"/>
              <a:t>Od daty doręczenia biegną terminy procesowe lub materialne, organy i strony są związane decyzją lub postanowieniem, można stosować środki egzekucyjne</a:t>
            </a:r>
          </a:p>
          <a:p>
            <a:r>
              <a:rPr lang="pl-PL" dirty="0" smtClean="0"/>
              <a:t>Zasada ta ma charakter oficjalności doręczeń – ustawowy obowiązek</a:t>
            </a:r>
          </a:p>
          <a:p>
            <a:r>
              <a:rPr lang="pl-PL" dirty="0" smtClean="0"/>
              <a:t>Doręczenie dotyczy czynności </a:t>
            </a:r>
            <a:r>
              <a:rPr lang="pl-PL" b="1" dirty="0" smtClean="0"/>
              <a:t>pisemnych</a:t>
            </a:r>
          </a:p>
          <a:p>
            <a:r>
              <a:rPr lang="pl-PL" b="1" dirty="0" smtClean="0"/>
              <a:t>Doręczenie </a:t>
            </a:r>
            <a:r>
              <a:rPr lang="pl-PL" dirty="0" smtClean="0"/>
              <a:t> może nastąpić również w formie </a:t>
            </a:r>
            <a:r>
              <a:rPr lang="pl-PL" dirty="0" smtClean="0"/>
              <a:t>elektronicznej</a:t>
            </a:r>
          </a:p>
          <a:p>
            <a:r>
              <a:rPr lang="pl-PL" dirty="0" smtClean="0"/>
              <a:t>Po noweli doręczenie może też nastąpić na elektroniczną skrzynkę podawczą- </a:t>
            </a:r>
            <a:r>
              <a:rPr lang="pl-PL" b="1" dirty="0" smtClean="0"/>
              <a:t>tylko gdy stroną lub uczestnikiem jest podmiot publiczny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Strona postępowania administracyjnego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art. 28 stroną </a:t>
            </a:r>
            <a:r>
              <a:rPr lang="pl-PL" dirty="0"/>
              <a:t>jest każdy, czyjego interesu prawnego lub obowiązku dotyczy postępowanie albo kto żąda czynności organu ze względu na swój interes prawny lub obowiązek</a:t>
            </a:r>
            <a:r>
              <a:rPr lang="pl-PL" dirty="0" smtClean="0"/>
              <a:t>.</a:t>
            </a:r>
          </a:p>
          <a:p>
            <a:r>
              <a:rPr lang="pl-PL" dirty="0" smtClean="0"/>
              <a:t>Koncepcja </a:t>
            </a:r>
            <a:r>
              <a:rPr lang="pl-PL" b="1" dirty="0" smtClean="0"/>
              <a:t> obiektywnego i subiektywnego ujęcia strony</a:t>
            </a:r>
            <a:r>
              <a:rPr lang="pl-PL" dirty="0" smtClean="0"/>
              <a:t>- obiektywnie – M. Zimmermann, </a:t>
            </a:r>
            <a:r>
              <a:rPr lang="pl-PL" dirty="0" err="1" smtClean="0"/>
              <a:t>Ochendowski</a:t>
            </a:r>
            <a:r>
              <a:rPr lang="pl-PL" dirty="0" smtClean="0"/>
              <a:t>, Kmieciak, </a:t>
            </a:r>
            <a:r>
              <a:rPr lang="pl-PL" dirty="0" err="1" smtClean="0"/>
              <a:t>Tarno</a:t>
            </a:r>
            <a:r>
              <a:rPr lang="pl-PL" dirty="0" smtClean="0"/>
              <a:t>- niezależny od woli strony, na co wskazują przepisy wszczęcie postępowania (art. 61 </a:t>
            </a:r>
            <a:r>
              <a:rPr lang="pl-PL" dirty="0" err="1" smtClean="0"/>
              <a:t>parag</a:t>
            </a:r>
            <a:r>
              <a:rPr lang="pl-PL" dirty="0" smtClean="0"/>
              <a:t>. 3), wezwania na rozprawę stron nie biorących udziału (art. 91 </a:t>
            </a:r>
            <a:r>
              <a:rPr lang="pl-PL" dirty="0" err="1" smtClean="0"/>
              <a:t>parag</a:t>
            </a:r>
            <a:r>
              <a:rPr lang="pl-PL" dirty="0" smtClean="0"/>
              <a:t>. 3). Koncepcja ta uznaje, że za właściwością jurysdykcyjną organów administracyjnych nie przemawia domniemanie, konieczny jest </a:t>
            </a:r>
            <a:r>
              <a:rPr lang="pl-PL" b="1" dirty="0" smtClean="0"/>
              <a:t>wyraźny przepis prawa podmiotowego, </a:t>
            </a:r>
            <a:r>
              <a:rPr lang="pl-PL" dirty="0" smtClean="0"/>
              <a:t>który daje organowi możliwość wydania w sprawie decyzji administracyjnej.</a:t>
            </a: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Doręczenie właściwe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268760"/>
            <a:ext cx="8750206" cy="5589240"/>
          </a:xfrm>
        </p:spPr>
        <p:txBody>
          <a:bodyPr>
            <a:normAutofit fontScale="55000" lnSpcReduction="20000"/>
          </a:bodyPr>
          <a:lstStyle/>
          <a:p>
            <a:r>
              <a:rPr lang="pl-PL" dirty="0" smtClean="0"/>
              <a:t>To doręczenie do </a:t>
            </a:r>
            <a:r>
              <a:rPr lang="pl-PL" b="1" dirty="0" smtClean="0"/>
              <a:t>rąk adresata </a:t>
            </a:r>
            <a:r>
              <a:rPr lang="pl-PL" dirty="0" smtClean="0"/>
              <a:t>zgodnie z dyspozycją art. 39. stronie pozbawionej zdolności do czynności prawnych doręcza się przez </a:t>
            </a:r>
            <a:r>
              <a:rPr lang="pl-PL" b="1" dirty="0" smtClean="0"/>
              <a:t>przedstawiciela</a:t>
            </a:r>
            <a:r>
              <a:rPr lang="pl-PL" dirty="0" smtClean="0"/>
              <a:t>. </a:t>
            </a:r>
          </a:p>
          <a:p>
            <a:r>
              <a:rPr lang="pl-PL" dirty="0" smtClean="0"/>
              <a:t>Jeżeli strona ustanowiła </a:t>
            </a:r>
            <a:r>
              <a:rPr lang="pl-PL" b="1" dirty="0" smtClean="0"/>
              <a:t>pełnomocnika</a:t>
            </a:r>
            <a:r>
              <a:rPr lang="pl-PL" dirty="0" smtClean="0"/>
              <a:t>, pisma doręcza się pełnomocnikowi. Jeżeli </a:t>
            </a:r>
            <a:r>
              <a:rPr lang="pl-PL" b="1" dirty="0" smtClean="0"/>
              <a:t>ustanowiono kilku pełnomocników</a:t>
            </a:r>
            <a:r>
              <a:rPr lang="pl-PL" dirty="0" smtClean="0"/>
              <a:t>, doręcza się pisma </a:t>
            </a:r>
            <a:r>
              <a:rPr lang="pl-PL" b="1" dirty="0" smtClean="0"/>
              <a:t>tylko jednemu </a:t>
            </a:r>
            <a:r>
              <a:rPr lang="pl-PL" dirty="0" smtClean="0"/>
              <a:t>pełnomocnikowi. Strona może wskazać takiego pełnomocnika. Brak powiadomienia pełnomocnika-podstawa do wznowienia post z art. 145 </a:t>
            </a:r>
            <a:r>
              <a:rPr lang="pl-PL" dirty="0" err="1" smtClean="0"/>
              <a:t>parag</a:t>
            </a:r>
            <a:r>
              <a:rPr lang="pl-PL" dirty="0" smtClean="0"/>
              <a:t> 1 </a:t>
            </a:r>
            <a:r>
              <a:rPr lang="pl-PL" dirty="0" err="1" smtClean="0"/>
              <a:t>pkt</a:t>
            </a:r>
            <a:r>
              <a:rPr lang="pl-PL" dirty="0" smtClean="0"/>
              <a:t> 4</a:t>
            </a:r>
          </a:p>
          <a:p>
            <a:r>
              <a:rPr lang="pl-PL" dirty="0" smtClean="0"/>
              <a:t>W sprawie wszczętej na skutek podania złożonego przez </a:t>
            </a:r>
            <a:r>
              <a:rPr lang="pl-PL" b="1" dirty="0" smtClean="0"/>
              <a:t>dwie lub więcej stron </a:t>
            </a:r>
            <a:r>
              <a:rPr lang="pl-PL" dirty="0" smtClean="0"/>
              <a:t>pisma doręcza się </a:t>
            </a:r>
            <a:r>
              <a:rPr lang="pl-PL" b="1" dirty="0" smtClean="0"/>
              <a:t>wszystkim stronom</a:t>
            </a:r>
            <a:r>
              <a:rPr lang="pl-PL" dirty="0" smtClean="0"/>
              <a:t>, chyba że w podaniu wskazały jedną jako upoważnioną do odbioru pism.</a:t>
            </a:r>
          </a:p>
          <a:p>
            <a:r>
              <a:rPr lang="pl-PL" dirty="0" smtClean="0"/>
              <a:t>Doręcza się w </a:t>
            </a:r>
            <a:r>
              <a:rPr lang="pl-PL" b="1" dirty="0" smtClean="0"/>
              <a:t>miejscu zamieszkania lub miejscu pracy</a:t>
            </a:r>
            <a:r>
              <a:rPr lang="pl-PL" dirty="0" smtClean="0"/>
              <a:t>, Pisma mogą być doręczane również w </a:t>
            </a:r>
            <a:r>
              <a:rPr lang="pl-PL" b="1" dirty="0" smtClean="0"/>
              <a:t>lokalu organu</a:t>
            </a:r>
            <a:r>
              <a:rPr lang="pl-PL" dirty="0" smtClean="0"/>
              <a:t>, jeżeli przepisy szczególne nie stanowią inaczej. W razie niemożności doręczenia pisma w sposób określony w § 1 i 2, a także w razie </a:t>
            </a:r>
            <a:r>
              <a:rPr lang="pl-PL" b="1" dirty="0" smtClean="0"/>
              <a:t>koniecznej potrzeby</a:t>
            </a:r>
            <a:r>
              <a:rPr lang="pl-PL" dirty="0" smtClean="0"/>
              <a:t>, pisma doręcza się </a:t>
            </a:r>
            <a:r>
              <a:rPr lang="pl-PL" b="1" dirty="0" smtClean="0"/>
              <a:t>w każdym miejscu, gdzie się adresata zastanie</a:t>
            </a:r>
            <a:r>
              <a:rPr lang="pl-PL" dirty="0" smtClean="0"/>
              <a:t>.</a:t>
            </a:r>
          </a:p>
          <a:p>
            <a:r>
              <a:rPr lang="pl-PL" dirty="0" smtClean="0"/>
              <a:t>Odbierający pismo potwierdza doręczenie mu </a:t>
            </a:r>
            <a:r>
              <a:rPr lang="pl-PL" b="1" dirty="0" smtClean="0"/>
              <a:t>pisma swoim podpisem ze </a:t>
            </a:r>
            <a:r>
              <a:rPr lang="pl-PL" dirty="0" smtClean="0"/>
              <a:t>wskazaniem daty doręczenia.</a:t>
            </a:r>
          </a:p>
          <a:p>
            <a:r>
              <a:rPr lang="pl-PL" b="1" dirty="0" smtClean="0"/>
              <a:t>§  2. </a:t>
            </a:r>
            <a:r>
              <a:rPr lang="pl-PL" dirty="0" smtClean="0"/>
              <a:t>Jeżeli odbierający pismo </a:t>
            </a:r>
            <a:r>
              <a:rPr lang="pl-PL" b="1" dirty="0" smtClean="0"/>
              <a:t>uchyla się </a:t>
            </a:r>
            <a:r>
              <a:rPr lang="pl-PL" dirty="0" smtClean="0"/>
              <a:t>od potwierdzenia doręczenia lub nie może tego uczynić, </a:t>
            </a:r>
            <a:r>
              <a:rPr lang="pl-PL" b="1" dirty="0" smtClean="0"/>
              <a:t>doręczający sam stwierdza datę doręczenia oraz wskazuje osobę</a:t>
            </a:r>
            <a:r>
              <a:rPr lang="pl-PL" dirty="0" smtClean="0"/>
              <a:t>, która odebrała pismo, i przyczynę braku jej podpisu. </a:t>
            </a:r>
            <a:r>
              <a:rPr lang="pl-PL" b="1" dirty="0" smtClean="0"/>
              <a:t> </a:t>
            </a:r>
            <a:r>
              <a:rPr lang="pl-PL" dirty="0" smtClean="0"/>
              <a:t>W przypadku doręczenia pisma za pomocą środków komunikacji elektronicznej doręczenie jest </a:t>
            </a:r>
            <a:r>
              <a:rPr lang="pl-PL" b="1" dirty="0" smtClean="0"/>
              <a:t>skuteczne, jeżeli adresat potwierdzi odbiór </a:t>
            </a:r>
            <a:r>
              <a:rPr lang="pl-PL" dirty="0" smtClean="0"/>
              <a:t>pisma w sposób, o którym mowa w § 4 </a:t>
            </a:r>
            <a:r>
              <a:rPr lang="pl-PL" dirty="0" err="1" smtClean="0"/>
              <a:t>pkt</a:t>
            </a:r>
            <a:r>
              <a:rPr lang="pl-PL" dirty="0" smtClean="0"/>
              <a:t> 3.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Doręczenie zastępcze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285860"/>
            <a:ext cx="8929718" cy="5357850"/>
          </a:xfrm>
        </p:spPr>
        <p:txBody>
          <a:bodyPr>
            <a:normAutofit fontScale="62500" lnSpcReduction="20000"/>
          </a:bodyPr>
          <a:lstStyle/>
          <a:p>
            <a:r>
              <a:rPr lang="pl-PL" dirty="0" smtClean="0"/>
              <a:t>Osobie, która przyjmie pismo i zobowiąże się je oddać. Tymi osobami może być: </a:t>
            </a:r>
            <a:r>
              <a:rPr lang="pl-PL" b="1" dirty="0" smtClean="0"/>
              <a:t>dorosły domownik, sąsiad, dozorca domu. </a:t>
            </a:r>
            <a:r>
              <a:rPr lang="pl-PL" dirty="0" smtClean="0"/>
              <a:t>O doręczeniu pisma sąsiadowi lub dozorcy zawiadamia się adresata, umieszczając zawiadomienie w </a:t>
            </a:r>
            <a:r>
              <a:rPr lang="pl-PL" b="1" dirty="0" smtClean="0"/>
              <a:t>oddawczej skrzynce pocztowej </a:t>
            </a:r>
            <a:r>
              <a:rPr lang="pl-PL" dirty="0" smtClean="0"/>
              <a:t>lub, gdy to nie jest możliwe, w </a:t>
            </a:r>
            <a:r>
              <a:rPr lang="pl-PL" b="1" dirty="0" smtClean="0"/>
              <a:t>drzwiach mieszkania</a:t>
            </a:r>
            <a:r>
              <a:rPr lang="pl-PL" dirty="0" smtClean="0"/>
              <a:t>. </a:t>
            </a:r>
          </a:p>
          <a:p>
            <a:r>
              <a:rPr lang="pl-PL" dirty="0" smtClean="0"/>
              <a:t>Doręczenie </a:t>
            </a:r>
            <a:r>
              <a:rPr lang="pl-PL" b="1" dirty="0" smtClean="0"/>
              <a:t>osobie nieobecnej</a:t>
            </a:r>
            <a:r>
              <a:rPr lang="pl-PL" dirty="0" smtClean="0"/>
              <a:t> – przedstawicielowi osoby nieobecnej ustanowionej przez sąd (kurator), albo osobie </a:t>
            </a:r>
            <a:r>
              <a:rPr lang="pl-PL" b="1" dirty="0" smtClean="0"/>
              <a:t>doraźnie </a:t>
            </a:r>
            <a:r>
              <a:rPr lang="pl-PL" dirty="0" smtClean="0"/>
              <a:t>ustanowionej przez organ </a:t>
            </a:r>
            <a:r>
              <a:rPr lang="pl-PL" dirty="0" err="1" smtClean="0"/>
              <a:t>adm</a:t>
            </a:r>
            <a:r>
              <a:rPr lang="pl-PL" dirty="0" smtClean="0"/>
              <a:t> (art. 34)</a:t>
            </a:r>
          </a:p>
          <a:p>
            <a:r>
              <a:rPr lang="pl-PL" dirty="0" smtClean="0"/>
              <a:t>Strona, która </a:t>
            </a:r>
            <a:r>
              <a:rPr lang="pl-PL" b="1" dirty="0" smtClean="0"/>
              <a:t>nie ma miejsca zamieszkania lub zwykłego pobytu </a:t>
            </a:r>
            <a:r>
              <a:rPr lang="pl-PL" dirty="0" smtClean="0"/>
              <a:t>albo siedziby w Rzeczypospolitej Polskiej lub innym państwie członkowskim Unii Europejskiej, jeżeli </a:t>
            </a:r>
            <a:r>
              <a:rPr lang="pl-PL" b="1" dirty="0" smtClean="0"/>
              <a:t>nie ustanowiła pełnomocnika </a:t>
            </a:r>
            <a:r>
              <a:rPr lang="pl-PL" dirty="0" smtClean="0"/>
              <a:t>do prowadzenia sprawy zamieszkałego w Rzeczypospolitej Polskiej i nie działa za pośrednictwem konsula Rzeczypospolitej Polskiej, </a:t>
            </a:r>
            <a:r>
              <a:rPr lang="pl-PL" b="1" dirty="0" smtClean="0"/>
              <a:t>jest obowiązana wskazać j</a:t>
            </a:r>
            <a:r>
              <a:rPr lang="pl-PL" dirty="0" smtClean="0"/>
              <a:t>ej pełnomocnika </a:t>
            </a:r>
            <a:r>
              <a:rPr lang="pl-PL" b="1" dirty="0" smtClean="0"/>
              <a:t>do doręczeń</a:t>
            </a:r>
            <a:r>
              <a:rPr lang="pl-PL" dirty="0" smtClean="0"/>
              <a:t>, chyba że doręczenie następuje za pomocą środków komunikacji elektronicznej.</a:t>
            </a:r>
          </a:p>
          <a:p>
            <a:r>
              <a:rPr lang="pl-PL" b="1" dirty="0" smtClean="0"/>
              <a:t>§  5. </a:t>
            </a:r>
            <a:r>
              <a:rPr lang="pl-PL" dirty="0" smtClean="0"/>
              <a:t>W razie </a:t>
            </a:r>
            <a:r>
              <a:rPr lang="pl-PL" b="1" dirty="0" smtClean="0"/>
              <a:t>niewskazania pełnomocnika </a:t>
            </a:r>
            <a:r>
              <a:rPr lang="pl-PL" dirty="0" smtClean="0"/>
              <a:t>do doręczeń przeznaczone dla tej strony pisma </a:t>
            </a:r>
            <a:r>
              <a:rPr lang="pl-PL" b="1" dirty="0" smtClean="0"/>
              <a:t>pozostawia się w aktach sprawy ze skutkiem doręczenia</a:t>
            </a:r>
            <a:r>
              <a:rPr lang="pl-PL" dirty="0" smtClean="0"/>
              <a:t>. Stronę należy o tym pouczyć przy pierwszym doręczeniu. Strona powinna być również pouczona o możliwości złożenia odpowiedzi na pismo wszczynające postępowanie i wyjaśnień na piśmie oraz o tym, kto może być ustanowiony pełnomocnikiem.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Fikcje doręczenia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62500" lnSpcReduction="20000"/>
          </a:bodyPr>
          <a:lstStyle/>
          <a:p>
            <a:r>
              <a:rPr lang="pl-PL" b="1" dirty="0" smtClean="0"/>
              <a:t>Art.  44. [Niemożność doręczenia. Awizowanie. Fikcja doręczenia] §  1. </a:t>
            </a:r>
            <a:r>
              <a:rPr lang="pl-PL" dirty="0" smtClean="0"/>
              <a:t>W razie niemożności doręczenia pisma:</a:t>
            </a:r>
          </a:p>
          <a:p>
            <a:r>
              <a:rPr lang="pl-PL" dirty="0" smtClean="0"/>
              <a:t>1.  operator pocztowy przechowuje pismo przez okres </a:t>
            </a:r>
            <a:r>
              <a:rPr lang="pl-PL" b="1" dirty="0" smtClean="0"/>
              <a:t>14 dni w swojej placówce pocztowej </a:t>
            </a:r>
            <a:r>
              <a:rPr lang="pl-PL" dirty="0" smtClean="0"/>
              <a:t>- w przypadku doręczania pisma przez operatora pocztowego;</a:t>
            </a:r>
          </a:p>
          <a:p>
            <a:r>
              <a:rPr lang="pl-PL" dirty="0" smtClean="0"/>
              <a:t>2. pismo składa się na </a:t>
            </a:r>
            <a:r>
              <a:rPr lang="pl-PL" b="1" dirty="0" smtClean="0"/>
              <a:t>okres czternastu dni w urzędzie właściwej gminy </a:t>
            </a:r>
            <a:r>
              <a:rPr lang="pl-PL" dirty="0" smtClean="0"/>
              <a:t>(miasta) - w przypadku doręczania pisma przez pracownika urzędu gminy (miasta) lub upoważnioną osobę lub organ.</a:t>
            </a:r>
          </a:p>
          <a:p>
            <a:r>
              <a:rPr lang="pl-PL" dirty="0" smtClean="0"/>
              <a:t>Zawiadomienie o pozostawieniu pisma wraz z informacją o możliwości jego odbioru w </a:t>
            </a:r>
            <a:r>
              <a:rPr lang="pl-PL" b="1" dirty="0" smtClean="0"/>
              <a:t>terminie siedmiu dni</a:t>
            </a:r>
            <a:r>
              <a:rPr lang="pl-PL" dirty="0" smtClean="0"/>
              <a:t>,, umieszcza się w </a:t>
            </a:r>
            <a:r>
              <a:rPr lang="pl-PL" b="1" dirty="0" smtClean="0"/>
              <a:t>oddawczej skrzynce </a:t>
            </a:r>
            <a:r>
              <a:rPr lang="pl-PL" dirty="0" smtClean="0"/>
              <a:t>pocztowej lub, gdy nie jest to możliwe, na drzwiach mieszkania adresata, jego biura lub innego pomieszczenia, w którym adresat wykonuje swoje czynności zawodowe, bądź w widocznym miejscu przy wejściu na posesję adresata. W przypadku niepodjęcia przesyłki w terminie, pozostawia się </a:t>
            </a:r>
            <a:r>
              <a:rPr lang="pl-PL" b="1" dirty="0" smtClean="0"/>
              <a:t>powtórne zawiadomienie </a:t>
            </a:r>
            <a:r>
              <a:rPr lang="pl-PL" dirty="0" smtClean="0"/>
              <a:t>o możliwości odbioru przesyłki w terminie nie dłuższym niż czternaście dni od daty pierwszego zawiadomienia. </a:t>
            </a:r>
            <a:r>
              <a:rPr lang="pl-PL" b="1" dirty="0" smtClean="0"/>
              <a:t> Doręczenie uważa się za dokonane z upływem ostatniego dnia okresu</a:t>
            </a:r>
            <a:r>
              <a:rPr lang="pl-PL" dirty="0" smtClean="0"/>
              <a:t>, o którym mowa w § 1, a pismo pozostawia się w aktach sprawy.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Nowelizacja 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art. 49 </a:t>
            </a:r>
            <a:r>
              <a:rPr lang="pl-PL" dirty="0" smtClean="0"/>
              <a:t>-  rozszerzono doręczenie za pomocą tzw. </a:t>
            </a:r>
            <a:r>
              <a:rPr lang="pl-PL" b="1" dirty="0" smtClean="0"/>
              <a:t> publicznego zawiadomienia.</a:t>
            </a:r>
            <a:r>
              <a:rPr lang="pl-PL" dirty="0" smtClean="0"/>
              <a:t> </a:t>
            </a:r>
          </a:p>
          <a:p>
            <a:pPr>
              <a:buNone/>
            </a:pPr>
            <a:r>
              <a:rPr lang="pl-PL" dirty="0" smtClean="0"/>
              <a:t>publiczne zawiadomienie:</a:t>
            </a:r>
          </a:p>
          <a:p>
            <a:pPr>
              <a:buFontTx/>
              <a:buChar char="-"/>
            </a:pPr>
            <a:r>
              <a:rPr lang="pl-PL" dirty="0" smtClean="0"/>
              <a:t>gdy przepis szczególny tak stanowi</a:t>
            </a:r>
          </a:p>
          <a:p>
            <a:pPr>
              <a:buFontTx/>
              <a:buChar char="-"/>
            </a:pPr>
            <a:r>
              <a:rPr lang="pl-PL" dirty="0" smtClean="0"/>
              <a:t>Na podstawie </a:t>
            </a:r>
            <a:r>
              <a:rPr lang="pl-PL" dirty="0" err="1" smtClean="0"/>
              <a:t>k.p.a</a:t>
            </a:r>
            <a:r>
              <a:rPr lang="pl-PL" dirty="0" smtClean="0"/>
              <a:t> jeśli w postępowaniu bierze udział więcej niż 20 stron</a:t>
            </a:r>
          </a:p>
          <a:p>
            <a:pPr>
              <a:buFontTx/>
              <a:buChar char="-"/>
            </a:pPr>
            <a:r>
              <a:rPr lang="pl-PL" dirty="0" smtClean="0"/>
              <a:t>Formy: </a:t>
            </a:r>
            <a:r>
              <a:rPr lang="pl-PL" b="1" dirty="0" smtClean="0"/>
              <a:t>publiczne obwieszczenie, publiczne ogłoszenie zwyczajowo przyjęte w danej miejscowości lub w </a:t>
            </a:r>
            <a:r>
              <a:rPr lang="pl-PL" b="1" dirty="0" err="1" smtClean="0"/>
              <a:t>BIPie</a:t>
            </a:r>
            <a:r>
              <a:rPr lang="pl-PL" b="1" dirty="0" smtClean="0"/>
              <a:t>.</a:t>
            </a:r>
          </a:p>
          <a:p>
            <a:pPr>
              <a:buFontTx/>
              <a:buChar char="-"/>
            </a:pPr>
            <a:r>
              <a:rPr lang="pl-PL" dirty="0" smtClean="0"/>
              <a:t> </a:t>
            </a:r>
            <a:r>
              <a:rPr lang="pl-PL" dirty="0" smtClean="0"/>
              <a:t>w treści podaje się dzień, w którym następuje publiczne zawiadomienie. Uważa się je za dokonane po </a:t>
            </a:r>
            <a:r>
              <a:rPr lang="pl-PL" b="1" dirty="0" smtClean="0"/>
              <a:t>upływie 14 dni</a:t>
            </a:r>
          </a:p>
          <a:p>
            <a:pPr>
              <a:buFontTx/>
              <a:buChar char="-"/>
            </a:pPr>
            <a:r>
              <a:rPr lang="pl-PL" dirty="0" smtClean="0"/>
              <a:t>Art.. 49b- jeśli zawiadamiamy o </a:t>
            </a:r>
            <a:r>
              <a:rPr lang="pl-PL" dirty="0" err="1" smtClean="0"/>
              <a:t>dec</a:t>
            </a:r>
            <a:r>
              <a:rPr lang="pl-PL" dirty="0" smtClean="0"/>
              <a:t> lub </a:t>
            </a:r>
            <a:r>
              <a:rPr lang="pl-PL" dirty="0" err="1" smtClean="0"/>
              <a:t>pos</a:t>
            </a:r>
            <a:r>
              <a:rPr lang="pl-PL" dirty="0" smtClean="0"/>
              <a:t>, które podlegają zaskarżeniu, na wniosek strony, niezwłocznie, max 3 dni udostępnia odpis decyzji lub postanowienia</a:t>
            </a:r>
            <a:endParaRPr lang="pl-P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[Szczególne przypadki doręczeń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b="1" dirty="0" smtClean="0"/>
              <a:t>§  1. </a:t>
            </a:r>
            <a:r>
              <a:rPr lang="pl-PL" dirty="0" smtClean="0"/>
              <a:t>Pisma skierowane do </a:t>
            </a:r>
            <a:r>
              <a:rPr lang="pl-PL" b="1" dirty="0" smtClean="0"/>
              <a:t>osób nieznanych z miejsca pobyt</a:t>
            </a:r>
            <a:r>
              <a:rPr lang="pl-PL" dirty="0" smtClean="0"/>
              <a:t>u, dla których sąd nie wyznaczył przedstawiciela, doręcza się przedstawicielowi ustanowionemu w myśl art. 34.</a:t>
            </a:r>
          </a:p>
          <a:p>
            <a:r>
              <a:rPr lang="pl-PL" b="1" dirty="0" smtClean="0"/>
              <a:t>§  2. </a:t>
            </a:r>
            <a:r>
              <a:rPr lang="pl-PL" dirty="0" smtClean="0"/>
              <a:t>Pisma kierowane </a:t>
            </a:r>
            <a:r>
              <a:rPr lang="pl-PL" b="1" dirty="0" smtClean="0"/>
              <a:t>do osób korzystających ze szczególnych uprawnień wynikających z immunitetu dyplomatycznego </a:t>
            </a:r>
            <a:r>
              <a:rPr lang="pl-PL" dirty="0" smtClean="0"/>
              <a:t>lub konsularnego doręcza się w </a:t>
            </a:r>
            <a:r>
              <a:rPr lang="pl-PL" b="1" dirty="0" smtClean="0"/>
              <a:t>sposób przewidziany w przepisach szczególnych</a:t>
            </a:r>
            <a:r>
              <a:rPr lang="pl-PL" dirty="0" smtClean="0"/>
              <a:t>, w umowach i zwyczajach międzynarodowych.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Protokoły i adnotacje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Wynika z zasady pisemności, że trzeba mieć pisemne potwierdzenie wszystkich czynności procesowych albo odnotowanie ich treści i przebiegu albo tylko z zaznaczeniem faktu dokonania. </a:t>
            </a:r>
          </a:p>
          <a:p>
            <a:r>
              <a:rPr lang="pl-PL" b="1" dirty="0" smtClean="0"/>
              <a:t>Zasadą jest protokół </a:t>
            </a:r>
            <a:r>
              <a:rPr lang="pl-PL" dirty="0" smtClean="0"/>
              <a:t>art. 67 -</a:t>
            </a:r>
            <a:r>
              <a:rPr lang="pl-PL" b="1" dirty="0" smtClean="0"/>
              <a:t> </a:t>
            </a:r>
            <a:r>
              <a:rPr lang="pl-PL" dirty="0" smtClean="0"/>
              <a:t>Organ administracji publicznej sporządza </a:t>
            </a:r>
            <a:r>
              <a:rPr lang="pl-PL" b="1" dirty="0" smtClean="0"/>
              <a:t>zwięzły protokół </a:t>
            </a:r>
            <a:r>
              <a:rPr lang="pl-PL" dirty="0" smtClean="0"/>
              <a:t>z każdej czynności postępowania, mającej istotne znaczenie dla rozstrzygnięcia sprawy, </a:t>
            </a:r>
            <a:r>
              <a:rPr lang="pl-PL" b="1" dirty="0" smtClean="0"/>
              <a:t>chyba że czynność została w inny sposób utrwalona na piśmie</a:t>
            </a:r>
            <a:r>
              <a:rPr lang="pl-PL" dirty="0" smtClean="0"/>
              <a:t>.</a:t>
            </a:r>
          </a:p>
          <a:p>
            <a:r>
              <a:rPr lang="pl-PL" b="1" dirty="0" smtClean="0"/>
              <a:t>§  2. </a:t>
            </a:r>
            <a:r>
              <a:rPr lang="pl-PL" dirty="0" smtClean="0"/>
              <a:t>W </a:t>
            </a:r>
            <a:r>
              <a:rPr lang="pl-PL" b="1" dirty="0" smtClean="0"/>
              <a:t>szczególności sporządza się protokół</a:t>
            </a:r>
            <a:r>
              <a:rPr lang="pl-PL" dirty="0" smtClean="0"/>
              <a:t>:</a:t>
            </a:r>
          </a:p>
          <a:p>
            <a:r>
              <a:rPr lang="pl-PL" dirty="0" smtClean="0"/>
              <a:t>1) przyjęcia wniesionego ustnie podania;</a:t>
            </a:r>
          </a:p>
          <a:p>
            <a:r>
              <a:rPr lang="pl-PL" dirty="0" smtClean="0"/>
              <a:t>2) przesłuchania strony, świadka i biegłego;</a:t>
            </a:r>
          </a:p>
          <a:p>
            <a:r>
              <a:rPr lang="pl-PL" dirty="0" smtClean="0"/>
              <a:t>3) oględzin i ekspertyz dokonywanych przy udziale przedstawiciela organu administracji publicznej;</a:t>
            </a:r>
          </a:p>
          <a:p>
            <a:r>
              <a:rPr lang="pl-PL" dirty="0" smtClean="0"/>
              <a:t>4) rozprawy;</a:t>
            </a:r>
          </a:p>
          <a:p>
            <a:r>
              <a:rPr lang="pl-PL" dirty="0" smtClean="0"/>
              <a:t>5) ustnego ogłoszenia decyzji i postanowienia.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Protokoły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Wymogi formalne art. 68 -</a:t>
            </a:r>
            <a:r>
              <a:rPr lang="pl-PL" b="1" dirty="0" smtClean="0"/>
              <a:t> </a:t>
            </a:r>
            <a:r>
              <a:rPr lang="pl-PL" dirty="0" smtClean="0"/>
              <a:t>Protokół sporządza się tak, aby z niego wynikało, </a:t>
            </a:r>
            <a:r>
              <a:rPr lang="pl-PL" b="1" dirty="0" smtClean="0"/>
              <a:t>kto, kiedy, gdzie i jakich czynności dokonał, kto i w jakim charakterze był przy tym obecny</a:t>
            </a:r>
            <a:r>
              <a:rPr lang="pl-PL" dirty="0" smtClean="0"/>
              <a:t>, </a:t>
            </a:r>
            <a:r>
              <a:rPr lang="pl-PL" b="1" dirty="0" smtClean="0"/>
              <a:t>co</a:t>
            </a:r>
            <a:r>
              <a:rPr lang="pl-PL" dirty="0" smtClean="0"/>
              <a:t> i w jaki sposób w wyniku tych czynności </a:t>
            </a:r>
            <a:r>
              <a:rPr lang="pl-PL" b="1" dirty="0" smtClean="0"/>
              <a:t>ustalono</a:t>
            </a:r>
            <a:r>
              <a:rPr lang="pl-PL" dirty="0" smtClean="0"/>
              <a:t> i jakie uwagi zgłosiły obecne osoby. Protokół odczytuje się </a:t>
            </a:r>
            <a:r>
              <a:rPr lang="pl-PL" b="1" dirty="0" smtClean="0"/>
              <a:t>wszystkim osobom obecnym</a:t>
            </a:r>
            <a:r>
              <a:rPr lang="pl-PL" dirty="0" smtClean="0"/>
              <a:t>, biorącym udział w czynności urzędowej, które powinny następnie </a:t>
            </a:r>
            <a:r>
              <a:rPr lang="pl-PL" b="1" dirty="0" smtClean="0"/>
              <a:t>protokół podpisać</a:t>
            </a:r>
            <a:r>
              <a:rPr lang="pl-PL" dirty="0" smtClean="0"/>
              <a:t>. Odmowę lub brak podpisu którejkolwiek osoby należy omówić w protokole.</a:t>
            </a:r>
          </a:p>
          <a:p>
            <a:r>
              <a:rPr lang="pl-PL" b="1" dirty="0" smtClean="0"/>
              <a:t>Skreśleń i poprawek </a:t>
            </a:r>
            <a:r>
              <a:rPr lang="pl-PL" dirty="0" smtClean="0"/>
              <a:t>w protokole należy tak dokonywać, aby wyrazy skreślone i poprawione były czytelne. Skreślenia i poprawki powinny być stwierdzone w protokole przed jego </a:t>
            </a:r>
            <a:r>
              <a:rPr lang="pl-PL" b="1" dirty="0" smtClean="0"/>
              <a:t>podpisaniem. </a:t>
            </a:r>
            <a:endParaRPr lang="pl-PL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Protokoły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b="1" dirty="0" smtClean="0"/>
              <a:t>Art.  69. [Protokół przesłuchania]  </a:t>
            </a:r>
            <a:r>
              <a:rPr lang="pl-PL" dirty="0" smtClean="0"/>
              <a:t>Protokół przesłuchania powinien być </a:t>
            </a:r>
            <a:r>
              <a:rPr lang="pl-PL" b="1" dirty="0" smtClean="0"/>
              <a:t>odczytany i przedstawiony do podpisu osobie </a:t>
            </a:r>
            <a:r>
              <a:rPr lang="pl-PL" dirty="0" smtClean="0"/>
              <a:t>zeznającej niezwłocznie po złożeniu zeznania.</a:t>
            </a:r>
          </a:p>
          <a:p>
            <a:r>
              <a:rPr lang="pl-PL" b="1" dirty="0" smtClean="0"/>
              <a:t>§  2. </a:t>
            </a:r>
            <a:r>
              <a:rPr lang="pl-PL" dirty="0" smtClean="0"/>
              <a:t>W protokołach przesłuchania osoby, która złożyła zeznanie w </a:t>
            </a:r>
            <a:r>
              <a:rPr lang="pl-PL" b="1" dirty="0" smtClean="0"/>
              <a:t>języku obcym</a:t>
            </a:r>
            <a:r>
              <a:rPr lang="pl-PL" dirty="0" smtClean="0"/>
              <a:t>, należy podać w przekładzie na język polski treść złożonego zeznania oraz wskazać osobę i adres tłumacza, który dokonał przekładu</a:t>
            </a:r>
            <a:r>
              <a:rPr lang="pl-PL" b="1" dirty="0" smtClean="0"/>
              <a:t>; tłumacz ten powinien podpisać protokół przesłuchania</a:t>
            </a:r>
            <a:r>
              <a:rPr lang="pl-PL" dirty="0" smtClean="0"/>
              <a:t>.</a:t>
            </a:r>
          </a:p>
          <a:p>
            <a:r>
              <a:rPr lang="pl-PL" b="1" dirty="0" smtClean="0"/>
              <a:t>Art.  70. [Załączniki do protokołu] </a:t>
            </a:r>
            <a:r>
              <a:rPr lang="pl-PL" dirty="0" smtClean="0"/>
              <a:t>Organ administracji publicznej może zezwolić na </a:t>
            </a:r>
            <a:r>
              <a:rPr lang="pl-PL" b="1" dirty="0" smtClean="0"/>
              <a:t>dołączenie</a:t>
            </a:r>
            <a:r>
              <a:rPr lang="pl-PL" dirty="0" smtClean="0"/>
              <a:t> do </a:t>
            </a:r>
            <a:r>
              <a:rPr lang="pl-PL" b="1" dirty="0" smtClean="0"/>
              <a:t>protokołu</a:t>
            </a:r>
            <a:r>
              <a:rPr lang="pl-PL" dirty="0" smtClean="0"/>
              <a:t> </a:t>
            </a:r>
            <a:r>
              <a:rPr lang="pl-PL" b="1" dirty="0" smtClean="0"/>
              <a:t>zeznania na piśmie</a:t>
            </a:r>
            <a:r>
              <a:rPr lang="pl-PL" dirty="0" smtClean="0"/>
              <a:t>, podpisanego przez zeznającego, oraz innych dokumentów mających znaczenie dla sprawy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Adnotacje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1285860"/>
            <a:ext cx="8715436" cy="5357850"/>
          </a:xfrm>
        </p:spPr>
        <p:txBody>
          <a:bodyPr>
            <a:normAutofit fontScale="62500" lnSpcReduction="20000"/>
          </a:bodyPr>
          <a:lstStyle/>
          <a:p>
            <a:r>
              <a:rPr lang="pl-PL" dirty="0" smtClean="0"/>
              <a:t>Notatka sporządzona do akt sprawy albo jako osobny dokument albo na innym dokumencie, w której opisuje się czynności mające jakiekolwiek znaczenie w sprawie. </a:t>
            </a:r>
          </a:p>
          <a:p>
            <a:r>
              <a:rPr lang="pl-PL" b="1" dirty="0" smtClean="0"/>
              <a:t>Art.  72. [Adnotacje] §  1. </a:t>
            </a:r>
            <a:r>
              <a:rPr lang="pl-PL" dirty="0" smtClean="0"/>
              <a:t>Czynności organu administracji publicznej, </a:t>
            </a:r>
            <a:r>
              <a:rPr lang="pl-PL" b="1" dirty="0" smtClean="0"/>
              <a:t>z których nie sporządza się protokołu,</a:t>
            </a:r>
            <a:r>
              <a:rPr lang="pl-PL" dirty="0" smtClean="0"/>
              <a:t> a które </a:t>
            </a:r>
            <a:r>
              <a:rPr lang="pl-PL" b="1" dirty="0" smtClean="0"/>
              <a:t>mają znaczenie dla sprawy </a:t>
            </a:r>
            <a:r>
              <a:rPr lang="pl-PL" dirty="0" smtClean="0"/>
              <a:t>lub toku postępowania, utrwala się w aktach w formie adnotacji podpisanej przez pracownika, który dokonał tych czynności.</a:t>
            </a:r>
            <a:r>
              <a:rPr lang="pl-PL" b="1" dirty="0" smtClean="0"/>
              <a:t> </a:t>
            </a:r>
            <a:r>
              <a:rPr lang="pl-PL" dirty="0" smtClean="0"/>
              <a:t>Adnotacja </a:t>
            </a:r>
            <a:r>
              <a:rPr lang="pl-PL" b="1" dirty="0" smtClean="0"/>
              <a:t>może być sporządzona w formie dokumentu elektronicznego.</a:t>
            </a:r>
          </a:p>
          <a:p>
            <a:r>
              <a:rPr lang="pl-PL" b="1" dirty="0" smtClean="0"/>
              <a:t>Metryka - Art.  66a. </a:t>
            </a:r>
            <a:r>
              <a:rPr lang="pl-PL" dirty="0" smtClean="0"/>
              <a:t>W aktach sprawy zakłada się </a:t>
            </a:r>
            <a:r>
              <a:rPr lang="pl-PL" b="1" dirty="0" smtClean="0"/>
              <a:t>metrykę sprawy w formie pisemnej lub elektronicznej</a:t>
            </a:r>
            <a:r>
              <a:rPr lang="pl-PL" dirty="0" smtClean="0"/>
              <a:t>. </a:t>
            </a:r>
            <a:r>
              <a:rPr lang="pl-PL" b="1" dirty="0" smtClean="0"/>
              <a:t> </a:t>
            </a:r>
            <a:r>
              <a:rPr lang="pl-PL" dirty="0" smtClean="0"/>
              <a:t>W treści metryki sprawy wskazuje się </a:t>
            </a:r>
            <a:r>
              <a:rPr lang="pl-PL" b="1" dirty="0" smtClean="0"/>
              <a:t>wszystkie osoby, które uczestniczyły w podejmowaniu czynności </a:t>
            </a:r>
            <a:r>
              <a:rPr lang="pl-PL" dirty="0" smtClean="0"/>
              <a:t> oraz określa się wszystkie podejmowane przez te osoby czynności wraz z odpowiednim odesłaniem do dokumentów zachowanych w formie pisemnej lub elektronicznej określających te czynności. </a:t>
            </a:r>
            <a:r>
              <a:rPr lang="pl-PL" b="1" dirty="0" smtClean="0"/>
              <a:t> </a:t>
            </a:r>
            <a:r>
              <a:rPr lang="pl-PL" dirty="0" smtClean="0"/>
              <a:t>Metryka sprawy, wraz z dokumentami do których odsyła, </a:t>
            </a:r>
            <a:r>
              <a:rPr lang="pl-PL" b="1" dirty="0" smtClean="0"/>
              <a:t>stanowi obowiązkową część akt sprawy i jest na bieżąco aktualizowana. </a:t>
            </a:r>
          </a:p>
          <a:p>
            <a:r>
              <a:rPr lang="pl-PL" b="1" dirty="0" smtClean="0"/>
              <a:t>Obowiązek </a:t>
            </a:r>
            <a:r>
              <a:rPr lang="pl-PL" dirty="0" smtClean="0"/>
              <a:t>prowadzenia metryki może być </a:t>
            </a:r>
            <a:r>
              <a:rPr lang="pl-PL" b="1" dirty="0" smtClean="0"/>
              <a:t>wyłączony</a:t>
            </a:r>
            <a:r>
              <a:rPr lang="pl-PL" dirty="0" smtClean="0"/>
              <a:t> w określonych rodzajach spraw, ze względu na nieproporcjonalność nakładu środków koniecznych do prowadzenia metryki w stosunku do prostego i powtarzalnego charakteru tych spraw. </a:t>
            </a:r>
            <a:endParaRPr lang="pl-PL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Udostępnianie akt art. 73 i n.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Przejaw zasady czynnego udziału stron, zasady budzenia zaufania do państwa</a:t>
            </a:r>
          </a:p>
          <a:p>
            <a:r>
              <a:rPr lang="pl-PL" b="1" dirty="0" smtClean="0"/>
              <a:t>Art.  73. [Zakres dostępu strony do akt sprawy] </a:t>
            </a:r>
          </a:p>
          <a:p>
            <a:r>
              <a:rPr lang="pl-PL" dirty="0" smtClean="0"/>
              <a:t>Strona ma prawo </a:t>
            </a:r>
            <a:r>
              <a:rPr lang="pl-PL" b="1" dirty="0" smtClean="0"/>
              <a:t>wglądu w akta sprawy</a:t>
            </a:r>
            <a:r>
              <a:rPr lang="pl-PL" dirty="0" smtClean="0"/>
              <a:t>, sporządzania z nich </a:t>
            </a:r>
            <a:r>
              <a:rPr lang="pl-PL" b="1" dirty="0" smtClean="0"/>
              <a:t>notatek, kopii lub odpisów</a:t>
            </a:r>
            <a:r>
              <a:rPr lang="pl-PL" dirty="0" smtClean="0"/>
              <a:t>. Prawo to przysługuje również po zakończeniu postępowania. Czynności są dokonywane </a:t>
            </a:r>
            <a:r>
              <a:rPr lang="pl-PL" b="1" dirty="0" smtClean="0"/>
              <a:t>w lokalu </a:t>
            </a:r>
            <a:r>
              <a:rPr lang="pl-PL" dirty="0" smtClean="0"/>
              <a:t>organu administracji publicznej w obecności pracownika tego organu. Strona może żądać </a:t>
            </a:r>
            <a:r>
              <a:rPr lang="pl-PL" b="1" dirty="0" smtClean="0"/>
              <a:t>uwierzytelnienia odpisów lub kopii </a:t>
            </a:r>
            <a:r>
              <a:rPr lang="pl-PL" dirty="0" smtClean="0"/>
              <a:t>akt sprawy lub wydania jej z akt sprawy uwierzytelnionych odpisów, o ile jest </a:t>
            </a:r>
            <a:r>
              <a:rPr lang="pl-PL" b="1" dirty="0" smtClean="0"/>
              <a:t>to uzasadnione ważnym interesem strony</a:t>
            </a:r>
            <a:r>
              <a:rPr lang="pl-PL" dirty="0" smtClean="0"/>
              <a:t>. Organ administracji publicznej może zapewnić stronie dokonanie czynności w swoim systemie teleinformatycznym, po uwierzytelnieniu strony.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Koncepcja subiektywna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Iserzon</a:t>
            </a:r>
            <a:r>
              <a:rPr lang="pl-PL" dirty="0" smtClean="0"/>
              <a:t>, </a:t>
            </a:r>
            <a:r>
              <a:rPr lang="pl-PL" dirty="0" err="1" smtClean="0"/>
              <a:t>Brzeźiński</a:t>
            </a:r>
            <a:r>
              <a:rPr lang="pl-PL" dirty="0" smtClean="0"/>
              <a:t>, </a:t>
            </a:r>
            <a:r>
              <a:rPr lang="pl-PL" dirty="0" err="1" smtClean="0"/>
              <a:t>Jędrośka</a:t>
            </a:r>
            <a:r>
              <a:rPr lang="pl-PL" dirty="0" smtClean="0"/>
              <a:t>- należy zbadać czy interes oparty jest na prawie, a nie należy tego czynić przed wszczęciem jego czynności. Stroną jest każdy kto powołuje się na swój interes prawny lub obowiązek. Przykład art. 61 </a:t>
            </a:r>
            <a:r>
              <a:rPr lang="pl-PL" dirty="0" err="1" smtClean="0"/>
              <a:t>paarg</a:t>
            </a:r>
            <a:r>
              <a:rPr lang="pl-PL" dirty="0" smtClean="0"/>
              <a:t>. 3 – według którego postępowanie jest automatycznie wszczęte w dniu doręczenia żądania </a:t>
            </a:r>
            <a:r>
              <a:rPr lang="pl-PL" b="1" dirty="0" smtClean="0"/>
              <a:t>strony organowi </a:t>
            </a:r>
            <a:r>
              <a:rPr lang="pl-PL" b="1" dirty="0" err="1" smtClean="0"/>
              <a:t>adm.publ</a:t>
            </a:r>
            <a:r>
              <a:rPr lang="pl-PL" b="1" dirty="0" smtClean="0"/>
              <a:t>.</a:t>
            </a:r>
            <a:r>
              <a:rPr lang="pl-PL" dirty="0" smtClean="0"/>
              <a:t> Strona staje się nią przez sam fakt zgłoszenia żądania. </a:t>
            </a:r>
            <a:endParaRPr lang="pl-PL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Granice jawności akt dla stron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b="1" dirty="0" smtClean="0"/>
              <a:t>Art.  74. [Ograniczenia dostępu do akt sprawy] §  1. </a:t>
            </a:r>
            <a:r>
              <a:rPr lang="pl-PL" dirty="0" smtClean="0"/>
              <a:t>Przepisu art. 73 nie stosuje się do akt sprawy zawierających </a:t>
            </a:r>
            <a:r>
              <a:rPr lang="pl-PL" b="1" dirty="0" smtClean="0"/>
              <a:t>informacje niejawne </a:t>
            </a:r>
            <a:r>
              <a:rPr lang="pl-PL" dirty="0" smtClean="0"/>
              <a:t>o klauzuli tajności "tajne" lub "ściśle tajne", a także do innych akt, które organ administracji publicznej </a:t>
            </a:r>
            <a:r>
              <a:rPr lang="pl-PL" b="1" dirty="0" smtClean="0"/>
              <a:t>wyłączy ze względu na ważny interes państwowy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b="1" dirty="0" smtClean="0"/>
              <a:t>	Odmowa</a:t>
            </a:r>
            <a:r>
              <a:rPr lang="pl-PL" dirty="0" smtClean="0"/>
              <a:t> umożliwienia stronie przeglądania akt sprawy, sporządzania z nich notatek, kopii i odpisów, uwierzytelnienia takich kopii i odpisów lub wydania uwierzytelnionych odpisów </a:t>
            </a:r>
            <a:r>
              <a:rPr lang="pl-PL" b="1" dirty="0" smtClean="0"/>
              <a:t>następuje w drodze postanowienia, na które służy zażalenie</a:t>
            </a:r>
            <a:r>
              <a:rPr lang="pl-PL" dirty="0" smtClean="0"/>
              <a:t>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pl-PL" dirty="0" smtClean="0"/>
              <a:t>Rozprawa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>
            <a:normAutofit fontScale="40000" lnSpcReduction="20000"/>
          </a:bodyPr>
          <a:lstStyle/>
          <a:p>
            <a:r>
              <a:rPr lang="pl-PL" sz="4300" b="1" dirty="0" smtClean="0"/>
              <a:t>Forma postępowania wyjaśniającego </a:t>
            </a:r>
            <a:r>
              <a:rPr lang="pl-PL" sz="4300" dirty="0" smtClean="0"/>
              <a:t>– w jednym miejscu i czasie następuje koncentracja dowodów i uczestników postępowania. </a:t>
            </a:r>
          </a:p>
          <a:p>
            <a:r>
              <a:rPr lang="pl-PL" sz="4300" b="1" dirty="0" smtClean="0"/>
              <a:t>Art.  89. </a:t>
            </a:r>
            <a:r>
              <a:rPr lang="pl-PL" sz="4300" dirty="0" smtClean="0"/>
              <a:t>Organ przeprowadzi, </a:t>
            </a:r>
            <a:r>
              <a:rPr lang="pl-PL" sz="4300" b="1" dirty="0" smtClean="0"/>
              <a:t>z urzędu lub na wniosek </a:t>
            </a:r>
            <a:r>
              <a:rPr lang="pl-PL" sz="4300" dirty="0" smtClean="0"/>
              <a:t>strony, w toku postępowania rozprawę, w każdym przypadku </a:t>
            </a:r>
            <a:r>
              <a:rPr lang="pl-PL" sz="4300" b="1" dirty="0" smtClean="0"/>
              <a:t>gdy zapewni to przyspieszenie </a:t>
            </a:r>
            <a:r>
              <a:rPr lang="pl-PL" sz="4300" dirty="0" smtClean="0"/>
              <a:t>lub </a:t>
            </a:r>
            <a:r>
              <a:rPr lang="pl-PL" sz="4300" b="1" dirty="0" smtClean="0"/>
              <a:t>uproszczenie postępowania </a:t>
            </a:r>
            <a:r>
              <a:rPr lang="pl-PL" sz="4300" dirty="0" smtClean="0"/>
              <a:t>lub </a:t>
            </a:r>
            <a:r>
              <a:rPr lang="pl-PL" sz="4300" b="1" dirty="0" smtClean="0"/>
              <a:t>gdy wymaga tego </a:t>
            </a:r>
            <a:r>
              <a:rPr lang="pl-PL" sz="4300" b="1" dirty="0" smtClean="0">
                <a:hlinkClick r:id="rId2"/>
              </a:rPr>
              <a:t>przepis</a:t>
            </a:r>
            <a:r>
              <a:rPr lang="pl-PL" sz="4300" b="1" dirty="0" smtClean="0"/>
              <a:t> prawa</a:t>
            </a:r>
            <a:r>
              <a:rPr lang="pl-PL" sz="4300" dirty="0" smtClean="0"/>
              <a:t>. Organ </a:t>
            </a:r>
            <a:r>
              <a:rPr lang="pl-PL" sz="4300" b="1" dirty="0" smtClean="0"/>
              <a:t>powinien </a:t>
            </a:r>
            <a:r>
              <a:rPr lang="pl-PL" sz="4300" dirty="0" smtClean="0"/>
              <a:t>przeprowadzić rozprawę, gdy </a:t>
            </a:r>
            <a:r>
              <a:rPr lang="pl-PL" sz="4300" b="1" dirty="0" smtClean="0"/>
              <a:t>zachodzi potrzeba uzgodnienia interesów stron </a:t>
            </a:r>
            <a:r>
              <a:rPr lang="pl-PL" sz="4300" dirty="0" smtClean="0"/>
              <a:t>oraz gdy jest to potrzebne dla </a:t>
            </a:r>
            <a:r>
              <a:rPr lang="pl-PL" sz="4300" b="1" dirty="0" smtClean="0"/>
              <a:t>wyjaśnienia sprawy </a:t>
            </a:r>
            <a:r>
              <a:rPr lang="pl-PL" sz="4300" dirty="0" smtClean="0"/>
              <a:t>przy </a:t>
            </a:r>
            <a:r>
              <a:rPr lang="pl-PL" sz="4300" b="1" dirty="0" smtClean="0"/>
              <a:t>udziale świadków lub biegłych albo w drodze oględzin. </a:t>
            </a:r>
            <a:r>
              <a:rPr lang="pl-PL" sz="4300" dirty="0" smtClean="0"/>
              <a:t> Są więc 4 sytuacje, gdy organ jest obowiązany przeprowadzić rozprawę, każda z osobna uzasadnia przeprowadzenie rozprawy.</a:t>
            </a:r>
          </a:p>
          <a:p>
            <a:r>
              <a:rPr lang="pl-PL" sz="4300" b="1" dirty="0" smtClean="0"/>
              <a:t>Z wnioskiem</a:t>
            </a:r>
            <a:r>
              <a:rPr lang="pl-PL" sz="4300" dirty="0" smtClean="0"/>
              <a:t> o przeprowadzenie rozprawy może wystąpić </a:t>
            </a:r>
            <a:r>
              <a:rPr lang="pl-PL" sz="4300" b="1" dirty="0" smtClean="0"/>
              <a:t>strona lub podmiot na prawach strony</a:t>
            </a:r>
            <a:r>
              <a:rPr lang="pl-PL" sz="4300" dirty="0" smtClean="0"/>
              <a:t>. </a:t>
            </a:r>
            <a:endParaRPr lang="pl-PL" sz="4300" b="1" dirty="0" smtClean="0"/>
          </a:p>
          <a:p>
            <a:r>
              <a:rPr lang="pl-PL" sz="4300" dirty="0" smtClean="0"/>
              <a:t>Nieprzeprowadzenie rozprawy wtedy gdy przepis wymaga stanowi </a:t>
            </a:r>
            <a:r>
              <a:rPr lang="pl-PL" sz="4300" b="1" dirty="0" smtClean="0"/>
              <a:t>rażące naruszenie prawa</a:t>
            </a:r>
          </a:p>
          <a:p>
            <a:r>
              <a:rPr lang="pl-PL" sz="4300" b="1" dirty="0" smtClean="0"/>
              <a:t>Czynności przygotowawcze:</a:t>
            </a:r>
            <a:endParaRPr lang="pl-PL" sz="4300" dirty="0" smtClean="0"/>
          </a:p>
          <a:p>
            <a:pPr marL="514350" indent="-514350">
              <a:buAutoNum type="arabicPeriod"/>
            </a:pPr>
            <a:r>
              <a:rPr lang="pl-PL" sz="4300" dirty="0" smtClean="0"/>
              <a:t>Wezwanie stron do przedstawienia dokumentów i innych dowodów</a:t>
            </a:r>
          </a:p>
          <a:p>
            <a:pPr marL="514350" indent="-514350">
              <a:buAutoNum type="arabicPeriod"/>
            </a:pPr>
            <a:r>
              <a:rPr lang="pl-PL" sz="4300" dirty="0" smtClean="0"/>
              <a:t>Wezwanie świadków i biegłych</a:t>
            </a:r>
          </a:p>
          <a:p>
            <a:pPr marL="514350" indent="-514350">
              <a:buAutoNum type="arabicPeriod"/>
            </a:pPr>
            <a:r>
              <a:rPr lang="pl-PL" sz="4300" dirty="0" smtClean="0"/>
              <a:t>Zawiadomienie o rozprawie państwowych i samorządowych jednostek organizacyjnych i innych osób, których udział jest uzasadniony ze względu na przedmiot rozprawy</a:t>
            </a:r>
          </a:p>
          <a:p>
            <a:r>
              <a:rPr lang="pl-PL" sz="4300" b="1" dirty="0" smtClean="0"/>
              <a:t>Wezwanie na rozprawę- </a:t>
            </a:r>
            <a:r>
              <a:rPr lang="pl-PL" sz="4300" dirty="0" smtClean="0"/>
              <a:t>W wezwaniu na rozprawę określa się </a:t>
            </a:r>
            <a:r>
              <a:rPr lang="pl-PL" sz="4300" b="1" dirty="0" smtClean="0"/>
              <a:t>termin, miejsce i przedmiot rozprawy</a:t>
            </a:r>
            <a:r>
              <a:rPr lang="pl-PL" sz="4300" dirty="0" smtClean="0"/>
              <a:t>. Stronom, świadkom, biegłym oraz państwowym i samorządowym jednostkom organizacyjnym, doręcza się </a:t>
            </a:r>
            <a:r>
              <a:rPr lang="pl-PL" sz="4300" b="1" dirty="0" smtClean="0"/>
              <a:t>wezwanie na piśmie lub w formie dokumentu elektronicznego</a:t>
            </a:r>
            <a:r>
              <a:rPr lang="pl-PL" sz="4300" dirty="0" smtClean="0"/>
              <a:t>. Jeżeli zachodzi </a:t>
            </a:r>
            <a:r>
              <a:rPr lang="pl-PL" sz="4300" b="1" dirty="0" smtClean="0"/>
              <a:t>prawdopodobieństwo,</a:t>
            </a:r>
            <a:r>
              <a:rPr lang="pl-PL" sz="4300" dirty="0" smtClean="0"/>
              <a:t> że oprócz wezwanych stron, uczestniczących w postępowaniu, mogą być jeszcze w </a:t>
            </a:r>
            <a:r>
              <a:rPr lang="pl-PL" sz="4300" b="1" dirty="0" smtClean="0"/>
              <a:t>sprawie inne strony</a:t>
            </a:r>
            <a:r>
              <a:rPr lang="pl-PL" sz="4300" dirty="0" smtClean="0"/>
              <a:t>, nieznane organowi administracji publicznej, należy ponadto o terminie, miejscu i przedmiocie rozprawy ogłosić </a:t>
            </a:r>
            <a:r>
              <a:rPr lang="pl-PL" sz="4300" b="1" dirty="0" smtClean="0"/>
              <a:t>w drodze </a:t>
            </a:r>
            <a:r>
              <a:rPr lang="pl-PL" sz="4300" b="1" dirty="0" smtClean="0"/>
              <a:t>publicznego obwieszczenia, publicznego ogłoszenia w formie zwyczajowo przyjętej w danej miejscowości albo w </a:t>
            </a:r>
            <a:r>
              <a:rPr lang="pl-PL" sz="4300" b="1" dirty="0" err="1" smtClean="0"/>
              <a:t>BIPie</a:t>
            </a:r>
            <a:endParaRPr lang="pl-PL" b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Rozprawa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5572140"/>
          </a:xfrm>
        </p:spPr>
        <p:txBody>
          <a:bodyPr>
            <a:normAutofit fontScale="62500" lnSpcReduction="20000"/>
          </a:bodyPr>
          <a:lstStyle/>
          <a:p>
            <a:r>
              <a:rPr lang="pl-PL" b="1" dirty="0" smtClean="0"/>
              <a:t>Art.  92. Termin rozprawy </a:t>
            </a:r>
            <a:r>
              <a:rPr lang="pl-PL" dirty="0" smtClean="0"/>
              <a:t>powinien być tak wyznaczony, aby doręczenie wezwań oraz ogłoszenie o rozprawie </a:t>
            </a:r>
            <a:r>
              <a:rPr lang="pl-PL" b="1" dirty="0" smtClean="0"/>
              <a:t>nastąpiły przynajmniej na siedem dni przed rozprawą.</a:t>
            </a:r>
          </a:p>
          <a:p>
            <a:r>
              <a:rPr lang="pl-PL" b="1" dirty="0" smtClean="0"/>
              <a:t>Art.  93.</a:t>
            </a:r>
            <a:r>
              <a:rPr lang="pl-PL" dirty="0" smtClean="0"/>
              <a:t>Rozprawą </a:t>
            </a:r>
            <a:r>
              <a:rPr lang="pl-PL" b="1" dirty="0" smtClean="0"/>
              <a:t>kieruje</a:t>
            </a:r>
            <a:r>
              <a:rPr lang="pl-PL" dirty="0" smtClean="0"/>
              <a:t> wyznaczony do przeprowadzenia rozprawy </a:t>
            </a:r>
            <a:r>
              <a:rPr lang="pl-PL" b="1" dirty="0" smtClean="0"/>
              <a:t>pracownik</a:t>
            </a:r>
            <a:r>
              <a:rPr lang="pl-PL" dirty="0" smtClean="0"/>
              <a:t> tego organu, przed którym toczy się postępowanie. Gdy postępowanie toczy się przed organem kolegialnym, rozprawą kieruje przewodniczący albo wyznaczony członek organu kolegialnego.</a:t>
            </a:r>
          </a:p>
          <a:p>
            <a:r>
              <a:rPr lang="pl-PL" b="1" dirty="0" smtClean="0"/>
              <a:t>Czynności wstępne rozprawy </a:t>
            </a:r>
            <a:r>
              <a:rPr lang="pl-PL" dirty="0" smtClean="0"/>
              <a:t>to jej </a:t>
            </a:r>
            <a:r>
              <a:rPr lang="pl-PL" b="1" dirty="0" smtClean="0"/>
              <a:t>otwarcie, ustalenie czy stawiły się osoby oraz czy brak jest podstaw do odroczenia. Nieobecnoś</a:t>
            </a:r>
            <a:r>
              <a:rPr lang="pl-PL" dirty="0" smtClean="0"/>
              <a:t>ć na rozprawie stron należycie wezwanych na rozprawę </a:t>
            </a:r>
            <a:r>
              <a:rPr lang="pl-PL" b="1" dirty="0" smtClean="0"/>
              <a:t>nie stanowi przeszkody </a:t>
            </a:r>
            <a:r>
              <a:rPr lang="pl-PL" dirty="0" smtClean="0"/>
              <a:t>do jej przeprowadzenia. Kierujący rozprawą </a:t>
            </a:r>
            <a:r>
              <a:rPr lang="pl-PL" b="1" dirty="0" smtClean="0"/>
              <a:t>odroczy ją</a:t>
            </a:r>
            <a:r>
              <a:rPr lang="pl-PL" dirty="0" smtClean="0"/>
              <a:t>, jeżeli stwierdzi poważne </a:t>
            </a:r>
            <a:r>
              <a:rPr lang="pl-PL" b="1" dirty="0" smtClean="0"/>
              <a:t>nieprawidłowości w wezwaniu stron </a:t>
            </a:r>
            <a:r>
              <a:rPr lang="pl-PL" dirty="0" smtClean="0"/>
              <a:t>na rozprawę, jeżeli niestawienie się strony zostało </a:t>
            </a:r>
            <a:r>
              <a:rPr lang="pl-PL" b="1" dirty="0" smtClean="0"/>
              <a:t>spowodowane przeszkodą trudną do przezwyciężenia</a:t>
            </a:r>
            <a:r>
              <a:rPr lang="pl-PL" dirty="0" smtClean="0"/>
              <a:t>, a także </a:t>
            </a:r>
            <a:r>
              <a:rPr lang="pl-PL" b="1" dirty="0" smtClean="0"/>
              <a:t>z innej ważnej przyczyny</a:t>
            </a:r>
            <a:r>
              <a:rPr lang="pl-PL" dirty="0" smtClean="0"/>
              <a:t>.</a:t>
            </a:r>
          </a:p>
          <a:p>
            <a:r>
              <a:rPr lang="pl-PL" b="1" dirty="0" smtClean="0"/>
              <a:t>Część właściwa to przeprowadzenie dowodów. </a:t>
            </a:r>
            <a:r>
              <a:rPr lang="pl-PL" dirty="0" smtClean="0"/>
              <a:t>Na rozprawie </a:t>
            </a:r>
            <a:r>
              <a:rPr lang="pl-PL" b="1" dirty="0" smtClean="0"/>
              <a:t>strony mogą składać wyjaśnienia</a:t>
            </a:r>
            <a:r>
              <a:rPr lang="pl-PL" dirty="0" smtClean="0"/>
              <a:t>, zgłaszać żądania, propozycje i zarzuty oraz przedstawiać dowody na ich poparcie. Ponadto strony </a:t>
            </a:r>
            <a:r>
              <a:rPr lang="pl-PL" b="1" dirty="0" smtClean="0"/>
              <a:t>mogą wypowiadać </a:t>
            </a:r>
            <a:r>
              <a:rPr lang="pl-PL" dirty="0" smtClean="0"/>
              <a:t>się co do wyników postępowania dowodowego. Kierujący rozprawą </a:t>
            </a:r>
            <a:r>
              <a:rPr lang="pl-PL" b="1" dirty="0" smtClean="0"/>
              <a:t>może uchylić zadawane </a:t>
            </a:r>
            <a:r>
              <a:rPr lang="pl-PL" dirty="0" smtClean="0"/>
              <a:t>świadkom, biegłym i stronom </a:t>
            </a:r>
            <a:r>
              <a:rPr lang="pl-PL" b="1" dirty="0" smtClean="0"/>
              <a:t>pytania</a:t>
            </a:r>
            <a:r>
              <a:rPr lang="pl-PL" dirty="0" smtClean="0"/>
              <a:t>, jeżeli </a:t>
            </a:r>
            <a:r>
              <a:rPr lang="pl-PL" b="1" dirty="0" smtClean="0"/>
              <a:t>nie mają one istotnego znaczenia </a:t>
            </a:r>
            <a:r>
              <a:rPr lang="pl-PL" dirty="0" smtClean="0"/>
              <a:t>dla sprawy. Jednakże na żądanie strony należy zamieścić w protokole osnowę treści uchylonego pytania.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Postępowanie gabinetowe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>
            <a:normAutofit fontScale="85000" lnSpcReduction="20000"/>
          </a:bodyPr>
          <a:lstStyle/>
          <a:p>
            <a:r>
              <a:rPr lang="pl-PL" b="1" dirty="0" smtClean="0"/>
              <a:t>Art.  96. [Policja sesyjna] </a:t>
            </a:r>
            <a:r>
              <a:rPr lang="pl-PL" dirty="0" smtClean="0"/>
              <a:t>Za </a:t>
            </a:r>
            <a:r>
              <a:rPr lang="pl-PL" b="1" dirty="0" smtClean="0"/>
              <a:t>niewłaściwe zachowanie </a:t>
            </a:r>
            <a:r>
              <a:rPr lang="pl-PL" dirty="0" smtClean="0"/>
              <a:t>się w czasie rozprawy strony, świadkowie, biegli i inne osoby uczestniczące w rozprawie mogą być, po uprzednim </a:t>
            </a:r>
            <a:r>
              <a:rPr lang="pl-PL" b="1" dirty="0" smtClean="0"/>
              <a:t>ostrzeżeniu, wydalone </a:t>
            </a:r>
            <a:r>
              <a:rPr lang="pl-PL" dirty="0" smtClean="0"/>
              <a:t>z miejsca rozprawy przez kierującego rozprawą </a:t>
            </a:r>
            <a:r>
              <a:rPr lang="pl-PL" b="1" dirty="0" smtClean="0"/>
              <a:t>oraz ukarane grzywną do 100 </a:t>
            </a:r>
            <a:r>
              <a:rPr lang="pl-PL" dirty="0" smtClean="0"/>
              <a:t>zł. Na postanowienie o </a:t>
            </a:r>
            <a:r>
              <a:rPr lang="pl-PL" b="1" dirty="0" smtClean="0"/>
              <a:t>ukaraniu grzywną służy zażalenie</a:t>
            </a:r>
          </a:p>
          <a:p>
            <a:r>
              <a:rPr lang="pl-PL" dirty="0" smtClean="0"/>
              <a:t>Jeśli brak jest przesłanek z art. 89 </a:t>
            </a:r>
            <a:r>
              <a:rPr lang="pl-PL" dirty="0" err="1" smtClean="0"/>
              <a:t>k.p.a</a:t>
            </a:r>
            <a:r>
              <a:rPr lang="pl-PL" dirty="0" smtClean="0"/>
              <a:t> albo nie wynika to z przepisów odrębnych, czynności postępowania mogą odbywać się w formie </a:t>
            </a:r>
            <a:r>
              <a:rPr lang="pl-PL" b="1" dirty="0" smtClean="0"/>
              <a:t>postępowania wyjaśniającego gabinetowego</a:t>
            </a:r>
            <a:r>
              <a:rPr lang="pl-PL" dirty="0" smtClean="0"/>
              <a:t>. :</a:t>
            </a:r>
          </a:p>
          <a:p>
            <a:pPr marL="514350" indent="-514350">
              <a:buAutoNum type="arabicPeriod"/>
            </a:pPr>
            <a:r>
              <a:rPr lang="pl-PL" dirty="0" smtClean="0"/>
              <a:t>gdy w sprawie jest jedna strona</a:t>
            </a:r>
          </a:p>
          <a:p>
            <a:pPr marL="514350" indent="-514350">
              <a:buAutoNum type="arabicPeriod"/>
            </a:pPr>
            <a:r>
              <a:rPr lang="pl-PL" dirty="0" smtClean="0"/>
              <a:t>Kilka stron ale ich interesy nie są sprzeczne</a:t>
            </a:r>
            <a:endParaRPr lang="pl-PL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Postępowanie gabinetowe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Jest mniej sformalizowane, ale obowiązują wszystkie reguły postępowania dowodowego</a:t>
            </a:r>
          </a:p>
          <a:p>
            <a:r>
              <a:rPr lang="pl-PL" dirty="0" smtClean="0"/>
              <a:t>Stronie też zapewnia się czynny udział</a:t>
            </a:r>
          </a:p>
          <a:p>
            <a:r>
              <a:rPr lang="pl-PL" dirty="0" smtClean="0"/>
              <a:t>Postępowanie to często jest wtedy przeprowadzane kiedy dla ustalenia stanu faktycznego wystarczające są </a:t>
            </a:r>
            <a:r>
              <a:rPr lang="pl-PL" b="1" dirty="0" smtClean="0"/>
              <a:t>dokumenty</a:t>
            </a:r>
            <a:r>
              <a:rPr lang="pl-PL" dirty="0" smtClean="0"/>
              <a:t>. </a:t>
            </a:r>
          </a:p>
          <a:p>
            <a:r>
              <a:rPr lang="pl-PL" dirty="0" smtClean="0"/>
              <a:t>Dominuje tu forma pisemna postępowania</a:t>
            </a:r>
          </a:p>
          <a:p>
            <a:r>
              <a:rPr lang="pl-PL" dirty="0" smtClean="0"/>
              <a:t>Ma podstawowe znaczenie w postępowaniu podatkowym.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Art. 28- dwie normy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5043510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W art. tym mamy dwie normy- niezależne od siebie, zastosowanie jednej </a:t>
            </a:r>
            <a:r>
              <a:rPr lang="pl-PL" b="1" dirty="0" smtClean="0"/>
              <a:t>wyłącza możliwość stosowania drugiej</a:t>
            </a:r>
            <a:r>
              <a:rPr lang="pl-PL" dirty="0" smtClean="0"/>
              <a:t>. </a:t>
            </a:r>
          </a:p>
          <a:p>
            <a:r>
              <a:rPr lang="pl-PL" dirty="0" smtClean="0"/>
              <a:t>Norma pierwsza - stroną </a:t>
            </a:r>
            <a:r>
              <a:rPr lang="pl-PL" dirty="0"/>
              <a:t>jest każdy, czyjego interesu prawnego lub obowiązku dotyczy </a:t>
            </a:r>
            <a:r>
              <a:rPr lang="pl-PL" dirty="0" smtClean="0"/>
              <a:t>postępowanie-  przesłanki </a:t>
            </a:r>
            <a:r>
              <a:rPr lang="pl-PL" b="1" dirty="0" smtClean="0"/>
              <a:t>łącznie:</a:t>
            </a:r>
          </a:p>
          <a:p>
            <a:pPr>
              <a:buFontTx/>
              <a:buChar char="-"/>
            </a:pPr>
            <a:r>
              <a:rPr lang="pl-PL" dirty="0" smtClean="0"/>
              <a:t>na podstawie norm prawa ustrojowego i materialnego jest w strukturze administracji publicznej organ właściwy w sprawie indywidualnej </a:t>
            </a:r>
          </a:p>
          <a:p>
            <a:pPr>
              <a:buFontTx/>
              <a:buChar char="-"/>
            </a:pPr>
            <a:r>
              <a:rPr lang="pl-PL" dirty="0" smtClean="0"/>
              <a:t>Sprawa pozostająca we właściwości organu może albo musi być załatwiona przez wydanie decyzji administracyjnej</a:t>
            </a:r>
          </a:p>
          <a:p>
            <a:pPr>
              <a:buFontTx/>
              <a:buChar char="-"/>
            </a:pPr>
            <a:r>
              <a:rPr lang="pl-PL" dirty="0" smtClean="0"/>
              <a:t>Załatwienie powinno nastąpić w jurysdykcyjnym </a:t>
            </a:r>
            <a:r>
              <a:rPr lang="pl-PL" dirty="0" err="1" smtClean="0"/>
              <a:t>post.adm</a:t>
            </a:r>
            <a:r>
              <a:rPr lang="pl-PL" dirty="0" smtClean="0"/>
              <a:t>.</a:t>
            </a:r>
          </a:p>
          <a:p>
            <a:pPr>
              <a:buFontTx/>
              <a:buChar char="-"/>
            </a:pPr>
            <a:r>
              <a:rPr lang="pl-PL" dirty="0" smtClean="0"/>
              <a:t>Istniej jeden lub kilka podmiotów, niepodporządkowanych organowi, mających zdaniem organu swój interes prawny lub obowiązek, których będzie dotyczyć postępowanie. 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Druga norma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600200"/>
            <a:ext cx="8929718" cy="5257800"/>
          </a:xfrm>
        </p:spPr>
        <p:txBody>
          <a:bodyPr>
            <a:normAutofit fontScale="85000" lnSpcReduction="10000"/>
          </a:bodyPr>
          <a:lstStyle/>
          <a:p>
            <a:r>
              <a:rPr lang="pl-PL" dirty="0" smtClean="0"/>
              <a:t>stroną </a:t>
            </a:r>
            <a:r>
              <a:rPr lang="pl-PL" dirty="0"/>
              <a:t>jest każdy, </a:t>
            </a:r>
            <a:r>
              <a:rPr lang="pl-PL" b="1" dirty="0" smtClean="0"/>
              <a:t>kto </a:t>
            </a:r>
            <a:r>
              <a:rPr lang="pl-PL" b="1" dirty="0"/>
              <a:t>żąda </a:t>
            </a:r>
            <a:r>
              <a:rPr lang="pl-PL" dirty="0"/>
              <a:t>czynności organu ze względu na swój interes prawny lub obowiązek</a:t>
            </a:r>
            <a:r>
              <a:rPr lang="pl-PL" dirty="0" smtClean="0"/>
              <a:t>.:</a:t>
            </a:r>
          </a:p>
          <a:p>
            <a:pPr>
              <a:buFontTx/>
              <a:buChar char="-"/>
            </a:pPr>
            <a:r>
              <a:rPr lang="pl-PL" dirty="0" smtClean="0"/>
              <a:t>Istniej podmiot niepodporządkowany </a:t>
            </a:r>
            <a:r>
              <a:rPr lang="pl-PL" dirty="0" err="1" smtClean="0"/>
              <a:t>org</a:t>
            </a:r>
            <a:r>
              <a:rPr lang="pl-PL" dirty="0" smtClean="0"/>
              <a:t> </a:t>
            </a:r>
            <a:r>
              <a:rPr lang="pl-PL" dirty="0" err="1" smtClean="0"/>
              <a:t>adm</a:t>
            </a:r>
            <a:r>
              <a:rPr lang="pl-PL" dirty="0" smtClean="0"/>
              <a:t>, który uznaje się za legitymowany do udziału w postępowaniu </a:t>
            </a:r>
            <a:r>
              <a:rPr lang="pl-PL" dirty="0" err="1" smtClean="0"/>
              <a:t>adm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Podmiot ten ma – zgodnie z własną oceną stanu faktycznego i prawnego sprawy –interes prawny lub obowiązek, o których należy rozstrzygnąć przez wydanie </a:t>
            </a:r>
            <a:r>
              <a:rPr lang="pl-PL" dirty="0" err="1" smtClean="0"/>
              <a:t>dec</a:t>
            </a:r>
            <a:r>
              <a:rPr lang="pl-PL" dirty="0" smtClean="0"/>
              <a:t> </a:t>
            </a:r>
            <a:r>
              <a:rPr lang="pl-PL" dirty="0" err="1" smtClean="0"/>
              <a:t>adm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Podmiot ten dokonuje czynności mającej spowodować wszczęcie postępowania i czyni to wnosząc podanie do organu który uznaje za właściwy</a:t>
            </a:r>
          </a:p>
          <a:p>
            <a:pPr>
              <a:buFontTx/>
              <a:buChar char="-"/>
            </a:pPr>
            <a:r>
              <a:rPr lang="pl-PL" dirty="0" smtClean="0"/>
              <a:t>Żądanie wszczęcia będzie skuteczne, gdy można wstępnie wskazać przepis prawa materialnego , który dopuszcza istnienie uprawnienia lub obowiązku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Interes prawny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Obie te normy łączy </a:t>
            </a:r>
            <a:r>
              <a:rPr lang="pl-PL" b="1" dirty="0" smtClean="0"/>
              <a:t>interes prawny</a:t>
            </a:r>
            <a:r>
              <a:rPr lang="pl-PL" dirty="0" smtClean="0"/>
              <a:t>- obiektywnie istniejąca potrzeba ochrony prawnej</a:t>
            </a:r>
          </a:p>
          <a:p>
            <a:r>
              <a:rPr lang="pl-PL" dirty="0" smtClean="0"/>
              <a:t>Obowiązek również powinien być indywidualny, konkretny, aktualny, obiektywnie sprawdzalny, wsparty okolicznościami faktycznymi będącymi przesłankami stosowania przepisu prawa materialnego a orzekać o nim albo go stwierdzać trzeba w post </a:t>
            </a:r>
            <a:r>
              <a:rPr lang="pl-PL" dirty="0" err="1" smtClean="0"/>
              <a:t>adm</a:t>
            </a:r>
            <a:r>
              <a:rPr lang="pl-PL" dirty="0" smtClean="0"/>
              <a:t> przez wydanie </a:t>
            </a:r>
            <a:r>
              <a:rPr lang="pl-PL" dirty="0" err="1" smtClean="0"/>
              <a:t>dec</a:t>
            </a:r>
            <a:r>
              <a:rPr lang="pl-PL" dirty="0" smtClean="0"/>
              <a:t>. </a:t>
            </a:r>
            <a:r>
              <a:rPr lang="pl-PL" dirty="0" err="1" smtClean="0"/>
              <a:t>adm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Zdolność administracyjnoprawna i zdolność procesowa stron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85000" lnSpcReduction="20000"/>
          </a:bodyPr>
          <a:lstStyle/>
          <a:p>
            <a:r>
              <a:rPr lang="pl-PL" b="1" dirty="0" smtClean="0"/>
              <a:t>Zdolność administracyjnoprawna </a:t>
            </a:r>
            <a:r>
              <a:rPr lang="pl-PL" dirty="0" smtClean="0"/>
              <a:t>to prawna możliwość występowania jako strona w tym postępowaniu.</a:t>
            </a:r>
          </a:p>
          <a:p>
            <a:r>
              <a:rPr lang="pl-PL" dirty="0" smtClean="0"/>
              <a:t>Art.. 29 - Stronami mogą być </a:t>
            </a:r>
            <a:r>
              <a:rPr lang="pl-PL" b="1" dirty="0" smtClean="0"/>
              <a:t>osoby fizyczne </a:t>
            </a:r>
            <a:r>
              <a:rPr lang="pl-PL" dirty="0" smtClean="0"/>
              <a:t>i </a:t>
            </a:r>
            <a:r>
              <a:rPr lang="pl-PL" b="1" dirty="0" smtClean="0"/>
              <a:t>osoby prawne</a:t>
            </a:r>
            <a:r>
              <a:rPr lang="pl-PL" dirty="0" smtClean="0"/>
              <a:t>, a gdy chodzi o państwowe i samorządowe jednostki organizacyjne i organizacje społeczne - również </a:t>
            </a:r>
            <a:r>
              <a:rPr lang="pl-PL" b="1" dirty="0" smtClean="0"/>
              <a:t>jednostki nieposiadające osobowości prawnej.</a:t>
            </a:r>
          </a:p>
          <a:p>
            <a:r>
              <a:rPr lang="pl-PL" b="1" dirty="0" smtClean="0"/>
              <a:t>Zdolność prawna</a:t>
            </a:r>
            <a:r>
              <a:rPr lang="pl-PL" dirty="0" smtClean="0"/>
              <a:t>- Zdolność prawną i zdolność do czynności prawnych stron ocenia się według </a:t>
            </a:r>
            <a:r>
              <a:rPr lang="pl-PL" dirty="0" smtClean="0">
                <a:hlinkClick r:id="rId2"/>
              </a:rPr>
              <a:t>przepisów</a:t>
            </a:r>
            <a:r>
              <a:rPr lang="pl-PL" dirty="0" smtClean="0"/>
              <a:t> prawa cywilnego, o ile przepisy szczególne nie stanowią inaczej.</a:t>
            </a:r>
          </a:p>
          <a:p>
            <a:r>
              <a:rPr lang="pl-PL" b="1" dirty="0" smtClean="0"/>
              <a:t>Zdolność do czyn. prawnych – </a:t>
            </a:r>
            <a:r>
              <a:rPr lang="pl-PL" dirty="0" smtClean="0"/>
              <a:t>też według przepisów </a:t>
            </a:r>
            <a:r>
              <a:rPr lang="pl-PL" dirty="0" err="1" smtClean="0"/>
              <a:t>pr</a:t>
            </a:r>
            <a:r>
              <a:rPr lang="pl-PL" dirty="0" smtClean="0"/>
              <a:t> cywilnego- pełna, ograniczona lub brak.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Inne przypadki zdolności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Art.. 30</a:t>
            </a:r>
          </a:p>
          <a:p>
            <a:r>
              <a:rPr lang="pl-PL" dirty="0" smtClean="0"/>
              <a:t>Osoby fizyczne </a:t>
            </a:r>
            <a:r>
              <a:rPr lang="pl-PL" b="1" dirty="0" smtClean="0"/>
              <a:t>nieposiadające zdolności </a:t>
            </a:r>
            <a:r>
              <a:rPr lang="pl-PL" dirty="0" smtClean="0"/>
              <a:t>do czynności prawnych działają przez swych </a:t>
            </a:r>
            <a:r>
              <a:rPr lang="pl-PL" b="1" dirty="0" smtClean="0"/>
              <a:t>ustawowych przedstawicieli</a:t>
            </a:r>
            <a:r>
              <a:rPr lang="pl-PL" dirty="0" smtClean="0"/>
              <a:t>.</a:t>
            </a:r>
          </a:p>
          <a:p>
            <a:r>
              <a:rPr lang="pl-PL" b="1" dirty="0" smtClean="0"/>
              <a:t>§  3. </a:t>
            </a:r>
            <a:r>
              <a:rPr lang="pl-PL" dirty="0" smtClean="0"/>
              <a:t>Strony </a:t>
            </a:r>
            <a:r>
              <a:rPr lang="pl-PL" b="1" dirty="0" smtClean="0"/>
              <a:t>niebędące osobami fizycznymi </a:t>
            </a:r>
            <a:r>
              <a:rPr lang="pl-PL" dirty="0" smtClean="0"/>
              <a:t>działają przez swych </a:t>
            </a:r>
            <a:r>
              <a:rPr lang="pl-PL" b="1" dirty="0" smtClean="0"/>
              <a:t>ustawowych lub statutowych przedstawicieli</a:t>
            </a:r>
            <a:r>
              <a:rPr lang="pl-PL" dirty="0" smtClean="0"/>
              <a:t>.</a:t>
            </a:r>
          </a:p>
          <a:p>
            <a:r>
              <a:rPr lang="pl-PL" b="1" dirty="0" smtClean="0"/>
              <a:t>§  4. </a:t>
            </a:r>
            <a:r>
              <a:rPr lang="pl-PL" dirty="0" smtClean="0"/>
              <a:t>W sprawach dotyczących praw zbywalnych lub dziedzicznych w razie zbycia prawa lub śmierci strony w toku postępowania na miejsce </a:t>
            </a:r>
            <a:r>
              <a:rPr lang="pl-PL" b="1" dirty="0" smtClean="0"/>
              <a:t>dotychczasowej strony wstępują jej następcy prawni</a:t>
            </a:r>
            <a:r>
              <a:rPr lang="pl-PL" dirty="0" smtClean="0"/>
              <a:t>.</a:t>
            </a:r>
          </a:p>
          <a:p>
            <a:r>
              <a:rPr lang="pl-PL" b="1" dirty="0" smtClean="0"/>
              <a:t>§  5. </a:t>
            </a:r>
            <a:r>
              <a:rPr lang="pl-PL" dirty="0" smtClean="0"/>
              <a:t>W sprawach dotyczących </a:t>
            </a:r>
            <a:r>
              <a:rPr lang="pl-PL" b="1" dirty="0" smtClean="0"/>
              <a:t>spadków</a:t>
            </a:r>
            <a:r>
              <a:rPr lang="pl-PL" dirty="0" smtClean="0"/>
              <a:t> nieobjętych jako strony działają osoby sprawujące zarząd majątkiem masy spadkowej, a w ich braku - </a:t>
            </a:r>
            <a:r>
              <a:rPr lang="pl-PL" b="1" dirty="0" smtClean="0"/>
              <a:t>kurato</a:t>
            </a:r>
            <a:r>
              <a:rPr lang="pl-PL" dirty="0" smtClean="0"/>
              <a:t>r wyznaczony przez sąd na wniosek organu administracji publicznej.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Pełnomocnictwo procesowe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Jednostronna czynność prawna</a:t>
            </a:r>
          </a:p>
          <a:p>
            <a:r>
              <a:rPr lang="pl-PL" dirty="0" smtClean="0"/>
              <a:t>Oświadczenie woli mocodawcy</a:t>
            </a:r>
          </a:p>
          <a:p>
            <a:r>
              <a:rPr lang="pl-PL" dirty="0" smtClean="0"/>
              <a:t>Strona może mieć kilku pełnomocników (pisma jednemu wskazanemu)</a:t>
            </a:r>
          </a:p>
          <a:p>
            <a:r>
              <a:rPr lang="pl-PL" dirty="0" smtClean="0"/>
              <a:t>Strona może </a:t>
            </a:r>
            <a:r>
              <a:rPr lang="pl-PL" b="1" dirty="0" smtClean="0"/>
              <a:t>działać przez pełnomocnika</a:t>
            </a:r>
            <a:r>
              <a:rPr lang="pl-PL" dirty="0" smtClean="0"/>
              <a:t>, chyba że charakter czynności wymaga jej </a:t>
            </a:r>
            <a:r>
              <a:rPr lang="pl-PL" b="1" dirty="0" smtClean="0"/>
              <a:t>osobistego działania</a:t>
            </a:r>
            <a:r>
              <a:rPr lang="pl-PL" dirty="0" smtClean="0"/>
              <a:t>.</a:t>
            </a:r>
          </a:p>
          <a:p>
            <a:r>
              <a:rPr lang="pl-PL" b="1" dirty="0" smtClean="0"/>
              <a:t>Art.  33. [Ustanowienie pełnomocnika procesowego] </a:t>
            </a:r>
          </a:p>
          <a:p>
            <a:r>
              <a:rPr lang="pl-PL" b="1" dirty="0" smtClean="0"/>
              <a:t>§  1. </a:t>
            </a:r>
            <a:r>
              <a:rPr lang="pl-PL" dirty="0" smtClean="0"/>
              <a:t>Pełnomocnikiem strony może być </a:t>
            </a:r>
            <a:r>
              <a:rPr lang="pl-PL" b="1" dirty="0" smtClean="0"/>
              <a:t>osoba fizyczna </a:t>
            </a:r>
            <a:r>
              <a:rPr lang="pl-PL" dirty="0" smtClean="0"/>
              <a:t>posiadająca </a:t>
            </a:r>
            <a:r>
              <a:rPr lang="pl-PL" b="1" dirty="0" smtClean="0"/>
              <a:t>zdolność do czynności prawnych</a:t>
            </a:r>
            <a:r>
              <a:rPr lang="pl-PL" dirty="0" smtClean="0"/>
              <a:t>. Pełnomocnictwo powinno być udzielone na </a:t>
            </a:r>
            <a:r>
              <a:rPr lang="pl-PL" b="1" dirty="0" smtClean="0"/>
              <a:t>piśmie, w formie dokumentu elektronicznego lub zgłoszone do protokołu.</a:t>
            </a:r>
            <a:r>
              <a:rPr lang="pl-PL" dirty="0" smtClean="0"/>
              <a:t> Pełnomocnictwo w formie dokumentu elektronicznego powinno być opatrzone kwalifikowanym podpisem elektronicznym albo podpisem potwierdzonym profilem zaufanym </a:t>
            </a:r>
            <a:r>
              <a:rPr lang="pl-PL" dirty="0" err="1" smtClean="0"/>
              <a:t>ePUAP</a:t>
            </a:r>
            <a:r>
              <a:rPr lang="pl-PL" dirty="0" smtClean="0"/>
              <a:t>.</a:t>
            </a:r>
          </a:p>
          <a:p>
            <a:r>
              <a:rPr lang="pl-PL" b="1" dirty="0" smtClean="0"/>
              <a:t>§  4. </a:t>
            </a:r>
            <a:r>
              <a:rPr lang="pl-PL" dirty="0" smtClean="0"/>
              <a:t>W sprawach </a:t>
            </a:r>
            <a:r>
              <a:rPr lang="pl-PL" b="1" dirty="0" smtClean="0"/>
              <a:t>mniejszej wagi </a:t>
            </a:r>
            <a:r>
              <a:rPr lang="pl-PL" dirty="0" smtClean="0"/>
              <a:t>organ administracji publicznej może nie żądać pełnomocnictwa, jeśli pełnomocnikiem jest członek najbliższej rodziny lub domownik strony, a nie ma wątpliwości co do istnienia i zakresu upoważnienia do występowania w imieniu strony.  -</a:t>
            </a:r>
            <a:r>
              <a:rPr lang="pl-PL" b="1" dirty="0" smtClean="0"/>
              <a:t>domniemanie pełnomocnictwa</a:t>
            </a:r>
            <a:endParaRPr lang="pl-PL" dirty="0" smtClean="0"/>
          </a:p>
          <a:p>
            <a:r>
              <a:rPr lang="pl-PL" dirty="0" smtClean="0"/>
              <a:t>Pominięcie pełnomocnika jest równoznaczne z pominięciem strony – art. 145 </a:t>
            </a:r>
            <a:r>
              <a:rPr lang="pl-PL" dirty="0" err="1" smtClean="0"/>
              <a:t>parag</a:t>
            </a:r>
            <a:r>
              <a:rPr lang="pl-PL" dirty="0" smtClean="0"/>
              <a:t>. 1 </a:t>
            </a:r>
            <a:r>
              <a:rPr lang="pl-PL" dirty="0" err="1" smtClean="0"/>
              <a:t>pkt</a:t>
            </a:r>
            <a:r>
              <a:rPr lang="pl-PL" dirty="0" smtClean="0"/>
              <a:t> 4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1681</Words>
  <Application>Microsoft Office PowerPoint</Application>
  <PresentationFormat>Pokaz na ekranie (4:3)</PresentationFormat>
  <Paragraphs>182</Paragraphs>
  <Slides>34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34</vt:i4>
      </vt:variant>
    </vt:vector>
  </HeadingPairs>
  <TitlesOfParts>
    <vt:vector size="35" baseType="lpstr">
      <vt:lpstr>Motyw pakietu Office</vt:lpstr>
      <vt:lpstr>Czynności procesowe postępowania administracyjnego</vt:lpstr>
      <vt:lpstr>Strona postępowania administracyjnego</vt:lpstr>
      <vt:lpstr>Koncepcja subiektywna</vt:lpstr>
      <vt:lpstr>Art. 28- dwie normy</vt:lpstr>
      <vt:lpstr>Druga norma</vt:lpstr>
      <vt:lpstr>Interes prawny</vt:lpstr>
      <vt:lpstr>Zdolność administracyjnoprawna i zdolność procesowa stron</vt:lpstr>
      <vt:lpstr>Inne przypadki zdolności</vt:lpstr>
      <vt:lpstr>Pełnomocnictwo procesowe</vt:lpstr>
      <vt:lpstr>Podmioty na prawach strony</vt:lpstr>
      <vt:lpstr>Prokurator </vt:lpstr>
      <vt:lpstr>Sprzeciw </vt:lpstr>
      <vt:lpstr>Inne podmioty na prawach strony</vt:lpstr>
      <vt:lpstr>Czynności techniczno-procesowe toku postępowania</vt:lpstr>
      <vt:lpstr>Wezwania </vt:lpstr>
      <vt:lpstr>Osobiste stawiennictwo</vt:lpstr>
      <vt:lpstr>Pomoc prawna</vt:lpstr>
      <vt:lpstr>Obowiązek osobistego stawiennictwa</vt:lpstr>
      <vt:lpstr>Doręczenia art. 39-49</vt:lpstr>
      <vt:lpstr>Doręczenie właściwe</vt:lpstr>
      <vt:lpstr>Doręczenie zastępcze</vt:lpstr>
      <vt:lpstr>Fikcje doręczenia</vt:lpstr>
      <vt:lpstr>Nowelizacja  </vt:lpstr>
      <vt:lpstr>[Szczególne przypadki doręczeń</vt:lpstr>
      <vt:lpstr>Protokoły i adnotacje</vt:lpstr>
      <vt:lpstr>Protokoły </vt:lpstr>
      <vt:lpstr>Protokoły </vt:lpstr>
      <vt:lpstr>Adnotacje </vt:lpstr>
      <vt:lpstr>Udostępnianie akt art. 73 i n.</vt:lpstr>
      <vt:lpstr>Granice jawności akt dla stron</vt:lpstr>
      <vt:lpstr>Rozprawa </vt:lpstr>
      <vt:lpstr>Rozprawa </vt:lpstr>
      <vt:lpstr>Postępowanie gabinetowe</vt:lpstr>
      <vt:lpstr>Postępowanie gabinetowe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Czynności procesowe postępowania administracyjnego</dc:title>
  <dc:creator>Diana</dc:creator>
  <cp:lastModifiedBy>Diana</cp:lastModifiedBy>
  <cp:revision>13</cp:revision>
  <dcterms:created xsi:type="dcterms:W3CDTF">2017-03-24T19:11:38Z</dcterms:created>
  <dcterms:modified xsi:type="dcterms:W3CDTF">2017-10-08T09:04:37Z</dcterms:modified>
</cp:coreProperties>
</file>