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56" r:id="rId2"/>
    <p:sldId id="292" r:id="rId3"/>
    <p:sldId id="258" r:id="rId4"/>
    <p:sldId id="323" r:id="rId5"/>
    <p:sldId id="259" r:id="rId6"/>
    <p:sldId id="260" r:id="rId7"/>
    <p:sldId id="306" r:id="rId8"/>
    <p:sldId id="261" r:id="rId9"/>
    <p:sldId id="264" r:id="rId10"/>
    <p:sldId id="324" r:id="rId11"/>
    <p:sldId id="262" r:id="rId12"/>
    <p:sldId id="263" r:id="rId13"/>
    <p:sldId id="280" r:id="rId14"/>
    <p:sldId id="281" r:id="rId15"/>
    <p:sldId id="265" r:id="rId16"/>
    <p:sldId id="266" r:id="rId17"/>
    <p:sldId id="267" r:id="rId18"/>
    <p:sldId id="282" r:id="rId19"/>
    <p:sldId id="268" r:id="rId20"/>
    <p:sldId id="328" r:id="rId21"/>
    <p:sldId id="269" r:id="rId22"/>
    <p:sldId id="270" r:id="rId23"/>
    <p:sldId id="283" r:id="rId24"/>
    <p:sldId id="284" r:id="rId25"/>
    <p:sldId id="285" r:id="rId26"/>
    <p:sldId id="271" r:id="rId27"/>
    <p:sldId id="286" r:id="rId28"/>
    <p:sldId id="272" r:id="rId29"/>
    <p:sldId id="273" r:id="rId30"/>
    <p:sldId id="277" r:id="rId31"/>
    <p:sldId id="276" r:id="rId32"/>
    <p:sldId id="274" r:id="rId33"/>
    <p:sldId id="275" r:id="rId34"/>
    <p:sldId id="278" r:id="rId35"/>
    <p:sldId id="279" r:id="rId36"/>
    <p:sldId id="287" r:id="rId37"/>
    <p:sldId id="326" r:id="rId38"/>
    <p:sldId id="327" r:id="rId39"/>
    <p:sldId id="313" r:id="rId40"/>
    <p:sldId id="312" r:id="rId41"/>
    <p:sldId id="319" r:id="rId42"/>
    <p:sldId id="320" r:id="rId43"/>
    <p:sldId id="321" r:id="rId44"/>
    <p:sldId id="322" r:id="rId4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718" autoAdjust="0"/>
  </p:normalViewPr>
  <p:slideViewPr>
    <p:cSldViewPr>
      <p:cViewPr varScale="1">
        <p:scale>
          <a:sx n="114" d="100"/>
          <a:sy n="114" d="100"/>
        </p:scale>
        <p:origin x="150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2258"/>
    </p:cViewPr>
  </p:sorterViewPr>
  <p:notesViewPr>
    <p:cSldViewPr>
      <p:cViewPr varScale="1">
        <p:scale>
          <a:sx n="56" d="100"/>
          <a:sy n="56" d="100"/>
        </p:scale>
        <p:origin x="-282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4277EE-A4EB-48D6-AD70-593B305A4D57}"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pl-PL"/>
        </a:p>
      </dgm:t>
    </dgm:pt>
    <dgm:pt modelId="{CD5737E6-2AD5-4F66-BE90-8D491F5A75B0}">
      <dgm:prSet phldrT="[Tekst]"/>
      <dgm:spPr/>
      <dgm:t>
        <a:bodyPr/>
        <a:lstStyle/>
        <a:p>
          <a:r>
            <a:rPr lang="pl-PL" dirty="0"/>
            <a:t>Obowiązki sprzedawcy</a:t>
          </a:r>
        </a:p>
      </dgm:t>
    </dgm:pt>
    <dgm:pt modelId="{703ACF3A-CD65-478D-9D80-98AFD9886B8F}" type="parTrans" cxnId="{4DEF6908-9B60-4BD1-BA82-1664B173A268}">
      <dgm:prSet/>
      <dgm:spPr/>
      <dgm:t>
        <a:bodyPr/>
        <a:lstStyle/>
        <a:p>
          <a:endParaRPr lang="pl-PL"/>
        </a:p>
      </dgm:t>
    </dgm:pt>
    <dgm:pt modelId="{31E579F6-0B1F-4B97-9FC6-5232619218CA}" type="sibTrans" cxnId="{4DEF6908-9B60-4BD1-BA82-1664B173A268}">
      <dgm:prSet/>
      <dgm:spPr/>
      <dgm:t>
        <a:bodyPr/>
        <a:lstStyle/>
        <a:p>
          <a:endParaRPr lang="pl-PL"/>
        </a:p>
      </dgm:t>
    </dgm:pt>
    <dgm:pt modelId="{C3615D8A-A0B4-4A6B-A3F3-614AC1910967}">
      <dgm:prSet phldrT="[Tekst]"/>
      <dgm:spPr/>
      <dgm:t>
        <a:bodyPr/>
        <a:lstStyle/>
        <a:p>
          <a:r>
            <a:rPr lang="pl-PL" dirty="0"/>
            <a:t>Przeniesienie własności rzeczy</a:t>
          </a:r>
        </a:p>
      </dgm:t>
    </dgm:pt>
    <dgm:pt modelId="{D9E9DDAD-E305-420E-AB48-BCE78125479B}" type="parTrans" cxnId="{A5745CFC-A026-4DEE-9EA8-4F1AA8E6EA1B}">
      <dgm:prSet/>
      <dgm:spPr/>
      <dgm:t>
        <a:bodyPr/>
        <a:lstStyle/>
        <a:p>
          <a:endParaRPr lang="pl-PL"/>
        </a:p>
      </dgm:t>
    </dgm:pt>
    <dgm:pt modelId="{0A3E3D31-76D7-4B8C-80E6-7024664D1D65}" type="sibTrans" cxnId="{A5745CFC-A026-4DEE-9EA8-4F1AA8E6EA1B}">
      <dgm:prSet/>
      <dgm:spPr/>
      <dgm:t>
        <a:bodyPr/>
        <a:lstStyle/>
        <a:p>
          <a:endParaRPr lang="pl-PL"/>
        </a:p>
      </dgm:t>
    </dgm:pt>
    <dgm:pt modelId="{1322087F-F4C8-44C3-9756-EEF62BAB92F9}">
      <dgm:prSet phldrT="[Tekst]"/>
      <dgm:spPr/>
      <dgm:t>
        <a:bodyPr/>
        <a:lstStyle/>
        <a:p>
          <a:r>
            <a:rPr lang="pl-PL" dirty="0"/>
            <a:t>Wydanie rzeczy</a:t>
          </a:r>
        </a:p>
      </dgm:t>
    </dgm:pt>
    <dgm:pt modelId="{6EE865B0-E54A-4ED2-9DD0-643BF4B9CCA5}" type="parTrans" cxnId="{4E52810A-CD6B-4F1E-B925-BAFD53994998}">
      <dgm:prSet/>
      <dgm:spPr/>
      <dgm:t>
        <a:bodyPr/>
        <a:lstStyle/>
        <a:p>
          <a:endParaRPr lang="pl-PL"/>
        </a:p>
      </dgm:t>
    </dgm:pt>
    <dgm:pt modelId="{E84B4F40-708F-4C61-B575-C5F49B11B2B9}" type="sibTrans" cxnId="{4E52810A-CD6B-4F1E-B925-BAFD53994998}">
      <dgm:prSet/>
      <dgm:spPr/>
      <dgm:t>
        <a:bodyPr/>
        <a:lstStyle/>
        <a:p>
          <a:endParaRPr lang="pl-PL"/>
        </a:p>
      </dgm:t>
    </dgm:pt>
    <dgm:pt modelId="{73E0F09B-5625-4945-B182-F7342FC9E1DD}">
      <dgm:prSet phldrT="[Tekst]"/>
      <dgm:spPr/>
      <dgm:t>
        <a:bodyPr/>
        <a:lstStyle/>
        <a:p>
          <a:r>
            <a:rPr lang="pl-PL" dirty="0"/>
            <a:t>Obowiązki kupującego</a:t>
          </a:r>
        </a:p>
      </dgm:t>
    </dgm:pt>
    <dgm:pt modelId="{817E4DE7-C983-4885-81F9-20A6258466E8}" type="parTrans" cxnId="{390452C4-4B4F-4CB0-BA3D-65E84B41D325}">
      <dgm:prSet/>
      <dgm:spPr/>
      <dgm:t>
        <a:bodyPr/>
        <a:lstStyle/>
        <a:p>
          <a:endParaRPr lang="pl-PL"/>
        </a:p>
      </dgm:t>
    </dgm:pt>
    <dgm:pt modelId="{E640A10A-C38E-4BFE-ACC7-FC3F8490F71A}" type="sibTrans" cxnId="{390452C4-4B4F-4CB0-BA3D-65E84B41D325}">
      <dgm:prSet/>
      <dgm:spPr/>
      <dgm:t>
        <a:bodyPr/>
        <a:lstStyle/>
        <a:p>
          <a:endParaRPr lang="pl-PL"/>
        </a:p>
      </dgm:t>
    </dgm:pt>
    <dgm:pt modelId="{BC9C9DBB-894C-4BC0-B3DD-687E108B223C}">
      <dgm:prSet phldrT="[Tekst]"/>
      <dgm:spPr/>
      <dgm:t>
        <a:bodyPr/>
        <a:lstStyle/>
        <a:p>
          <a:r>
            <a:rPr lang="pl-PL" dirty="0"/>
            <a:t>Zapłata ceny</a:t>
          </a:r>
        </a:p>
      </dgm:t>
    </dgm:pt>
    <dgm:pt modelId="{CDD8E3D0-E5EB-46EE-822F-B93053BC1BE6}" type="parTrans" cxnId="{3A105CE3-DA6D-41E9-AE3E-64603A171690}">
      <dgm:prSet/>
      <dgm:spPr/>
      <dgm:t>
        <a:bodyPr/>
        <a:lstStyle/>
        <a:p>
          <a:endParaRPr lang="pl-PL"/>
        </a:p>
      </dgm:t>
    </dgm:pt>
    <dgm:pt modelId="{B9EDE5CE-2A18-440F-8CB1-444DAD1A719B}" type="sibTrans" cxnId="{3A105CE3-DA6D-41E9-AE3E-64603A171690}">
      <dgm:prSet/>
      <dgm:spPr/>
      <dgm:t>
        <a:bodyPr/>
        <a:lstStyle/>
        <a:p>
          <a:endParaRPr lang="pl-PL"/>
        </a:p>
      </dgm:t>
    </dgm:pt>
    <dgm:pt modelId="{77579261-7AD3-48DA-A55F-01D646FE4ABF}">
      <dgm:prSet phldrT="[Tekst]"/>
      <dgm:spPr/>
      <dgm:t>
        <a:bodyPr/>
        <a:lstStyle/>
        <a:p>
          <a:r>
            <a:rPr lang="pl-PL" dirty="0"/>
            <a:t>Odebranie rzeczy</a:t>
          </a:r>
        </a:p>
      </dgm:t>
    </dgm:pt>
    <dgm:pt modelId="{C2618AF3-F77C-4B57-97C1-2BDD597EEB1A}" type="parTrans" cxnId="{7F6ABE3A-DC88-46CC-9EE4-91E1C6F68A9B}">
      <dgm:prSet/>
      <dgm:spPr/>
      <dgm:t>
        <a:bodyPr/>
        <a:lstStyle/>
        <a:p>
          <a:endParaRPr lang="pl-PL"/>
        </a:p>
      </dgm:t>
    </dgm:pt>
    <dgm:pt modelId="{7EEBDC81-B7F6-45CF-AEC5-5F7AA58EF428}" type="sibTrans" cxnId="{7F6ABE3A-DC88-46CC-9EE4-91E1C6F68A9B}">
      <dgm:prSet/>
      <dgm:spPr/>
      <dgm:t>
        <a:bodyPr/>
        <a:lstStyle/>
        <a:p>
          <a:endParaRPr lang="pl-PL"/>
        </a:p>
      </dgm:t>
    </dgm:pt>
    <dgm:pt modelId="{E29A8C67-0E49-4356-B83D-014DC9E7334A}" type="pres">
      <dgm:prSet presAssocID="{0C4277EE-A4EB-48D6-AD70-593B305A4D57}" presName="diagram" presStyleCnt="0">
        <dgm:presLayoutVars>
          <dgm:chPref val="1"/>
          <dgm:dir/>
          <dgm:animOne val="branch"/>
          <dgm:animLvl val="lvl"/>
          <dgm:resizeHandles/>
        </dgm:presLayoutVars>
      </dgm:prSet>
      <dgm:spPr/>
    </dgm:pt>
    <dgm:pt modelId="{EB828D04-5946-439A-830A-DF257599CBB0}" type="pres">
      <dgm:prSet presAssocID="{CD5737E6-2AD5-4F66-BE90-8D491F5A75B0}" presName="root" presStyleCnt="0"/>
      <dgm:spPr/>
    </dgm:pt>
    <dgm:pt modelId="{9DF4083E-512A-4660-912E-8539F9121522}" type="pres">
      <dgm:prSet presAssocID="{CD5737E6-2AD5-4F66-BE90-8D491F5A75B0}" presName="rootComposite" presStyleCnt="0"/>
      <dgm:spPr/>
    </dgm:pt>
    <dgm:pt modelId="{278C3F49-175C-4013-B599-45FF5674386C}" type="pres">
      <dgm:prSet presAssocID="{CD5737E6-2AD5-4F66-BE90-8D491F5A75B0}" presName="rootText" presStyleLbl="node1" presStyleIdx="0" presStyleCnt="2"/>
      <dgm:spPr/>
    </dgm:pt>
    <dgm:pt modelId="{0102F41A-C831-46D8-B4A4-9924FF8C5D3D}" type="pres">
      <dgm:prSet presAssocID="{CD5737E6-2AD5-4F66-BE90-8D491F5A75B0}" presName="rootConnector" presStyleLbl="node1" presStyleIdx="0" presStyleCnt="2"/>
      <dgm:spPr/>
    </dgm:pt>
    <dgm:pt modelId="{D2FC15EA-F202-4D09-A62E-5C75035EF787}" type="pres">
      <dgm:prSet presAssocID="{CD5737E6-2AD5-4F66-BE90-8D491F5A75B0}" presName="childShape" presStyleCnt="0"/>
      <dgm:spPr/>
    </dgm:pt>
    <dgm:pt modelId="{2F8BFCC5-1819-4671-A02C-DB68B1A69B49}" type="pres">
      <dgm:prSet presAssocID="{D9E9DDAD-E305-420E-AB48-BCE78125479B}" presName="Name13" presStyleLbl="parChTrans1D2" presStyleIdx="0" presStyleCnt="4"/>
      <dgm:spPr/>
    </dgm:pt>
    <dgm:pt modelId="{54512862-019E-4A80-93CC-8A53EC08284B}" type="pres">
      <dgm:prSet presAssocID="{C3615D8A-A0B4-4A6B-A3F3-614AC1910967}" presName="childText" presStyleLbl="bgAcc1" presStyleIdx="0" presStyleCnt="4">
        <dgm:presLayoutVars>
          <dgm:bulletEnabled val="1"/>
        </dgm:presLayoutVars>
      </dgm:prSet>
      <dgm:spPr/>
    </dgm:pt>
    <dgm:pt modelId="{E79593C0-D1D4-4CC6-9FD4-6C539C212835}" type="pres">
      <dgm:prSet presAssocID="{6EE865B0-E54A-4ED2-9DD0-643BF4B9CCA5}" presName="Name13" presStyleLbl="parChTrans1D2" presStyleIdx="1" presStyleCnt="4"/>
      <dgm:spPr/>
    </dgm:pt>
    <dgm:pt modelId="{5C46A505-0B12-4B8E-AB0D-8E04D03C80C2}" type="pres">
      <dgm:prSet presAssocID="{1322087F-F4C8-44C3-9756-EEF62BAB92F9}" presName="childText" presStyleLbl="bgAcc1" presStyleIdx="1" presStyleCnt="4">
        <dgm:presLayoutVars>
          <dgm:bulletEnabled val="1"/>
        </dgm:presLayoutVars>
      </dgm:prSet>
      <dgm:spPr/>
    </dgm:pt>
    <dgm:pt modelId="{FFFA17E9-4F17-494A-AC17-8A3EBAD61659}" type="pres">
      <dgm:prSet presAssocID="{73E0F09B-5625-4945-B182-F7342FC9E1DD}" presName="root" presStyleCnt="0"/>
      <dgm:spPr/>
    </dgm:pt>
    <dgm:pt modelId="{BAB92E2E-BBBA-477D-A271-EA21A7000544}" type="pres">
      <dgm:prSet presAssocID="{73E0F09B-5625-4945-B182-F7342FC9E1DD}" presName="rootComposite" presStyleCnt="0"/>
      <dgm:spPr/>
    </dgm:pt>
    <dgm:pt modelId="{13E2D328-6228-44FB-B1E4-C5BCC1B45875}" type="pres">
      <dgm:prSet presAssocID="{73E0F09B-5625-4945-B182-F7342FC9E1DD}" presName="rootText" presStyleLbl="node1" presStyleIdx="1" presStyleCnt="2"/>
      <dgm:spPr/>
    </dgm:pt>
    <dgm:pt modelId="{42D39A85-264D-47AE-9FD1-E8E1CB89481C}" type="pres">
      <dgm:prSet presAssocID="{73E0F09B-5625-4945-B182-F7342FC9E1DD}" presName="rootConnector" presStyleLbl="node1" presStyleIdx="1" presStyleCnt="2"/>
      <dgm:spPr/>
    </dgm:pt>
    <dgm:pt modelId="{FA141DA9-BB81-4AA8-9E9C-D4BAADEBC4D7}" type="pres">
      <dgm:prSet presAssocID="{73E0F09B-5625-4945-B182-F7342FC9E1DD}" presName="childShape" presStyleCnt="0"/>
      <dgm:spPr/>
    </dgm:pt>
    <dgm:pt modelId="{EB1598E3-9BB8-483D-B185-0673B85C3660}" type="pres">
      <dgm:prSet presAssocID="{CDD8E3D0-E5EB-46EE-822F-B93053BC1BE6}" presName="Name13" presStyleLbl="parChTrans1D2" presStyleIdx="2" presStyleCnt="4"/>
      <dgm:spPr/>
    </dgm:pt>
    <dgm:pt modelId="{399FE6C2-FB3E-4316-9629-DED955A61493}" type="pres">
      <dgm:prSet presAssocID="{BC9C9DBB-894C-4BC0-B3DD-687E108B223C}" presName="childText" presStyleLbl="bgAcc1" presStyleIdx="2" presStyleCnt="4">
        <dgm:presLayoutVars>
          <dgm:bulletEnabled val="1"/>
        </dgm:presLayoutVars>
      </dgm:prSet>
      <dgm:spPr/>
    </dgm:pt>
    <dgm:pt modelId="{32F93B6D-AF09-49A5-BF14-5001EE2A223A}" type="pres">
      <dgm:prSet presAssocID="{C2618AF3-F77C-4B57-97C1-2BDD597EEB1A}" presName="Name13" presStyleLbl="parChTrans1D2" presStyleIdx="3" presStyleCnt="4"/>
      <dgm:spPr/>
    </dgm:pt>
    <dgm:pt modelId="{CD1791F2-E66D-4401-9ACC-E1B5BFA2B845}" type="pres">
      <dgm:prSet presAssocID="{77579261-7AD3-48DA-A55F-01D646FE4ABF}" presName="childText" presStyleLbl="bgAcc1" presStyleIdx="3" presStyleCnt="4">
        <dgm:presLayoutVars>
          <dgm:bulletEnabled val="1"/>
        </dgm:presLayoutVars>
      </dgm:prSet>
      <dgm:spPr/>
    </dgm:pt>
  </dgm:ptLst>
  <dgm:cxnLst>
    <dgm:cxn modelId="{4DEF6908-9B60-4BD1-BA82-1664B173A268}" srcId="{0C4277EE-A4EB-48D6-AD70-593B305A4D57}" destId="{CD5737E6-2AD5-4F66-BE90-8D491F5A75B0}" srcOrd="0" destOrd="0" parTransId="{703ACF3A-CD65-478D-9D80-98AFD9886B8F}" sibTransId="{31E579F6-0B1F-4B97-9FC6-5232619218CA}"/>
    <dgm:cxn modelId="{4E52810A-CD6B-4F1E-B925-BAFD53994998}" srcId="{CD5737E6-2AD5-4F66-BE90-8D491F5A75B0}" destId="{1322087F-F4C8-44C3-9756-EEF62BAB92F9}" srcOrd="1" destOrd="0" parTransId="{6EE865B0-E54A-4ED2-9DD0-643BF4B9CCA5}" sibTransId="{E84B4F40-708F-4C61-B575-C5F49B11B2B9}"/>
    <dgm:cxn modelId="{F4DFA60D-224C-40ED-B6AB-0F46F3987164}" type="presOf" srcId="{CD5737E6-2AD5-4F66-BE90-8D491F5A75B0}" destId="{278C3F49-175C-4013-B599-45FF5674386C}" srcOrd="0" destOrd="0" presId="urn:microsoft.com/office/officeart/2005/8/layout/hierarchy3"/>
    <dgm:cxn modelId="{AA532214-8A89-4B55-814E-336EE5B51729}" type="presOf" srcId="{6EE865B0-E54A-4ED2-9DD0-643BF4B9CCA5}" destId="{E79593C0-D1D4-4CC6-9FD4-6C539C212835}" srcOrd="0" destOrd="0" presId="urn:microsoft.com/office/officeart/2005/8/layout/hierarchy3"/>
    <dgm:cxn modelId="{8AAA0B30-D86E-4B70-BDDD-FDB1F9E9AF34}" type="presOf" srcId="{BC9C9DBB-894C-4BC0-B3DD-687E108B223C}" destId="{399FE6C2-FB3E-4316-9629-DED955A61493}" srcOrd="0" destOrd="0" presId="urn:microsoft.com/office/officeart/2005/8/layout/hierarchy3"/>
    <dgm:cxn modelId="{7F6ABE3A-DC88-46CC-9EE4-91E1C6F68A9B}" srcId="{73E0F09B-5625-4945-B182-F7342FC9E1DD}" destId="{77579261-7AD3-48DA-A55F-01D646FE4ABF}" srcOrd="1" destOrd="0" parTransId="{C2618AF3-F77C-4B57-97C1-2BDD597EEB1A}" sibTransId="{7EEBDC81-B7F6-45CF-AEC5-5F7AA58EF428}"/>
    <dgm:cxn modelId="{C5CB3249-CA14-4BF7-8C30-7507E48619F0}" type="presOf" srcId="{73E0F09B-5625-4945-B182-F7342FC9E1DD}" destId="{42D39A85-264D-47AE-9FD1-E8E1CB89481C}" srcOrd="1" destOrd="0" presId="urn:microsoft.com/office/officeart/2005/8/layout/hierarchy3"/>
    <dgm:cxn modelId="{DE50B475-6E55-4A63-87FD-DF6A172329F7}" type="presOf" srcId="{1322087F-F4C8-44C3-9756-EEF62BAB92F9}" destId="{5C46A505-0B12-4B8E-AB0D-8E04D03C80C2}" srcOrd="0" destOrd="0" presId="urn:microsoft.com/office/officeart/2005/8/layout/hierarchy3"/>
    <dgm:cxn modelId="{44B5977D-BCFB-4675-A717-0B65994F9E86}" type="presOf" srcId="{C3615D8A-A0B4-4A6B-A3F3-614AC1910967}" destId="{54512862-019E-4A80-93CC-8A53EC08284B}" srcOrd="0" destOrd="0" presId="urn:microsoft.com/office/officeart/2005/8/layout/hierarchy3"/>
    <dgm:cxn modelId="{17A8948C-155A-4076-9236-0EF1C97DBEBC}" type="presOf" srcId="{C2618AF3-F77C-4B57-97C1-2BDD597EEB1A}" destId="{32F93B6D-AF09-49A5-BF14-5001EE2A223A}" srcOrd="0" destOrd="0" presId="urn:microsoft.com/office/officeart/2005/8/layout/hierarchy3"/>
    <dgm:cxn modelId="{52D2C7A7-E606-4747-B070-A746D1DA6692}" type="presOf" srcId="{CD5737E6-2AD5-4F66-BE90-8D491F5A75B0}" destId="{0102F41A-C831-46D8-B4A4-9924FF8C5D3D}" srcOrd="1" destOrd="0" presId="urn:microsoft.com/office/officeart/2005/8/layout/hierarchy3"/>
    <dgm:cxn modelId="{084128B4-9EE4-4235-BB16-487D592B8F98}" type="presOf" srcId="{CDD8E3D0-E5EB-46EE-822F-B93053BC1BE6}" destId="{EB1598E3-9BB8-483D-B185-0673B85C3660}" srcOrd="0" destOrd="0" presId="urn:microsoft.com/office/officeart/2005/8/layout/hierarchy3"/>
    <dgm:cxn modelId="{80617FBE-B751-4EC5-AB3F-E975292AF4C3}" type="presOf" srcId="{77579261-7AD3-48DA-A55F-01D646FE4ABF}" destId="{CD1791F2-E66D-4401-9ACC-E1B5BFA2B845}" srcOrd="0" destOrd="0" presId="urn:microsoft.com/office/officeart/2005/8/layout/hierarchy3"/>
    <dgm:cxn modelId="{390452C4-4B4F-4CB0-BA3D-65E84B41D325}" srcId="{0C4277EE-A4EB-48D6-AD70-593B305A4D57}" destId="{73E0F09B-5625-4945-B182-F7342FC9E1DD}" srcOrd="1" destOrd="0" parTransId="{817E4DE7-C983-4885-81F9-20A6258466E8}" sibTransId="{E640A10A-C38E-4BFE-ACC7-FC3F8490F71A}"/>
    <dgm:cxn modelId="{3A105CE3-DA6D-41E9-AE3E-64603A171690}" srcId="{73E0F09B-5625-4945-B182-F7342FC9E1DD}" destId="{BC9C9DBB-894C-4BC0-B3DD-687E108B223C}" srcOrd="0" destOrd="0" parTransId="{CDD8E3D0-E5EB-46EE-822F-B93053BC1BE6}" sibTransId="{B9EDE5CE-2A18-440F-8CB1-444DAD1A719B}"/>
    <dgm:cxn modelId="{8E2CBFE9-B4D0-4C85-BAF1-7F473D0CCDF9}" type="presOf" srcId="{0C4277EE-A4EB-48D6-AD70-593B305A4D57}" destId="{E29A8C67-0E49-4356-B83D-014DC9E7334A}" srcOrd="0" destOrd="0" presId="urn:microsoft.com/office/officeart/2005/8/layout/hierarchy3"/>
    <dgm:cxn modelId="{A29564F8-2057-460A-AA28-3C3DFCCFC01C}" type="presOf" srcId="{73E0F09B-5625-4945-B182-F7342FC9E1DD}" destId="{13E2D328-6228-44FB-B1E4-C5BCC1B45875}" srcOrd="0" destOrd="0" presId="urn:microsoft.com/office/officeart/2005/8/layout/hierarchy3"/>
    <dgm:cxn modelId="{A5745CFC-A026-4DEE-9EA8-4F1AA8E6EA1B}" srcId="{CD5737E6-2AD5-4F66-BE90-8D491F5A75B0}" destId="{C3615D8A-A0B4-4A6B-A3F3-614AC1910967}" srcOrd="0" destOrd="0" parTransId="{D9E9DDAD-E305-420E-AB48-BCE78125479B}" sibTransId="{0A3E3D31-76D7-4B8C-80E6-7024664D1D65}"/>
    <dgm:cxn modelId="{A4D713FE-D8BC-4634-9C9B-15E224C358EC}" type="presOf" srcId="{D9E9DDAD-E305-420E-AB48-BCE78125479B}" destId="{2F8BFCC5-1819-4671-A02C-DB68B1A69B49}" srcOrd="0" destOrd="0" presId="urn:microsoft.com/office/officeart/2005/8/layout/hierarchy3"/>
    <dgm:cxn modelId="{6548E0E9-10A5-4866-A98C-B3044041BC3B}" type="presParOf" srcId="{E29A8C67-0E49-4356-B83D-014DC9E7334A}" destId="{EB828D04-5946-439A-830A-DF257599CBB0}" srcOrd="0" destOrd="0" presId="urn:microsoft.com/office/officeart/2005/8/layout/hierarchy3"/>
    <dgm:cxn modelId="{D40D9B6F-1BFD-403F-9CC6-B2D7724C7722}" type="presParOf" srcId="{EB828D04-5946-439A-830A-DF257599CBB0}" destId="{9DF4083E-512A-4660-912E-8539F9121522}" srcOrd="0" destOrd="0" presId="urn:microsoft.com/office/officeart/2005/8/layout/hierarchy3"/>
    <dgm:cxn modelId="{526ED6DE-ED56-4033-99D2-C580759D5A3E}" type="presParOf" srcId="{9DF4083E-512A-4660-912E-8539F9121522}" destId="{278C3F49-175C-4013-B599-45FF5674386C}" srcOrd="0" destOrd="0" presId="urn:microsoft.com/office/officeart/2005/8/layout/hierarchy3"/>
    <dgm:cxn modelId="{BF88FE87-1B83-491E-92CA-5715006292B7}" type="presParOf" srcId="{9DF4083E-512A-4660-912E-8539F9121522}" destId="{0102F41A-C831-46D8-B4A4-9924FF8C5D3D}" srcOrd="1" destOrd="0" presId="urn:microsoft.com/office/officeart/2005/8/layout/hierarchy3"/>
    <dgm:cxn modelId="{10A2B246-2F1F-47BE-8D87-D345F01C12B0}" type="presParOf" srcId="{EB828D04-5946-439A-830A-DF257599CBB0}" destId="{D2FC15EA-F202-4D09-A62E-5C75035EF787}" srcOrd="1" destOrd="0" presId="urn:microsoft.com/office/officeart/2005/8/layout/hierarchy3"/>
    <dgm:cxn modelId="{07E3254E-6BE6-4F1F-8146-A5ADC3740D51}" type="presParOf" srcId="{D2FC15EA-F202-4D09-A62E-5C75035EF787}" destId="{2F8BFCC5-1819-4671-A02C-DB68B1A69B49}" srcOrd="0" destOrd="0" presId="urn:microsoft.com/office/officeart/2005/8/layout/hierarchy3"/>
    <dgm:cxn modelId="{17446034-BD75-4DF4-9560-80B1ACFE01CB}" type="presParOf" srcId="{D2FC15EA-F202-4D09-A62E-5C75035EF787}" destId="{54512862-019E-4A80-93CC-8A53EC08284B}" srcOrd="1" destOrd="0" presId="urn:microsoft.com/office/officeart/2005/8/layout/hierarchy3"/>
    <dgm:cxn modelId="{9923C4D3-1123-4E40-878C-E3CAE0C7E5BB}" type="presParOf" srcId="{D2FC15EA-F202-4D09-A62E-5C75035EF787}" destId="{E79593C0-D1D4-4CC6-9FD4-6C539C212835}" srcOrd="2" destOrd="0" presId="urn:microsoft.com/office/officeart/2005/8/layout/hierarchy3"/>
    <dgm:cxn modelId="{7C2374A1-781A-4CA6-8354-B31FE4843667}" type="presParOf" srcId="{D2FC15EA-F202-4D09-A62E-5C75035EF787}" destId="{5C46A505-0B12-4B8E-AB0D-8E04D03C80C2}" srcOrd="3" destOrd="0" presId="urn:microsoft.com/office/officeart/2005/8/layout/hierarchy3"/>
    <dgm:cxn modelId="{38B1684B-971E-45A4-A09D-FCA9A60E2E88}" type="presParOf" srcId="{E29A8C67-0E49-4356-B83D-014DC9E7334A}" destId="{FFFA17E9-4F17-494A-AC17-8A3EBAD61659}" srcOrd="1" destOrd="0" presId="urn:microsoft.com/office/officeart/2005/8/layout/hierarchy3"/>
    <dgm:cxn modelId="{44E3F8F8-FE03-4406-97F2-13FA2872FB86}" type="presParOf" srcId="{FFFA17E9-4F17-494A-AC17-8A3EBAD61659}" destId="{BAB92E2E-BBBA-477D-A271-EA21A7000544}" srcOrd="0" destOrd="0" presId="urn:microsoft.com/office/officeart/2005/8/layout/hierarchy3"/>
    <dgm:cxn modelId="{16025174-7862-41E8-829A-D5A4E718F8D0}" type="presParOf" srcId="{BAB92E2E-BBBA-477D-A271-EA21A7000544}" destId="{13E2D328-6228-44FB-B1E4-C5BCC1B45875}" srcOrd="0" destOrd="0" presId="urn:microsoft.com/office/officeart/2005/8/layout/hierarchy3"/>
    <dgm:cxn modelId="{2B16EE97-B7C3-4119-8C36-F8BF0DDC26F2}" type="presParOf" srcId="{BAB92E2E-BBBA-477D-A271-EA21A7000544}" destId="{42D39A85-264D-47AE-9FD1-E8E1CB89481C}" srcOrd="1" destOrd="0" presId="urn:microsoft.com/office/officeart/2005/8/layout/hierarchy3"/>
    <dgm:cxn modelId="{CA45D62C-3164-45BF-9967-BD0D07A67181}" type="presParOf" srcId="{FFFA17E9-4F17-494A-AC17-8A3EBAD61659}" destId="{FA141DA9-BB81-4AA8-9E9C-D4BAADEBC4D7}" srcOrd="1" destOrd="0" presId="urn:microsoft.com/office/officeart/2005/8/layout/hierarchy3"/>
    <dgm:cxn modelId="{D499EA80-C721-43BC-80D3-CBB7A7A4FBC2}" type="presParOf" srcId="{FA141DA9-BB81-4AA8-9E9C-D4BAADEBC4D7}" destId="{EB1598E3-9BB8-483D-B185-0673B85C3660}" srcOrd="0" destOrd="0" presId="urn:microsoft.com/office/officeart/2005/8/layout/hierarchy3"/>
    <dgm:cxn modelId="{7835B1B2-6CA7-4127-82AE-0C2FE881D57A}" type="presParOf" srcId="{FA141DA9-BB81-4AA8-9E9C-D4BAADEBC4D7}" destId="{399FE6C2-FB3E-4316-9629-DED955A61493}" srcOrd="1" destOrd="0" presId="urn:microsoft.com/office/officeart/2005/8/layout/hierarchy3"/>
    <dgm:cxn modelId="{9B1C4DBE-A8C5-44CD-AE4E-3E8685A1A16B}" type="presParOf" srcId="{FA141DA9-BB81-4AA8-9E9C-D4BAADEBC4D7}" destId="{32F93B6D-AF09-49A5-BF14-5001EE2A223A}" srcOrd="2" destOrd="0" presId="urn:microsoft.com/office/officeart/2005/8/layout/hierarchy3"/>
    <dgm:cxn modelId="{C4C7CB98-45B5-4C9F-AAB5-BA342B4CFFDF}" type="presParOf" srcId="{FA141DA9-BB81-4AA8-9E9C-D4BAADEBC4D7}" destId="{CD1791F2-E66D-4401-9ACC-E1B5BFA2B845}"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8C3F49-175C-4013-B599-45FF5674386C}">
      <dsp:nvSpPr>
        <dsp:cNvPr id="0" name=""/>
        <dsp:cNvSpPr/>
      </dsp:nvSpPr>
      <dsp:spPr>
        <a:xfrm>
          <a:off x="1208019" y="2152"/>
          <a:ext cx="2583805" cy="12919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295" tIns="49530" rIns="74295" bIns="49530" numCol="1" spcCol="1270" anchor="ctr" anchorCtr="0">
          <a:noAutofit/>
        </a:bodyPr>
        <a:lstStyle/>
        <a:p>
          <a:pPr marL="0" lvl="0" indent="0" algn="ctr" defTabSz="1733550">
            <a:lnSpc>
              <a:spcPct val="90000"/>
            </a:lnSpc>
            <a:spcBef>
              <a:spcPct val="0"/>
            </a:spcBef>
            <a:spcAft>
              <a:spcPct val="35000"/>
            </a:spcAft>
            <a:buNone/>
          </a:pPr>
          <a:r>
            <a:rPr lang="pl-PL" sz="3900" kern="1200" dirty="0"/>
            <a:t>Obowiązki sprzedawcy</a:t>
          </a:r>
        </a:p>
      </dsp:txBody>
      <dsp:txXfrm>
        <a:off x="1245858" y="39991"/>
        <a:ext cx="2508127" cy="1216224"/>
      </dsp:txXfrm>
    </dsp:sp>
    <dsp:sp modelId="{2F8BFCC5-1819-4671-A02C-DB68B1A69B49}">
      <dsp:nvSpPr>
        <dsp:cNvPr id="0" name=""/>
        <dsp:cNvSpPr/>
      </dsp:nvSpPr>
      <dsp:spPr>
        <a:xfrm>
          <a:off x="1466399" y="1294054"/>
          <a:ext cx="258380" cy="968926"/>
        </a:xfrm>
        <a:custGeom>
          <a:avLst/>
          <a:gdLst/>
          <a:ahLst/>
          <a:cxnLst/>
          <a:rect l="0" t="0" r="0" b="0"/>
          <a:pathLst>
            <a:path>
              <a:moveTo>
                <a:pt x="0" y="0"/>
              </a:moveTo>
              <a:lnTo>
                <a:pt x="0" y="968926"/>
              </a:lnTo>
              <a:lnTo>
                <a:pt x="258380" y="9689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512862-019E-4A80-93CC-8A53EC08284B}">
      <dsp:nvSpPr>
        <dsp:cNvPr id="0" name=""/>
        <dsp:cNvSpPr/>
      </dsp:nvSpPr>
      <dsp:spPr>
        <a:xfrm>
          <a:off x="1724780" y="1617030"/>
          <a:ext cx="2067044" cy="12919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pl-PL" sz="2700" kern="1200" dirty="0"/>
            <a:t>Przeniesienie własności rzeczy</a:t>
          </a:r>
        </a:p>
      </dsp:txBody>
      <dsp:txXfrm>
        <a:off x="1762619" y="1654869"/>
        <a:ext cx="1991366" cy="1216224"/>
      </dsp:txXfrm>
    </dsp:sp>
    <dsp:sp modelId="{E79593C0-D1D4-4CC6-9FD4-6C539C212835}">
      <dsp:nvSpPr>
        <dsp:cNvPr id="0" name=""/>
        <dsp:cNvSpPr/>
      </dsp:nvSpPr>
      <dsp:spPr>
        <a:xfrm>
          <a:off x="1466399" y="1294054"/>
          <a:ext cx="258380" cy="2583805"/>
        </a:xfrm>
        <a:custGeom>
          <a:avLst/>
          <a:gdLst/>
          <a:ahLst/>
          <a:cxnLst/>
          <a:rect l="0" t="0" r="0" b="0"/>
          <a:pathLst>
            <a:path>
              <a:moveTo>
                <a:pt x="0" y="0"/>
              </a:moveTo>
              <a:lnTo>
                <a:pt x="0" y="2583805"/>
              </a:lnTo>
              <a:lnTo>
                <a:pt x="258380" y="2583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46A505-0B12-4B8E-AB0D-8E04D03C80C2}">
      <dsp:nvSpPr>
        <dsp:cNvPr id="0" name=""/>
        <dsp:cNvSpPr/>
      </dsp:nvSpPr>
      <dsp:spPr>
        <a:xfrm>
          <a:off x="1724780" y="3231908"/>
          <a:ext cx="2067044" cy="12919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pl-PL" sz="2700" kern="1200" dirty="0"/>
            <a:t>Wydanie rzeczy</a:t>
          </a:r>
        </a:p>
      </dsp:txBody>
      <dsp:txXfrm>
        <a:off x="1762619" y="3269747"/>
        <a:ext cx="1991366" cy="1216224"/>
      </dsp:txXfrm>
    </dsp:sp>
    <dsp:sp modelId="{13E2D328-6228-44FB-B1E4-C5BCC1B45875}">
      <dsp:nvSpPr>
        <dsp:cNvPr id="0" name=""/>
        <dsp:cNvSpPr/>
      </dsp:nvSpPr>
      <dsp:spPr>
        <a:xfrm>
          <a:off x="4437775" y="2152"/>
          <a:ext cx="2583805" cy="12919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295" tIns="49530" rIns="74295" bIns="49530" numCol="1" spcCol="1270" anchor="ctr" anchorCtr="0">
          <a:noAutofit/>
        </a:bodyPr>
        <a:lstStyle/>
        <a:p>
          <a:pPr marL="0" lvl="0" indent="0" algn="ctr" defTabSz="1733550">
            <a:lnSpc>
              <a:spcPct val="90000"/>
            </a:lnSpc>
            <a:spcBef>
              <a:spcPct val="0"/>
            </a:spcBef>
            <a:spcAft>
              <a:spcPct val="35000"/>
            </a:spcAft>
            <a:buNone/>
          </a:pPr>
          <a:r>
            <a:rPr lang="pl-PL" sz="3900" kern="1200" dirty="0"/>
            <a:t>Obowiązki kupującego</a:t>
          </a:r>
        </a:p>
      </dsp:txBody>
      <dsp:txXfrm>
        <a:off x="4475614" y="39991"/>
        <a:ext cx="2508127" cy="1216224"/>
      </dsp:txXfrm>
    </dsp:sp>
    <dsp:sp modelId="{EB1598E3-9BB8-483D-B185-0673B85C3660}">
      <dsp:nvSpPr>
        <dsp:cNvPr id="0" name=""/>
        <dsp:cNvSpPr/>
      </dsp:nvSpPr>
      <dsp:spPr>
        <a:xfrm>
          <a:off x="4696156" y="1294054"/>
          <a:ext cx="258380" cy="968926"/>
        </a:xfrm>
        <a:custGeom>
          <a:avLst/>
          <a:gdLst/>
          <a:ahLst/>
          <a:cxnLst/>
          <a:rect l="0" t="0" r="0" b="0"/>
          <a:pathLst>
            <a:path>
              <a:moveTo>
                <a:pt x="0" y="0"/>
              </a:moveTo>
              <a:lnTo>
                <a:pt x="0" y="968926"/>
              </a:lnTo>
              <a:lnTo>
                <a:pt x="258380" y="9689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9FE6C2-FB3E-4316-9629-DED955A61493}">
      <dsp:nvSpPr>
        <dsp:cNvPr id="0" name=""/>
        <dsp:cNvSpPr/>
      </dsp:nvSpPr>
      <dsp:spPr>
        <a:xfrm>
          <a:off x="4954536" y="1617030"/>
          <a:ext cx="2067044" cy="12919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pl-PL" sz="2700" kern="1200" dirty="0"/>
            <a:t>Zapłata ceny</a:t>
          </a:r>
        </a:p>
      </dsp:txBody>
      <dsp:txXfrm>
        <a:off x="4992375" y="1654869"/>
        <a:ext cx="1991366" cy="1216224"/>
      </dsp:txXfrm>
    </dsp:sp>
    <dsp:sp modelId="{32F93B6D-AF09-49A5-BF14-5001EE2A223A}">
      <dsp:nvSpPr>
        <dsp:cNvPr id="0" name=""/>
        <dsp:cNvSpPr/>
      </dsp:nvSpPr>
      <dsp:spPr>
        <a:xfrm>
          <a:off x="4696156" y="1294054"/>
          <a:ext cx="258380" cy="2583805"/>
        </a:xfrm>
        <a:custGeom>
          <a:avLst/>
          <a:gdLst/>
          <a:ahLst/>
          <a:cxnLst/>
          <a:rect l="0" t="0" r="0" b="0"/>
          <a:pathLst>
            <a:path>
              <a:moveTo>
                <a:pt x="0" y="0"/>
              </a:moveTo>
              <a:lnTo>
                <a:pt x="0" y="2583805"/>
              </a:lnTo>
              <a:lnTo>
                <a:pt x="258380" y="2583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1791F2-E66D-4401-9ACC-E1B5BFA2B845}">
      <dsp:nvSpPr>
        <dsp:cNvPr id="0" name=""/>
        <dsp:cNvSpPr/>
      </dsp:nvSpPr>
      <dsp:spPr>
        <a:xfrm>
          <a:off x="4954536" y="3231908"/>
          <a:ext cx="2067044" cy="12919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pl-PL" sz="2700" kern="1200" dirty="0"/>
            <a:t>Odebranie rzeczy</a:t>
          </a:r>
        </a:p>
      </dsp:txBody>
      <dsp:txXfrm>
        <a:off x="4992375" y="3269747"/>
        <a:ext cx="1991366" cy="121622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BD2C2D4-11CC-4E6C-B5C8-72D1E010335D}" type="datetimeFigureOut">
              <a:rPr lang="pl-PL" smtClean="0"/>
              <a:pPr/>
              <a:t>23.10.2019</a:t>
            </a:fld>
            <a:endParaRPr lang="pl-PL" dirty="0"/>
          </a:p>
        </p:txBody>
      </p:sp>
      <p:sp>
        <p:nvSpPr>
          <p:cNvPr id="4" name="Symbol zastępczy stop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dirty="0"/>
          </a:p>
        </p:txBody>
      </p:sp>
      <p:sp>
        <p:nvSpPr>
          <p:cNvPr id="5" name="Symbol zastępczy numeru slajd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F3AB2E6-DF99-4019-AD62-FBA159AB3C47}" type="slidenum">
              <a:rPr lang="pl-PL" smtClean="0"/>
              <a:pPr/>
              <a:t>‹#›</a:t>
            </a:fld>
            <a:endParaRPr lang="pl-PL" dirty="0"/>
          </a:p>
        </p:txBody>
      </p:sp>
    </p:spTree>
    <p:extLst>
      <p:ext uri="{BB962C8B-B14F-4D97-AF65-F5344CB8AC3E}">
        <p14:creationId xmlns:p14="http://schemas.microsoft.com/office/powerpoint/2010/main" val="17664965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DCF512-6940-4392-9CCE-B7D531D01870}" type="datetimeFigureOut">
              <a:rPr lang="pl-PL" smtClean="0"/>
              <a:pPr/>
              <a:t>23.10.2019</a:t>
            </a:fld>
            <a:endParaRPr lang="pl-PL" dirty="0"/>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FEE656-E4B2-4834-96F2-382138169BBA}" type="slidenum">
              <a:rPr lang="pl-PL" smtClean="0"/>
              <a:pPr/>
              <a:t>‹#›</a:t>
            </a:fld>
            <a:endParaRPr lang="pl-PL" dirty="0"/>
          </a:p>
        </p:txBody>
      </p:sp>
    </p:spTree>
    <p:extLst>
      <p:ext uri="{BB962C8B-B14F-4D97-AF65-F5344CB8AC3E}">
        <p14:creationId xmlns:p14="http://schemas.microsoft.com/office/powerpoint/2010/main" val="2547816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9DFEE656-E4B2-4834-96F2-382138169BBA}" type="slidenum">
              <a:rPr lang="pl-PL" smtClean="0"/>
              <a:pPr/>
              <a:t>40</a:t>
            </a:fld>
            <a:endParaRPr lang="pl-PL"/>
          </a:p>
        </p:txBody>
      </p:sp>
    </p:spTree>
    <p:extLst>
      <p:ext uri="{BB962C8B-B14F-4D97-AF65-F5344CB8AC3E}">
        <p14:creationId xmlns:p14="http://schemas.microsoft.com/office/powerpoint/2010/main" val="2677065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FD17FA3B-C404-4317-B0BC-953931111309}" type="datetimeFigureOut">
              <a:rPr lang="pl-PL" smtClean="0"/>
              <a:pPr/>
              <a:t>23.10.2019</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D17FA3B-C404-4317-B0BC-953931111309}" type="datetimeFigureOut">
              <a:rPr lang="pl-PL" smtClean="0"/>
              <a:pPr/>
              <a:t>23.10.2019</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D17FA3B-C404-4317-B0BC-953931111309}" type="datetimeFigureOut">
              <a:rPr lang="pl-PL" smtClean="0"/>
              <a:pPr/>
              <a:t>23.10.2019</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D17FA3B-C404-4317-B0BC-953931111309}" type="datetimeFigureOut">
              <a:rPr lang="pl-PL" smtClean="0"/>
              <a:pPr/>
              <a:t>23.10.2019</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FD17FA3B-C404-4317-B0BC-953931111309}" type="datetimeFigureOut">
              <a:rPr lang="pl-PL" smtClean="0"/>
              <a:pPr/>
              <a:t>23.10.2019</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FD17FA3B-C404-4317-B0BC-953931111309}" type="datetimeFigureOut">
              <a:rPr lang="pl-PL" smtClean="0"/>
              <a:pPr/>
              <a:t>23.10.2019</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FD17FA3B-C404-4317-B0BC-953931111309}" type="datetimeFigureOut">
              <a:rPr lang="pl-PL" smtClean="0"/>
              <a:pPr/>
              <a:t>23.10.2019</a:t>
            </a:fld>
            <a:endParaRPr lang="pl-PL" dirty="0"/>
          </a:p>
        </p:txBody>
      </p:sp>
      <p:sp>
        <p:nvSpPr>
          <p:cNvPr id="8" name="Symbol zastępczy stopki 7"/>
          <p:cNvSpPr>
            <a:spLocks noGrp="1"/>
          </p:cNvSpPr>
          <p:nvPr>
            <p:ph type="ftr" sz="quarter" idx="11"/>
          </p:nvPr>
        </p:nvSpPr>
        <p:spPr/>
        <p:txBody>
          <a:bodyPr/>
          <a:lstStyle/>
          <a:p>
            <a:endParaRPr lang="pl-PL" dirty="0"/>
          </a:p>
        </p:txBody>
      </p:sp>
      <p:sp>
        <p:nvSpPr>
          <p:cNvPr id="9" name="Symbol zastępczy numeru slajdu 8"/>
          <p:cNvSpPr>
            <a:spLocks noGrp="1"/>
          </p:cNvSpPr>
          <p:nvPr>
            <p:ph type="sldNum" sz="quarter" idx="12"/>
          </p:nvPr>
        </p:nvSpPr>
        <p:spPr/>
        <p:txBody>
          <a:bodyPr/>
          <a:lstStyle/>
          <a:p>
            <a:fld id="{0931897F-8F23-433E-A660-EFF8D3EDA506}" type="slidenum">
              <a:rPr lang="pl-PL" smtClean="0"/>
              <a:pPr/>
              <a:t>‹#›</a:t>
            </a:fld>
            <a:endParaRPr 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FD17FA3B-C404-4317-B0BC-953931111309}" type="datetimeFigureOut">
              <a:rPr lang="pl-PL" smtClean="0"/>
              <a:pPr/>
              <a:t>23.10.2019</a:t>
            </a:fld>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0931897F-8F23-433E-A660-EFF8D3EDA506}" type="slidenum">
              <a:rPr lang="pl-PL" smtClean="0"/>
              <a:pPr/>
              <a:t>‹#›</a:t>
            </a:fld>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pPr/>
              <a:t>23.10.2019</a:t>
            </a:fld>
            <a:endParaRPr lang="pl-PL" dirty="0"/>
          </a:p>
        </p:txBody>
      </p:sp>
      <p:sp>
        <p:nvSpPr>
          <p:cNvPr id="3" name="Symbol zastępczy stopki 2"/>
          <p:cNvSpPr>
            <a:spLocks noGrp="1"/>
          </p:cNvSpPr>
          <p:nvPr>
            <p:ph type="ftr" sz="quarter" idx="1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0931897F-8F23-433E-A660-EFF8D3EDA506}" type="slidenum">
              <a:rPr lang="pl-PL" smtClean="0"/>
              <a:pPr/>
              <a:t>‹#›</a:t>
            </a:fld>
            <a:endParaRPr lang="pl-P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pPr/>
              <a:t>23.10.2019</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pPr/>
              <a:t>23.10.2019</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FA3B-C404-4317-B0BC-953931111309}" type="datetimeFigureOut">
              <a:rPr lang="pl-PL" smtClean="0"/>
              <a:pPr/>
              <a:t>23.10.2019</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1897F-8F23-433E-A660-EFF8D3EDA506}" type="slidenum">
              <a:rPr lang="pl-PL" smtClean="0"/>
              <a:pPr/>
              <a:t>‹#›</a:t>
            </a:fld>
            <a:endParaRPr lang="pl-P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332656"/>
            <a:ext cx="7772400" cy="1470025"/>
          </a:xfrm>
        </p:spPr>
        <p:txBody>
          <a:bodyPr/>
          <a:lstStyle/>
          <a:p>
            <a:r>
              <a:rPr lang="pl-PL" dirty="0"/>
              <a:t>Umowy przenoszące prawa</a:t>
            </a:r>
          </a:p>
        </p:txBody>
      </p:sp>
      <p:sp>
        <p:nvSpPr>
          <p:cNvPr id="3" name="Podtytuł 2"/>
          <p:cNvSpPr>
            <a:spLocks noGrp="1"/>
          </p:cNvSpPr>
          <p:nvPr>
            <p:ph type="subTitle" idx="1"/>
          </p:nvPr>
        </p:nvSpPr>
        <p:spPr>
          <a:xfrm>
            <a:off x="323528" y="1988840"/>
            <a:ext cx="8568952" cy="4032448"/>
          </a:xfrm>
        </p:spPr>
        <p:txBody>
          <a:bodyPr>
            <a:normAutofit fontScale="70000" lnSpcReduction="20000"/>
          </a:bodyPr>
          <a:lstStyle/>
          <a:p>
            <a:pPr marL="457200" indent="-457200" algn="just">
              <a:buFont typeface="Arial" pitchFamily="34" charset="0"/>
              <a:buChar char="•"/>
            </a:pPr>
            <a:r>
              <a:rPr lang="pl-PL" dirty="0">
                <a:solidFill>
                  <a:schemeClr val="tx1"/>
                </a:solidFill>
                <a:latin typeface="+mj-lt"/>
              </a:rPr>
              <a:t>Tworzą stosunki obligacyjne, które zawierają </a:t>
            </a:r>
            <a:r>
              <a:rPr lang="pl-PL" dirty="0">
                <a:solidFill>
                  <a:srgbClr val="FF0000"/>
                </a:solidFill>
                <a:latin typeface="+mj-lt"/>
              </a:rPr>
              <a:t>zobowiązanie </a:t>
            </a:r>
            <a:r>
              <a:rPr lang="pl-PL" dirty="0">
                <a:solidFill>
                  <a:schemeClr val="tx1"/>
                </a:solidFill>
                <a:latin typeface="+mj-lt"/>
              </a:rPr>
              <a:t>do </a:t>
            </a:r>
            <a:r>
              <a:rPr lang="pl-PL" b="1" dirty="0">
                <a:solidFill>
                  <a:srgbClr val="FF0000"/>
                </a:solidFill>
                <a:latin typeface="+mj-lt"/>
              </a:rPr>
              <a:t>rozporządzenia</a:t>
            </a:r>
            <a:r>
              <a:rPr lang="pl-PL" dirty="0">
                <a:solidFill>
                  <a:schemeClr val="tx1"/>
                </a:solidFill>
                <a:latin typeface="+mj-lt"/>
              </a:rPr>
              <a:t> prawem</a:t>
            </a:r>
          </a:p>
          <a:p>
            <a:pPr algn="just"/>
            <a:r>
              <a:rPr lang="pl-PL" dirty="0">
                <a:latin typeface="+mj-lt"/>
              </a:rPr>
              <a:t>Czynności rozporządzające polegają na </a:t>
            </a:r>
            <a:r>
              <a:rPr lang="pl-PL" b="1" dirty="0">
                <a:latin typeface="+mj-lt"/>
              </a:rPr>
              <a:t>przeniesieniu</a:t>
            </a:r>
            <a:r>
              <a:rPr lang="pl-PL" dirty="0">
                <a:latin typeface="+mj-lt"/>
              </a:rPr>
              <a:t>, obciążeniu, ograniczeniu lub zniesieniu </a:t>
            </a:r>
            <a:r>
              <a:rPr lang="pl-PL" b="1" dirty="0">
                <a:latin typeface="+mj-lt"/>
              </a:rPr>
              <a:t>prawa majątkowego</a:t>
            </a:r>
            <a:r>
              <a:rPr lang="pl-PL" dirty="0">
                <a:latin typeface="+mj-lt"/>
              </a:rPr>
              <a:t>.</a:t>
            </a:r>
            <a:endParaRPr lang="pl-PL" dirty="0">
              <a:solidFill>
                <a:schemeClr val="tx1"/>
              </a:solidFill>
              <a:latin typeface="+mj-lt"/>
            </a:endParaRPr>
          </a:p>
          <a:p>
            <a:pPr marL="457200" indent="-457200" algn="just">
              <a:buFont typeface="Arial" pitchFamily="34" charset="0"/>
              <a:buChar char="•"/>
            </a:pPr>
            <a:r>
              <a:rPr lang="pl-PL" dirty="0">
                <a:solidFill>
                  <a:schemeClr val="tx1"/>
                </a:solidFill>
                <a:latin typeface="+mj-lt"/>
              </a:rPr>
              <a:t>Podstawowe typy takich umów to: </a:t>
            </a:r>
          </a:p>
          <a:p>
            <a:pPr marL="457200" indent="-457200">
              <a:buFont typeface="Wingdings" panose="05000000000000000000" pitchFamily="2" charset="2"/>
              <a:buChar char="ü"/>
            </a:pPr>
            <a:r>
              <a:rPr lang="pl-PL" b="1" dirty="0">
                <a:solidFill>
                  <a:schemeClr val="tx1"/>
                </a:solidFill>
                <a:latin typeface="+mj-lt"/>
              </a:rPr>
              <a:t>Sprzedaż</a:t>
            </a:r>
          </a:p>
          <a:p>
            <a:pPr marL="457200" indent="-457200">
              <a:buFont typeface="Wingdings" panose="05000000000000000000" pitchFamily="2" charset="2"/>
              <a:buChar char="ü"/>
            </a:pPr>
            <a:r>
              <a:rPr lang="pl-PL" dirty="0">
                <a:solidFill>
                  <a:schemeClr val="tx1"/>
                </a:solidFill>
                <a:latin typeface="+mj-lt"/>
              </a:rPr>
              <a:t>Zamiana</a:t>
            </a:r>
          </a:p>
          <a:p>
            <a:pPr marL="457200" indent="-457200">
              <a:buFont typeface="Wingdings" panose="05000000000000000000" pitchFamily="2" charset="2"/>
              <a:buChar char="ü"/>
            </a:pPr>
            <a:r>
              <a:rPr lang="pl-PL" dirty="0">
                <a:solidFill>
                  <a:schemeClr val="tx1"/>
                </a:solidFill>
                <a:latin typeface="+mj-lt"/>
              </a:rPr>
              <a:t>Darowizna</a:t>
            </a:r>
          </a:p>
          <a:p>
            <a:pPr marL="457200" indent="-457200">
              <a:buFont typeface="Wingdings" panose="05000000000000000000" pitchFamily="2" charset="2"/>
              <a:buChar char="ü"/>
            </a:pPr>
            <a:r>
              <a:rPr lang="pl-PL" dirty="0">
                <a:solidFill>
                  <a:schemeClr val="tx1"/>
                </a:solidFill>
                <a:latin typeface="+mj-lt"/>
              </a:rPr>
              <a:t>Umowa przekazania nieruchomości</a:t>
            </a:r>
          </a:p>
          <a:p>
            <a:pPr marL="457200" indent="-457200">
              <a:buFont typeface="Wingdings" panose="05000000000000000000" pitchFamily="2" charset="2"/>
              <a:buChar char="ü"/>
            </a:pPr>
            <a:r>
              <a:rPr lang="pl-PL" dirty="0">
                <a:solidFill>
                  <a:schemeClr val="tx1"/>
                </a:solidFill>
                <a:latin typeface="+mj-lt"/>
              </a:rPr>
              <a:t>Umowa deweloperska</a:t>
            </a:r>
          </a:p>
          <a:p>
            <a:pPr marL="457200" indent="-457200">
              <a:buFont typeface="Wingdings" panose="05000000000000000000" pitchFamily="2" charset="2"/>
              <a:buChar char="ü"/>
            </a:pPr>
            <a:r>
              <a:rPr lang="pl-PL" dirty="0">
                <a:solidFill>
                  <a:schemeClr val="tx1"/>
                </a:solidFill>
                <a:latin typeface="+mj-lt"/>
              </a:rPr>
              <a:t>Kontraktacja</a:t>
            </a:r>
          </a:p>
          <a:p>
            <a:pPr marL="457200" indent="-457200">
              <a:buFont typeface="Wingdings" panose="05000000000000000000" pitchFamily="2" charset="2"/>
              <a:buChar char="ü"/>
            </a:pPr>
            <a:r>
              <a:rPr lang="pl-PL" dirty="0">
                <a:solidFill>
                  <a:schemeClr val="tx1"/>
                </a:solidFill>
                <a:latin typeface="+mj-lt"/>
              </a:rPr>
              <a:t>Dostawa</a:t>
            </a:r>
          </a:p>
        </p:txBody>
      </p:sp>
    </p:spTree>
    <p:extLst>
      <p:ext uri="{BB962C8B-B14F-4D97-AF65-F5344CB8AC3E}">
        <p14:creationId xmlns:p14="http://schemas.microsoft.com/office/powerpoint/2010/main" val="2062896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F79945-0C86-4940-A873-D772BF06AC9B}"/>
              </a:ext>
            </a:extLst>
          </p:cNvPr>
          <p:cNvSpPr>
            <a:spLocks noGrp="1"/>
          </p:cNvSpPr>
          <p:nvPr>
            <p:ph type="title"/>
          </p:nvPr>
        </p:nvSpPr>
        <p:spPr/>
        <p:txBody>
          <a:bodyPr>
            <a:normAutofit fontScale="90000"/>
          </a:bodyPr>
          <a:lstStyle/>
          <a:p>
            <a:r>
              <a:rPr lang="pl-PL" dirty="0"/>
              <a:t>Sprzedaż</a:t>
            </a:r>
            <a:br>
              <a:rPr lang="pl-PL" dirty="0"/>
            </a:br>
            <a:r>
              <a:rPr lang="pl-PL" dirty="0"/>
              <a:t>-obowiązki stron-</a:t>
            </a:r>
          </a:p>
        </p:txBody>
      </p:sp>
      <p:sp>
        <p:nvSpPr>
          <p:cNvPr id="3" name="Symbol zastępczy zawartości 2">
            <a:extLst>
              <a:ext uri="{FF2B5EF4-FFF2-40B4-BE49-F238E27FC236}">
                <a16:creationId xmlns:a16="http://schemas.microsoft.com/office/drawing/2014/main" id="{6EE5B435-B361-424D-938D-D03FD8BBAC21}"/>
              </a:ext>
            </a:extLst>
          </p:cNvPr>
          <p:cNvSpPr>
            <a:spLocks noGrp="1"/>
          </p:cNvSpPr>
          <p:nvPr>
            <p:ph idx="1"/>
          </p:nvPr>
        </p:nvSpPr>
        <p:spPr/>
        <p:txBody>
          <a:bodyPr/>
          <a:lstStyle/>
          <a:p>
            <a:pPr marL="0" indent="0" algn="ctr">
              <a:buNone/>
            </a:pPr>
            <a:r>
              <a:rPr lang="pl-PL" dirty="0"/>
              <a:t>Obowiązek sprzedającego </a:t>
            </a:r>
            <a:r>
              <a:rPr lang="pl-PL" dirty="0">
                <a:sym typeface="Wingdings" panose="05000000000000000000" pitchFamily="2" charset="2"/>
              </a:rPr>
              <a:t>  przeniesienie własności </a:t>
            </a:r>
            <a:r>
              <a:rPr lang="pl-PL" b="1" dirty="0">
                <a:solidFill>
                  <a:srgbClr val="FF0000"/>
                </a:solidFill>
                <a:sym typeface="Wingdings" panose="05000000000000000000" pitchFamily="2" charset="2"/>
              </a:rPr>
              <a:t>rzeczy</a:t>
            </a:r>
            <a:endParaRPr lang="pl-PL" b="1" dirty="0">
              <a:solidFill>
                <a:srgbClr val="FF0000"/>
              </a:solidFill>
            </a:endParaRPr>
          </a:p>
          <a:p>
            <a:r>
              <a:rPr lang="pl-PL" dirty="0"/>
              <a:t>Rzeczy oznaczone </a:t>
            </a:r>
            <a:r>
              <a:rPr lang="pl-PL" b="1" dirty="0"/>
              <a:t>co do tożsamości</a:t>
            </a:r>
            <a:r>
              <a:rPr lang="pl-PL" dirty="0">
                <a:sym typeface="Wingdings" pitchFamily="2" charset="2"/>
              </a:rPr>
              <a:t> oznaczenie rzeczy wg jej </a:t>
            </a:r>
            <a:r>
              <a:rPr lang="pl-PL" b="1" dirty="0">
                <a:sym typeface="Wingdings" pitchFamily="2" charset="2"/>
              </a:rPr>
              <a:t>indywidualnych cech</a:t>
            </a:r>
            <a:endParaRPr lang="pl-PL" b="1" dirty="0"/>
          </a:p>
          <a:p>
            <a:r>
              <a:rPr lang="pl-PL" dirty="0"/>
              <a:t>Rzeczy oznaczone </a:t>
            </a:r>
            <a:r>
              <a:rPr lang="pl-PL" b="1" dirty="0"/>
              <a:t>co do gatunku </a:t>
            </a:r>
            <a:r>
              <a:rPr lang="pl-PL" dirty="0">
                <a:sym typeface="Wingdings" pitchFamily="2" charset="2"/>
              </a:rPr>
              <a:t> występują w obrocie w większej masie, są zamienne</a:t>
            </a:r>
            <a:endParaRPr lang="pl-PL" dirty="0"/>
          </a:p>
          <a:p>
            <a:r>
              <a:rPr lang="pl-PL" dirty="0">
                <a:solidFill>
                  <a:srgbClr val="FF0000"/>
                </a:solidFill>
              </a:rPr>
              <a:t>Odrębny mechanizm przeniesienia własności!</a:t>
            </a:r>
          </a:p>
          <a:p>
            <a:endParaRPr lang="pl-PL" dirty="0"/>
          </a:p>
        </p:txBody>
      </p:sp>
    </p:spTree>
    <p:extLst>
      <p:ext uri="{BB962C8B-B14F-4D97-AF65-F5344CB8AC3E}">
        <p14:creationId xmlns:p14="http://schemas.microsoft.com/office/powerpoint/2010/main" val="172995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Sprzedaż</a:t>
            </a:r>
            <a:br>
              <a:rPr lang="pl-PL" dirty="0"/>
            </a:br>
            <a:r>
              <a:rPr lang="pl-PL" dirty="0"/>
              <a:t>-obowiązki stron-</a:t>
            </a:r>
          </a:p>
        </p:txBody>
      </p:sp>
      <p:sp>
        <p:nvSpPr>
          <p:cNvPr id="3" name="Symbol zastępczy zawartości 2"/>
          <p:cNvSpPr>
            <a:spLocks noGrp="1"/>
          </p:cNvSpPr>
          <p:nvPr>
            <p:ph idx="1"/>
          </p:nvPr>
        </p:nvSpPr>
        <p:spPr>
          <a:xfrm>
            <a:off x="457200" y="1600200"/>
            <a:ext cx="8229600" cy="4983162"/>
          </a:xfrm>
        </p:spPr>
        <p:txBody>
          <a:bodyPr>
            <a:noAutofit/>
          </a:bodyPr>
          <a:lstStyle/>
          <a:p>
            <a:pPr marL="0" indent="0" algn="ctr">
              <a:buNone/>
            </a:pPr>
            <a:r>
              <a:rPr lang="pl-PL" sz="1600" dirty="0"/>
              <a:t>Obowiązek sprzedającego </a:t>
            </a:r>
            <a:r>
              <a:rPr lang="pl-PL" sz="1600" dirty="0">
                <a:sym typeface="Wingdings" panose="05000000000000000000" pitchFamily="2" charset="2"/>
              </a:rPr>
              <a:t>  </a:t>
            </a:r>
            <a:r>
              <a:rPr lang="pl-PL" sz="1600" b="1" dirty="0">
                <a:sym typeface="Wingdings" panose="05000000000000000000" pitchFamily="2" charset="2"/>
              </a:rPr>
              <a:t>przeniesienie własności </a:t>
            </a:r>
            <a:r>
              <a:rPr lang="pl-PL" sz="1600" b="1" dirty="0">
                <a:solidFill>
                  <a:srgbClr val="FF0000"/>
                </a:solidFill>
                <a:sym typeface="Wingdings" panose="05000000000000000000" pitchFamily="2" charset="2"/>
              </a:rPr>
              <a:t>rzeczy</a:t>
            </a:r>
            <a:endParaRPr lang="pl-PL" sz="1600" dirty="0"/>
          </a:p>
          <a:p>
            <a:pPr>
              <a:buFont typeface="Wingdings" pitchFamily="2" charset="2"/>
              <a:buChar char="ü"/>
            </a:pPr>
            <a:endParaRPr lang="pl-PL" sz="1600" dirty="0"/>
          </a:p>
          <a:p>
            <a:pPr>
              <a:buFont typeface="Wingdings" pitchFamily="2" charset="2"/>
              <a:buChar char="ü"/>
            </a:pPr>
            <a:r>
              <a:rPr lang="pl-PL" sz="1600" dirty="0"/>
              <a:t>Rzeczy oznaczone co do tożsamości- art.155§1 KC :</a:t>
            </a:r>
          </a:p>
          <a:p>
            <a:pPr marL="0" indent="0">
              <a:buNone/>
            </a:pPr>
            <a:r>
              <a:rPr lang="pl-PL" sz="1600" dirty="0"/>
              <a:t>§ 1. </a:t>
            </a:r>
            <a:r>
              <a:rPr lang="pl-PL" sz="1600" b="1" dirty="0">
                <a:solidFill>
                  <a:srgbClr val="FF0000"/>
                </a:solidFill>
              </a:rPr>
              <a:t>Umowa sprzedaży</a:t>
            </a:r>
            <a:r>
              <a:rPr lang="pl-PL" sz="1600" dirty="0"/>
              <a:t>, zamiany, darowizny, przekazania nieruchomości lub inna umowa zobowiązująca do przeniesienia własności </a:t>
            </a:r>
            <a:r>
              <a:rPr lang="pl-PL" sz="1600" b="1" dirty="0">
                <a:solidFill>
                  <a:srgbClr val="00B050"/>
                </a:solidFill>
              </a:rPr>
              <a:t>rzeczy co do tożsamości oznaczonej </a:t>
            </a:r>
            <a:r>
              <a:rPr lang="pl-PL" sz="1600" b="1" dirty="0">
                <a:solidFill>
                  <a:srgbClr val="FF0000"/>
                </a:solidFill>
              </a:rPr>
              <a:t>przenosi własność na nabywcę</a:t>
            </a:r>
            <a:r>
              <a:rPr lang="pl-PL" sz="1600" dirty="0"/>
              <a:t>, </a:t>
            </a:r>
            <a:r>
              <a:rPr lang="pl-PL" sz="1600" dirty="0">
                <a:solidFill>
                  <a:srgbClr val="FF0000"/>
                </a:solidFill>
              </a:rPr>
              <a:t>chyba że przepis szczególny stanowi inaczej albo że strony inaczej postanowiły</a:t>
            </a:r>
            <a:r>
              <a:rPr lang="pl-PL" sz="1600" dirty="0"/>
              <a:t>. </a:t>
            </a:r>
          </a:p>
          <a:p>
            <a:pPr marL="0" indent="0" algn="ctr">
              <a:buNone/>
            </a:pPr>
            <a:r>
              <a:rPr lang="pl-PL" sz="1600" dirty="0">
                <a:solidFill>
                  <a:srgbClr val="00B050"/>
                </a:solidFill>
                <a:sym typeface="Wingdings" pitchFamily="2" charset="2"/>
              </a:rPr>
              <a:t></a:t>
            </a:r>
            <a:r>
              <a:rPr lang="pl-PL" sz="1600" b="1" dirty="0">
                <a:solidFill>
                  <a:srgbClr val="00B050"/>
                </a:solidFill>
              </a:rPr>
              <a:t>nieruchomości – art. 157 KC</a:t>
            </a:r>
          </a:p>
          <a:p>
            <a:pPr marL="0" indent="0" algn="ctr">
              <a:buNone/>
            </a:pPr>
            <a:r>
              <a:rPr lang="pl-PL" sz="1600" b="1" dirty="0"/>
              <a:t>Art. 157. Niemożność przeniesienia własności z zastrzeżeniem warunku lub terminu </a:t>
            </a:r>
          </a:p>
          <a:p>
            <a:pPr marL="0" indent="0">
              <a:buNone/>
            </a:pPr>
            <a:r>
              <a:rPr lang="pl-PL" sz="1600" dirty="0"/>
              <a:t>§ 1. Własność </a:t>
            </a:r>
            <a:r>
              <a:rPr lang="pl-PL" sz="1600" b="1" dirty="0">
                <a:solidFill>
                  <a:srgbClr val="00B050"/>
                </a:solidFill>
              </a:rPr>
              <a:t>nieruchomości</a:t>
            </a:r>
            <a:r>
              <a:rPr lang="pl-PL" sz="1600" dirty="0"/>
              <a:t> </a:t>
            </a:r>
            <a:r>
              <a:rPr lang="pl-PL" sz="1600" b="1" dirty="0">
                <a:solidFill>
                  <a:srgbClr val="FF0000"/>
                </a:solidFill>
              </a:rPr>
              <a:t>nie</a:t>
            </a:r>
            <a:r>
              <a:rPr lang="pl-PL" sz="1600" dirty="0"/>
              <a:t> </a:t>
            </a:r>
            <a:r>
              <a:rPr lang="pl-PL" sz="1600" dirty="0">
                <a:solidFill>
                  <a:srgbClr val="FF0000"/>
                </a:solidFill>
              </a:rPr>
              <a:t>może być przeniesiona pod warunkiem ani z zastrzeżeniem terminu.</a:t>
            </a:r>
            <a:br>
              <a:rPr lang="pl-PL" sz="1600" dirty="0"/>
            </a:br>
            <a:r>
              <a:rPr lang="pl-PL" sz="1600" dirty="0"/>
              <a:t>§ 2. Jeżeli umowa zobowiązująca do przeniesienia własności nieruchomości została zawarta pod warunkiem lub z zastrzeżeniem terminu, do przeniesienia własności potrzebne jest dodatkowe porozumienie stron obejmujące ich bezwarunkową zgodę na niezwłoczne przejście własności</a:t>
            </a:r>
            <a:endParaRPr lang="pl-PL" sz="1600" b="1" dirty="0">
              <a:solidFill>
                <a:srgbClr val="00B050"/>
              </a:solidFill>
            </a:endParaRPr>
          </a:p>
          <a:p>
            <a:pPr>
              <a:buFont typeface="Wingdings" pitchFamily="2" charset="2"/>
              <a:buChar char="ü"/>
            </a:pPr>
            <a:r>
              <a:rPr lang="pl-PL" sz="1600" dirty="0"/>
              <a:t>Rzeczy oznaczone co do gatunku, rzeczy przyszłe- art. 155 § 2 KC:</a:t>
            </a:r>
          </a:p>
          <a:p>
            <a:pPr marL="0" indent="0">
              <a:buNone/>
            </a:pPr>
            <a:r>
              <a:rPr lang="pl-PL" sz="1600" dirty="0"/>
              <a:t>§ 2. Jeżeli przedmiotem umowy zobowiązującej do przeniesienia własności są </a:t>
            </a:r>
            <a:r>
              <a:rPr lang="pl-PL" sz="1600" b="1" dirty="0">
                <a:solidFill>
                  <a:srgbClr val="00B050"/>
                </a:solidFill>
              </a:rPr>
              <a:t>rzeczy oznaczone tylko co do gatunku</a:t>
            </a:r>
            <a:r>
              <a:rPr lang="pl-PL" sz="1600" dirty="0"/>
              <a:t>, </a:t>
            </a:r>
            <a:r>
              <a:rPr lang="pl-PL" sz="1600" b="1" dirty="0">
                <a:solidFill>
                  <a:srgbClr val="FF0000"/>
                </a:solidFill>
              </a:rPr>
              <a:t>do przeniesienia własności potrzebne jest </a:t>
            </a:r>
            <a:r>
              <a:rPr lang="pl-PL" sz="1600" b="1" u="sng" dirty="0">
                <a:solidFill>
                  <a:srgbClr val="FF0000"/>
                </a:solidFill>
              </a:rPr>
              <a:t>przeniesienie posiadania </a:t>
            </a:r>
            <a:r>
              <a:rPr lang="pl-PL" sz="1600" b="1" dirty="0">
                <a:solidFill>
                  <a:srgbClr val="FF0000"/>
                </a:solidFill>
              </a:rPr>
              <a:t>rzeczy</a:t>
            </a:r>
            <a:r>
              <a:rPr lang="pl-PL" sz="1600" dirty="0"/>
              <a:t>. To samo dotyczy wypadku, gdy przedmiotem umowy zobowiązującej do przeniesienia własności są </a:t>
            </a:r>
            <a:r>
              <a:rPr lang="pl-PL" sz="1600" b="1" dirty="0">
                <a:solidFill>
                  <a:srgbClr val="00B050"/>
                </a:solidFill>
              </a:rPr>
              <a:t>rzeczy przyszłe.</a:t>
            </a:r>
          </a:p>
          <a:p>
            <a:pPr>
              <a:buFont typeface="Wingdings" pitchFamily="2" charset="2"/>
              <a:buChar char="ü"/>
            </a:pPr>
            <a:endParaRPr lang="pl-PL" sz="1600" dirty="0"/>
          </a:p>
          <a:p>
            <a:pPr marL="0" indent="0">
              <a:buNone/>
            </a:pPr>
            <a:endParaRPr lang="pl-PL" sz="1600" dirty="0"/>
          </a:p>
          <a:p>
            <a:pPr>
              <a:buFont typeface="Wingdings" pitchFamily="2" charset="2"/>
              <a:buChar char="ü"/>
            </a:pPr>
            <a:endParaRPr lang="pl-PL" sz="1600" dirty="0"/>
          </a:p>
          <a:p>
            <a:pPr marL="0" indent="0">
              <a:buNone/>
            </a:pPr>
            <a:endParaRPr lang="pl-PL" sz="1600" dirty="0"/>
          </a:p>
        </p:txBody>
      </p:sp>
    </p:spTree>
    <p:extLst>
      <p:ext uri="{BB962C8B-B14F-4D97-AF65-F5344CB8AC3E}">
        <p14:creationId xmlns:p14="http://schemas.microsoft.com/office/powerpoint/2010/main" val="2885317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Sprzedaż</a:t>
            </a:r>
            <a:br>
              <a:rPr lang="pl-PL" dirty="0"/>
            </a:br>
            <a:r>
              <a:rPr lang="pl-PL" dirty="0"/>
              <a:t>-obowiązki stron-</a:t>
            </a:r>
          </a:p>
        </p:txBody>
      </p:sp>
      <p:sp>
        <p:nvSpPr>
          <p:cNvPr id="3" name="Symbol zastępczy zawartości 2"/>
          <p:cNvSpPr>
            <a:spLocks noGrp="1"/>
          </p:cNvSpPr>
          <p:nvPr>
            <p:ph idx="1"/>
          </p:nvPr>
        </p:nvSpPr>
        <p:spPr/>
        <p:txBody>
          <a:bodyPr>
            <a:normAutofit fontScale="47500" lnSpcReduction="20000"/>
          </a:bodyPr>
          <a:lstStyle/>
          <a:p>
            <a:pPr marL="0" indent="0" algn="ctr">
              <a:buNone/>
            </a:pPr>
            <a:r>
              <a:rPr lang="pl-PL" dirty="0"/>
              <a:t>Obowiązek sprzedającego </a:t>
            </a:r>
          </a:p>
          <a:p>
            <a:pPr marL="0" indent="0" algn="ctr">
              <a:buNone/>
            </a:pPr>
            <a:r>
              <a:rPr lang="pl-PL" dirty="0">
                <a:sym typeface="Wingdings" panose="05000000000000000000" pitchFamily="2" charset="2"/>
              </a:rPr>
              <a:t> </a:t>
            </a:r>
            <a:endParaRPr lang="pl-PL" b="1" dirty="0">
              <a:solidFill>
                <a:srgbClr val="FF0000"/>
              </a:solidFill>
            </a:endParaRPr>
          </a:p>
          <a:p>
            <a:pPr marL="0" indent="0" algn="ctr">
              <a:buNone/>
            </a:pPr>
            <a:r>
              <a:rPr lang="pl-PL" b="1" dirty="0"/>
              <a:t>wydanie</a:t>
            </a:r>
            <a:r>
              <a:rPr lang="pl-PL" dirty="0"/>
              <a:t> </a:t>
            </a:r>
            <a:r>
              <a:rPr lang="pl-PL" b="1" dirty="0">
                <a:solidFill>
                  <a:srgbClr val="FF0000"/>
                </a:solidFill>
              </a:rPr>
              <a:t>rzeczy</a:t>
            </a:r>
          </a:p>
          <a:p>
            <a:pPr marL="0" indent="0" algn="ctr">
              <a:buNone/>
            </a:pPr>
            <a:endParaRPr lang="pl-PL" b="1" dirty="0">
              <a:solidFill>
                <a:srgbClr val="FF0000"/>
              </a:solidFill>
            </a:endParaRPr>
          </a:p>
          <a:p>
            <a:pPr>
              <a:buFont typeface="Wingdings" pitchFamily="2" charset="2"/>
              <a:buChar char="ü"/>
            </a:pPr>
            <a:r>
              <a:rPr lang="pl-PL" dirty="0"/>
              <a:t>Wydanie rzeczy następuje przez </a:t>
            </a:r>
            <a:r>
              <a:rPr lang="pl-PL" b="1" dirty="0">
                <a:solidFill>
                  <a:srgbClr val="FF0000"/>
                </a:solidFill>
              </a:rPr>
              <a:t>przeniesienie posiadania</a:t>
            </a:r>
          </a:p>
          <a:p>
            <a:pPr>
              <a:buFont typeface="Wingdings" pitchFamily="2" charset="2"/>
              <a:buChar char="ü"/>
            </a:pPr>
            <a:r>
              <a:rPr lang="pl-PL" dirty="0"/>
              <a:t>Jeśli termin i miejsce wydania rzeczy nie są określone w umowie:</a:t>
            </a:r>
          </a:p>
          <a:p>
            <a:pPr marL="0" indent="0" algn="ctr">
              <a:buNone/>
            </a:pPr>
            <a:r>
              <a:rPr lang="pl-PL" b="1" dirty="0"/>
              <a:t>Art. 454. Określenie miejsca spełnienia świadczenia </a:t>
            </a:r>
          </a:p>
          <a:p>
            <a:pPr marL="0" indent="0">
              <a:buNone/>
            </a:pPr>
            <a:r>
              <a:rPr lang="pl-PL" dirty="0"/>
              <a:t>§ 1. Jeżeli miejsce spełnienia świadczenia nie jest oznaczone ani nie wynika z właściwości zobowiązania, </a:t>
            </a:r>
            <a:r>
              <a:rPr lang="pl-PL" b="1" dirty="0">
                <a:solidFill>
                  <a:srgbClr val="00B050"/>
                </a:solidFill>
              </a:rPr>
              <a:t>świadczenie powinno być spełnione w miejscu, gdzie w chwili powstania zobowiązania </a:t>
            </a:r>
            <a:r>
              <a:rPr lang="pl-PL" b="1" u="sng" dirty="0">
                <a:solidFill>
                  <a:srgbClr val="00B050"/>
                </a:solidFill>
              </a:rPr>
              <a:t>dłużnik</a:t>
            </a:r>
            <a:r>
              <a:rPr lang="pl-PL" b="1" dirty="0">
                <a:solidFill>
                  <a:srgbClr val="00B050"/>
                </a:solidFill>
              </a:rPr>
              <a:t> miał zamieszkanie lub siedzibę.</a:t>
            </a:r>
            <a:r>
              <a:rPr lang="pl-PL" dirty="0"/>
              <a:t> Jednakże </a:t>
            </a:r>
            <a:r>
              <a:rPr lang="pl-PL" dirty="0">
                <a:solidFill>
                  <a:srgbClr val="00B050"/>
                </a:solidFill>
              </a:rPr>
              <a:t>świadczenie pieniężne powinno być spełnione </a:t>
            </a:r>
            <a:r>
              <a:rPr lang="pl-PL" b="1" dirty="0">
                <a:solidFill>
                  <a:srgbClr val="00B050"/>
                </a:solidFill>
              </a:rPr>
              <a:t>w miejscu zamieszkania lub w siedzibie wierzyciela w chwili spełnienia świadczenia</a:t>
            </a:r>
            <a:r>
              <a:rPr lang="pl-PL" dirty="0"/>
              <a:t>; jeżeli wierzyciel zmienił miejsce zamieszkania lub siedzibę po powstaniu zobowiązania, ponosi spowodowaną przez tę zmianę nadwyżkę kosztów przesłania.</a:t>
            </a:r>
            <a:br>
              <a:rPr lang="pl-PL" dirty="0"/>
            </a:br>
            <a:r>
              <a:rPr lang="pl-PL" dirty="0"/>
              <a:t>§ 2. Jeżeli zobowiązanie ma związek z przedsiębiorstwem dłużnika lub wierzyciela, o miejscu spełnienia świadczenia rozstrzyga siedziba przedsiębiorstwa.</a:t>
            </a:r>
          </a:p>
          <a:p>
            <a:pPr marL="0" indent="0" algn="ctr">
              <a:buNone/>
            </a:pPr>
            <a:r>
              <a:rPr lang="pl-PL" b="1" dirty="0"/>
              <a:t>Art. 454</a:t>
            </a:r>
            <a:r>
              <a:rPr lang="pl-PL" b="1" baseline="30000" dirty="0"/>
              <a:t>1</a:t>
            </a:r>
            <a:r>
              <a:rPr lang="pl-PL" b="1" dirty="0"/>
              <a:t>. Miejsce spełnienia świadczenia przy przesyłce </a:t>
            </a:r>
          </a:p>
          <a:p>
            <a:pPr marL="0" indent="0">
              <a:buNone/>
            </a:pPr>
            <a:r>
              <a:rPr lang="pl-PL" dirty="0"/>
              <a:t>Jeżeli przedsiębiorca jest obowiązany przesłać rzecz konsumentowi do oznaczonego miejsca, miejsce to uważa się za miejsce spełnienia świadczenia. Zastrzeżenie przeciwne jest nieważne. </a:t>
            </a:r>
          </a:p>
          <a:p>
            <a:pPr>
              <a:buFont typeface="Wingdings" pitchFamily="2" charset="2"/>
              <a:buChar char="ü"/>
            </a:pPr>
            <a:endParaRPr lang="pl-PL" dirty="0"/>
          </a:p>
        </p:txBody>
      </p:sp>
    </p:spTree>
    <p:extLst>
      <p:ext uri="{BB962C8B-B14F-4D97-AF65-F5344CB8AC3E}">
        <p14:creationId xmlns:p14="http://schemas.microsoft.com/office/powerpoint/2010/main" val="2582960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332656"/>
            <a:ext cx="8229600" cy="1143000"/>
          </a:xfrm>
        </p:spPr>
        <p:txBody>
          <a:bodyPr>
            <a:normAutofit fontScale="90000"/>
          </a:bodyPr>
          <a:lstStyle/>
          <a:p>
            <a:r>
              <a:rPr lang="pl-PL" dirty="0"/>
              <a:t>Sprzedaż</a:t>
            </a:r>
            <a:br>
              <a:rPr lang="pl-PL" dirty="0"/>
            </a:br>
            <a:r>
              <a:rPr lang="pl-PL" dirty="0"/>
              <a:t>-obowiązki stron-</a:t>
            </a:r>
          </a:p>
        </p:txBody>
      </p:sp>
      <p:sp>
        <p:nvSpPr>
          <p:cNvPr id="3" name="Symbol zastępczy zawartości 2"/>
          <p:cNvSpPr>
            <a:spLocks noGrp="1"/>
          </p:cNvSpPr>
          <p:nvPr>
            <p:ph idx="1"/>
          </p:nvPr>
        </p:nvSpPr>
        <p:spPr/>
        <p:txBody>
          <a:bodyPr>
            <a:normAutofit fontScale="47500" lnSpcReduction="20000"/>
          </a:bodyPr>
          <a:lstStyle/>
          <a:p>
            <a:pPr marL="0" indent="0" algn="ctr">
              <a:buNone/>
            </a:pPr>
            <a:r>
              <a:rPr lang="pl-PL" dirty="0"/>
              <a:t>Obowiązek sprzedającego </a:t>
            </a:r>
          </a:p>
          <a:p>
            <a:pPr marL="0" indent="0" algn="ctr">
              <a:buNone/>
            </a:pPr>
            <a:r>
              <a:rPr lang="pl-PL" dirty="0">
                <a:sym typeface="Wingdings" panose="05000000000000000000" pitchFamily="2" charset="2"/>
              </a:rPr>
              <a:t> </a:t>
            </a:r>
            <a:endParaRPr lang="pl-PL" b="1" dirty="0">
              <a:solidFill>
                <a:srgbClr val="FF0000"/>
              </a:solidFill>
            </a:endParaRPr>
          </a:p>
          <a:p>
            <a:pPr marL="0" indent="0" algn="ctr">
              <a:buNone/>
            </a:pPr>
            <a:r>
              <a:rPr lang="pl-PL" b="1" dirty="0"/>
              <a:t>wydanie</a:t>
            </a:r>
            <a:r>
              <a:rPr lang="pl-PL" dirty="0"/>
              <a:t> </a:t>
            </a:r>
            <a:r>
              <a:rPr lang="pl-PL" b="1" dirty="0">
                <a:solidFill>
                  <a:srgbClr val="FF0000"/>
                </a:solidFill>
              </a:rPr>
              <a:t>rzeczy</a:t>
            </a:r>
          </a:p>
          <a:p>
            <a:pPr>
              <a:buFont typeface="Wingdings" pitchFamily="2" charset="2"/>
              <a:buChar char="ü"/>
            </a:pPr>
            <a:r>
              <a:rPr lang="pl-PL" dirty="0"/>
              <a:t>Koszty wydania rzeczy </a:t>
            </a:r>
          </a:p>
          <a:p>
            <a:r>
              <a:rPr lang="pl-PL" b="1" dirty="0"/>
              <a:t>Art. 547. Podział kosztów wydania i odebrania rzeczy </a:t>
            </a:r>
          </a:p>
          <a:p>
            <a:pPr marL="0" indent="0">
              <a:buNone/>
            </a:pPr>
            <a:r>
              <a:rPr lang="pl-PL" dirty="0"/>
              <a:t>§ 1. </a:t>
            </a:r>
            <a:r>
              <a:rPr lang="pl-PL" dirty="0">
                <a:solidFill>
                  <a:srgbClr val="FF0000"/>
                </a:solidFill>
              </a:rPr>
              <a:t>Jeżeli ani z umowy, ani z zarządzeń określających cenę nie wynika, kogo obciążają koszty wydania i odebrania rzeczy</a:t>
            </a:r>
            <a:r>
              <a:rPr lang="pl-PL" dirty="0"/>
              <a:t>, </a:t>
            </a:r>
            <a:r>
              <a:rPr lang="pl-PL" b="1" dirty="0">
                <a:solidFill>
                  <a:srgbClr val="FF0000"/>
                </a:solidFill>
              </a:rPr>
              <a:t>sprzedawca</a:t>
            </a:r>
            <a:r>
              <a:rPr lang="pl-PL" b="1" dirty="0"/>
              <a:t> ponosi koszty wydania</a:t>
            </a:r>
            <a:r>
              <a:rPr lang="pl-PL" dirty="0"/>
              <a:t>, w szczególności koszty zmierzenia lub zważenia, opakowania, ubezpieczenia za czas przewozu i koszty przesłania rzeczy, a koszty odebrania ponosi kupujący.</a:t>
            </a:r>
            <a:br>
              <a:rPr lang="pl-PL" dirty="0"/>
            </a:br>
            <a:r>
              <a:rPr lang="pl-PL" dirty="0"/>
              <a:t>§ 2. Jeżeli rzecz ma być przesłana do miejsca, które nie jest miejscem spełnienia świadczenia, koszty ubezpieczenia i przesłania ponosi kupujący.</a:t>
            </a:r>
            <a:br>
              <a:rPr lang="pl-PL" dirty="0"/>
            </a:br>
            <a:r>
              <a:rPr lang="pl-PL" dirty="0"/>
              <a:t>§ 3. Koszty nie wymienione w paragrafach poprzedzających ponoszą obie strony po połowie.</a:t>
            </a:r>
          </a:p>
          <a:p>
            <a:pPr marL="0" indent="0">
              <a:buNone/>
            </a:pPr>
            <a:endParaRPr lang="pl-PL" dirty="0"/>
          </a:p>
          <a:p>
            <a:pPr>
              <a:buFont typeface="Wingdings" pitchFamily="2" charset="2"/>
              <a:buChar char="ü"/>
            </a:pPr>
            <a:r>
              <a:rPr lang="pl-PL" dirty="0"/>
              <a:t>Sposób wydania </a:t>
            </a:r>
          </a:p>
          <a:p>
            <a:r>
              <a:rPr lang="pl-PL" b="1" dirty="0"/>
              <a:t>Art. 545. Sposób wydania i odebrania rzeczy sprzedanej </a:t>
            </a:r>
          </a:p>
          <a:p>
            <a:pPr marL="0" indent="0">
              <a:buNone/>
            </a:pPr>
            <a:r>
              <a:rPr lang="pl-PL" dirty="0"/>
              <a:t>§ 1. Sposób wydania i odebrania rzeczy sprzedanej powinien zapewnić jej </a:t>
            </a:r>
            <a:r>
              <a:rPr lang="pl-PL" b="1" dirty="0">
                <a:solidFill>
                  <a:srgbClr val="00B050"/>
                </a:solidFill>
              </a:rPr>
              <a:t>całość i nienaruszalność; w szczególności sposób opakowania i przewozu powinien odpowiadać właściwościom rzeczy</a:t>
            </a:r>
            <a:r>
              <a:rPr lang="pl-PL" dirty="0"/>
              <a:t>.</a:t>
            </a:r>
            <a:br>
              <a:rPr lang="pl-PL" dirty="0"/>
            </a:br>
            <a:r>
              <a:rPr lang="pl-PL" dirty="0"/>
              <a:t>§ 2. W razie przesłania rzeczy sprzedanej na miejsce przeznaczenia za pośrednictwem przewoźnika, </a:t>
            </a:r>
            <a:r>
              <a:rPr lang="pl-PL" b="1" dirty="0">
                <a:solidFill>
                  <a:srgbClr val="00B050"/>
                </a:solidFill>
              </a:rPr>
              <a:t>kupujący obowiązany jest zbadać przesyłkę w czasie i w sposób przyjęty przy przesyłkach tego rodzaju; </a:t>
            </a:r>
            <a:r>
              <a:rPr lang="pl-PL" dirty="0"/>
              <a:t>jeżeli stwierdził, że w czasie przewozu nastąpił ubytek lub uszkodzenie rzeczy, obowiązany jest dokonać wszelkich czynności niezbędnych do ustalenia odpowiedzialności przewoźnika.</a:t>
            </a:r>
          </a:p>
        </p:txBody>
      </p:sp>
    </p:spTree>
    <p:extLst>
      <p:ext uri="{BB962C8B-B14F-4D97-AF65-F5344CB8AC3E}">
        <p14:creationId xmlns:p14="http://schemas.microsoft.com/office/powerpoint/2010/main" val="4041600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Sprzedaż</a:t>
            </a:r>
            <a:br>
              <a:rPr lang="pl-PL" dirty="0"/>
            </a:br>
            <a:r>
              <a:rPr lang="pl-PL" dirty="0"/>
              <a:t>-obowiązki stron-</a:t>
            </a:r>
          </a:p>
        </p:txBody>
      </p:sp>
      <p:sp>
        <p:nvSpPr>
          <p:cNvPr id="3" name="Symbol zastępczy zawartości 2"/>
          <p:cNvSpPr>
            <a:spLocks noGrp="1"/>
          </p:cNvSpPr>
          <p:nvPr>
            <p:ph idx="1"/>
          </p:nvPr>
        </p:nvSpPr>
        <p:spPr/>
        <p:txBody>
          <a:bodyPr>
            <a:normAutofit fontScale="47500" lnSpcReduction="20000"/>
          </a:bodyPr>
          <a:lstStyle/>
          <a:p>
            <a:pPr marL="0" indent="0" algn="ctr">
              <a:buNone/>
            </a:pPr>
            <a:r>
              <a:rPr lang="pl-PL" dirty="0"/>
              <a:t>Obowiązek sprzedającego </a:t>
            </a:r>
          </a:p>
          <a:p>
            <a:pPr marL="0" indent="0" algn="ctr">
              <a:buNone/>
            </a:pPr>
            <a:r>
              <a:rPr lang="pl-PL" dirty="0">
                <a:sym typeface="Wingdings" panose="05000000000000000000" pitchFamily="2" charset="2"/>
              </a:rPr>
              <a:t> </a:t>
            </a:r>
            <a:endParaRPr lang="pl-PL" b="1" dirty="0">
              <a:solidFill>
                <a:srgbClr val="FF0000"/>
              </a:solidFill>
            </a:endParaRPr>
          </a:p>
          <a:p>
            <a:pPr marL="0" indent="0" algn="ctr">
              <a:buNone/>
            </a:pPr>
            <a:r>
              <a:rPr lang="pl-PL" b="1" dirty="0"/>
              <a:t>wydanie</a:t>
            </a:r>
            <a:r>
              <a:rPr lang="pl-PL" dirty="0"/>
              <a:t> </a:t>
            </a:r>
            <a:r>
              <a:rPr lang="pl-PL" b="1" dirty="0">
                <a:solidFill>
                  <a:srgbClr val="FF0000"/>
                </a:solidFill>
              </a:rPr>
              <a:t>rzeczy</a:t>
            </a:r>
          </a:p>
          <a:p>
            <a:pPr>
              <a:buFont typeface="Wingdings" pitchFamily="2" charset="2"/>
              <a:buChar char="ü"/>
            </a:pPr>
            <a:r>
              <a:rPr lang="pl-PL" dirty="0"/>
              <a:t> Przejście korzyści i ciężarów</a:t>
            </a:r>
          </a:p>
          <a:p>
            <a:r>
              <a:rPr lang="pl-PL" b="1" dirty="0"/>
              <a:t>Art. 548. Chwila przejścia korzyści i ciężarów </a:t>
            </a:r>
          </a:p>
          <a:p>
            <a:pPr marL="0" indent="0">
              <a:buNone/>
            </a:pPr>
            <a:r>
              <a:rPr lang="pl-PL" dirty="0"/>
              <a:t>§ 1. </a:t>
            </a:r>
            <a:r>
              <a:rPr lang="pl-PL" b="1" dirty="0"/>
              <a:t>Z chwilą wydania rzeczy sprzedanej </a:t>
            </a:r>
            <a:r>
              <a:rPr lang="pl-PL" dirty="0"/>
              <a:t>przechodzą na kupującego </a:t>
            </a:r>
            <a:r>
              <a:rPr lang="pl-PL" b="1" dirty="0"/>
              <a:t>korzyści i ciężary związane z rzeczą oraz niebezpieczeństwo przypadkowej utraty lub uszkodzenia rzeczy.</a:t>
            </a:r>
            <a:br>
              <a:rPr lang="pl-PL" b="1" dirty="0"/>
            </a:br>
            <a:r>
              <a:rPr lang="pl-PL" dirty="0"/>
              <a:t>§ 2. Jeżeli strony </a:t>
            </a:r>
            <a:r>
              <a:rPr lang="pl-PL" b="1" dirty="0"/>
              <a:t>zastrzegły inną chwilę przejścia korzyści i ciężarów</a:t>
            </a:r>
            <a:r>
              <a:rPr lang="pl-PL" dirty="0"/>
              <a:t>, poczytuje się w razie wątpliwości, że niebezpieczeństwo przypadkowej utraty lub uszkodzenia rzeczy przechodzi na kupującego z tą samą chwilą.</a:t>
            </a:r>
            <a:br>
              <a:rPr lang="pl-PL" dirty="0"/>
            </a:br>
            <a:r>
              <a:rPr lang="pl-PL" dirty="0"/>
              <a:t>§ 3. Jeżeli rzecz sprzedana ma zostać przesłana przez sprzedawcę kupującemu będącemu konsumentem, niebezpieczeństwo przypadkowej utraty lub uszkodzenia rzeczy przechodzi na kupującego z chwilą jej wydania kupującemu. Za wydanie rzeczy uważa się jej powierzenie przez sprzedawcę przewoźnikowi, jeżeli sprzedawca nie miał wpływu na wybór przewoźnika przez kupującego. Postanowienia mniej korzystne dla kupującego są nieważne. </a:t>
            </a:r>
          </a:p>
          <a:p>
            <a:pPr marL="0" indent="0">
              <a:buNone/>
            </a:pPr>
            <a:endParaRPr lang="pl-PL" dirty="0"/>
          </a:p>
          <a:p>
            <a:pPr marL="0" indent="0" algn="ctr">
              <a:buNone/>
            </a:pPr>
            <a:r>
              <a:rPr lang="pl-PL" dirty="0">
                <a:sym typeface="Wingdings" pitchFamily="2" charset="2"/>
              </a:rPr>
              <a:t> </a:t>
            </a:r>
            <a:r>
              <a:rPr lang="pl-PL" dirty="0"/>
              <a:t>Początek terminu odpowiedzialności sprzedawcy z tytułu rękojmi i gwaranta – </a:t>
            </a:r>
            <a:br>
              <a:rPr lang="pl-PL" dirty="0"/>
            </a:br>
            <a:r>
              <a:rPr lang="pl-PL" dirty="0"/>
              <a:t>z gwarancji</a:t>
            </a:r>
          </a:p>
          <a:p>
            <a:endParaRPr lang="pl-PL" dirty="0"/>
          </a:p>
        </p:txBody>
      </p:sp>
    </p:spTree>
    <p:extLst>
      <p:ext uri="{BB962C8B-B14F-4D97-AF65-F5344CB8AC3E}">
        <p14:creationId xmlns:p14="http://schemas.microsoft.com/office/powerpoint/2010/main" val="2755115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2073"/>
            <a:ext cx="8229600" cy="1143000"/>
          </a:xfrm>
        </p:spPr>
        <p:txBody>
          <a:bodyPr>
            <a:normAutofit fontScale="90000"/>
          </a:bodyPr>
          <a:lstStyle/>
          <a:p>
            <a:r>
              <a:rPr lang="pl-PL" dirty="0"/>
              <a:t>Sprzedaż</a:t>
            </a:r>
            <a:br>
              <a:rPr lang="pl-PL" dirty="0"/>
            </a:br>
            <a:r>
              <a:rPr lang="pl-PL" dirty="0"/>
              <a:t>-obowiązki stron-</a:t>
            </a:r>
          </a:p>
        </p:txBody>
      </p:sp>
      <p:sp>
        <p:nvSpPr>
          <p:cNvPr id="3" name="Symbol zastępczy zawartości 2"/>
          <p:cNvSpPr>
            <a:spLocks noGrp="1"/>
          </p:cNvSpPr>
          <p:nvPr>
            <p:ph idx="1"/>
          </p:nvPr>
        </p:nvSpPr>
        <p:spPr>
          <a:xfrm>
            <a:off x="457200" y="1417638"/>
            <a:ext cx="8229600" cy="5539754"/>
          </a:xfrm>
        </p:spPr>
        <p:txBody>
          <a:bodyPr>
            <a:normAutofit fontScale="40000" lnSpcReduction="20000"/>
          </a:bodyPr>
          <a:lstStyle/>
          <a:p>
            <a:pPr marL="0" indent="0" algn="ctr">
              <a:buNone/>
            </a:pPr>
            <a:r>
              <a:rPr lang="pl-PL" dirty="0"/>
              <a:t>Obowiązek kupującego </a:t>
            </a:r>
          </a:p>
          <a:p>
            <a:pPr marL="0" indent="0" algn="ctr">
              <a:buNone/>
            </a:pPr>
            <a:r>
              <a:rPr lang="pl-PL" dirty="0">
                <a:sym typeface="Wingdings" panose="05000000000000000000" pitchFamily="2" charset="2"/>
              </a:rPr>
              <a:t> </a:t>
            </a:r>
            <a:endParaRPr lang="pl-PL" b="1" dirty="0">
              <a:solidFill>
                <a:srgbClr val="FF0000"/>
              </a:solidFill>
            </a:endParaRPr>
          </a:p>
          <a:p>
            <a:pPr marL="0" indent="0" algn="ctr">
              <a:buNone/>
            </a:pPr>
            <a:r>
              <a:rPr lang="pl-PL" b="1" dirty="0"/>
              <a:t>zapłata</a:t>
            </a:r>
            <a:r>
              <a:rPr lang="pl-PL" dirty="0"/>
              <a:t> </a:t>
            </a:r>
            <a:r>
              <a:rPr lang="pl-PL" b="1" dirty="0">
                <a:solidFill>
                  <a:srgbClr val="FF0000"/>
                </a:solidFill>
              </a:rPr>
              <a:t>ceny</a:t>
            </a:r>
          </a:p>
          <a:p>
            <a:endParaRPr lang="pl-PL" b="1" dirty="0"/>
          </a:p>
          <a:p>
            <a:r>
              <a:rPr lang="pl-PL" b="1" dirty="0"/>
              <a:t>Art. 454. Określenie miejsca spełnienia świadczenia </a:t>
            </a:r>
          </a:p>
          <a:p>
            <a:r>
              <a:rPr lang="pl-PL" dirty="0"/>
              <a:t>§ 1. (…)</a:t>
            </a:r>
            <a:r>
              <a:rPr lang="pl-PL" b="1" dirty="0">
                <a:solidFill>
                  <a:srgbClr val="00B050"/>
                </a:solidFill>
              </a:rPr>
              <a:t>świadczenie pieniężne powinno być spełnione w miejscu zamieszkania lub w siedzibie </a:t>
            </a:r>
            <a:r>
              <a:rPr lang="pl-PL" b="1" u="sng" dirty="0">
                <a:solidFill>
                  <a:srgbClr val="00B050"/>
                </a:solidFill>
              </a:rPr>
              <a:t>wierzyciela </a:t>
            </a:r>
            <a:r>
              <a:rPr lang="pl-PL" b="1" dirty="0">
                <a:solidFill>
                  <a:srgbClr val="00B050"/>
                </a:solidFill>
              </a:rPr>
              <a:t>w chwili spełnienia świadczenia; jeżeli wierzyciel zmienił miejsce zamieszkania lub siedzibę po powstaniu zobowiązania, ponosi spowodowaną przez tę zmianę nadwyżkę kosztów przesłania.</a:t>
            </a:r>
            <a:br>
              <a:rPr lang="pl-PL" dirty="0"/>
            </a:br>
            <a:r>
              <a:rPr lang="pl-PL" dirty="0"/>
              <a:t>§ 2. Jeżeli zobowiązanie ma związek z przedsiębiorstwem dłużnika lub wierzyciela, o miejscu spełnienia świadczenia rozstrzyga siedziba przedsiębiorstwa.</a:t>
            </a:r>
          </a:p>
          <a:p>
            <a:pPr>
              <a:buFont typeface="Courier New" pitchFamily="49" charset="0"/>
              <a:buChar char="o"/>
            </a:pPr>
            <a:r>
              <a:rPr lang="pl-PL" b="1" dirty="0"/>
              <a:t>Równoczesność świadczeń – w braku odmiennych postanowień, moment wydania rzeczy jest początkiem biegu terminu przedawnienia o zapłatę ceny</a:t>
            </a:r>
          </a:p>
          <a:p>
            <a:pPr algn="ctr">
              <a:buFont typeface="Courier New" pitchFamily="49" charset="0"/>
              <a:buChar char="o"/>
            </a:pPr>
            <a:r>
              <a:rPr lang="pl-PL" dirty="0"/>
              <a:t>Zwłoka z zapłatą ceny </a:t>
            </a:r>
            <a:r>
              <a:rPr lang="pl-PL" dirty="0">
                <a:sym typeface="Wingdings" pitchFamily="2" charset="2"/>
              </a:rPr>
              <a:t></a:t>
            </a:r>
          </a:p>
          <a:p>
            <a:pPr>
              <a:buFont typeface="Courier New" pitchFamily="49" charset="0"/>
              <a:buChar char="o"/>
            </a:pPr>
            <a:r>
              <a:rPr lang="pl-PL" b="1" dirty="0"/>
              <a:t>Art. 476 Opóźnienie dłużnika; zwłoka</a:t>
            </a:r>
          </a:p>
          <a:p>
            <a:pPr>
              <a:buFont typeface="Courier New" pitchFamily="49" charset="0"/>
              <a:buChar char="o"/>
            </a:pPr>
            <a:r>
              <a:rPr lang="pl-PL" dirty="0"/>
              <a:t> </a:t>
            </a:r>
            <a:r>
              <a:rPr lang="pl-PL" b="1" dirty="0"/>
              <a:t>Dłużnik dopuszcza się </a:t>
            </a:r>
            <a:r>
              <a:rPr lang="pl-PL" b="1" dirty="0">
                <a:solidFill>
                  <a:srgbClr val="FF0000"/>
                </a:solidFill>
              </a:rPr>
              <a:t>zwłoki</a:t>
            </a:r>
            <a:r>
              <a:rPr lang="pl-PL" b="1" dirty="0"/>
              <a:t>, gdy nie spełnia świadczenia w terminie</a:t>
            </a:r>
            <a:r>
              <a:rPr lang="pl-PL" dirty="0"/>
              <a:t>, a jeżeli termin nie jest oznaczony, gdy nie spełnia świadczenia niezwłocznie po wezwaniu przez wierzyciela. </a:t>
            </a:r>
            <a:r>
              <a:rPr lang="pl-PL" b="1" dirty="0"/>
              <a:t>Nie dotyczy to wypadku, gdy </a:t>
            </a:r>
            <a:r>
              <a:rPr lang="pl-PL" b="1" dirty="0">
                <a:solidFill>
                  <a:srgbClr val="FF0000"/>
                </a:solidFill>
              </a:rPr>
              <a:t>opóźnienie</a:t>
            </a:r>
            <a:r>
              <a:rPr lang="pl-PL" b="1" dirty="0"/>
              <a:t> w spełnieniu świadczenia jest następstwem okoliczności, za które dłużnik odpowiedzialności nie ponosi.</a:t>
            </a:r>
          </a:p>
          <a:p>
            <a:pPr>
              <a:buFont typeface="Courier New" pitchFamily="49" charset="0"/>
              <a:buChar char="o"/>
            </a:pPr>
            <a:endParaRPr lang="pl-PL" dirty="0">
              <a:sym typeface="Wingdings" pitchFamily="2" charset="2"/>
            </a:endParaRPr>
          </a:p>
          <a:p>
            <a:r>
              <a:rPr lang="pl-PL" b="1" dirty="0"/>
              <a:t>Art. 491. Skutki pozostawania w zwłoce jednej ze stron </a:t>
            </a:r>
          </a:p>
          <a:p>
            <a:r>
              <a:rPr lang="pl-PL" dirty="0"/>
              <a:t>§ 1. Jeżeli jedna ze stron dopuszcza się </a:t>
            </a:r>
            <a:r>
              <a:rPr lang="pl-PL" b="1" dirty="0">
                <a:solidFill>
                  <a:srgbClr val="00B050"/>
                </a:solidFill>
              </a:rPr>
              <a:t>zwłoki w wykonaniu zobowiązania z umowy wzajemnej</a:t>
            </a:r>
            <a:r>
              <a:rPr lang="pl-PL" dirty="0"/>
              <a:t>, druga strona może wyznaczyć jej </a:t>
            </a:r>
            <a:r>
              <a:rPr lang="pl-PL" b="1" dirty="0">
                <a:solidFill>
                  <a:srgbClr val="00B050"/>
                </a:solidFill>
              </a:rPr>
              <a:t>odpowiedni </a:t>
            </a:r>
            <a:r>
              <a:rPr lang="pl-PL" b="1" u="sng" dirty="0">
                <a:solidFill>
                  <a:srgbClr val="00B050"/>
                </a:solidFill>
              </a:rPr>
              <a:t>dodatkowy</a:t>
            </a:r>
            <a:r>
              <a:rPr lang="pl-PL" b="1" dirty="0">
                <a:solidFill>
                  <a:srgbClr val="00B050"/>
                </a:solidFill>
              </a:rPr>
              <a:t> termin do wykonania z zagrożeniem, iż w razie bezskutecznego upływu wyznaczonego terminu będzie uprawniona do odstąpienia od umowy</a:t>
            </a:r>
            <a:r>
              <a:rPr lang="pl-PL" dirty="0"/>
              <a:t>. Może również bądź bez wyznaczenia terminu dodatkowego, bądź też po jego bezskutecznym upływie żądać </a:t>
            </a:r>
            <a:r>
              <a:rPr lang="pl-PL" b="1" dirty="0">
                <a:solidFill>
                  <a:srgbClr val="00B050"/>
                </a:solidFill>
              </a:rPr>
              <a:t>wykonania zobowiązania i naprawienia szkody wynikłej ze zwłoki.</a:t>
            </a:r>
            <a:br>
              <a:rPr lang="pl-PL" dirty="0"/>
            </a:br>
            <a:r>
              <a:rPr lang="pl-PL" dirty="0"/>
              <a:t>§ 2. Jeżeli świadczenia obu stron są podzielne, a jedna ze stron dopuszcza się zwłoki tylko co do części świadczenia, uprawnienie do odstąpienia od umowy przysługujące drugiej stronie ogranicza się, według jej wyboru, albo do tej części, albo do całej reszty nie spełnionego świadczenia. Strona ta może także odstąpić od umowy w całości, jeżeli wykonanie częściowe nie miałoby dla niej znaczenia ze względu na właściwości zobowiązania albo ze względu na zamierzony przez nią cel umowy, wiadomy stronie będącej w zwłoce. </a:t>
            </a:r>
          </a:p>
          <a:p>
            <a:endParaRPr lang="pl-PL" dirty="0"/>
          </a:p>
          <a:p>
            <a:pPr>
              <a:buFont typeface="Courier New" pitchFamily="49" charset="0"/>
              <a:buChar char="o"/>
            </a:pPr>
            <a:endParaRPr lang="pl-PL" dirty="0"/>
          </a:p>
        </p:txBody>
      </p:sp>
    </p:spTree>
    <p:extLst>
      <p:ext uri="{BB962C8B-B14F-4D97-AF65-F5344CB8AC3E}">
        <p14:creationId xmlns:p14="http://schemas.microsoft.com/office/powerpoint/2010/main" val="2789119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Sprzedaż</a:t>
            </a:r>
            <a:br>
              <a:rPr lang="pl-PL" dirty="0"/>
            </a:br>
            <a:r>
              <a:rPr lang="pl-PL" dirty="0"/>
              <a:t>-obowiązki stron-</a:t>
            </a:r>
          </a:p>
        </p:txBody>
      </p:sp>
      <p:sp>
        <p:nvSpPr>
          <p:cNvPr id="3" name="Symbol zastępczy zawartości 2"/>
          <p:cNvSpPr>
            <a:spLocks noGrp="1"/>
          </p:cNvSpPr>
          <p:nvPr>
            <p:ph idx="1"/>
          </p:nvPr>
        </p:nvSpPr>
        <p:spPr/>
        <p:txBody>
          <a:bodyPr>
            <a:normAutofit fontScale="55000" lnSpcReduction="20000"/>
          </a:bodyPr>
          <a:lstStyle/>
          <a:p>
            <a:pPr marL="0" indent="0" algn="ctr">
              <a:buNone/>
            </a:pPr>
            <a:r>
              <a:rPr lang="pl-PL" dirty="0"/>
              <a:t>Obowiązek kupującego </a:t>
            </a:r>
          </a:p>
          <a:p>
            <a:pPr marL="0" indent="0" algn="ctr">
              <a:buNone/>
            </a:pPr>
            <a:r>
              <a:rPr lang="pl-PL" dirty="0">
                <a:sym typeface="Wingdings" panose="05000000000000000000" pitchFamily="2" charset="2"/>
              </a:rPr>
              <a:t> </a:t>
            </a:r>
            <a:endParaRPr lang="pl-PL" b="1" dirty="0">
              <a:solidFill>
                <a:srgbClr val="FF0000"/>
              </a:solidFill>
            </a:endParaRPr>
          </a:p>
          <a:p>
            <a:pPr marL="0" indent="0" algn="ctr">
              <a:buNone/>
            </a:pPr>
            <a:r>
              <a:rPr lang="pl-PL" b="1" dirty="0"/>
              <a:t>odebranie</a:t>
            </a:r>
            <a:r>
              <a:rPr lang="pl-PL" dirty="0"/>
              <a:t> </a:t>
            </a:r>
            <a:r>
              <a:rPr lang="pl-PL" b="1" dirty="0">
                <a:solidFill>
                  <a:srgbClr val="FF0000"/>
                </a:solidFill>
              </a:rPr>
              <a:t>rzeczy</a:t>
            </a:r>
          </a:p>
          <a:p>
            <a:pPr>
              <a:buFont typeface="Courier New" pitchFamily="49" charset="0"/>
              <a:buChar char="o"/>
            </a:pPr>
            <a:r>
              <a:rPr lang="pl-PL" dirty="0"/>
              <a:t>Brak odebrania rzeczy przez kupującego </a:t>
            </a:r>
            <a:r>
              <a:rPr lang="pl-PL" dirty="0">
                <a:sym typeface="Wingdings" pitchFamily="2" charset="2"/>
              </a:rPr>
              <a:t> zwłoka wierzyciela </a:t>
            </a:r>
          </a:p>
          <a:p>
            <a:pPr>
              <a:buFont typeface="Courier New" pitchFamily="49" charset="0"/>
              <a:buChar char="o"/>
            </a:pPr>
            <a:r>
              <a:rPr lang="pl-PL" b="1" dirty="0"/>
              <a:t>Art. 486. Wierzyciel pozostający w zwłoce </a:t>
            </a:r>
          </a:p>
          <a:p>
            <a:pPr marL="0" indent="0">
              <a:buNone/>
            </a:pPr>
            <a:r>
              <a:rPr lang="pl-PL" dirty="0"/>
              <a:t>(…)§ 2. Wierzyciel dopuszcza się zwłoki, gdy bez uzasadnionego powodu </a:t>
            </a:r>
            <a:r>
              <a:rPr lang="pl-PL" b="1" dirty="0">
                <a:solidFill>
                  <a:srgbClr val="00B050"/>
                </a:solidFill>
              </a:rPr>
              <a:t>bądź uchyla się od przyjęcia zaofiarowanego świadczenia</a:t>
            </a:r>
            <a:r>
              <a:rPr lang="pl-PL" b="1" dirty="0"/>
              <a:t>, </a:t>
            </a:r>
            <a:r>
              <a:rPr lang="pl-PL" b="1" dirty="0">
                <a:solidFill>
                  <a:srgbClr val="00B050"/>
                </a:solidFill>
              </a:rPr>
              <a:t>bądź odmawia dokonania czynności, bez której świadczenie nie może być spełnione</a:t>
            </a:r>
            <a:r>
              <a:rPr lang="pl-PL" b="1" dirty="0"/>
              <a:t>, </a:t>
            </a:r>
            <a:r>
              <a:rPr lang="pl-PL" b="1" dirty="0">
                <a:solidFill>
                  <a:srgbClr val="00B050"/>
                </a:solidFill>
              </a:rPr>
              <a:t>bądź oświadcza dłużnikowi, że świadczenia nie przyjmie</a:t>
            </a:r>
            <a:r>
              <a:rPr lang="pl-PL" dirty="0">
                <a:solidFill>
                  <a:srgbClr val="00B050"/>
                </a:solidFill>
              </a:rPr>
              <a:t>.</a:t>
            </a:r>
          </a:p>
          <a:p>
            <a:pPr>
              <a:buFont typeface="Courier New" pitchFamily="49" charset="0"/>
              <a:buChar char="o"/>
            </a:pPr>
            <a:r>
              <a:rPr lang="pl-PL" dirty="0">
                <a:sym typeface="Wingdings" pitchFamily="2" charset="2"/>
              </a:rPr>
              <a:t>Art. 491 </a:t>
            </a:r>
            <a:r>
              <a:rPr lang="pl-PL" dirty="0" err="1">
                <a:sym typeface="Wingdings" pitchFamily="2" charset="2"/>
              </a:rPr>
              <a:t>kc</a:t>
            </a:r>
            <a:r>
              <a:rPr lang="pl-PL" dirty="0">
                <a:sym typeface="Wingdings" pitchFamily="2" charset="2"/>
              </a:rPr>
              <a:t> (skutki </a:t>
            </a:r>
            <a:r>
              <a:rPr lang="pl-PL" dirty="0"/>
              <a:t>pozostawania w zwłoce jednej ze stron)</a:t>
            </a:r>
            <a:endParaRPr lang="pl-PL" dirty="0">
              <a:sym typeface="Wingdings" pitchFamily="2" charset="2"/>
            </a:endParaRPr>
          </a:p>
          <a:p>
            <a:pPr>
              <a:buFont typeface="Courier New" pitchFamily="49" charset="0"/>
              <a:buChar char="o"/>
            </a:pPr>
            <a:r>
              <a:rPr lang="pl-PL" b="1" dirty="0"/>
              <a:t>Art. 551. Zwłoka kupującego w odbiorze rzeczy </a:t>
            </a:r>
          </a:p>
          <a:p>
            <a:pPr marL="0" indent="0">
              <a:buNone/>
            </a:pPr>
            <a:r>
              <a:rPr lang="pl-PL" dirty="0"/>
              <a:t>§ 1. </a:t>
            </a:r>
            <a:r>
              <a:rPr lang="pl-PL" b="1" dirty="0"/>
              <a:t>Jeżeli kupujący dopuścił się zwłoki z odebraniem rzeczy sprzedanej, sprzedawca może oddać rzecz na przechowanie na koszt i niebezpieczeństwo kupującego</a:t>
            </a:r>
            <a:r>
              <a:rPr lang="pl-PL" dirty="0"/>
              <a:t>.</a:t>
            </a:r>
            <a:br>
              <a:rPr lang="pl-PL" dirty="0"/>
            </a:br>
            <a:r>
              <a:rPr lang="pl-PL" dirty="0"/>
              <a:t>§ 2. Sprzedawca może również sprzedać rzecz na rachunek kupującego, powinien jednak uprzednio wyznaczyć kupującemu dodatkowy termin do odebrania, chyba że wyznaczenie terminu nie jest możliwe albo że rzecz jest narażona na zepsucie, albo że z innych względów groziłaby szkoda. O dokonaniu sprzedaży sprzedawca obowiązany jest niezwłocznie zawiadomić kupującego.</a:t>
            </a:r>
          </a:p>
          <a:p>
            <a:pPr>
              <a:buFont typeface="Courier New" pitchFamily="49" charset="0"/>
              <a:buChar char="o"/>
            </a:pPr>
            <a:endParaRPr lang="pl-PL" dirty="0"/>
          </a:p>
        </p:txBody>
      </p:sp>
    </p:spTree>
    <p:extLst>
      <p:ext uri="{BB962C8B-B14F-4D97-AF65-F5344CB8AC3E}">
        <p14:creationId xmlns:p14="http://schemas.microsoft.com/office/powerpoint/2010/main" val="1476469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Sprzedaż</a:t>
            </a:r>
            <a:br>
              <a:rPr lang="pl-PL" dirty="0"/>
            </a:br>
            <a:r>
              <a:rPr lang="pl-PL" dirty="0"/>
              <a:t>-inne obowiązki stron-</a:t>
            </a:r>
          </a:p>
        </p:txBody>
      </p:sp>
      <p:sp>
        <p:nvSpPr>
          <p:cNvPr id="3" name="Symbol zastępczy zawartości 2"/>
          <p:cNvSpPr>
            <a:spLocks noGrp="1"/>
          </p:cNvSpPr>
          <p:nvPr>
            <p:ph idx="1"/>
          </p:nvPr>
        </p:nvSpPr>
        <p:spPr/>
        <p:txBody>
          <a:bodyPr>
            <a:normAutofit fontScale="77500" lnSpcReduction="20000"/>
          </a:bodyPr>
          <a:lstStyle/>
          <a:p>
            <a:pPr marL="0" indent="0">
              <a:buNone/>
            </a:pPr>
            <a:r>
              <a:rPr lang="pl-PL" dirty="0"/>
              <a:t> Sprzedawca zobowiązany jest:</a:t>
            </a:r>
          </a:p>
          <a:p>
            <a:r>
              <a:rPr lang="pl-PL" dirty="0"/>
              <a:t> przed zawarciem umowy, poinformować kupującego o </a:t>
            </a:r>
            <a:r>
              <a:rPr lang="pl-PL" b="1" dirty="0"/>
              <a:t>stosunkach prawnych i faktycznych dotyczących rzeczy </a:t>
            </a:r>
          </a:p>
          <a:p>
            <a:r>
              <a:rPr lang="pl-PL" b="1" dirty="0"/>
              <a:t>wydać posiadane przez siebie dokumenty, które dotyczą rzeczy</a:t>
            </a:r>
            <a:r>
              <a:rPr lang="pl-PL" dirty="0"/>
              <a:t>; jeżeli treść takiego dokumentu dotyczy także innych rzeczy, sprzedawca obowiązany jest wydać uwierzytelniony wyciąg z dokumentu. </a:t>
            </a:r>
          </a:p>
          <a:p>
            <a:r>
              <a:rPr lang="pl-PL" dirty="0"/>
              <a:t>gdy potrzebne jest to do prawidłowego korzystania z rzeczy  zgodnie z jej przeznaczeniem – załączyć </a:t>
            </a:r>
            <a:r>
              <a:rPr lang="pl-PL" b="1" dirty="0"/>
              <a:t>instrukcję</a:t>
            </a:r>
            <a:r>
              <a:rPr lang="pl-PL" dirty="0"/>
              <a:t>. Ponadto, jeżeli jest to potrzebne do należytego korzystania z rzeczy zgodnie z jej przeznaczeniem, sprzedawca obowiązany jest załączyć instrukcję i udzielić wyjaśnień dotyczących sposobu korzystania z rzeczy.</a:t>
            </a:r>
          </a:p>
          <a:p>
            <a:pPr marL="0" indent="0">
              <a:buNone/>
            </a:pPr>
            <a:endParaRPr lang="pl-PL" dirty="0"/>
          </a:p>
        </p:txBody>
      </p:sp>
    </p:spTree>
    <p:extLst>
      <p:ext uri="{BB962C8B-B14F-4D97-AF65-F5344CB8AC3E}">
        <p14:creationId xmlns:p14="http://schemas.microsoft.com/office/powerpoint/2010/main" val="190751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Sprzedaż</a:t>
            </a:r>
            <a:br>
              <a:rPr lang="pl-PL" dirty="0"/>
            </a:br>
            <a:r>
              <a:rPr lang="pl-PL" dirty="0"/>
              <a:t>-inne obowiązki stron-</a:t>
            </a:r>
          </a:p>
        </p:txBody>
      </p:sp>
      <p:sp>
        <p:nvSpPr>
          <p:cNvPr id="3" name="Symbol zastępczy zawartości 2"/>
          <p:cNvSpPr>
            <a:spLocks noGrp="1"/>
          </p:cNvSpPr>
          <p:nvPr>
            <p:ph idx="1"/>
          </p:nvPr>
        </p:nvSpPr>
        <p:spPr/>
        <p:txBody>
          <a:bodyPr>
            <a:noAutofit/>
          </a:bodyPr>
          <a:lstStyle/>
          <a:p>
            <a:r>
              <a:rPr lang="pl-PL" sz="1600" dirty="0"/>
              <a:t>Sprzedawca zobowiązany jest (w przypadku, </a:t>
            </a:r>
            <a:r>
              <a:rPr lang="pl-PL" sz="1600" b="1" dirty="0">
                <a:solidFill>
                  <a:srgbClr val="FF0000"/>
                </a:solidFill>
              </a:rPr>
              <a:t>gdy kupującym jest konsument</a:t>
            </a:r>
            <a:r>
              <a:rPr lang="pl-PL" sz="1600" dirty="0"/>
              <a:t>):</a:t>
            </a:r>
          </a:p>
          <a:p>
            <a:r>
              <a:rPr lang="pl-PL" sz="1600" dirty="0"/>
              <a:t>Udzielić mu przed zawarciem umowy jasnych, zrozumiałych i niewprowadzających w błąd informacji w języku polskim, wystarczających do prawidłowego i pełnego korzystania z rzeczy sprzedanej. </a:t>
            </a:r>
          </a:p>
          <a:p>
            <a:r>
              <a:rPr lang="pl-PL" sz="1600" dirty="0"/>
              <a:t>Jeżeli rzecz jest sprzedawana w opakowaniu jednostkowym lub w zestawie, informacje, o których mowa w powyżej, powinny znajdować się </a:t>
            </a:r>
            <a:r>
              <a:rPr lang="pl-PL" sz="1600" b="1" dirty="0">
                <a:solidFill>
                  <a:srgbClr val="00B050"/>
                </a:solidFill>
              </a:rPr>
              <a:t>na rzeczy sprzedanej lub być z nią trwale połączone</a:t>
            </a:r>
            <a:r>
              <a:rPr lang="pl-PL" sz="1600" dirty="0"/>
              <a:t>. W pozostałych przypadkach sprzedawca jest obowiązany umieścić w miejscu sprzedaży informację, która może być ograniczona do rodzaju rzeczy, jej głównej cechy użytkowej oraz wskazania producenta lub importera rzeczy.</a:t>
            </a:r>
          </a:p>
          <a:p>
            <a:r>
              <a:rPr lang="pl-PL" sz="1600" dirty="0"/>
              <a:t>Zapewnić w miejscu sprzedaży odpowiednie warunki techniczno-organizacyjne umożliwiające dokonanie wyboru rzeczy sprzedanej i sprawdzenie jej jakości, kompletności oraz funkcjonowania głównych mechanizmów i podstawowych podzespołów.</a:t>
            </a:r>
          </a:p>
          <a:p>
            <a:r>
              <a:rPr lang="pl-PL" sz="1600" dirty="0"/>
              <a:t>Na żądanie kupującego -wyjaśnić znaczenie poszczególnych postanowień umowy.</a:t>
            </a:r>
          </a:p>
          <a:p>
            <a:r>
              <a:rPr lang="pl-PL" sz="1600" dirty="0"/>
              <a:t>Sprzedawca jest obowiązany wydać kupującemu wraz z rzeczą sprzedaną wszystkie elementy jej wyposażenia oraz sporządzone w języku polskim instrukcje obsługi, konserwacji i inne dokumenty wymagane przez odrębne przepisy.</a:t>
            </a:r>
          </a:p>
        </p:txBody>
      </p:sp>
    </p:spTree>
    <p:extLst>
      <p:ext uri="{BB962C8B-B14F-4D97-AF65-F5344CB8AC3E}">
        <p14:creationId xmlns:p14="http://schemas.microsoft.com/office/powerpoint/2010/main" val="705541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Sprzedaż</a:t>
            </a:r>
            <a:br>
              <a:rPr lang="pl-PL" dirty="0"/>
            </a:br>
            <a:r>
              <a:rPr lang="pl-PL" dirty="0"/>
              <a:t>-inne obowiązki stron-</a:t>
            </a:r>
          </a:p>
        </p:txBody>
      </p:sp>
      <p:sp>
        <p:nvSpPr>
          <p:cNvPr id="3" name="Symbol zastępczy zawartości 2"/>
          <p:cNvSpPr>
            <a:spLocks noGrp="1"/>
          </p:cNvSpPr>
          <p:nvPr>
            <p:ph idx="1"/>
          </p:nvPr>
        </p:nvSpPr>
        <p:spPr/>
        <p:txBody>
          <a:bodyPr>
            <a:normAutofit fontScale="92500" lnSpcReduction="10000"/>
          </a:bodyPr>
          <a:lstStyle/>
          <a:p>
            <a:pPr marL="0" indent="0">
              <a:buNone/>
            </a:pPr>
            <a:r>
              <a:rPr lang="pl-PL" dirty="0"/>
              <a:t>Kupujący:</a:t>
            </a:r>
          </a:p>
          <a:p>
            <a:r>
              <a:rPr lang="pl-PL" dirty="0"/>
              <a:t>W razie przesłania rzeczy sprzedanej na miejsce przeznaczenia za pośrednictwem przewoźnika, kupujący obowiązany jest </a:t>
            </a:r>
            <a:r>
              <a:rPr lang="pl-PL" b="1" dirty="0">
                <a:solidFill>
                  <a:srgbClr val="00B050"/>
                </a:solidFill>
              </a:rPr>
              <a:t>zbadać przesyłkę </a:t>
            </a:r>
            <a:r>
              <a:rPr lang="pl-PL" dirty="0"/>
              <a:t>w czasie i w sposób przyjęty przy przesyłkach tego rodzaju; jeżeli stwierdził, że w czasie przewozu nastąpił ubytek lub uszkodzenie rzeczy, obowiązany jest dokonać wszelkich czynności niezbędnych do ustalenia odpowiedzialności przewoźnika.</a:t>
            </a:r>
          </a:p>
        </p:txBody>
      </p:sp>
    </p:spTree>
    <p:extLst>
      <p:ext uri="{BB962C8B-B14F-4D97-AF65-F5344CB8AC3E}">
        <p14:creationId xmlns:p14="http://schemas.microsoft.com/office/powerpoint/2010/main" val="970830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Treść czynności prawnych</a:t>
            </a:r>
          </a:p>
        </p:txBody>
      </p:sp>
      <p:sp>
        <p:nvSpPr>
          <p:cNvPr id="3" name="Symbol zastępczy zawartości 2"/>
          <p:cNvSpPr>
            <a:spLocks noGrp="1"/>
          </p:cNvSpPr>
          <p:nvPr>
            <p:ph idx="1"/>
          </p:nvPr>
        </p:nvSpPr>
        <p:spPr>
          <a:xfrm>
            <a:off x="467544" y="1412776"/>
            <a:ext cx="8229600" cy="5170586"/>
          </a:xfrm>
        </p:spPr>
        <p:txBody>
          <a:bodyPr>
            <a:normAutofit fontScale="77500" lnSpcReduction="20000"/>
          </a:bodyPr>
          <a:lstStyle/>
          <a:p>
            <a:pPr algn="just"/>
            <a:r>
              <a:rPr lang="pl-PL" b="1" dirty="0"/>
              <a:t>Elementy przedmiotowo istotne </a:t>
            </a:r>
            <a:r>
              <a:rPr lang="pl-PL" i="1" dirty="0"/>
              <a:t>(</a:t>
            </a:r>
            <a:r>
              <a:rPr lang="pl-PL" i="1" dirty="0" err="1">
                <a:solidFill>
                  <a:srgbClr val="FF0000"/>
                </a:solidFill>
              </a:rPr>
              <a:t>essentialia</a:t>
            </a:r>
            <a:r>
              <a:rPr lang="pl-PL" i="1" dirty="0">
                <a:solidFill>
                  <a:srgbClr val="FF0000"/>
                </a:solidFill>
              </a:rPr>
              <a:t> </a:t>
            </a:r>
            <a:r>
              <a:rPr lang="pl-PL" i="1" dirty="0" err="1">
                <a:solidFill>
                  <a:srgbClr val="FF0000"/>
                </a:solidFill>
              </a:rPr>
              <a:t>negotii</a:t>
            </a:r>
            <a:r>
              <a:rPr lang="pl-PL" i="1" dirty="0"/>
              <a:t>)- </a:t>
            </a:r>
            <a:r>
              <a:rPr lang="pl-PL" dirty="0">
                <a:solidFill>
                  <a:srgbClr val="FF0000"/>
                </a:solidFill>
              </a:rPr>
              <a:t>konstytutywne, konieczne </a:t>
            </a:r>
            <a:r>
              <a:rPr lang="pl-PL" dirty="0"/>
              <a:t>składniki danego typu czynności prawnej</a:t>
            </a:r>
          </a:p>
          <a:p>
            <a:pPr algn="just"/>
            <a:r>
              <a:rPr lang="pl-PL" b="1" dirty="0"/>
              <a:t>Elementy nieistotne </a:t>
            </a:r>
            <a:r>
              <a:rPr lang="pl-PL" dirty="0"/>
              <a:t>(</a:t>
            </a:r>
            <a:r>
              <a:rPr lang="pl-PL" i="1" dirty="0">
                <a:solidFill>
                  <a:srgbClr val="FF0000"/>
                </a:solidFill>
              </a:rPr>
              <a:t>naturalia </a:t>
            </a:r>
            <a:r>
              <a:rPr lang="pl-PL" i="1" dirty="0" err="1">
                <a:solidFill>
                  <a:srgbClr val="FF0000"/>
                </a:solidFill>
              </a:rPr>
              <a:t>negotii</a:t>
            </a:r>
            <a:r>
              <a:rPr lang="pl-PL" i="1" dirty="0"/>
              <a:t>) – </a:t>
            </a:r>
            <a:r>
              <a:rPr lang="pl-PL" dirty="0"/>
              <a:t>nie mają cech konstytutywnych, są objęte przepisami o charakterze dyspozytywnym, mogą zostać przez strony uregulowane odmiennie, a jeśli strony ich nie uregulują w sposób odmienny – zastosowanie znajdą </a:t>
            </a:r>
            <a:r>
              <a:rPr lang="pl-PL" b="1" dirty="0"/>
              <a:t>przepisy dyspozytywne </a:t>
            </a:r>
          </a:p>
          <a:p>
            <a:pPr marL="0" indent="0" algn="just">
              <a:buNone/>
            </a:pPr>
            <a:r>
              <a:rPr lang="pl-PL" dirty="0">
                <a:solidFill>
                  <a:schemeClr val="bg1">
                    <a:lumMod val="50000"/>
                  </a:schemeClr>
                </a:solidFill>
                <a:sym typeface="Wingdings" panose="05000000000000000000" pitchFamily="2" charset="2"/>
              </a:rPr>
              <a:t></a:t>
            </a:r>
            <a:r>
              <a:rPr lang="pl-PL" dirty="0">
                <a:solidFill>
                  <a:schemeClr val="bg1">
                    <a:lumMod val="50000"/>
                  </a:schemeClr>
                </a:solidFill>
              </a:rPr>
              <a:t>np. art. 462 KC § 1. Dłużnik, spełniając świadczenie, może żądać od   wierzyciela pokwitowania.§ 2. (…)§ 3. </a:t>
            </a:r>
            <a:r>
              <a:rPr lang="pl-PL" b="1" dirty="0">
                <a:solidFill>
                  <a:schemeClr val="bg1">
                    <a:lumMod val="50000"/>
                  </a:schemeClr>
                </a:solidFill>
              </a:rPr>
              <a:t>Koszty pokwitowania ponosi dłużnik, </a:t>
            </a:r>
            <a:r>
              <a:rPr lang="pl-PL" b="1" u="sng" dirty="0">
                <a:solidFill>
                  <a:schemeClr val="bg1">
                    <a:lumMod val="50000"/>
                  </a:schemeClr>
                </a:solidFill>
              </a:rPr>
              <a:t>chyba że umówiono się inaczej. </a:t>
            </a:r>
            <a:endParaRPr lang="pl-PL" b="1" i="1" u="sng" dirty="0">
              <a:solidFill>
                <a:schemeClr val="bg1">
                  <a:lumMod val="50000"/>
                </a:schemeClr>
              </a:solidFill>
            </a:endParaRPr>
          </a:p>
          <a:p>
            <a:r>
              <a:rPr lang="pl-PL" b="1" dirty="0"/>
              <a:t>Elementy podmiotowo istotne </a:t>
            </a:r>
            <a:r>
              <a:rPr lang="pl-PL" i="1" dirty="0"/>
              <a:t>(</a:t>
            </a:r>
            <a:r>
              <a:rPr lang="pl-PL" i="1" dirty="0" err="1">
                <a:solidFill>
                  <a:srgbClr val="FF0000"/>
                </a:solidFill>
              </a:rPr>
              <a:t>accidentalia</a:t>
            </a:r>
            <a:r>
              <a:rPr lang="pl-PL" i="1" dirty="0">
                <a:solidFill>
                  <a:srgbClr val="FF0000"/>
                </a:solidFill>
              </a:rPr>
              <a:t> </a:t>
            </a:r>
            <a:r>
              <a:rPr lang="pl-PL" i="1" dirty="0" err="1">
                <a:solidFill>
                  <a:srgbClr val="FF0000"/>
                </a:solidFill>
              </a:rPr>
              <a:t>negotii</a:t>
            </a:r>
            <a:r>
              <a:rPr lang="pl-PL" i="1" dirty="0"/>
              <a:t>) – </a:t>
            </a:r>
            <a:r>
              <a:rPr lang="pl-PL" dirty="0"/>
              <a:t>by występowały, strony muszą zastrzec ich istnienie – np. warunek, termin</a:t>
            </a:r>
            <a:endParaRPr lang="pl-PL" i="1" dirty="0"/>
          </a:p>
        </p:txBody>
      </p:sp>
    </p:spTree>
    <p:extLst>
      <p:ext uri="{BB962C8B-B14F-4D97-AF65-F5344CB8AC3E}">
        <p14:creationId xmlns:p14="http://schemas.microsoft.com/office/powerpoint/2010/main" val="4252584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DB5B47D-2B21-4CE8-96F7-3F31AF599D6C}"/>
              </a:ext>
            </a:extLst>
          </p:cNvPr>
          <p:cNvSpPr>
            <a:spLocks noGrp="1"/>
          </p:cNvSpPr>
          <p:nvPr>
            <p:ph type="title"/>
          </p:nvPr>
        </p:nvSpPr>
        <p:spPr>
          <a:xfrm>
            <a:off x="457200" y="116632"/>
            <a:ext cx="8229600" cy="422920"/>
          </a:xfrm>
        </p:spPr>
        <p:txBody>
          <a:bodyPr>
            <a:normAutofit/>
          </a:bodyPr>
          <a:lstStyle/>
          <a:p>
            <a:r>
              <a:rPr lang="pl-PL" sz="1500" dirty="0"/>
              <a:t>Przedawnienie</a:t>
            </a:r>
          </a:p>
        </p:txBody>
      </p:sp>
      <p:sp>
        <p:nvSpPr>
          <p:cNvPr id="3" name="Symbol zastępczy zawartości 2">
            <a:extLst>
              <a:ext uri="{FF2B5EF4-FFF2-40B4-BE49-F238E27FC236}">
                <a16:creationId xmlns:a16="http://schemas.microsoft.com/office/drawing/2014/main" id="{0EFDEBC1-6B9A-4C03-ADB2-38A46D387662}"/>
              </a:ext>
            </a:extLst>
          </p:cNvPr>
          <p:cNvSpPr>
            <a:spLocks noGrp="1"/>
          </p:cNvSpPr>
          <p:nvPr>
            <p:ph idx="1"/>
          </p:nvPr>
        </p:nvSpPr>
        <p:spPr>
          <a:xfrm>
            <a:off x="457200" y="620688"/>
            <a:ext cx="8229600" cy="5760640"/>
          </a:xfrm>
        </p:spPr>
        <p:txBody>
          <a:bodyPr>
            <a:normAutofit fontScale="40000" lnSpcReduction="20000"/>
          </a:bodyPr>
          <a:lstStyle/>
          <a:p>
            <a:pPr marL="0" indent="0" algn="ctr">
              <a:buNone/>
            </a:pPr>
            <a:r>
              <a:rPr lang="pl-PL" b="1" dirty="0"/>
              <a:t>Skutek przedawnienia</a:t>
            </a:r>
            <a:r>
              <a:rPr lang="pl-PL" dirty="0"/>
              <a:t>:</a:t>
            </a:r>
          </a:p>
          <a:p>
            <a:pPr>
              <a:buFont typeface="Wingdings" panose="05000000000000000000" pitchFamily="2" charset="2"/>
              <a:buChar char="ü"/>
            </a:pPr>
            <a:r>
              <a:rPr lang="pl-PL" dirty="0"/>
              <a:t> następuje po upływie określonego terminu </a:t>
            </a:r>
          </a:p>
          <a:p>
            <a:pPr algn="just">
              <a:buFont typeface="Wingdings" panose="05000000000000000000" pitchFamily="2" charset="2"/>
              <a:buChar char="ü"/>
            </a:pPr>
            <a:r>
              <a:rPr lang="pl-PL" dirty="0"/>
              <a:t> polega na tym, że roszczenie istnieje nadal, ale osoba, przeciwko której przysługuje roszczenie, może odmówić zachowania, do którego jest zobowiązana</a:t>
            </a:r>
          </a:p>
          <a:p>
            <a:pPr marL="0" indent="0" algn="ctr">
              <a:buNone/>
            </a:pPr>
            <a:endParaRPr lang="pl-PL" b="1" dirty="0"/>
          </a:p>
          <a:p>
            <a:pPr marL="0" indent="0" algn="ctr">
              <a:buNone/>
            </a:pPr>
            <a:r>
              <a:rPr lang="pl-PL" b="1" dirty="0"/>
              <a:t>Zarzut przedawnienia:</a:t>
            </a:r>
          </a:p>
          <a:p>
            <a:pPr algn="just">
              <a:buFont typeface="Wingdings" panose="05000000000000000000" pitchFamily="2" charset="2"/>
              <a:buChar char="ü"/>
            </a:pPr>
            <a:r>
              <a:rPr lang="pl-PL" dirty="0"/>
              <a:t>sam upływ terminu przedawnienia nie wyklucza udzielenia roszczeniu sankcji państwowej, jeżeli dłużnik w toku postępowania nie powoła się na przedawnienie; </a:t>
            </a:r>
            <a:r>
              <a:rPr lang="pl-PL" b="1" dirty="0"/>
              <a:t>dopiero jeżeli zobowiązany podniesie w procesie zarzut przedawnienia, powództwo musi ulec oddaleniu</a:t>
            </a:r>
          </a:p>
          <a:p>
            <a:pPr algn="just">
              <a:buFont typeface="Wingdings" panose="05000000000000000000" pitchFamily="2" charset="2"/>
              <a:buChar char="ü"/>
            </a:pPr>
            <a:r>
              <a:rPr lang="pl-PL" b="1" dirty="0"/>
              <a:t>upływ terminu przedawnienia roszczenia przysługującego przeciwko konsumentowi uwzględnia się z urzędu, a nie na zarzut</a:t>
            </a:r>
            <a:r>
              <a:rPr lang="pl-PL" dirty="0"/>
              <a:t>, jedynie w wyjątkowych przypadkach sąd może, po rozważeniu interesów stron, nie uwzględnić upływu terminu przedawnienia roszczenia przysługującego przeciwko konsumentowi, jeżeli wymagają tego względy słuszności</a:t>
            </a:r>
          </a:p>
          <a:p>
            <a:pPr algn="just">
              <a:buFont typeface="Wingdings" panose="05000000000000000000" pitchFamily="2" charset="2"/>
              <a:buChar char="ü"/>
            </a:pPr>
            <a:endParaRPr lang="pl-PL" dirty="0"/>
          </a:p>
          <a:p>
            <a:pPr marL="0" indent="0" algn="just">
              <a:buNone/>
            </a:pPr>
            <a:endParaRPr lang="pl-PL" b="1" dirty="0"/>
          </a:p>
          <a:p>
            <a:pPr marL="0" indent="0" algn="ctr">
              <a:buNone/>
            </a:pPr>
            <a:endParaRPr lang="pl-PL" b="1" dirty="0"/>
          </a:p>
          <a:p>
            <a:pPr marL="0" indent="0" algn="ctr">
              <a:buNone/>
            </a:pPr>
            <a:endParaRPr lang="pl-PL" b="1" dirty="0"/>
          </a:p>
          <a:p>
            <a:pPr marL="0" indent="0" algn="ctr">
              <a:buNone/>
            </a:pPr>
            <a:endParaRPr lang="pl-PL" b="1" dirty="0"/>
          </a:p>
          <a:p>
            <a:pPr marL="0" indent="0" algn="ctr">
              <a:buNone/>
            </a:pPr>
            <a:r>
              <a:rPr lang="pl-PL" b="1" dirty="0"/>
              <a:t>Zobowiązanie naturalne </a:t>
            </a:r>
            <a:r>
              <a:rPr lang="pl-PL" dirty="0"/>
              <a:t>polega na tym, że:</a:t>
            </a:r>
          </a:p>
          <a:p>
            <a:pPr algn="just">
              <a:buFont typeface="Wingdings" panose="05000000000000000000" pitchFamily="2" charset="2"/>
              <a:buChar char="ü"/>
            </a:pPr>
            <a:r>
              <a:rPr lang="pl-PL" dirty="0"/>
              <a:t>uprawniony nie ma kompetencji do żądania od organu państwa lub innego podmiotu upoważnionego do stosowania prawa, aby użyły one przymusu w celu skłonienia zobowiązanego do podjęcia nakazanego zachowania</a:t>
            </a:r>
          </a:p>
          <a:p>
            <a:pPr algn="just">
              <a:buFont typeface="Wingdings" panose="05000000000000000000" pitchFamily="2" charset="2"/>
              <a:buChar char="ü"/>
            </a:pPr>
            <a:r>
              <a:rPr lang="pl-PL" dirty="0"/>
              <a:t> zobowiązany nadal ma prawny obowiązek świadczenia na rzecz uprawnionego, więc spełnione przez niego świadczenie będzie świadczeniem należnym</a:t>
            </a:r>
          </a:p>
          <a:p>
            <a:pPr algn="just">
              <a:buFont typeface="Wingdings" panose="05000000000000000000" pitchFamily="2" charset="2"/>
              <a:buChar char="ü"/>
            </a:pPr>
            <a:endParaRPr lang="pl-PL" dirty="0"/>
          </a:p>
          <a:p>
            <a:pPr marL="0" indent="0" algn="ctr">
              <a:buNone/>
            </a:pPr>
            <a:r>
              <a:rPr lang="pl-PL" b="1" dirty="0"/>
              <a:t>Art. 118. Terminy przedawnienia roszczeń</a:t>
            </a:r>
          </a:p>
          <a:p>
            <a:pPr marL="0" indent="0">
              <a:buNone/>
            </a:pPr>
            <a:r>
              <a:rPr lang="pl-PL" dirty="0">
                <a:solidFill>
                  <a:srgbClr val="FF0000"/>
                </a:solidFill>
                <a:effectLst>
                  <a:outerShdw blurRad="38100" dist="38100" dir="2700000" algn="tl">
                    <a:srgbClr val="000000">
                      <a:alpha val="43137"/>
                    </a:srgbClr>
                  </a:outerShdw>
                </a:effectLst>
              </a:rPr>
              <a:t>Jeżeli przepis szczególny nie stanowi inaczej</a:t>
            </a:r>
            <a:r>
              <a:rPr lang="pl-PL" dirty="0"/>
              <a:t>, </a:t>
            </a:r>
            <a:r>
              <a:rPr lang="pl-PL" b="1" dirty="0"/>
              <a:t>termin przedawnienia wynosi </a:t>
            </a:r>
            <a:r>
              <a:rPr lang="pl-PL" b="1" dirty="0">
                <a:solidFill>
                  <a:srgbClr val="FF0000"/>
                </a:solidFill>
              </a:rPr>
              <a:t>sześć lat</a:t>
            </a:r>
            <a:r>
              <a:rPr lang="pl-PL" dirty="0"/>
              <a:t>, a </a:t>
            </a:r>
            <a:r>
              <a:rPr lang="pl-PL" b="1" dirty="0"/>
              <a:t>dla roszczeń o świadczenia okresowe oraz roszczeń związanych z prowadzeniem działalności gospodarczej - </a:t>
            </a:r>
            <a:r>
              <a:rPr lang="pl-PL" b="1" dirty="0">
                <a:solidFill>
                  <a:srgbClr val="FF0000"/>
                </a:solidFill>
              </a:rPr>
              <a:t>trzy lata</a:t>
            </a:r>
            <a:r>
              <a:rPr lang="pl-PL" dirty="0"/>
              <a:t>. Jednakże koniec terminu przedawnienia przypada na ostatni dzień roku kalendarzowego, chyba że termin przedawnienia jest krótszy niż dwa lata.</a:t>
            </a:r>
          </a:p>
          <a:p>
            <a:pPr algn="just">
              <a:buFont typeface="Wingdings" panose="05000000000000000000" pitchFamily="2" charset="2"/>
              <a:buChar char="ü"/>
            </a:pPr>
            <a:endParaRPr lang="pl-PL" dirty="0"/>
          </a:p>
          <a:p>
            <a:pPr algn="just">
              <a:buFont typeface="Wingdings" panose="05000000000000000000" pitchFamily="2" charset="2"/>
              <a:buChar char="ü"/>
            </a:pPr>
            <a:endParaRPr lang="pl-PL" dirty="0"/>
          </a:p>
        </p:txBody>
      </p:sp>
      <p:pic>
        <p:nvPicPr>
          <p:cNvPr id="6" name="Obraz 5">
            <a:extLst>
              <a:ext uri="{FF2B5EF4-FFF2-40B4-BE49-F238E27FC236}">
                <a16:creationId xmlns:a16="http://schemas.microsoft.com/office/drawing/2014/main" id="{88D86222-3928-4AFE-895E-D93D6830CD7D}"/>
              </a:ext>
            </a:extLst>
          </p:cNvPr>
          <p:cNvPicPr>
            <a:picLocks noChangeAspect="1"/>
          </p:cNvPicPr>
          <p:nvPr/>
        </p:nvPicPr>
        <p:blipFill>
          <a:blip r:embed="rId2"/>
          <a:stretch>
            <a:fillRect/>
          </a:stretch>
        </p:blipFill>
        <p:spPr>
          <a:xfrm>
            <a:off x="1187624" y="3215108"/>
            <a:ext cx="7355160" cy="717947"/>
          </a:xfrm>
          <a:prstGeom prst="rect">
            <a:avLst/>
          </a:prstGeom>
        </p:spPr>
      </p:pic>
    </p:spTree>
    <p:extLst>
      <p:ext uri="{BB962C8B-B14F-4D97-AF65-F5344CB8AC3E}">
        <p14:creationId xmlns:p14="http://schemas.microsoft.com/office/powerpoint/2010/main" val="846821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Przedawnienie roszczeń z umowy sprzedaży</a:t>
            </a:r>
          </a:p>
        </p:txBody>
      </p:sp>
      <p:sp>
        <p:nvSpPr>
          <p:cNvPr id="3" name="Symbol zastępczy zawartości 2"/>
          <p:cNvSpPr>
            <a:spLocks noGrp="1"/>
          </p:cNvSpPr>
          <p:nvPr>
            <p:ph idx="1"/>
          </p:nvPr>
        </p:nvSpPr>
        <p:spPr/>
        <p:txBody>
          <a:bodyPr>
            <a:normAutofit fontScale="77500" lnSpcReduction="20000"/>
          </a:bodyPr>
          <a:lstStyle/>
          <a:p>
            <a:r>
              <a:rPr lang="pl-PL" b="1" dirty="0"/>
              <a:t>Art. 554. Termin przedawnienia roszczeń z tytułu sprzedaży </a:t>
            </a:r>
          </a:p>
          <a:p>
            <a:pPr marL="0" indent="0">
              <a:buNone/>
            </a:pPr>
            <a:r>
              <a:rPr lang="pl-PL" b="1" dirty="0"/>
              <a:t>Roszczenia z tytułu sprzedaży dokonanej w zakresie działalności przedsiębiorstwa sprzedawcy</a:t>
            </a:r>
            <a:r>
              <a:rPr lang="pl-PL" dirty="0"/>
              <a:t>, roszczenia rzemieślników z takiego tytułu oraz roszczenia prowadzących gospodarstwa rolne z tytułu sprzedaży płodów rolnych i leśnych </a:t>
            </a:r>
            <a:r>
              <a:rPr lang="pl-PL" b="1" dirty="0"/>
              <a:t>przedawniają się z upływem </a:t>
            </a:r>
            <a:r>
              <a:rPr lang="pl-PL" b="1" dirty="0">
                <a:solidFill>
                  <a:srgbClr val="FF0000"/>
                </a:solidFill>
              </a:rPr>
              <a:t>lat dwóch</a:t>
            </a:r>
            <a:r>
              <a:rPr lang="pl-PL" dirty="0"/>
              <a:t>. </a:t>
            </a:r>
          </a:p>
          <a:p>
            <a:r>
              <a:rPr lang="pl-PL" b="1" dirty="0"/>
              <a:t>Art. 541. Terminy przedawnienia wymienionych roszczeń </a:t>
            </a:r>
          </a:p>
          <a:p>
            <a:pPr marL="0" indent="0">
              <a:buNone/>
            </a:pPr>
            <a:r>
              <a:rPr lang="pl-PL" dirty="0"/>
              <a:t>Wynikające z przepisów o cenie sztywnej, maksymalnej, minimalnej lub wynikowej roszczenie sprzedawcy o dopłatę różnicy ceny, jak również roszczenie kupującego o zwrot tej różnicy przedawnia się z upływem </a:t>
            </a:r>
            <a:r>
              <a:rPr lang="pl-PL" b="1" dirty="0">
                <a:solidFill>
                  <a:srgbClr val="FF0000"/>
                </a:solidFill>
              </a:rPr>
              <a:t>roku </a:t>
            </a:r>
            <a:r>
              <a:rPr lang="pl-PL" b="1" dirty="0"/>
              <a:t>od dnia zapłaty. </a:t>
            </a:r>
          </a:p>
          <a:p>
            <a:pPr marL="0" indent="0">
              <a:buNone/>
            </a:pPr>
            <a:endParaRPr lang="pl-PL" dirty="0"/>
          </a:p>
        </p:txBody>
      </p:sp>
    </p:spTree>
    <p:extLst>
      <p:ext uri="{BB962C8B-B14F-4D97-AF65-F5344CB8AC3E}">
        <p14:creationId xmlns:p14="http://schemas.microsoft.com/office/powerpoint/2010/main" val="4212718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Rękojmia za wady rzeczy sprzedanej</a:t>
            </a:r>
          </a:p>
        </p:txBody>
      </p:sp>
      <p:sp>
        <p:nvSpPr>
          <p:cNvPr id="3" name="Symbol zastępczy zawartości 2"/>
          <p:cNvSpPr>
            <a:spLocks noGrp="1"/>
          </p:cNvSpPr>
          <p:nvPr>
            <p:ph idx="1"/>
          </p:nvPr>
        </p:nvSpPr>
        <p:spPr/>
        <p:txBody>
          <a:bodyPr>
            <a:normAutofit fontScale="92500"/>
          </a:bodyPr>
          <a:lstStyle/>
          <a:p>
            <a:r>
              <a:rPr lang="pl-PL" dirty="0"/>
              <a:t>Niewykonanie lub nienależyte wykonanie umowy – art. 471 i nast. KC</a:t>
            </a:r>
          </a:p>
          <a:p>
            <a:r>
              <a:rPr lang="pl-PL" b="1" dirty="0"/>
              <a:t>Wada fizyczna </a:t>
            </a:r>
            <a:r>
              <a:rPr lang="pl-PL" dirty="0"/>
              <a:t>lub </a:t>
            </a:r>
            <a:r>
              <a:rPr lang="pl-PL" b="1" dirty="0"/>
              <a:t>prawna</a:t>
            </a:r>
            <a:r>
              <a:rPr lang="pl-PL" dirty="0"/>
              <a:t> rzeczy sprzedanej </a:t>
            </a:r>
            <a:r>
              <a:rPr lang="pl-PL" dirty="0">
                <a:sym typeface="Wingdings" pitchFamily="2" charset="2"/>
              </a:rPr>
              <a:t> uprawnienia z tytułu rękojmi – art. 556  KC i nast.</a:t>
            </a:r>
          </a:p>
          <a:p>
            <a:pPr marL="0" indent="0" algn="ctr">
              <a:buNone/>
            </a:pPr>
            <a:r>
              <a:rPr lang="pl-PL" b="1" dirty="0"/>
              <a:t>Art. 556. Rękojmia za wady fizyczne i prawne rzeczy </a:t>
            </a:r>
          </a:p>
          <a:p>
            <a:pPr marL="0" indent="0">
              <a:buNone/>
            </a:pPr>
            <a:r>
              <a:rPr lang="pl-PL" dirty="0"/>
              <a:t>Sprzedawca jest odpowiedzialny względem kupującego, jeżeli rzecz sprzedana ma wadę fizyczną lub prawną (rękojmia). </a:t>
            </a:r>
          </a:p>
          <a:p>
            <a:endParaRPr lang="pl-PL" dirty="0"/>
          </a:p>
          <a:p>
            <a:endParaRPr lang="pl-PL" dirty="0"/>
          </a:p>
        </p:txBody>
      </p:sp>
    </p:spTree>
    <p:extLst>
      <p:ext uri="{BB962C8B-B14F-4D97-AF65-F5344CB8AC3E}">
        <p14:creationId xmlns:p14="http://schemas.microsoft.com/office/powerpoint/2010/main" val="23327676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Rękojmia za wady rzeczy sprzedanej</a:t>
            </a:r>
          </a:p>
        </p:txBody>
      </p:sp>
      <p:sp>
        <p:nvSpPr>
          <p:cNvPr id="3" name="Symbol zastępczy zawartości 2"/>
          <p:cNvSpPr>
            <a:spLocks noGrp="1"/>
          </p:cNvSpPr>
          <p:nvPr>
            <p:ph idx="1"/>
          </p:nvPr>
        </p:nvSpPr>
        <p:spPr/>
        <p:txBody>
          <a:bodyPr>
            <a:normAutofit fontScale="40000" lnSpcReduction="20000"/>
          </a:bodyPr>
          <a:lstStyle/>
          <a:p>
            <a:pPr marL="0" indent="0" algn="ctr">
              <a:buNone/>
            </a:pPr>
            <a:r>
              <a:rPr lang="pl-PL" sz="3500" b="1" dirty="0"/>
              <a:t>Wada fizyczna</a:t>
            </a:r>
          </a:p>
          <a:p>
            <a:r>
              <a:rPr lang="pl-PL" sz="3500" b="1" dirty="0"/>
              <a:t>Art. 556</a:t>
            </a:r>
            <a:r>
              <a:rPr lang="pl-PL" sz="3500" b="1" baseline="30000" dirty="0"/>
              <a:t>1</a:t>
            </a:r>
            <a:r>
              <a:rPr lang="pl-PL" sz="3500" b="1" dirty="0"/>
              <a:t>. Wada fizyczna rzeczy </a:t>
            </a:r>
          </a:p>
          <a:p>
            <a:pPr marL="0" indent="0">
              <a:buNone/>
            </a:pPr>
            <a:r>
              <a:rPr lang="pl-PL" sz="3500" dirty="0"/>
              <a:t>§ 1. </a:t>
            </a:r>
            <a:r>
              <a:rPr lang="pl-PL" sz="3500" b="1" dirty="0"/>
              <a:t>Wada fizyczna polega na niezgodności rzeczy sprzedanej z umową</a:t>
            </a:r>
            <a:r>
              <a:rPr lang="pl-PL" sz="3500" dirty="0"/>
              <a:t>. </a:t>
            </a:r>
            <a:r>
              <a:rPr lang="pl-PL" sz="3500" u="sng" dirty="0"/>
              <a:t>W szczególności </a:t>
            </a:r>
            <a:r>
              <a:rPr lang="pl-PL" sz="3500" dirty="0"/>
              <a:t>rzecz sprzedana jest niezgodna z umową, jeżeli:</a:t>
            </a:r>
            <a:br>
              <a:rPr lang="pl-PL" sz="3500" dirty="0"/>
            </a:br>
            <a:r>
              <a:rPr lang="pl-PL" sz="3500" dirty="0"/>
              <a:t>1) </a:t>
            </a:r>
            <a:r>
              <a:rPr lang="pl-PL" sz="3500" b="1" dirty="0">
                <a:solidFill>
                  <a:srgbClr val="00B050"/>
                </a:solidFill>
              </a:rPr>
              <a:t>nie ma właściwości, które rzecz tego rodzaju powinna mieć </a:t>
            </a:r>
            <a:r>
              <a:rPr lang="pl-PL" sz="3500" dirty="0"/>
              <a:t>ze względu na cel w umowie oznaczony albo wynikający z okoliczności lub przeznaczenia;</a:t>
            </a:r>
            <a:br>
              <a:rPr lang="pl-PL" sz="3500" dirty="0"/>
            </a:br>
            <a:r>
              <a:rPr lang="pl-PL" sz="3500" dirty="0"/>
              <a:t>2) </a:t>
            </a:r>
            <a:r>
              <a:rPr lang="pl-PL" sz="3500" b="1" dirty="0">
                <a:solidFill>
                  <a:srgbClr val="00B050"/>
                </a:solidFill>
              </a:rPr>
              <a:t>nie ma właściwości, o których istnieniu sprzedawca zapewnił kupującego, </a:t>
            </a:r>
            <a:r>
              <a:rPr lang="pl-PL" sz="3500" dirty="0"/>
              <a:t>w tym przedstawiając próbkę lub wzór;</a:t>
            </a:r>
            <a:br>
              <a:rPr lang="pl-PL" sz="3500" dirty="0"/>
            </a:br>
            <a:r>
              <a:rPr lang="pl-PL" sz="3500" dirty="0"/>
              <a:t>3) </a:t>
            </a:r>
            <a:r>
              <a:rPr lang="pl-PL" sz="3500" b="1" dirty="0">
                <a:solidFill>
                  <a:srgbClr val="00B050"/>
                </a:solidFill>
              </a:rPr>
              <a:t>nie nadaje się do celu, o którym kupujący poinformował sprzedawcę przy zawarciu umowy</a:t>
            </a:r>
            <a:r>
              <a:rPr lang="pl-PL" sz="3500" dirty="0"/>
              <a:t>, a sprzedawca nie zgłosił zastrzeżenia co do takiego jej przeznaczenia;</a:t>
            </a:r>
            <a:br>
              <a:rPr lang="pl-PL" sz="3500" dirty="0"/>
            </a:br>
            <a:r>
              <a:rPr lang="pl-PL" sz="3500" dirty="0"/>
              <a:t>4) </a:t>
            </a:r>
            <a:r>
              <a:rPr lang="pl-PL" sz="3500" b="1" dirty="0">
                <a:solidFill>
                  <a:srgbClr val="00B050"/>
                </a:solidFill>
              </a:rPr>
              <a:t>została kupującemu wydana w stanie niezupełnym.</a:t>
            </a:r>
            <a:br>
              <a:rPr lang="pl-PL" sz="3500" b="1" dirty="0">
                <a:solidFill>
                  <a:srgbClr val="00B050"/>
                </a:solidFill>
              </a:rPr>
            </a:br>
            <a:r>
              <a:rPr lang="pl-PL" sz="3500" dirty="0">
                <a:solidFill>
                  <a:srgbClr val="FF0000"/>
                </a:solidFill>
              </a:rPr>
              <a:t>§ 2. Jeżeli kupującym jest konsument, na równi z zapewnieniem sprzedawcy traktuje się </a:t>
            </a:r>
            <a:r>
              <a:rPr lang="pl-PL" sz="3500" b="1" dirty="0">
                <a:solidFill>
                  <a:srgbClr val="FF0000"/>
                </a:solidFill>
              </a:rPr>
              <a:t>publiczne zapewnienia producenta</a:t>
            </a:r>
            <a:r>
              <a:rPr lang="pl-PL" sz="3500" dirty="0">
                <a:solidFill>
                  <a:srgbClr val="FF0000"/>
                </a:solidFill>
              </a:rPr>
              <a:t> lub jego przedstawiciela, osoby, która wprowadza rzecz do obrotu w zakresie swojej działalności gospodarczej, oraz osoby, która przez umieszczenie na rzeczy sprzedanej swojej nazwy, znaku towarowego lub innego</a:t>
            </a:r>
            <a:r>
              <a:rPr lang="pl-PL" sz="3500" dirty="0"/>
              <a:t> </a:t>
            </a:r>
            <a:r>
              <a:rPr lang="pl-PL" sz="3500" dirty="0">
                <a:solidFill>
                  <a:srgbClr val="FF0000"/>
                </a:solidFill>
              </a:rPr>
              <a:t>oznaczenia odróżniającego przedstawia się jako producent.</a:t>
            </a:r>
            <a:br>
              <a:rPr lang="pl-PL" sz="3500" dirty="0">
                <a:solidFill>
                  <a:srgbClr val="FF0000"/>
                </a:solidFill>
              </a:rPr>
            </a:br>
            <a:r>
              <a:rPr lang="pl-PL" sz="3500" dirty="0"/>
              <a:t>§ 3. Rzecz sprzedana ma wadę fizyczną także </a:t>
            </a:r>
            <a:r>
              <a:rPr lang="pl-PL" sz="3500" b="1" dirty="0">
                <a:solidFill>
                  <a:srgbClr val="00B050"/>
                </a:solidFill>
              </a:rPr>
              <a:t>w razie nieprawidłowego jej zamontowania i uruchomienia, jeżeli czynności te zostały wykonane przez sprzedawcę lub osobę trzecią, za którą sprzedawca ponosi odpowiedzialność, albo przez kupującego, który postąpił według instrukcji otrzymanej od sprzedawcy.</a:t>
            </a:r>
          </a:p>
          <a:p>
            <a:r>
              <a:rPr lang="pl-PL" sz="3500" b="1" dirty="0"/>
              <a:t>Art. 557. Zwolnienie sprzedawcy od odpowiedzialności z tytułu rękojmi </a:t>
            </a:r>
          </a:p>
          <a:p>
            <a:pPr marL="0" indent="0">
              <a:buNone/>
            </a:pPr>
            <a:r>
              <a:rPr lang="pl-PL" sz="3500" dirty="0"/>
              <a:t>(…)§ </a:t>
            </a:r>
            <a:r>
              <a:rPr lang="pl-PL" sz="3500" dirty="0">
                <a:solidFill>
                  <a:srgbClr val="FF0000"/>
                </a:solidFill>
              </a:rPr>
              <a:t>3. Sprzedawca nie jest odpowiedzialny względem kupującego będącego konsumentem za to, że rzecz sprzedana nie ma właściwości wynikających z publicznych zapewnień, o których mowa w </a:t>
            </a:r>
            <a:r>
              <a:rPr lang="pl-PL" sz="3500" b="1" dirty="0">
                <a:solidFill>
                  <a:srgbClr val="FF0000"/>
                </a:solidFill>
              </a:rPr>
              <a:t>art. 556</a:t>
            </a:r>
            <a:r>
              <a:rPr lang="pl-PL" sz="3500" b="1" baseline="30000" dirty="0">
                <a:solidFill>
                  <a:srgbClr val="FF0000"/>
                </a:solidFill>
              </a:rPr>
              <a:t>1</a:t>
            </a:r>
            <a:r>
              <a:rPr lang="pl-PL" sz="3500" dirty="0">
                <a:solidFill>
                  <a:srgbClr val="FF0000"/>
                </a:solidFill>
              </a:rPr>
              <a:t> </a:t>
            </a:r>
            <a:r>
              <a:rPr lang="pl-PL" sz="3500" i="1" dirty="0">
                <a:solidFill>
                  <a:srgbClr val="FF0000"/>
                </a:solidFill>
              </a:rPr>
              <a:t>wada fizyczna rzeczy</a:t>
            </a:r>
            <a:r>
              <a:rPr lang="pl-PL" sz="3500" dirty="0">
                <a:solidFill>
                  <a:srgbClr val="FF0000"/>
                </a:solidFill>
              </a:rPr>
              <a:t> § 2, </a:t>
            </a:r>
            <a:r>
              <a:rPr lang="pl-PL" sz="3500" b="1" dirty="0">
                <a:solidFill>
                  <a:srgbClr val="FF0000"/>
                </a:solidFill>
              </a:rPr>
              <a:t>jeżeli zapewnień tych nie znał ani, oceniając rozsądnie, nie mógł znać albo nie mogły one mieć wpływu na decyzję kupującego o zawarciu umowy sprzedaży, albo gdy ich treść została sprostowana przed zawarciem umowy sprzedaży. </a:t>
            </a:r>
          </a:p>
          <a:p>
            <a:endParaRPr lang="pl-PL" dirty="0"/>
          </a:p>
        </p:txBody>
      </p:sp>
    </p:spTree>
    <p:extLst>
      <p:ext uri="{BB962C8B-B14F-4D97-AF65-F5344CB8AC3E}">
        <p14:creationId xmlns:p14="http://schemas.microsoft.com/office/powerpoint/2010/main" val="556515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Rękojmia za wady rzeczy sprzedanej</a:t>
            </a:r>
          </a:p>
        </p:txBody>
      </p:sp>
      <p:sp>
        <p:nvSpPr>
          <p:cNvPr id="3" name="Symbol zastępczy zawartości 2"/>
          <p:cNvSpPr>
            <a:spLocks noGrp="1"/>
          </p:cNvSpPr>
          <p:nvPr>
            <p:ph idx="1"/>
          </p:nvPr>
        </p:nvSpPr>
        <p:spPr/>
        <p:txBody>
          <a:bodyPr>
            <a:normAutofit fontScale="92500" lnSpcReduction="20000"/>
          </a:bodyPr>
          <a:lstStyle/>
          <a:p>
            <a:pPr marL="0" indent="0" algn="ctr">
              <a:buNone/>
            </a:pPr>
            <a:r>
              <a:rPr lang="pl-PL" b="1" dirty="0"/>
              <a:t>Wada prawna</a:t>
            </a:r>
          </a:p>
          <a:p>
            <a:r>
              <a:rPr lang="pl-PL" b="1" dirty="0"/>
              <a:t>Art. 556</a:t>
            </a:r>
            <a:r>
              <a:rPr lang="pl-PL" b="1" baseline="30000" dirty="0"/>
              <a:t>3</a:t>
            </a:r>
            <a:r>
              <a:rPr lang="pl-PL" b="1" dirty="0"/>
              <a:t>. Odpowiedzialność sprzedawcy wobec kupującego </a:t>
            </a:r>
          </a:p>
          <a:p>
            <a:pPr marL="0" indent="0">
              <a:buNone/>
            </a:pPr>
            <a:r>
              <a:rPr lang="pl-PL" dirty="0"/>
              <a:t>Sprzedawca jest odpowiedzialny względem kupującego, jeżeli rzecz sprzedana stanowi </a:t>
            </a:r>
            <a:r>
              <a:rPr lang="pl-PL" b="1" dirty="0">
                <a:solidFill>
                  <a:srgbClr val="00B050"/>
                </a:solidFill>
              </a:rPr>
              <a:t>własność osoby trzeciej </a:t>
            </a:r>
            <a:r>
              <a:rPr lang="pl-PL" dirty="0"/>
              <a:t>albo jeżeli </a:t>
            </a:r>
            <a:r>
              <a:rPr lang="pl-PL" b="1" dirty="0">
                <a:solidFill>
                  <a:srgbClr val="00B050"/>
                </a:solidFill>
              </a:rPr>
              <a:t>jest obciążona prawem osoby trzeciej</a:t>
            </a:r>
            <a:r>
              <a:rPr lang="pl-PL" dirty="0"/>
              <a:t>, a także </a:t>
            </a:r>
            <a:r>
              <a:rPr lang="pl-PL" b="1" dirty="0">
                <a:solidFill>
                  <a:srgbClr val="00B050"/>
                </a:solidFill>
              </a:rPr>
              <a:t>jeżeli ograniczenie w korzystaniu lub rozporządzaniu rzeczą wynika z decyzji lub orzeczenia właściwego organu</a:t>
            </a:r>
            <a:r>
              <a:rPr lang="pl-PL" dirty="0"/>
              <a:t>; w razie sprzedaży prawa sprzedawca jest odpowiedzialny także za </a:t>
            </a:r>
            <a:r>
              <a:rPr lang="pl-PL" dirty="0">
                <a:solidFill>
                  <a:srgbClr val="00B050"/>
                </a:solidFill>
              </a:rPr>
              <a:t>istnienie prawa </a:t>
            </a:r>
            <a:r>
              <a:rPr lang="pl-PL" dirty="0"/>
              <a:t>(</a:t>
            </a:r>
            <a:r>
              <a:rPr lang="pl-PL" b="1" dirty="0"/>
              <a:t>wada prawna</a:t>
            </a:r>
            <a:r>
              <a:rPr lang="pl-PL" dirty="0"/>
              <a:t>). </a:t>
            </a:r>
          </a:p>
          <a:p>
            <a:endParaRPr lang="pl-PL" dirty="0"/>
          </a:p>
        </p:txBody>
      </p:sp>
    </p:spTree>
    <p:extLst>
      <p:ext uri="{BB962C8B-B14F-4D97-AF65-F5344CB8AC3E}">
        <p14:creationId xmlns:p14="http://schemas.microsoft.com/office/powerpoint/2010/main" val="17538105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116632"/>
            <a:ext cx="8229600" cy="1143000"/>
          </a:xfrm>
        </p:spPr>
        <p:txBody>
          <a:bodyPr>
            <a:normAutofit fontScale="90000"/>
          </a:bodyPr>
          <a:lstStyle/>
          <a:p>
            <a:r>
              <a:rPr lang="pl-PL" dirty="0"/>
              <a:t>Rękojmia za wady rzeczy sprzedanej</a:t>
            </a:r>
          </a:p>
        </p:txBody>
      </p:sp>
      <p:sp>
        <p:nvSpPr>
          <p:cNvPr id="3" name="Symbol zastępczy zawartości 2"/>
          <p:cNvSpPr>
            <a:spLocks noGrp="1"/>
          </p:cNvSpPr>
          <p:nvPr>
            <p:ph idx="1"/>
          </p:nvPr>
        </p:nvSpPr>
        <p:spPr>
          <a:xfrm>
            <a:off x="107504" y="1196752"/>
            <a:ext cx="9036496" cy="5661248"/>
          </a:xfrm>
        </p:spPr>
        <p:txBody>
          <a:bodyPr>
            <a:normAutofit fontScale="32500" lnSpcReduction="20000"/>
          </a:bodyPr>
          <a:lstStyle/>
          <a:p>
            <a:r>
              <a:rPr lang="pl-PL" sz="4600" b="1" dirty="0"/>
              <a:t>Art. 557. Zwolnienie sprzedawcy od odpowiedzialności z tytułu rękojmi </a:t>
            </a:r>
          </a:p>
          <a:p>
            <a:pPr marL="0" indent="0">
              <a:buNone/>
            </a:pPr>
            <a:r>
              <a:rPr lang="pl-PL" sz="4600" dirty="0"/>
              <a:t>§ 1. Sprzedawca jest zwolniony od odpowiedzialności z tytułu rękojmi</a:t>
            </a:r>
            <a:r>
              <a:rPr lang="pl-PL" sz="4600" b="1" dirty="0">
                <a:solidFill>
                  <a:srgbClr val="FF0000"/>
                </a:solidFill>
              </a:rPr>
              <a:t>, jeżeli kupujący </a:t>
            </a:r>
            <a:r>
              <a:rPr lang="pl-PL" sz="4600" b="1" u="sng" dirty="0">
                <a:solidFill>
                  <a:srgbClr val="FF0000"/>
                </a:solidFill>
              </a:rPr>
              <a:t>wiedział o wadzie w chwili zawarcia umowy.</a:t>
            </a:r>
            <a:br>
              <a:rPr lang="pl-PL" sz="4600" dirty="0"/>
            </a:br>
            <a:r>
              <a:rPr lang="pl-PL" sz="4600" dirty="0"/>
              <a:t>§ 2. Gdy przedmiotem sprzedaży są rzeczy oznaczone </a:t>
            </a:r>
            <a:r>
              <a:rPr lang="pl-PL" sz="4600" b="1" dirty="0">
                <a:solidFill>
                  <a:srgbClr val="FF0000"/>
                </a:solidFill>
              </a:rPr>
              <a:t>tylko co do gatunku albo rzeczy mające powstać w przyszłości, </a:t>
            </a:r>
            <a:r>
              <a:rPr lang="pl-PL" sz="4600" dirty="0"/>
              <a:t>sprzedawca jest zwolniony od odpowiedzialności z tytułu rękojmi, </a:t>
            </a:r>
            <a:r>
              <a:rPr lang="pl-PL" sz="4600" b="1" dirty="0">
                <a:solidFill>
                  <a:srgbClr val="FF0000"/>
                </a:solidFill>
              </a:rPr>
              <a:t>jeżeli kupujący wiedział o </a:t>
            </a:r>
            <a:r>
              <a:rPr lang="pl-PL" sz="4600" b="1" u="sng" dirty="0">
                <a:solidFill>
                  <a:srgbClr val="FF0000"/>
                </a:solidFill>
              </a:rPr>
              <a:t>wadzie w chwili wydania rzeczy</a:t>
            </a:r>
            <a:r>
              <a:rPr lang="pl-PL" sz="4600" b="1" dirty="0">
                <a:solidFill>
                  <a:srgbClr val="FF0000"/>
                </a:solidFill>
              </a:rPr>
              <a:t>. </a:t>
            </a:r>
            <a:r>
              <a:rPr lang="pl-PL" sz="4600" b="1" u="sng" dirty="0">
                <a:solidFill>
                  <a:srgbClr val="FF0000"/>
                </a:solidFill>
              </a:rPr>
              <a:t>Przepisu tego nie stosuje się, gdy kupującym jest konsument.</a:t>
            </a:r>
            <a:br>
              <a:rPr lang="pl-PL" sz="4600" b="1" u="sng" dirty="0">
                <a:solidFill>
                  <a:srgbClr val="FF0000"/>
                </a:solidFill>
              </a:rPr>
            </a:br>
            <a:r>
              <a:rPr lang="pl-PL" sz="4600" dirty="0"/>
              <a:t>§ 3.(…)</a:t>
            </a:r>
            <a:endParaRPr lang="pl-PL" sz="4600" b="1" dirty="0">
              <a:solidFill>
                <a:srgbClr val="FF0000"/>
              </a:solidFill>
            </a:endParaRPr>
          </a:p>
          <a:p>
            <a:r>
              <a:rPr lang="pl-PL" sz="4600" b="1" dirty="0"/>
              <a:t>Art. 558. Modyfikacja odpowiedzialności z tytułu rękojmi </a:t>
            </a:r>
          </a:p>
          <a:p>
            <a:pPr algn="just"/>
            <a:r>
              <a:rPr lang="pl-PL" sz="4600" dirty="0"/>
              <a:t>§ 1. Strony mogą odpowiedzialność z tytułu rękojmi </a:t>
            </a:r>
            <a:r>
              <a:rPr lang="pl-PL" sz="4600" b="1" dirty="0">
                <a:solidFill>
                  <a:srgbClr val="FF0000"/>
                </a:solidFill>
              </a:rPr>
              <a:t>rozszerzyć, ograniczyć lub wyłączyć</a:t>
            </a:r>
            <a:r>
              <a:rPr lang="pl-PL" sz="4600" b="1" dirty="0"/>
              <a:t>.  </a:t>
            </a:r>
            <a:r>
              <a:rPr lang="pl-PL" sz="4600" dirty="0"/>
              <a:t>Jeżeli </a:t>
            </a:r>
            <a:r>
              <a:rPr lang="pl-PL" sz="4600" b="1" dirty="0">
                <a:solidFill>
                  <a:srgbClr val="FF0000"/>
                </a:solidFill>
              </a:rPr>
              <a:t>kupującym jest </a:t>
            </a:r>
            <a:r>
              <a:rPr lang="pl-PL" sz="4600" b="1" u="sng" dirty="0">
                <a:solidFill>
                  <a:srgbClr val="FF0000"/>
                </a:solidFill>
              </a:rPr>
              <a:t>konsument, ograniczenie lub wyłączenie odpowiedzialności z tytułu rękojmi jest dopuszczalne tylko w przypadkach określonych </a:t>
            </a:r>
            <a:r>
              <a:rPr lang="pl-PL" sz="4600" b="1" u="sng" dirty="0">
                <a:solidFill>
                  <a:srgbClr val="FF0000"/>
                </a:solidFill>
                <a:effectLst>
                  <a:outerShdw blurRad="38100" dist="38100" dir="2700000" algn="tl">
                    <a:srgbClr val="000000">
                      <a:alpha val="43137"/>
                    </a:srgbClr>
                  </a:outerShdw>
                </a:effectLst>
              </a:rPr>
              <a:t>w przepisach szczególnych</a:t>
            </a:r>
            <a:r>
              <a:rPr lang="pl-PL" sz="4600" b="1" dirty="0">
                <a:solidFill>
                  <a:srgbClr val="FF0000"/>
                </a:solidFill>
              </a:rPr>
              <a:t>. </a:t>
            </a:r>
            <a:r>
              <a:rPr lang="pl-PL" sz="4600" b="1" dirty="0">
                <a:solidFill>
                  <a:schemeClr val="bg1">
                    <a:lumMod val="50000"/>
                  </a:schemeClr>
                </a:solidFill>
              </a:rPr>
              <a:t>(przykład: </a:t>
            </a:r>
            <a:r>
              <a:rPr lang="pl-PL" sz="4800" b="1" dirty="0">
                <a:solidFill>
                  <a:schemeClr val="bg1">
                    <a:lumMod val="50000"/>
                  </a:schemeClr>
                </a:solidFill>
              </a:rPr>
              <a:t>a</a:t>
            </a:r>
            <a:r>
              <a:rPr lang="pl-PL" sz="4800" dirty="0">
                <a:solidFill>
                  <a:schemeClr val="bg1">
                    <a:lumMod val="50000"/>
                  </a:schemeClr>
                </a:solidFill>
              </a:rPr>
              <a:t>rt. 568 § 1. Sprzedawca odpowiada z tytułu rękojmi, jeżeli wada fizyczna zostanie stwierdzona przed upływem dwóch lat, a gdy chodzi o wady nieruchomości - przed upływem pięciu lat od dnia wydania rzeczy kupującemu. </a:t>
            </a:r>
            <a:r>
              <a:rPr lang="pl-PL" sz="4800" b="1" dirty="0">
                <a:solidFill>
                  <a:schemeClr val="bg1">
                    <a:lumMod val="50000"/>
                  </a:schemeClr>
                </a:solidFill>
              </a:rPr>
              <a:t>Jeżeli kupującym jest konsument a przedmiotem sprzedaży jest używana rzecz ruchoma, odpowiedzialność sprzedawcy może zostać ograniczona, nie mniej niż do roku od dnia wydania rzeczy kupującemu.)</a:t>
            </a:r>
            <a:endParaRPr lang="pl-PL" sz="4600" b="1" dirty="0">
              <a:solidFill>
                <a:srgbClr val="FF0000"/>
              </a:solidFill>
            </a:endParaRPr>
          </a:p>
          <a:p>
            <a:pPr algn="just"/>
            <a:r>
              <a:rPr lang="pl-PL" sz="4600" dirty="0"/>
              <a:t>§ 2. </a:t>
            </a:r>
            <a:r>
              <a:rPr lang="pl-PL" sz="4600" dirty="0">
                <a:solidFill>
                  <a:srgbClr val="FF0000"/>
                </a:solidFill>
              </a:rPr>
              <a:t>Wyłączenie lub ograniczenie odpowiedzialności z tytułu rękojmi jest </a:t>
            </a:r>
            <a:r>
              <a:rPr lang="pl-PL" sz="4600" b="1" dirty="0">
                <a:solidFill>
                  <a:srgbClr val="FF0000"/>
                </a:solidFill>
              </a:rPr>
              <a:t>bezskuteczne</a:t>
            </a:r>
            <a:r>
              <a:rPr lang="pl-PL" sz="4600" dirty="0">
                <a:solidFill>
                  <a:srgbClr val="FF0000"/>
                </a:solidFill>
              </a:rPr>
              <a:t>, jeżeli sprzedawca </a:t>
            </a:r>
            <a:r>
              <a:rPr lang="pl-PL" sz="4600" b="1" dirty="0">
                <a:solidFill>
                  <a:srgbClr val="FF0000"/>
                </a:solidFill>
              </a:rPr>
              <a:t>zataił podstępnie </a:t>
            </a:r>
            <a:r>
              <a:rPr lang="pl-PL" sz="4600" dirty="0">
                <a:solidFill>
                  <a:srgbClr val="FF0000"/>
                </a:solidFill>
              </a:rPr>
              <a:t>wadę przed kupującym</a:t>
            </a:r>
            <a:r>
              <a:rPr lang="pl-PL" sz="4600" dirty="0"/>
              <a:t>. </a:t>
            </a:r>
          </a:p>
          <a:p>
            <a:r>
              <a:rPr lang="pl-PL" sz="4600" b="1" dirty="0"/>
              <a:t>Art. 559. Odpowiedzialność sprzedawcy z tytułu rękojmi </a:t>
            </a:r>
          </a:p>
          <a:p>
            <a:pPr marL="0" indent="0">
              <a:buNone/>
            </a:pPr>
            <a:r>
              <a:rPr lang="pl-PL" sz="4600" dirty="0"/>
              <a:t>Sprzedawca jest odpowiedzialny z tytułu rękojmi za wady fizyczne, które istniały w chwili przejścia niebezpieczeństwa na kupującego lub wynikły z przyczyny tkwiącej w rzeczy sprzedanej w tej samej chwili. </a:t>
            </a:r>
          </a:p>
          <a:p>
            <a:r>
              <a:rPr lang="pl-PL" sz="4600" b="1" dirty="0"/>
              <a:t>Art. 556</a:t>
            </a:r>
            <a:r>
              <a:rPr lang="pl-PL" sz="4600" b="1" baseline="30000" dirty="0"/>
              <a:t>2</a:t>
            </a:r>
            <a:r>
              <a:rPr lang="pl-PL" sz="4600" b="1" dirty="0"/>
              <a:t>. Domniemanie o chwili powstania lub istnienia wady rzeczy </a:t>
            </a:r>
          </a:p>
          <a:p>
            <a:pPr marL="0" indent="0">
              <a:buNone/>
            </a:pPr>
            <a:r>
              <a:rPr lang="pl-PL" sz="4600" dirty="0"/>
              <a:t>Jeżeli kupującym jest </a:t>
            </a:r>
            <a:r>
              <a:rPr lang="pl-PL" sz="4600" b="1" dirty="0">
                <a:solidFill>
                  <a:srgbClr val="FF0000"/>
                </a:solidFill>
              </a:rPr>
              <a:t>konsument</a:t>
            </a:r>
            <a:r>
              <a:rPr lang="pl-PL" sz="4600" dirty="0"/>
              <a:t>, a </a:t>
            </a:r>
            <a:r>
              <a:rPr lang="pl-PL" sz="4600" b="1" dirty="0">
                <a:solidFill>
                  <a:srgbClr val="FF0000"/>
                </a:solidFill>
              </a:rPr>
              <a:t>wada fizyczna została stwierdzona przed upływem roku od dnia wydania rzeczy sprzedanej, domniemywa się, że wada lub jej przyczyna istniała w chwili przejścia niebezpieczeństwa na kupującego. </a:t>
            </a:r>
          </a:p>
          <a:p>
            <a:pPr marL="0" indent="0">
              <a:buNone/>
            </a:pPr>
            <a:endParaRPr lang="pl-PL" dirty="0"/>
          </a:p>
        </p:txBody>
      </p:sp>
    </p:spTree>
    <p:extLst>
      <p:ext uri="{BB962C8B-B14F-4D97-AF65-F5344CB8AC3E}">
        <p14:creationId xmlns:p14="http://schemas.microsoft.com/office/powerpoint/2010/main" val="22123629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Rękojmia za wady rzeczy sprzedanej</a:t>
            </a:r>
            <a:br>
              <a:rPr lang="pl-PL" dirty="0"/>
            </a:br>
            <a:r>
              <a:rPr lang="pl-PL" dirty="0"/>
              <a:t>-akty staranności-</a:t>
            </a:r>
          </a:p>
        </p:txBody>
      </p:sp>
      <p:sp>
        <p:nvSpPr>
          <p:cNvPr id="3" name="Symbol zastępczy zawartości 2"/>
          <p:cNvSpPr>
            <a:spLocks noGrp="1"/>
          </p:cNvSpPr>
          <p:nvPr>
            <p:ph idx="1"/>
          </p:nvPr>
        </p:nvSpPr>
        <p:spPr/>
        <p:txBody>
          <a:bodyPr>
            <a:normAutofit fontScale="55000" lnSpcReduction="20000"/>
          </a:bodyPr>
          <a:lstStyle/>
          <a:p>
            <a:r>
              <a:rPr lang="pl-PL" dirty="0"/>
              <a:t>Akty staranności – zachowania kupującego, których niedopełnienie powoduje utratę uprawnień z tytułu rękojmi</a:t>
            </a:r>
          </a:p>
          <a:p>
            <a:pPr marL="0" indent="0" algn="ctr">
              <a:buNone/>
            </a:pPr>
            <a:r>
              <a:rPr lang="pl-PL" dirty="0"/>
              <a:t>Co do wad fizycznych:</a:t>
            </a:r>
          </a:p>
          <a:p>
            <a:r>
              <a:rPr lang="pl-PL" u="sng" dirty="0"/>
              <a:t>W obrocie profesjonalnym </a:t>
            </a:r>
            <a:r>
              <a:rPr lang="pl-PL" dirty="0"/>
              <a:t>– </a:t>
            </a:r>
          </a:p>
          <a:p>
            <a:r>
              <a:rPr lang="pl-PL" b="1" dirty="0"/>
              <a:t>Art. 563. Utrata uprawnień z tytułu rękojmi </a:t>
            </a:r>
          </a:p>
          <a:p>
            <a:pPr marL="0" indent="0">
              <a:buNone/>
            </a:pPr>
            <a:r>
              <a:rPr lang="pl-PL" dirty="0"/>
              <a:t>§ 1</a:t>
            </a:r>
            <a:r>
              <a:rPr lang="pl-PL" u="sng" dirty="0"/>
              <a:t>. Przy sprzedaży między przedsiębiorcami </a:t>
            </a:r>
            <a:r>
              <a:rPr lang="pl-PL" b="1" dirty="0"/>
              <a:t>kupujący traci uprawnienia z tytułu rękojmi</a:t>
            </a:r>
            <a:r>
              <a:rPr lang="pl-PL" dirty="0"/>
              <a:t>, j</a:t>
            </a:r>
            <a:r>
              <a:rPr lang="pl-PL" u="sng" dirty="0"/>
              <a:t>eżeli nie zbadał rzeczy w czasie i w sposób przyjęty przy rzeczach tego rodzaju i nie zawiadomił niezwłocznie sprzedawcy o wadzie, a w przypadku gdy wada wyszła na jaw dopiero później – jeżeli nie zawiadomił sprzedawcy niezwłocznie po jej stwierdzeniu.</a:t>
            </a:r>
            <a:br>
              <a:rPr lang="pl-PL" dirty="0"/>
            </a:br>
            <a:r>
              <a:rPr lang="pl-PL" dirty="0"/>
              <a:t>§ 2. Do zachowania powyższego terminu wystarczy wysłanie przed jego upływem zawiadomienia o wadzie. </a:t>
            </a:r>
          </a:p>
          <a:p>
            <a:r>
              <a:rPr lang="pl-PL" b="1" dirty="0"/>
              <a:t>Art. 564. Zatajenie wady przez sprzedawcę </a:t>
            </a:r>
          </a:p>
          <a:p>
            <a:pPr marL="0" indent="0">
              <a:buNone/>
            </a:pPr>
            <a:r>
              <a:rPr lang="pl-PL" dirty="0"/>
              <a:t>W przypadkach przewidzianych w </a:t>
            </a:r>
            <a:r>
              <a:rPr lang="pl-PL" b="1" dirty="0"/>
              <a:t>art. 563</a:t>
            </a:r>
            <a:r>
              <a:rPr lang="pl-PL" dirty="0"/>
              <a:t> </a:t>
            </a:r>
            <a:r>
              <a:rPr lang="pl-PL" i="1" dirty="0"/>
              <a:t>utrata uprawnień z tytułu rękojmi</a:t>
            </a:r>
            <a:r>
              <a:rPr lang="pl-PL" dirty="0"/>
              <a:t> utrata uprawnień z tytułu rękojmi za wady fizyczne rzeczy nie następuje mimo niezachowania terminów do zbadania rzeczy przez kupującego lub do zawiadomienia sprzedawcy o wadzie, </a:t>
            </a:r>
            <a:r>
              <a:rPr lang="pl-PL" b="1" dirty="0"/>
              <a:t>jeżeli sprzedawca wiedział o wadzie albo zapewnił kupującego, że wady nie istnieją. </a:t>
            </a:r>
          </a:p>
        </p:txBody>
      </p:sp>
    </p:spTree>
    <p:extLst>
      <p:ext uri="{BB962C8B-B14F-4D97-AF65-F5344CB8AC3E}">
        <p14:creationId xmlns:p14="http://schemas.microsoft.com/office/powerpoint/2010/main" val="24676064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Rękojmia za wady rzeczy sprzedanej</a:t>
            </a:r>
            <a:br>
              <a:rPr lang="pl-PL" dirty="0"/>
            </a:br>
            <a:r>
              <a:rPr lang="pl-PL" dirty="0"/>
              <a:t>-akty staranności-</a:t>
            </a:r>
          </a:p>
        </p:txBody>
      </p:sp>
      <p:sp>
        <p:nvSpPr>
          <p:cNvPr id="3" name="Symbol zastępczy zawartości 2"/>
          <p:cNvSpPr>
            <a:spLocks noGrp="1"/>
          </p:cNvSpPr>
          <p:nvPr>
            <p:ph idx="1"/>
          </p:nvPr>
        </p:nvSpPr>
        <p:spPr/>
        <p:style>
          <a:lnRef idx="2">
            <a:schemeClr val="accent6"/>
          </a:lnRef>
          <a:fillRef idx="1">
            <a:schemeClr val="lt1"/>
          </a:fillRef>
          <a:effectRef idx="0">
            <a:schemeClr val="accent6"/>
          </a:effectRef>
          <a:fontRef idx="minor">
            <a:schemeClr val="dk1"/>
          </a:fontRef>
        </p:style>
        <p:txBody>
          <a:bodyPr/>
          <a:lstStyle/>
          <a:p>
            <a:r>
              <a:rPr lang="pl-PL" dirty="0"/>
              <a:t>Co do wad fizycznych:</a:t>
            </a:r>
          </a:p>
          <a:p>
            <a:endParaRPr lang="pl-PL" dirty="0"/>
          </a:p>
          <a:p>
            <a:r>
              <a:rPr lang="pl-PL" dirty="0"/>
              <a:t>W obrocie powszechnym </a:t>
            </a:r>
          </a:p>
          <a:p>
            <a:r>
              <a:rPr lang="pl-PL" dirty="0"/>
              <a:t>W obrocie konsumenckim</a:t>
            </a:r>
          </a:p>
          <a:p>
            <a:endParaRPr lang="pl-PL" dirty="0"/>
          </a:p>
          <a:p>
            <a:endParaRPr lang="pl-PL" dirty="0"/>
          </a:p>
        </p:txBody>
      </p:sp>
      <p:sp>
        <p:nvSpPr>
          <p:cNvPr id="4" name="Nawias klamrowy zamykający 3"/>
          <p:cNvSpPr/>
          <p:nvPr/>
        </p:nvSpPr>
        <p:spPr>
          <a:xfrm>
            <a:off x="5418883" y="2420888"/>
            <a:ext cx="648072" cy="1800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rostokąt 4"/>
          <p:cNvSpPr/>
          <p:nvPr/>
        </p:nvSpPr>
        <p:spPr>
          <a:xfrm>
            <a:off x="6084168" y="1580755"/>
            <a:ext cx="2889595" cy="44291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dirty="0"/>
              <a:t>KC nie nakłada na kupującego obowiązku dokonania aktu staranności przy wadach fizycznych</a:t>
            </a:r>
          </a:p>
        </p:txBody>
      </p:sp>
    </p:spTree>
    <p:extLst>
      <p:ext uri="{BB962C8B-B14F-4D97-AF65-F5344CB8AC3E}">
        <p14:creationId xmlns:p14="http://schemas.microsoft.com/office/powerpoint/2010/main" val="39681038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Rękojmia za wady rzeczy sprzedanej</a:t>
            </a:r>
            <a:br>
              <a:rPr lang="pl-PL" dirty="0"/>
            </a:br>
            <a:r>
              <a:rPr lang="pl-PL" dirty="0"/>
              <a:t>-akty staranności-</a:t>
            </a:r>
          </a:p>
        </p:txBody>
      </p:sp>
      <p:sp>
        <p:nvSpPr>
          <p:cNvPr id="3" name="Symbol zastępczy zawartości 2"/>
          <p:cNvSpPr>
            <a:spLocks noGrp="1"/>
          </p:cNvSpPr>
          <p:nvPr>
            <p:ph idx="1"/>
          </p:nvPr>
        </p:nvSpPr>
        <p:spPr/>
        <p:txBody>
          <a:bodyPr>
            <a:normAutofit fontScale="77500" lnSpcReduction="20000"/>
          </a:bodyPr>
          <a:lstStyle/>
          <a:p>
            <a:pPr marL="0" indent="0" algn="ctr">
              <a:buNone/>
            </a:pPr>
            <a:r>
              <a:rPr lang="pl-PL" dirty="0"/>
              <a:t>Co do wad prawnych</a:t>
            </a:r>
          </a:p>
          <a:p>
            <a:r>
              <a:rPr lang="pl-PL" b="1" dirty="0"/>
              <a:t>Art. 573. Obowiązek zawiadomienia sprzedawcy o wadach prawnych rzeczy </a:t>
            </a:r>
          </a:p>
          <a:p>
            <a:pPr marL="0" indent="0">
              <a:buNone/>
            </a:pPr>
            <a:r>
              <a:rPr lang="pl-PL" b="1" dirty="0"/>
              <a:t>Kupujący</a:t>
            </a:r>
            <a:r>
              <a:rPr lang="pl-PL" dirty="0"/>
              <a:t>, przeciwko któremu osoba trzecia dochodzi roszczeń dotyczących rzeczy sprzedanej, </a:t>
            </a:r>
            <a:r>
              <a:rPr lang="pl-PL" b="1" dirty="0"/>
              <a:t>obowiązany jest niezwłocznie zawiadomić o tym sprzedawcę i wezwać go do wzięcia udziału w sprawie</a:t>
            </a:r>
            <a:r>
              <a:rPr lang="pl-PL" dirty="0"/>
              <a:t>. Jeżeli tego zaniechał, a osoba trzecia uzyskała orzeczenie dla siebie korzystne, sprzedawca zostaje zwolniony od odpowiedzialności z tytułu rękojmi za wadę prawną o tyle, o ile jego udział w postępowaniu był potrzebny do wykazania, że roszczenia osoby trzeciej były całkowicie lub częściowo bezzasadne. </a:t>
            </a:r>
          </a:p>
          <a:p>
            <a:pPr marL="0" indent="0" algn="ctr">
              <a:buNone/>
            </a:pPr>
            <a:r>
              <a:rPr lang="pl-PL" b="1" dirty="0">
                <a:solidFill>
                  <a:srgbClr val="FF0000"/>
                </a:solidFill>
              </a:rPr>
              <a:t>Przy wszystkich rodzajach obrotu!</a:t>
            </a:r>
          </a:p>
        </p:txBody>
      </p:sp>
    </p:spTree>
    <p:extLst>
      <p:ext uri="{BB962C8B-B14F-4D97-AF65-F5344CB8AC3E}">
        <p14:creationId xmlns:p14="http://schemas.microsoft.com/office/powerpoint/2010/main" val="20256033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Uprawnienia kupującego z tytułu rękojmi</a:t>
            </a:r>
          </a:p>
        </p:txBody>
      </p:sp>
      <p:sp>
        <p:nvSpPr>
          <p:cNvPr id="3" name="Symbol zastępczy zawartości 2"/>
          <p:cNvSpPr>
            <a:spLocks noGrp="1"/>
          </p:cNvSpPr>
          <p:nvPr>
            <p:ph idx="1"/>
          </p:nvPr>
        </p:nvSpPr>
        <p:spPr/>
        <p:txBody>
          <a:bodyPr>
            <a:normAutofit fontScale="40000" lnSpcReduction="20000"/>
          </a:bodyPr>
          <a:lstStyle/>
          <a:p>
            <a:pPr marL="0" indent="0" algn="ctr">
              <a:buNone/>
            </a:pPr>
            <a:r>
              <a:rPr lang="pl-PL" dirty="0"/>
              <a:t>Art. 560 KC [Odstąpienie, obniżenie ceny, wymiana rzeczy]</a:t>
            </a:r>
          </a:p>
          <a:p>
            <a:pPr marL="0" indent="0" algn="just">
              <a:buNone/>
            </a:pPr>
            <a:r>
              <a:rPr lang="pl-PL" dirty="0"/>
              <a:t>§ 1. </a:t>
            </a:r>
            <a:r>
              <a:rPr lang="pl-PL" b="1" dirty="0"/>
              <a:t>Jeżeli rzecz sprzedana ma wadę</a:t>
            </a:r>
            <a:r>
              <a:rPr lang="pl-PL" dirty="0"/>
              <a:t>, </a:t>
            </a:r>
            <a:r>
              <a:rPr lang="pl-PL" b="1" dirty="0"/>
              <a:t>kupujący może złożyć </a:t>
            </a:r>
            <a:r>
              <a:rPr lang="pl-PL" b="1" dirty="0">
                <a:solidFill>
                  <a:srgbClr val="00B050"/>
                </a:solidFill>
              </a:rPr>
              <a:t>oświadczenie o obniżeniu ceny </a:t>
            </a:r>
            <a:r>
              <a:rPr lang="pl-PL" b="1" dirty="0"/>
              <a:t>albo </a:t>
            </a:r>
            <a:r>
              <a:rPr lang="pl-PL" b="1" dirty="0">
                <a:solidFill>
                  <a:srgbClr val="00B050"/>
                </a:solidFill>
              </a:rPr>
              <a:t>odstąpieniu od umowy</a:t>
            </a:r>
            <a:r>
              <a:rPr lang="pl-PL" b="1" dirty="0"/>
              <a:t>, chyba że sprzedawca niezwłocznie i bez nadmiernych niedogodności dla kupującego </a:t>
            </a:r>
            <a:r>
              <a:rPr lang="pl-PL" b="1" dirty="0">
                <a:solidFill>
                  <a:srgbClr val="00B050"/>
                </a:solidFill>
              </a:rPr>
              <a:t>wymieni rzecz wadliwą na wolną od wad </a:t>
            </a:r>
            <a:r>
              <a:rPr lang="pl-PL" b="1" dirty="0"/>
              <a:t>albo </a:t>
            </a:r>
            <a:r>
              <a:rPr lang="pl-PL" b="1" dirty="0">
                <a:solidFill>
                  <a:srgbClr val="00B050"/>
                </a:solidFill>
              </a:rPr>
              <a:t>wadę usunie</a:t>
            </a:r>
            <a:r>
              <a:rPr lang="pl-PL" dirty="0"/>
              <a:t>. Ograniczenie to nie ma zastosowania, jeżeli rzecz była już wymieniona lub naprawiana przez sprzedawcę albo sprzedawca nie uczynił zadość obowiązkowi wymiany rzeczy na wolną od wad lub usunięcia wady. </a:t>
            </a:r>
          </a:p>
          <a:p>
            <a:pPr marL="0" indent="0" algn="just">
              <a:buNone/>
            </a:pPr>
            <a:r>
              <a:rPr lang="pl-PL" dirty="0"/>
              <a:t>§ 2. Jeżeli kupującym jest konsument, może zamiast zaproponowanego przez sprzedawcę usunięcia wady żądać wymiany rzeczy na wolną od wad albo zamiast wymiany rzeczy żądać usunięcia wady, chyba że doprowadzenie rzeczy do zgodności z umową w sposób wybrany przez kupującego jest niemożliwe albo wymagałoby nadmiernych kosztów w porównaniu ze sposobem proponowanym przez sprzedawcę. Przy ocenie nadmierności kosztów uwzględnia się wartość rzeczy wolnej od wad, rodzaj i znaczenie stwierdzonej wady, a także bierze się pod uwagę niedogodności, na jakie narażałby kupującego inny sposób zaspokojenia.</a:t>
            </a:r>
          </a:p>
          <a:p>
            <a:pPr marL="0" indent="0" algn="just">
              <a:buNone/>
            </a:pPr>
            <a:r>
              <a:rPr lang="pl-PL" dirty="0"/>
              <a:t>§ 3. Obniżona cena powinna pozostawać w takiej proporcji do ceny wynikającej z umowy, w jakiej wartość rzeczy z wadą pozostaje do wartości rzeczy bez wady.</a:t>
            </a:r>
          </a:p>
          <a:p>
            <a:pPr marL="0" indent="0" algn="just">
              <a:buNone/>
            </a:pPr>
            <a:r>
              <a:rPr lang="pl-PL" dirty="0"/>
              <a:t>§ 4. Kupujący nie może odstąpić od umowy, jeżeli wada jest nieistotna.</a:t>
            </a:r>
          </a:p>
          <a:p>
            <a:pPr marL="514350" indent="-514350">
              <a:buFont typeface="+mj-lt"/>
              <a:buAutoNum type="arabicPeriod"/>
            </a:pPr>
            <a:endParaRPr lang="pl-PL" b="1" dirty="0"/>
          </a:p>
          <a:p>
            <a:pPr marL="0" indent="0" algn="ctr">
              <a:buNone/>
            </a:pPr>
            <a:r>
              <a:rPr lang="pl-PL" dirty="0"/>
              <a:t>Uprawnienia kupującego z tytułu rękojmi:</a:t>
            </a:r>
            <a:endParaRPr lang="pl-PL" b="1" dirty="0"/>
          </a:p>
          <a:p>
            <a:pPr marL="514350" indent="-514350">
              <a:buFont typeface="+mj-lt"/>
              <a:buAutoNum type="arabicPeriod"/>
            </a:pPr>
            <a:endParaRPr lang="pl-PL" dirty="0"/>
          </a:p>
          <a:p>
            <a:pPr algn="ctr">
              <a:buFont typeface="Wingdings" panose="05000000000000000000" pitchFamily="2" charset="2"/>
              <a:buChar char="ü"/>
            </a:pPr>
            <a:r>
              <a:rPr lang="pl-PL" dirty="0"/>
              <a:t>Obniżenie ceny</a:t>
            </a:r>
          </a:p>
          <a:p>
            <a:pPr algn="ctr">
              <a:buFont typeface="Wingdings" panose="05000000000000000000" pitchFamily="2" charset="2"/>
              <a:buChar char="ü"/>
            </a:pPr>
            <a:r>
              <a:rPr lang="pl-PL" dirty="0"/>
              <a:t>Odstąpienie od umowy</a:t>
            </a:r>
          </a:p>
          <a:p>
            <a:pPr algn="ctr">
              <a:buFont typeface="Wingdings" panose="05000000000000000000" pitchFamily="2" charset="2"/>
              <a:buChar char="ü"/>
            </a:pPr>
            <a:r>
              <a:rPr lang="pl-PL" dirty="0"/>
              <a:t>Usunięcie wady</a:t>
            </a:r>
          </a:p>
          <a:p>
            <a:pPr algn="ctr">
              <a:buFont typeface="Wingdings" panose="05000000000000000000" pitchFamily="2" charset="2"/>
              <a:buChar char="ü"/>
            </a:pPr>
            <a:r>
              <a:rPr lang="pl-PL" dirty="0"/>
              <a:t>Wymiana rzeczy na wolną od wad</a:t>
            </a:r>
          </a:p>
        </p:txBody>
      </p:sp>
    </p:spTree>
    <p:extLst>
      <p:ext uri="{BB962C8B-B14F-4D97-AF65-F5344CB8AC3E}">
        <p14:creationId xmlns:p14="http://schemas.microsoft.com/office/powerpoint/2010/main" val="2510428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sprzedaż</a:t>
            </a:r>
          </a:p>
        </p:txBody>
      </p:sp>
      <p:sp>
        <p:nvSpPr>
          <p:cNvPr id="3" name="Symbol zastępczy zawartości 2"/>
          <p:cNvSpPr>
            <a:spLocks noGrp="1"/>
          </p:cNvSpPr>
          <p:nvPr>
            <p:ph idx="1"/>
          </p:nvPr>
        </p:nvSpPr>
        <p:spPr/>
        <p:txBody>
          <a:bodyPr>
            <a:normAutofit/>
          </a:bodyPr>
          <a:lstStyle/>
          <a:p>
            <a:pPr marL="0" indent="0" algn="ctr">
              <a:buNone/>
            </a:pPr>
            <a:r>
              <a:rPr lang="pl-PL" i="1" dirty="0" err="1"/>
              <a:t>Essentialia</a:t>
            </a:r>
            <a:r>
              <a:rPr lang="pl-PL" i="1" dirty="0"/>
              <a:t> </a:t>
            </a:r>
            <a:r>
              <a:rPr lang="pl-PL" i="1" dirty="0" err="1"/>
              <a:t>negotii</a:t>
            </a:r>
            <a:r>
              <a:rPr lang="pl-PL" dirty="0"/>
              <a:t>:</a:t>
            </a:r>
          </a:p>
          <a:p>
            <a:pPr algn="ctr"/>
            <a:r>
              <a:rPr lang="pl-PL" dirty="0"/>
              <a:t>Strony umowy</a:t>
            </a:r>
          </a:p>
          <a:p>
            <a:pPr algn="ctr"/>
            <a:r>
              <a:rPr lang="pl-PL" dirty="0"/>
              <a:t>Przedmiot</a:t>
            </a:r>
          </a:p>
          <a:p>
            <a:pPr algn="ctr"/>
            <a:r>
              <a:rPr lang="pl-PL" dirty="0"/>
              <a:t>Cena</a:t>
            </a:r>
          </a:p>
        </p:txBody>
      </p:sp>
    </p:spTree>
    <p:extLst>
      <p:ext uri="{BB962C8B-B14F-4D97-AF65-F5344CB8AC3E}">
        <p14:creationId xmlns:p14="http://schemas.microsoft.com/office/powerpoint/2010/main" val="23933683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Uprawnienia kupującego z tytułu rękojmi</a:t>
            </a:r>
          </a:p>
        </p:txBody>
      </p:sp>
      <p:sp>
        <p:nvSpPr>
          <p:cNvPr id="3" name="Symbol zastępczy zawartości 2"/>
          <p:cNvSpPr>
            <a:spLocks noGrp="1"/>
          </p:cNvSpPr>
          <p:nvPr>
            <p:ph idx="1"/>
          </p:nvPr>
        </p:nvSpPr>
        <p:spPr/>
        <p:txBody>
          <a:bodyPr>
            <a:normAutofit fontScale="62500" lnSpcReduction="20000"/>
          </a:bodyPr>
          <a:lstStyle/>
          <a:p>
            <a:pPr marL="0" indent="0" algn="ctr">
              <a:buNone/>
            </a:pPr>
            <a:r>
              <a:rPr lang="pl-PL" b="1" dirty="0"/>
              <a:t>Odstąpienie od umowy</a:t>
            </a:r>
          </a:p>
          <a:p>
            <a:pPr algn="just"/>
            <a:r>
              <a:rPr lang="pl-PL" dirty="0"/>
              <a:t>Jest uprawnieniem prawokształtującym,</a:t>
            </a:r>
          </a:p>
          <a:p>
            <a:pPr algn="just"/>
            <a:r>
              <a:rPr lang="pl-PL" dirty="0"/>
              <a:t>W razie odstąpienia od umowy, strony powinny zwrócić sobie wzajemne świadczenia (art. 494, 496 KC)</a:t>
            </a:r>
          </a:p>
          <a:p>
            <a:pPr marL="0" indent="0" algn="ctr">
              <a:buNone/>
            </a:pPr>
            <a:r>
              <a:rPr lang="pl-PL" b="1" dirty="0"/>
              <a:t>Obniżenie ceny:</a:t>
            </a:r>
          </a:p>
          <a:p>
            <a:pPr algn="just"/>
            <a:r>
              <a:rPr lang="pl-PL" dirty="0"/>
              <a:t>Jest uprawnieniem prawokształtującym,</a:t>
            </a:r>
          </a:p>
          <a:p>
            <a:pPr algn="just"/>
            <a:r>
              <a:rPr lang="pl-PL" dirty="0"/>
              <a:t>Obniżenie ceny powinno nastąpić w takiej proporcji do ceny wynikającej z umowy, w jakiej wartość rzeczy z wadą pozostaje do wartości rzeczy bez wady</a:t>
            </a:r>
          </a:p>
          <a:p>
            <a:pPr marL="0" indent="0" algn="ctr">
              <a:buNone/>
            </a:pPr>
            <a:r>
              <a:rPr lang="pl-PL" b="1" dirty="0"/>
              <a:t>Art. 561</a:t>
            </a:r>
            <a:r>
              <a:rPr lang="pl-PL" b="1" baseline="30000" dirty="0"/>
              <a:t>5</a:t>
            </a:r>
            <a:r>
              <a:rPr lang="pl-PL" b="1" dirty="0"/>
              <a:t>. Uchybienie przez sprzedawcę terminowi do ustosunkowania się do żądania kupującego </a:t>
            </a:r>
          </a:p>
          <a:p>
            <a:pPr marL="0" indent="0">
              <a:buNone/>
            </a:pPr>
            <a:r>
              <a:rPr lang="pl-PL" dirty="0"/>
              <a:t>Jeżeli kupujący będący </a:t>
            </a:r>
            <a:r>
              <a:rPr lang="pl-PL" b="1" dirty="0"/>
              <a:t>konsumentem</a:t>
            </a:r>
            <a:r>
              <a:rPr lang="pl-PL" dirty="0"/>
              <a:t> zażądał </a:t>
            </a:r>
            <a:r>
              <a:rPr lang="pl-PL" b="1" dirty="0"/>
              <a:t>wymiany rzeczy </a:t>
            </a:r>
            <a:r>
              <a:rPr lang="pl-PL" dirty="0"/>
              <a:t>lub </a:t>
            </a:r>
            <a:r>
              <a:rPr lang="pl-PL" b="1" dirty="0"/>
              <a:t>usunięcia wady</a:t>
            </a:r>
            <a:r>
              <a:rPr lang="pl-PL" dirty="0"/>
              <a:t> albo złożył </a:t>
            </a:r>
            <a:r>
              <a:rPr lang="pl-PL" b="1" dirty="0"/>
              <a:t>oświadczenie o obniżeniu ceny</a:t>
            </a:r>
            <a:r>
              <a:rPr lang="pl-PL" dirty="0"/>
              <a:t>, </a:t>
            </a:r>
            <a:r>
              <a:rPr lang="pl-PL" b="1" dirty="0"/>
              <a:t>określając kwotę, o którą cena ma być obniżona</a:t>
            </a:r>
            <a:r>
              <a:rPr lang="pl-PL" b="1" dirty="0">
                <a:solidFill>
                  <a:srgbClr val="00B050"/>
                </a:solidFill>
              </a:rPr>
              <a:t>, a sprzedawca </a:t>
            </a:r>
            <a:r>
              <a:rPr lang="pl-PL" b="1" dirty="0">
                <a:solidFill>
                  <a:srgbClr val="FF0000"/>
                </a:solidFill>
              </a:rPr>
              <a:t>nie</a:t>
            </a:r>
            <a:r>
              <a:rPr lang="pl-PL" b="1" dirty="0">
                <a:solidFill>
                  <a:srgbClr val="00B050"/>
                </a:solidFill>
              </a:rPr>
              <a:t> ustosunkował się do tego żądania w terminie czternastu dni, uważa się, że żądanie to uznał za uzasadnione</a:t>
            </a:r>
            <a:r>
              <a:rPr lang="pl-PL" b="1" dirty="0"/>
              <a:t>. </a:t>
            </a:r>
          </a:p>
          <a:p>
            <a:pPr algn="just"/>
            <a:endParaRPr lang="pl-PL" dirty="0"/>
          </a:p>
        </p:txBody>
      </p:sp>
    </p:spTree>
    <p:extLst>
      <p:ext uri="{BB962C8B-B14F-4D97-AF65-F5344CB8AC3E}">
        <p14:creationId xmlns:p14="http://schemas.microsoft.com/office/powerpoint/2010/main" val="13265121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Uprawnienia kupującego z tytułu rękojmi</a:t>
            </a:r>
          </a:p>
        </p:txBody>
      </p:sp>
      <p:sp>
        <p:nvSpPr>
          <p:cNvPr id="3" name="Symbol zastępczy zawartości 2"/>
          <p:cNvSpPr>
            <a:spLocks noGrp="1"/>
          </p:cNvSpPr>
          <p:nvPr>
            <p:ph idx="1"/>
          </p:nvPr>
        </p:nvSpPr>
        <p:spPr/>
        <p:txBody>
          <a:bodyPr>
            <a:normAutofit fontScale="92500"/>
          </a:bodyPr>
          <a:lstStyle/>
          <a:p>
            <a:pPr marL="0" indent="0" algn="ctr">
              <a:buNone/>
            </a:pPr>
            <a:r>
              <a:rPr lang="pl-PL" dirty="0"/>
              <a:t>Roszczenie o </a:t>
            </a:r>
            <a:r>
              <a:rPr lang="pl-PL" b="1" dirty="0"/>
              <a:t>usunięcie wady </a:t>
            </a:r>
            <a:r>
              <a:rPr lang="pl-PL" dirty="0"/>
              <a:t>lub o </a:t>
            </a:r>
            <a:r>
              <a:rPr lang="pl-PL" b="1" dirty="0"/>
              <a:t>wymianę rzeczy</a:t>
            </a:r>
          </a:p>
          <a:p>
            <a:pPr algn="just"/>
            <a:r>
              <a:rPr lang="pl-PL" dirty="0"/>
              <a:t>Przysługuje kupującemu bez względu na to, czy rzecz jest oznaczona co do gatunku, czy co do tożsamości</a:t>
            </a:r>
          </a:p>
          <a:p>
            <a:pPr algn="just"/>
            <a:r>
              <a:rPr lang="pl-PL" dirty="0"/>
              <a:t>Sprzedawca jest obowiązany wymienić rzecz na wolną od wad lub usunąć wadę w rozsądnym czasie bez nadmiernych dolegliwości dla </a:t>
            </a:r>
            <a:r>
              <a:rPr lang="pl-PL" dirty="0" err="1"/>
              <a:t>kupującego</a:t>
            </a:r>
            <a:r>
              <a:rPr lang="pl-PL" dirty="0" err="1">
                <a:sym typeface="Wingdings" pitchFamily="2" charset="2"/>
              </a:rPr>
              <a:t></a:t>
            </a:r>
            <a:r>
              <a:rPr lang="pl-PL" dirty="0">
                <a:sym typeface="Wingdings" pitchFamily="2" charset="2"/>
              </a:rPr>
              <a:t> </a:t>
            </a:r>
            <a:r>
              <a:rPr lang="pl-PL" dirty="0"/>
              <a:t> art. 561 §2 i § 3, 561 § 5 KC</a:t>
            </a:r>
          </a:p>
          <a:p>
            <a:pPr marL="0" indent="0" algn="just">
              <a:buNone/>
            </a:pPr>
            <a:endParaRPr lang="pl-PL" dirty="0"/>
          </a:p>
        </p:txBody>
      </p:sp>
    </p:spTree>
    <p:extLst>
      <p:ext uri="{BB962C8B-B14F-4D97-AF65-F5344CB8AC3E}">
        <p14:creationId xmlns:p14="http://schemas.microsoft.com/office/powerpoint/2010/main" val="39426601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Uprawnienia kupującego z tytułu rękojmi</a:t>
            </a:r>
          </a:p>
        </p:txBody>
      </p:sp>
      <p:sp>
        <p:nvSpPr>
          <p:cNvPr id="3" name="Symbol zastępczy zawartości 2"/>
          <p:cNvSpPr>
            <a:spLocks noGrp="1"/>
          </p:cNvSpPr>
          <p:nvPr>
            <p:ph idx="1"/>
          </p:nvPr>
        </p:nvSpPr>
        <p:spPr/>
        <p:txBody>
          <a:bodyPr>
            <a:normAutofit fontScale="62500" lnSpcReduction="20000"/>
          </a:bodyPr>
          <a:lstStyle/>
          <a:p>
            <a:pPr marL="0" indent="0" algn="ctr">
              <a:buNone/>
            </a:pPr>
            <a:r>
              <a:rPr lang="pl-PL" b="1" dirty="0"/>
              <a:t>Odstąpienie od umowy </a:t>
            </a:r>
            <a:r>
              <a:rPr lang="pl-PL" dirty="0"/>
              <a:t>lub złożenie oświadczenia </a:t>
            </a:r>
            <a:r>
              <a:rPr lang="pl-PL" b="1" dirty="0"/>
              <a:t>o obniżeniu ceny</a:t>
            </a:r>
          </a:p>
          <a:p>
            <a:pPr algn="just">
              <a:buFont typeface="Wingdings" panose="05000000000000000000" pitchFamily="2" charset="2"/>
              <a:buChar char="à"/>
            </a:pPr>
            <a:r>
              <a:rPr lang="pl-PL" dirty="0">
                <a:sym typeface="Wingdings" pitchFamily="2" charset="2"/>
              </a:rPr>
              <a:t>Możliwe, gdy sprzedawca </a:t>
            </a:r>
            <a:r>
              <a:rPr lang="pl-PL" b="1" dirty="0">
                <a:sym typeface="Wingdings" pitchFamily="2" charset="2"/>
              </a:rPr>
              <a:t>niezwłocznie i bez nadmiernych niedogodności</a:t>
            </a:r>
            <a:r>
              <a:rPr lang="pl-PL" dirty="0">
                <a:sym typeface="Wingdings" pitchFamily="2" charset="2"/>
              </a:rPr>
              <a:t> dla kupującego nie </a:t>
            </a:r>
            <a:r>
              <a:rPr lang="pl-PL" b="1" dirty="0">
                <a:sym typeface="Wingdings" pitchFamily="2" charset="2"/>
              </a:rPr>
              <a:t>wymieni rzeczy na wolną od wad </a:t>
            </a:r>
            <a:r>
              <a:rPr lang="pl-PL" dirty="0">
                <a:sym typeface="Wingdings" pitchFamily="2" charset="2"/>
              </a:rPr>
              <a:t>lub nie </a:t>
            </a:r>
            <a:r>
              <a:rPr lang="pl-PL" b="1" dirty="0">
                <a:sym typeface="Wingdings" pitchFamily="2" charset="2"/>
              </a:rPr>
              <a:t>usunie niezwłocznie wady</a:t>
            </a:r>
            <a:r>
              <a:rPr lang="pl-PL" b="1" dirty="0">
                <a:solidFill>
                  <a:srgbClr val="00B050"/>
                </a:solidFill>
                <a:sym typeface="Wingdings" panose="05000000000000000000" pitchFamily="2" charset="2"/>
              </a:rPr>
              <a:t> </a:t>
            </a:r>
            <a:r>
              <a:rPr lang="pl-PL" b="1" dirty="0">
                <a:solidFill>
                  <a:srgbClr val="00B050"/>
                </a:solidFill>
              </a:rPr>
              <a:t>kupujący decyduje</a:t>
            </a:r>
            <a:r>
              <a:rPr lang="pl-PL" dirty="0">
                <a:solidFill>
                  <a:srgbClr val="00B050"/>
                </a:solidFill>
              </a:rPr>
              <a:t> o </a:t>
            </a:r>
            <a:r>
              <a:rPr lang="pl-PL" b="1" dirty="0">
                <a:solidFill>
                  <a:srgbClr val="00B050"/>
                </a:solidFill>
              </a:rPr>
              <a:t>wyborze uprawnienia </a:t>
            </a:r>
            <a:r>
              <a:rPr lang="pl-PL" dirty="0">
                <a:solidFill>
                  <a:srgbClr val="00B050"/>
                </a:solidFill>
              </a:rPr>
              <a:t>z tytułu rękojmi w stosunku do sprzedawcy,</a:t>
            </a:r>
            <a:r>
              <a:rPr lang="pl-PL" dirty="0"/>
              <a:t> </a:t>
            </a:r>
            <a:r>
              <a:rPr lang="pl-PL" dirty="0">
                <a:solidFill>
                  <a:srgbClr val="7030A0"/>
                </a:solidFill>
              </a:rPr>
              <a:t>jednak</a:t>
            </a:r>
            <a:r>
              <a:rPr lang="pl-PL" dirty="0"/>
              <a:t> </a:t>
            </a:r>
            <a:r>
              <a:rPr lang="pl-PL" b="1" dirty="0">
                <a:solidFill>
                  <a:srgbClr val="FF0000"/>
                </a:solidFill>
              </a:rPr>
              <a:t>sprzedawca ma możliwość przeciwdziałania</a:t>
            </a:r>
            <a:r>
              <a:rPr lang="pl-PL" dirty="0">
                <a:solidFill>
                  <a:srgbClr val="FF0000"/>
                </a:solidFill>
              </a:rPr>
              <a:t> wystąpienia skutku w postaci </a:t>
            </a:r>
            <a:r>
              <a:rPr lang="pl-PL" b="1" dirty="0">
                <a:solidFill>
                  <a:srgbClr val="FF0000"/>
                </a:solidFill>
              </a:rPr>
              <a:t>obniżenia ceny lub odstąpienia od umowy </a:t>
            </a:r>
            <a:r>
              <a:rPr lang="pl-PL" dirty="0">
                <a:solidFill>
                  <a:srgbClr val="FF0000"/>
                </a:solidFill>
              </a:rPr>
              <a:t>przez kupującego, a także sam (co do zasady) </a:t>
            </a:r>
            <a:r>
              <a:rPr lang="pl-PL" b="1" dirty="0">
                <a:solidFill>
                  <a:srgbClr val="FF0000"/>
                </a:solidFill>
              </a:rPr>
              <a:t>wybiera</a:t>
            </a:r>
            <a:r>
              <a:rPr lang="pl-PL" dirty="0">
                <a:solidFill>
                  <a:srgbClr val="FF0000"/>
                </a:solidFill>
              </a:rPr>
              <a:t>, w jaki sposób zostanie to zrealizowane – czy przez wymianę rzeczy wadliwej na wolną od wad, czy przez usunięcie wady</a:t>
            </a:r>
            <a:r>
              <a:rPr lang="pl-PL" dirty="0">
                <a:solidFill>
                  <a:srgbClr val="00B050"/>
                </a:solidFill>
              </a:rPr>
              <a:t> </a:t>
            </a:r>
          </a:p>
          <a:p>
            <a:pPr algn="just">
              <a:buFont typeface="Wingdings" panose="05000000000000000000" pitchFamily="2" charset="2"/>
              <a:buChar char="à"/>
            </a:pPr>
            <a:r>
              <a:rPr lang="pl-PL" dirty="0">
                <a:sym typeface="Wingdings" pitchFamily="2" charset="2"/>
              </a:rPr>
              <a:t>Sprzedawca </a:t>
            </a:r>
            <a:r>
              <a:rPr lang="pl-PL" b="1" dirty="0">
                <a:sym typeface="Wingdings" pitchFamily="2" charset="2"/>
              </a:rPr>
              <a:t>nie ma możliwości „blokowania</a:t>
            </a:r>
            <a:r>
              <a:rPr lang="pl-PL" dirty="0">
                <a:sym typeface="Wingdings" pitchFamily="2" charset="2"/>
              </a:rPr>
              <a:t>” odstąpienia kupującego od umowy lub złożenia przez niego oświadczenia o obniżeniu ceny, jeśli rzecz już była naprawiana lub wymieniana przez sprzedawcę, albo gdy nie uczynił on zadość swemu obowiązkowi wymiany rzeczy na wolą od wad lub usunięcia wady</a:t>
            </a:r>
          </a:p>
          <a:p>
            <a:pPr algn="just">
              <a:buFont typeface="Wingdings" panose="05000000000000000000" pitchFamily="2" charset="2"/>
              <a:buChar char="à"/>
            </a:pPr>
            <a:r>
              <a:rPr lang="pl-PL" dirty="0">
                <a:sym typeface="Wingdings" pitchFamily="2" charset="2"/>
              </a:rPr>
              <a:t>Kupujący nie może odstąpić od umowy, gdy wada jest nieistotna</a:t>
            </a:r>
            <a:endParaRPr lang="pl-PL" dirty="0"/>
          </a:p>
        </p:txBody>
      </p:sp>
    </p:spTree>
    <p:extLst>
      <p:ext uri="{BB962C8B-B14F-4D97-AF65-F5344CB8AC3E}">
        <p14:creationId xmlns:p14="http://schemas.microsoft.com/office/powerpoint/2010/main" val="37620540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Uprawnienia kupującego z tytułu rękojmi</a:t>
            </a:r>
          </a:p>
        </p:txBody>
      </p:sp>
      <p:sp>
        <p:nvSpPr>
          <p:cNvPr id="3" name="Symbol zastępczy zawartości 2"/>
          <p:cNvSpPr>
            <a:spLocks noGrp="1"/>
          </p:cNvSpPr>
          <p:nvPr>
            <p:ph idx="1"/>
          </p:nvPr>
        </p:nvSpPr>
        <p:spPr/>
        <p:txBody>
          <a:bodyPr>
            <a:normAutofit fontScale="77500" lnSpcReduction="20000"/>
          </a:bodyPr>
          <a:lstStyle/>
          <a:p>
            <a:pPr marL="0" indent="0" algn="ctr">
              <a:buNone/>
            </a:pPr>
            <a:r>
              <a:rPr lang="pl-PL" dirty="0"/>
              <a:t>Gdy kupującym jest konsument</a:t>
            </a:r>
          </a:p>
          <a:p>
            <a:r>
              <a:rPr lang="pl-PL" b="1" dirty="0"/>
              <a:t>Art. 560. Uprawnienia kupującego w razie wady rzeczy </a:t>
            </a:r>
          </a:p>
          <a:p>
            <a:pPr marL="0" indent="0" algn="just">
              <a:buNone/>
            </a:pPr>
            <a:r>
              <a:rPr lang="pl-PL" dirty="0"/>
              <a:t>(…)§ 2. Jeżeli kupującym jest </a:t>
            </a:r>
            <a:r>
              <a:rPr lang="pl-PL" b="1" dirty="0">
                <a:solidFill>
                  <a:srgbClr val="FF0000"/>
                </a:solidFill>
              </a:rPr>
              <a:t>konsument</a:t>
            </a:r>
            <a:r>
              <a:rPr lang="pl-PL" dirty="0"/>
              <a:t>, może </a:t>
            </a:r>
            <a:r>
              <a:rPr lang="pl-PL" u="sng" dirty="0">
                <a:solidFill>
                  <a:srgbClr val="FF0000"/>
                </a:solidFill>
              </a:rPr>
              <a:t>zamiast </a:t>
            </a:r>
            <a:r>
              <a:rPr lang="pl-PL" dirty="0">
                <a:solidFill>
                  <a:srgbClr val="FF0000"/>
                </a:solidFill>
              </a:rPr>
              <a:t>zaproponowanego przez sprzedawcę</a:t>
            </a:r>
            <a:r>
              <a:rPr lang="pl-PL" dirty="0"/>
              <a:t> </a:t>
            </a:r>
            <a:r>
              <a:rPr lang="pl-PL" b="1" dirty="0">
                <a:solidFill>
                  <a:srgbClr val="FF0000"/>
                </a:solidFill>
                <a:effectLst>
                  <a:outerShdw blurRad="38100" dist="38100" dir="2700000" algn="tl">
                    <a:srgbClr val="000000">
                      <a:alpha val="43137"/>
                    </a:srgbClr>
                  </a:outerShdw>
                </a:effectLst>
              </a:rPr>
              <a:t>usunięcia wady </a:t>
            </a:r>
            <a:r>
              <a:rPr lang="pl-PL" dirty="0"/>
              <a:t>żądać </a:t>
            </a:r>
            <a:r>
              <a:rPr lang="pl-PL" b="1" dirty="0">
                <a:solidFill>
                  <a:srgbClr val="FF0000"/>
                </a:solidFill>
                <a:effectLst>
                  <a:outerShdw blurRad="38100" dist="38100" dir="2700000" algn="tl">
                    <a:srgbClr val="000000">
                      <a:alpha val="43137"/>
                    </a:srgbClr>
                  </a:outerShdw>
                </a:effectLst>
              </a:rPr>
              <a:t>wymiany rzeczy na wolną od wad </a:t>
            </a:r>
            <a:r>
              <a:rPr lang="pl-PL" dirty="0"/>
              <a:t>albo </a:t>
            </a:r>
            <a:r>
              <a:rPr lang="pl-PL" u="sng" dirty="0">
                <a:solidFill>
                  <a:srgbClr val="FF0000"/>
                </a:solidFill>
              </a:rPr>
              <a:t>zamiast</a:t>
            </a:r>
            <a:r>
              <a:rPr lang="pl-PL" dirty="0">
                <a:solidFill>
                  <a:srgbClr val="FF0000"/>
                </a:solidFill>
              </a:rPr>
              <a:t> </a:t>
            </a:r>
            <a:r>
              <a:rPr lang="pl-PL" b="1" dirty="0">
                <a:solidFill>
                  <a:srgbClr val="FF0000"/>
                </a:solidFill>
                <a:effectLst>
                  <a:outerShdw blurRad="38100" dist="38100" dir="2700000" algn="tl">
                    <a:srgbClr val="000000">
                      <a:alpha val="43137"/>
                    </a:srgbClr>
                  </a:outerShdw>
                </a:effectLst>
              </a:rPr>
              <a:t>wymiany rzeczy </a:t>
            </a:r>
            <a:r>
              <a:rPr lang="pl-PL" dirty="0">
                <a:solidFill>
                  <a:srgbClr val="FF0000"/>
                </a:solidFill>
              </a:rPr>
              <a:t>żądać </a:t>
            </a:r>
            <a:r>
              <a:rPr lang="pl-PL" b="1" dirty="0">
                <a:solidFill>
                  <a:srgbClr val="FF0000"/>
                </a:solidFill>
                <a:effectLst>
                  <a:outerShdw blurRad="38100" dist="38100" dir="2700000" algn="tl">
                    <a:srgbClr val="000000">
                      <a:alpha val="43137"/>
                    </a:srgbClr>
                  </a:outerShdw>
                </a:effectLst>
              </a:rPr>
              <a:t>usunięcia wady</a:t>
            </a:r>
            <a:r>
              <a:rPr lang="pl-PL" dirty="0"/>
              <a:t>, chyba że doprowadzenie rzeczy do zgodności z umową w sposób wybrany przez kupującego jest </a:t>
            </a:r>
            <a:r>
              <a:rPr lang="pl-PL" b="1" dirty="0"/>
              <a:t>niemożliwe</a:t>
            </a:r>
            <a:r>
              <a:rPr lang="pl-PL" dirty="0"/>
              <a:t> albo </a:t>
            </a:r>
            <a:r>
              <a:rPr lang="pl-PL" b="1" dirty="0"/>
              <a:t>wymagałoby nadmiernych kosztów w porównaniu ze sposobem proponowanym przez sprzedawcę</a:t>
            </a:r>
            <a:r>
              <a:rPr lang="pl-PL" dirty="0"/>
              <a:t>. Przy ocenie nadmierności kosztów uwzględnia się wartość rzeczy wolnej od wad, rodzaj i znaczenie stwierdzonej wady, a także bierze się pod uwagę niedogodności, na jakie narażałby kupującego inny sposób zaspokojenia.</a:t>
            </a:r>
          </a:p>
          <a:p>
            <a:pPr algn="ctr"/>
            <a:endParaRPr lang="pl-PL" dirty="0"/>
          </a:p>
        </p:txBody>
      </p:sp>
    </p:spTree>
    <p:extLst>
      <p:ext uri="{BB962C8B-B14F-4D97-AF65-F5344CB8AC3E}">
        <p14:creationId xmlns:p14="http://schemas.microsoft.com/office/powerpoint/2010/main" val="7805712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9323" y="0"/>
            <a:ext cx="8229600" cy="508918"/>
          </a:xfrm>
        </p:spPr>
        <p:txBody>
          <a:bodyPr>
            <a:normAutofit/>
          </a:bodyPr>
          <a:lstStyle/>
          <a:p>
            <a:r>
              <a:rPr lang="pl-PL" sz="2000" dirty="0"/>
              <a:t>Terminy wykonywania uprawnień z rękojmi</a:t>
            </a:r>
          </a:p>
        </p:txBody>
      </p:sp>
      <p:sp>
        <p:nvSpPr>
          <p:cNvPr id="3" name="Symbol zastępczy zawartości 2"/>
          <p:cNvSpPr>
            <a:spLocks noGrp="1"/>
          </p:cNvSpPr>
          <p:nvPr>
            <p:ph idx="1"/>
          </p:nvPr>
        </p:nvSpPr>
        <p:spPr>
          <a:xfrm>
            <a:off x="457200" y="548680"/>
            <a:ext cx="8229600" cy="6624736"/>
          </a:xfrm>
        </p:spPr>
        <p:txBody>
          <a:bodyPr>
            <a:normAutofit fontScale="47500" lnSpcReduction="20000"/>
          </a:bodyPr>
          <a:lstStyle/>
          <a:p>
            <a:pPr algn="ctr"/>
            <a:r>
              <a:rPr lang="pl-PL" dirty="0"/>
              <a:t>Przy wadach fizycznych</a:t>
            </a:r>
          </a:p>
          <a:p>
            <a:pPr marL="0" indent="0" algn="ctr">
              <a:buNone/>
            </a:pPr>
            <a:r>
              <a:rPr lang="pl-PL" b="1" dirty="0"/>
              <a:t>Termin na stwierdzenie wady</a:t>
            </a:r>
          </a:p>
          <a:p>
            <a:pPr algn="just">
              <a:buFont typeface="Wingdings" panose="05000000000000000000" pitchFamily="2" charset="2"/>
              <a:buChar char="ü"/>
            </a:pPr>
            <a:r>
              <a:rPr lang="pl-PL" dirty="0"/>
              <a:t>Sprzedawca odpowiada z tytułu rękojmi, jeżeli wada fizyczna zostanie stwierdzona przed upływem </a:t>
            </a:r>
            <a:r>
              <a:rPr lang="pl-PL" b="1" dirty="0"/>
              <a:t>dwóch lat</a:t>
            </a:r>
            <a:r>
              <a:rPr lang="pl-PL" dirty="0"/>
              <a:t>, a gdy chodzi o wady nieruchomości – przed upływem </a:t>
            </a:r>
            <a:r>
              <a:rPr lang="pl-PL" b="1" dirty="0"/>
              <a:t>pięciu lat </a:t>
            </a:r>
            <a:r>
              <a:rPr lang="pl-PL" dirty="0"/>
              <a:t>od dnia wydania rzeczy kupującemu. </a:t>
            </a:r>
          </a:p>
          <a:p>
            <a:pPr algn="just">
              <a:buFont typeface="Wingdings" panose="05000000000000000000" pitchFamily="2" charset="2"/>
              <a:buChar char="ü"/>
            </a:pPr>
            <a:r>
              <a:rPr lang="pl-PL" dirty="0"/>
              <a:t>Jeżeli kupującym jest </a:t>
            </a:r>
            <a:r>
              <a:rPr lang="pl-PL" b="1" dirty="0"/>
              <a:t>konsument</a:t>
            </a:r>
            <a:r>
              <a:rPr lang="pl-PL" dirty="0"/>
              <a:t> a przedmiotem sprzedaży jest </a:t>
            </a:r>
            <a:r>
              <a:rPr lang="pl-PL" b="1" dirty="0"/>
              <a:t>używana rzecz ruchoma</a:t>
            </a:r>
            <a:r>
              <a:rPr lang="pl-PL" dirty="0"/>
              <a:t>, odpowiedzialność sprzedawcy może zostać ograniczona, nie mniej niż do roku od dnia wydania rzeczy kupującemu.</a:t>
            </a:r>
          </a:p>
          <a:p>
            <a:pPr algn="just">
              <a:buFont typeface="Wingdings" panose="05000000000000000000" pitchFamily="2" charset="2"/>
              <a:buChar char="ü"/>
            </a:pPr>
            <a:r>
              <a:rPr lang="pl-PL" b="1" dirty="0">
                <a:solidFill>
                  <a:srgbClr val="FF0000"/>
                </a:solidFill>
              </a:rPr>
              <a:t>Upływ terminu do stwierdzenia wady nie wyłącza wykonania uprawnień z tytułu rękojmi, jeżeli sprzedawca wadę podstępnie zataił.</a:t>
            </a:r>
          </a:p>
          <a:p>
            <a:pPr marL="0" indent="0" algn="ctr">
              <a:buNone/>
            </a:pPr>
            <a:r>
              <a:rPr lang="pl-PL" b="1" dirty="0"/>
              <a:t>Terminy przedawnienia roszczeń o </a:t>
            </a:r>
            <a:r>
              <a:rPr lang="pl-PL" b="1" dirty="0">
                <a:effectLst>
                  <a:outerShdw blurRad="38100" dist="38100" dir="2700000" algn="tl">
                    <a:srgbClr val="000000">
                      <a:alpha val="43137"/>
                    </a:srgbClr>
                  </a:outerShdw>
                </a:effectLst>
              </a:rPr>
              <a:t>usunięcie wady </a:t>
            </a:r>
            <a:r>
              <a:rPr lang="pl-PL" b="1" dirty="0"/>
              <a:t>lub </a:t>
            </a:r>
            <a:r>
              <a:rPr lang="pl-PL" b="1" dirty="0">
                <a:effectLst>
                  <a:outerShdw blurRad="38100" dist="38100" dir="2700000" algn="tl">
                    <a:srgbClr val="000000">
                      <a:alpha val="43137"/>
                    </a:srgbClr>
                  </a:outerShdw>
                </a:effectLst>
              </a:rPr>
              <a:t>wymianę rzeczy na wolną od wad</a:t>
            </a:r>
          </a:p>
          <a:p>
            <a:pPr>
              <a:buFont typeface="Wingdings" panose="05000000000000000000" pitchFamily="2" charset="2"/>
              <a:buChar char="ü"/>
            </a:pPr>
            <a:r>
              <a:rPr lang="pl-PL" dirty="0"/>
              <a:t> Roszczenie o usunięcie wady lub wymianę rzeczy sprzedanej na wolną od wad </a:t>
            </a:r>
            <a:r>
              <a:rPr lang="pl-PL" b="1" dirty="0"/>
              <a:t>przedawnia się z upływem roku, licząc od dnia stwierdzenia wady. </a:t>
            </a:r>
          </a:p>
          <a:p>
            <a:pPr>
              <a:buFont typeface="Wingdings" panose="05000000000000000000" pitchFamily="2" charset="2"/>
              <a:buChar char="ü"/>
            </a:pPr>
            <a:r>
              <a:rPr lang="pl-PL" dirty="0"/>
              <a:t>Jeżeli kupującym jest konsument, bieg terminu przedawnienia nie może zakończyć się przed upływem dwóch lat, a gdy chodzi o wady nieruchomości – przed upływem pięciu lat od dnia wydania rzeczy kupującemu.</a:t>
            </a:r>
          </a:p>
          <a:p>
            <a:pPr marL="0" indent="0" algn="ctr">
              <a:buNone/>
            </a:pPr>
            <a:r>
              <a:rPr lang="pl-PL" b="1" dirty="0"/>
              <a:t>Termin na </a:t>
            </a:r>
            <a:r>
              <a:rPr lang="pl-PL" b="1" dirty="0">
                <a:effectLst>
                  <a:outerShdw blurRad="38100" dist="38100" dir="2700000" algn="tl">
                    <a:srgbClr val="000000">
                      <a:alpha val="43137"/>
                    </a:srgbClr>
                  </a:outerShdw>
                </a:effectLst>
              </a:rPr>
              <a:t>odstąpienie od umowy </a:t>
            </a:r>
            <a:r>
              <a:rPr lang="pl-PL" b="1" dirty="0"/>
              <a:t>lub </a:t>
            </a:r>
            <a:r>
              <a:rPr lang="pl-PL" b="1" dirty="0">
                <a:effectLst>
                  <a:outerShdw blurRad="38100" dist="38100" dir="2700000" algn="tl">
                    <a:srgbClr val="000000">
                      <a:alpha val="43137"/>
                    </a:srgbClr>
                  </a:outerShdw>
                </a:effectLst>
              </a:rPr>
              <a:t>oświadczenie o obniżeniu ceny</a:t>
            </a:r>
          </a:p>
          <a:p>
            <a:pPr algn="just">
              <a:buFont typeface="Wingdings" panose="05000000000000000000" pitchFamily="2" charset="2"/>
              <a:buChar char="ü"/>
            </a:pPr>
            <a:r>
              <a:rPr lang="pl-PL" dirty="0"/>
              <a:t>Rok od stwierdzenia wady, a jeśli kupującym jest konsument, termin ten nie może zakończyć się przed upływem terminu 2 lat od wydania rzeczy, a kiedy przedmiotem sprzedaży jest nieruchomość – 5 lat; kiedy przedmiotem sprzedaży jest używana rzecz ruchoma, istnieje możliwość skrócenia tego terminu do roku.</a:t>
            </a:r>
          </a:p>
          <a:p>
            <a:pPr algn="just">
              <a:buFont typeface="Wingdings" panose="05000000000000000000" pitchFamily="2" charset="2"/>
              <a:buChar char="ü"/>
            </a:pPr>
            <a:r>
              <a:rPr lang="pl-PL" dirty="0"/>
              <a:t>Jeżeli kupujący żądał wymiany rzeczy na wolną od wad lub usunięcia wady, bieg terminu do złożenia oświadczenia o odstąpieniu od umowy albo obniżeniu ceny rozpoczyna się z chwilą bezskutecznego upływu terminu do wymiany rzeczy lub usunięcia wady.</a:t>
            </a:r>
            <a:endParaRPr lang="pl-PL" b="1" dirty="0">
              <a:solidFill>
                <a:srgbClr val="FF0000"/>
              </a:solidFill>
            </a:endParaRPr>
          </a:p>
          <a:p>
            <a:pPr algn="just"/>
            <a:r>
              <a:rPr lang="pl-PL" dirty="0"/>
              <a:t> W razie dochodzenia przed sądem albo sądem polubownym jednego z uprawnień z tytułu rękojmi termin do wykonania innych uprawnień, przysługujących kupującemu z tego tytułu, ulega </a:t>
            </a:r>
            <a:r>
              <a:rPr lang="pl-PL" b="1" dirty="0"/>
              <a:t>zawieszeniu</a:t>
            </a:r>
            <a:r>
              <a:rPr lang="pl-PL" dirty="0"/>
              <a:t> do czasu prawomocnego zakończenia postępowania; ma to odpowiednie zastosowanie do postępowania mediacyjnego, przy czym termin do wykonania innych uprawnień z tytułu rękojmi, przysługujących kupującemu, zaczyna biec od dnia odmowy przez sąd zatwierdzenia ugody zawartej przed mediatorem lub bezskutecznego zakończenia mediacji.</a:t>
            </a:r>
          </a:p>
          <a:p>
            <a:pPr marL="0" indent="0">
              <a:buNone/>
            </a:pPr>
            <a:endParaRPr lang="pl-PL" dirty="0"/>
          </a:p>
        </p:txBody>
      </p:sp>
    </p:spTree>
    <p:extLst>
      <p:ext uri="{BB962C8B-B14F-4D97-AF65-F5344CB8AC3E}">
        <p14:creationId xmlns:p14="http://schemas.microsoft.com/office/powerpoint/2010/main" val="16126589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Terminy wykonywania uprawnień z rękojmi</a:t>
            </a:r>
          </a:p>
        </p:txBody>
      </p:sp>
      <p:sp>
        <p:nvSpPr>
          <p:cNvPr id="3" name="Symbol zastępczy zawartości 2"/>
          <p:cNvSpPr>
            <a:spLocks noGrp="1"/>
          </p:cNvSpPr>
          <p:nvPr>
            <p:ph idx="1"/>
          </p:nvPr>
        </p:nvSpPr>
        <p:spPr/>
        <p:txBody>
          <a:bodyPr>
            <a:normAutofit fontScale="77500" lnSpcReduction="20000"/>
          </a:bodyPr>
          <a:lstStyle/>
          <a:p>
            <a:pPr marL="0" indent="0" algn="ctr">
              <a:buNone/>
            </a:pPr>
            <a:r>
              <a:rPr lang="pl-PL" dirty="0"/>
              <a:t>Przy </a:t>
            </a:r>
            <a:r>
              <a:rPr lang="pl-PL" b="1" dirty="0"/>
              <a:t>wadach prawnych</a:t>
            </a:r>
          </a:p>
          <a:p>
            <a:r>
              <a:rPr lang="pl-PL" b="1" dirty="0"/>
              <a:t>Art. 576. Wykonywanie uprawnień z tytułu rękojmi za wady prawne </a:t>
            </a:r>
          </a:p>
          <a:p>
            <a:pPr marL="0" indent="0" algn="just">
              <a:buNone/>
            </a:pPr>
            <a:r>
              <a:rPr lang="pl-PL" dirty="0"/>
              <a:t>Do wykonywania uprawnień z tytułu rękojmi </a:t>
            </a:r>
            <a:r>
              <a:rPr lang="pl-PL" dirty="0">
                <a:solidFill>
                  <a:srgbClr val="00B050"/>
                </a:solidFill>
                <a:effectLst>
                  <a:outerShdw blurRad="38100" dist="38100" dir="2700000" algn="tl">
                    <a:srgbClr val="000000">
                      <a:alpha val="43137"/>
                    </a:srgbClr>
                  </a:outerShdw>
                </a:effectLst>
              </a:rPr>
              <a:t>za wady prawne </a:t>
            </a:r>
            <a:r>
              <a:rPr lang="pl-PL" dirty="0"/>
              <a:t>rzeczy sprzedanej stosuje się przepisy </a:t>
            </a:r>
            <a:r>
              <a:rPr lang="pl-PL" b="1" dirty="0"/>
              <a:t>art. 568</a:t>
            </a:r>
            <a:r>
              <a:rPr lang="pl-PL" dirty="0"/>
              <a:t> (</a:t>
            </a:r>
            <a:r>
              <a:rPr lang="pl-PL" i="1" dirty="0"/>
              <a:t>przedawnienie roszczeń z tytułu rękojmi)</a:t>
            </a:r>
            <a:r>
              <a:rPr lang="pl-PL" dirty="0"/>
              <a:t> § 2–5, z tym że bieg terminu, o którym mowa w </a:t>
            </a:r>
            <a:r>
              <a:rPr lang="pl-PL" b="1" dirty="0"/>
              <a:t>art. 568</a:t>
            </a:r>
            <a:r>
              <a:rPr lang="pl-PL" dirty="0"/>
              <a:t> (</a:t>
            </a:r>
            <a:r>
              <a:rPr lang="pl-PL" b="1" i="1" dirty="0"/>
              <a:t>przedawnienie</a:t>
            </a:r>
            <a:r>
              <a:rPr lang="pl-PL" i="1" dirty="0"/>
              <a:t> roszczeń z tytułu rękojmi)</a:t>
            </a:r>
            <a:r>
              <a:rPr lang="pl-PL" dirty="0"/>
              <a:t> § 2, rozpoczyna się </a:t>
            </a:r>
            <a:r>
              <a:rPr lang="pl-PL" b="1" dirty="0"/>
              <a:t>od dnia, w którym kupujący dowiedział się o istnieniu wady, a jeżeli kupujący dowiedział się o istnieniu wady dopiero na skutek powództwa osoby trzeciej – od dnia, w którym orzeczenie wydane w sporze z osobą trzecią stało się prawomocne. </a:t>
            </a:r>
          </a:p>
        </p:txBody>
      </p:sp>
    </p:spTree>
    <p:extLst>
      <p:ext uri="{BB962C8B-B14F-4D97-AF65-F5344CB8AC3E}">
        <p14:creationId xmlns:p14="http://schemas.microsoft.com/office/powerpoint/2010/main" val="30271377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Gwarancja</a:t>
            </a:r>
          </a:p>
        </p:txBody>
      </p:sp>
      <p:sp>
        <p:nvSpPr>
          <p:cNvPr id="3" name="Symbol zastępczy zawartości 2"/>
          <p:cNvSpPr>
            <a:spLocks noGrp="1"/>
          </p:cNvSpPr>
          <p:nvPr>
            <p:ph idx="1"/>
          </p:nvPr>
        </p:nvSpPr>
        <p:spPr/>
        <p:txBody>
          <a:bodyPr>
            <a:normAutofit fontScale="55000" lnSpcReduction="20000"/>
          </a:bodyPr>
          <a:lstStyle/>
          <a:p>
            <a:pPr algn="just"/>
            <a:r>
              <a:rPr lang="pl-PL" dirty="0"/>
              <a:t>Gwarant (sprzedawca, producent, importer, przedstawiciel handlowy) ma </a:t>
            </a:r>
            <a:r>
              <a:rPr lang="pl-PL" b="1" dirty="0">
                <a:solidFill>
                  <a:srgbClr val="FF0000"/>
                </a:solidFill>
                <a:effectLst>
                  <a:outerShdw blurRad="38100" dist="38100" dir="2700000" algn="tl">
                    <a:srgbClr val="000000">
                      <a:alpha val="43137"/>
                    </a:srgbClr>
                  </a:outerShdw>
                </a:effectLst>
              </a:rPr>
              <a:t>swobodę</a:t>
            </a:r>
            <a:r>
              <a:rPr lang="pl-PL" dirty="0"/>
              <a:t> co do decyzji o </a:t>
            </a:r>
            <a:r>
              <a:rPr lang="pl-PL" b="1" dirty="0"/>
              <a:t>udzieleniu</a:t>
            </a:r>
            <a:r>
              <a:rPr lang="pl-PL" dirty="0"/>
              <a:t> gwarancji i co do jej </a:t>
            </a:r>
            <a:r>
              <a:rPr lang="pl-PL" b="1" dirty="0"/>
              <a:t>treści </a:t>
            </a:r>
            <a:r>
              <a:rPr lang="pl-PL" dirty="0"/>
              <a:t>(która obejmuje także oświadczenia gwarancyjne zawarte w reklamie) - udzielenie gwarancji ma charakter dobrowolny, uzależniony od woli gwaranta</a:t>
            </a:r>
          </a:p>
          <a:p>
            <a:r>
              <a:rPr lang="pl-PL" b="1" dirty="0"/>
              <a:t>Art. 577. Gwarancja </a:t>
            </a:r>
          </a:p>
          <a:p>
            <a:pPr marL="0" indent="0" algn="just">
              <a:buNone/>
            </a:pPr>
            <a:r>
              <a:rPr lang="pl-PL" dirty="0"/>
              <a:t>§ 1. </a:t>
            </a:r>
            <a:r>
              <a:rPr lang="pl-PL" b="1" dirty="0">
                <a:solidFill>
                  <a:srgbClr val="FF0000"/>
                </a:solidFill>
              </a:rPr>
              <a:t>Udzielenie gwarancji następuje przez złożenie oświadczenia gwarancyjnego</a:t>
            </a:r>
            <a:r>
              <a:rPr lang="pl-PL" dirty="0"/>
              <a:t>, które określa obowiązki gwaranta i uprawnienia kupującego w przypadku, gdy rzecz sprzedana nie ma właściwości określonych w tym oświadczeniu. </a:t>
            </a:r>
            <a:r>
              <a:rPr lang="pl-PL" u="sng" dirty="0">
                <a:solidFill>
                  <a:srgbClr val="FF0000"/>
                </a:solidFill>
              </a:rPr>
              <a:t>Oświadczenie gwarancyjne może zostać złożone w reklamie.</a:t>
            </a:r>
            <a:br>
              <a:rPr lang="pl-PL" u="sng" dirty="0">
                <a:solidFill>
                  <a:srgbClr val="FF0000"/>
                </a:solidFill>
              </a:rPr>
            </a:br>
            <a:r>
              <a:rPr lang="pl-PL" dirty="0"/>
              <a:t>§ 2. Obowiązki gwaranta mogą </a:t>
            </a:r>
            <a:r>
              <a:rPr lang="pl-PL" b="1" dirty="0"/>
              <a:t>w szczególności </a:t>
            </a:r>
            <a:r>
              <a:rPr lang="pl-PL" dirty="0"/>
              <a:t>polegać na </a:t>
            </a:r>
            <a:r>
              <a:rPr lang="pl-PL" b="1" dirty="0"/>
              <a:t>zwrocie zapłaconej ceny, wymianie rzeczy bądź jej naprawie oraz zapewnieniu innych usług</a:t>
            </a:r>
            <a:r>
              <a:rPr lang="pl-PL" dirty="0"/>
              <a:t>.</a:t>
            </a:r>
            <a:br>
              <a:rPr lang="pl-PL" dirty="0"/>
            </a:br>
            <a:r>
              <a:rPr lang="pl-PL" dirty="0"/>
              <a:t>§ 3. Jeżeli została udzielona </a:t>
            </a:r>
            <a:r>
              <a:rPr lang="pl-PL" b="1" dirty="0"/>
              <a:t>gwarancja co do jakości rzeczy sprzedanej</a:t>
            </a:r>
            <a:r>
              <a:rPr lang="pl-PL" dirty="0"/>
              <a:t>, poczytuje się w razie wątpliwości, że gwarant jest obowiązany do </a:t>
            </a:r>
            <a:r>
              <a:rPr lang="pl-PL" b="1" dirty="0"/>
              <a:t>usunięcia wady fizycznej rzeczy lub do dostarczenia rzeczy wolnej od wad</a:t>
            </a:r>
            <a:r>
              <a:rPr lang="pl-PL" dirty="0"/>
              <a:t>, o ile wady te ujawnią się w ciągu terminu określonego w oświadczeniu gwarancyjnym.</a:t>
            </a:r>
            <a:br>
              <a:rPr lang="pl-PL" dirty="0"/>
            </a:br>
            <a:r>
              <a:rPr lang="pl-PL" dirty="0"/>
              <a:t>§ 4. </a:t>
            </a:r>
            <a:r>
              <a:rPr lang="pl-PL" b="1" dirty="0">
                <a:solidFill>
                  <a:srgbClr val="FF0000"/>
                </a:solidFill>
              </a:rPr>
              <a:t>Jeżeli nie zastrzeżono innego terminu, termin gwarancji wynosi </a:t>
            </a:r>
            <a:r>
              <a:rPr lang="pl-PL" b="1" dirty="0">
                <a:solidFill>
                  <a:srgbClr val="FF0000"/>
                </a:solidFill>
                <a:effectLst>
                  <a:outerShdw blurRad="38100" dist="38100" dir="2700000" algn="tl">
                    <a:srgbClr val="000000">
                      <a:alpha val="43137"/>
                    </a:srgbClr>
                  </a:outerShdw>
                </a:effectLst>
              </a:rPr>
              <a:t>dwa lata </a:t>
            </a:r>
            <a:r>
              <a:rPr lang="pl-PL" b="1" dirty="0">
                <a:solidFill>
                  <a:srgbClr val="FF0000"/>
                </a:solidFill>
              </a:rPr>
              <a:t>licząc od dnia, kiedy rzecz została kupującemu wydana.</a:t>
            </a:r>
          </a:p>
          <a:p>
            <a:endParaRPr lang="pl-PL" dirty="0"/>
          </a:p>
        </p:txBody>
      </p:sp>
    </p:spTree>
    <p:extLst>
      <p:ext uri="{BB962C8B-B14F-4D97-AF65-F5344CB8AC3E}">
        <p14:creationId xmlns:p14="http://schemas.microsoft.com/office/powerpoint/2010/main" val="30781927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BAC2E9-518C-4600-A41D-B733BC110F66}"/>
              </a:ext>
            </a:extLst>
          </p:cNvPr>
          <p:cNvSpPr>
            <a:spLocks noGrp="1"/>
          </p:cNvSpPr>
          <p:nvPr>
            <p:ph type="title"/>
          </p:nvPr>
        </p:nvSpPr>
        <p:spPr/>
        <p:txBody>
          <a:bodyPr/>
          <a:lstStyle/>
          <a:p>
            <a:r>
              <a:rPr lang="pl-PL" dirty="0"/>
              <a:t>Gwarancja</a:t>
            </a:r>
          </a:p>
        </p:txBody>
      </p:sp>
      <p:sp>
        <p:nvSpPr>
          <p:cNvPr id="3" name="Symbol zastępczy zawartości 2">
            <a:extLst>
              <a:ext uri="{FF2B5EF4-FFF2-40B4-BE49-F238E27FC236}">
                <a16:creationId xmlns:a16="http://schemas.microsoft.com/office/drawing/2014/main" id="{B67F8D50-F0A5-46BD-9FA6-D986B9E5ACF8}"/>
              </a:ext>
            </a:extLst>
          </p:cNvPr>
          <p:cNvSpPr>
            <a:spLocks noGrp="1"/>
          </p:cNvSpPr>
          <p:nvPr>
            <p:ph idx="1"/>
          </p:nvPr>
        </p:nvSpPr>
        <p:spPr/>
        <p:txBody>
          <a:bodyPr>
            <a:normAutofit/>
          </a:bodyPr>
          <a:lstStyle/>
          <a:p>
            <a:r>
              <a:rPr lang="pl-PL" b="1" dirty="0"/>
              <a:t>Art. 578. Zakres odpowiedzialności osoby udzielającej gwarancji (gwaranta) </a:t>
            </a:r>
          </a:p>
          <a:p>
            <a:pPr marL="0" indent="0" algn="just">
              <a:buNone/>
            </a:pPr>
            <a:r>
              <a:rPr lang="pl-PL" dirty="0"/>
              <a:t>Jeżeli w gwarancji inaczej nie zastrzeżono, odpowiedzialność z tytułu gwarancji obejmuje </a:t>
            </a:r>
            <a:r>
              <a:rPr lang="pl-PL" b="1" dirty="0">
                <a:solidFill>
                  <a:srgbClr val="00B050"/>
                </a:solidFill>
              </a:rPr>
              <a:t>tylko wady powstałe z przyczyn tkwiących w sprzedanej rzeczy. </a:t>
            </a:r>
          </a:p>
          <a:p>
            <a:pPr>
              <a:buFont typeface="Wingdings" panose="05000000000000000000" pitchFamily="2" charset="2"/>
              <a:buChar char="ü"/>
            </a:pPr>
            <a:endParaRPr lang="pl-PL" dirty="0"/>
          </a:p>
        </p:txBody>
      </p:sp>
      <p:sp>
        <p:nvSpPr>
          <p:cNvPr id="4" name="Tytuł 1">
            <a:extLst>
              <a:ext uri="{FF2B5EF4-FFF2-40B4-BE49-F238E27FC236}">
                <a16:creationId xmlns:a16="http://schemas.microsoft.com/office/drawing/2014/main" id="{56A2FA01-0FFA-49EC-9217-5A86F3FB98D1}"/>
              </a:ext>
            </a:extLst>
          </p:cNvPr>
          <p:cNvSpPr txBox="1">
            <a:spLocks/>
          </p:cNvSpPr>
          <p:nvPr/>
        </p:nvSpPr>
        <p:spPr>
          <a:xfrm>
            <a:off x="474635" y="26064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dirty="0"/>
          </a:p>
        </p:txBody>
      </p:sp>
    </p:spTree>
    <p:extLst>
      <p:ext uri="{BB962C8B-B14F-4D97-AF65-F5344CB8AC3E}">
        <p14:creationId xmlns:p14="http://schemas.microsoft.com/office/powerpoint/2010/main" val="41411178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C66A01-8A94-41D4-91D4-52E4CB39D897}"/>
              </a:ext>
            </a:extLst>
          </p:cNvPr>
          <p:cNvSpPr>
            <a:spLocks noGrp="1"/>
          </p:cNvSpPr>
          <p:nvPr>
            <p:ph type="title"/>
          </p:nvPr>
        </p:nvSpPr>
        <p:spPr/>
        <p:txBody>
          <a:bodyPr/>
          <a:lstStyle/>
          <a:p>
            <a:r>
              <a:rPr lang="pl-PL" dirty="0"/>
              <a:t>Gwarancja</a:t>
            </a:r>
          </a:p>
        </p:txBody>
      </p:sp>
      <p:sp>
        <p:nvSpPr>
          <p:cNvPr id="3" name="Symbol zastępczy zawartości 2">
            <a:extLst>
              <a:ext uri="{FF2B5EF4-FFF2-40B4-BE49-F238E27FC236}">
                <a16:creationId xmlns:a16="http://schemas.microsoft.com/office/drawing/2014/main" id="{15A50CC7-BFB5-49E8-9C87-D94C1AFDF055}"/>
              </a:ext>
            </a:extLst>
          </p:cNvPr>
          <p:cNvSpPr>
            <a:spLocks noGrp="1"/>
          </p:cNvSpPr>
          <p:nvPr>
            <p:ph idx="1"/>
          </p:nvPr>
        </p:nvSpPr>
        <p:spPr/>
        <p:txBody>
          <a:bodyPr>
            <a:normAutofit fontScale="70000" lnSpcReduction="20000"/>
          </a:bodyPr>
          <a:lstStyle/>
          <a:p>
            <a:r>
              <a:rPr lang="pl-PL" b="1" dirty="0"/>
              <a:t>Art. 579. Wykonywanie uprawnień z tytułu rękojmi </a:t>
            </a:r>
          </a:p>
          <a:p>
            <a:pPr marL="0" indent="0">
              <a:buNone/>
            </a:pPr>
            <a:r>
              <a:rPr lang="pl-PL" dirty="0"/>
              <a:t>§ 1. Kupujący może wykonywać uprawnienia z tytułu rękojmi za wady fizyczne rzeczy </a:t>
            </a:r>
            <a:r>
              <a:rPr lang="pl-PL" b="1" dirty="0">
                <a:solidFill>
                  <a:srgbClr val="FF0000"/>
                </a:solidFill>
              </a:rPr>
              <a:t>niezależnie od uprawnień wynikających z gwarancji.</a:t>
            </a:r>
            <a:br>
              <a:rPr lang="pl-PL" dirty="0"/>
            </a:br>
            <a:r>
              <a:rPr lang="pl-PL" dirty="0"/>
              <a:t>§ 2. </a:t>
            </a:r>
            <a:r>
              <a:rPr lang="pl-PL" b="1" dirty="0">
                <a:solidFill>
                  <a:srgbClr val="FF0000"/>
                </a:solidFill>
              </a:rPr>
              <a:t>Wykonanie uprawnień z gwarancji nie wpływa na odpowiedzialność sprzedawcy z tytułu rękojmi.</a:t>
            </a:r>
            <a:br>
              <a:rPr lang="pl-PL" dirty="0"/>
            </a:br>
            <a:r>
              <a:rPr lang="pl-PL" dirty="0"/>
              <a:t>§ 3. Jednakże w razie wykonywania przez kupującego uprawnień z gwarancji bieg terminu do wykonania uprawnień z tytułu rękojmi ulega </a:t>
            </a:r>
            <a:r>
              <a:rPr lang="pl-PL" b="1" dirty="0">
                <a:solidFill>
                  <a:srgbClr val="FF0000"/>
                </a:solidFill>
              </a:rPr>
              <a:t>zawieszeniu z dniem zawiadomienia sprzedawcy o wadzie.</a:t>
            </a:r>
            <a:r>
              <a:rPr lang="pl-PL" dirty="0"/>
              <a:t> Termin ten biegnie dalej od dnia odmowy przez gwaranta wykonania obowiązków wynikających z gwarancji albo bezskutecznego upływu czasu na ich wykonanie.</a:t>
            </a:r>
          </a:p>
          <a:p>
            <a:pPr>
              <a:buFont typeface="Wingdings" panose="05000000000000000000" pitchFamily="2" charset="2"/>
              <a:buChar char="ü"/>
            </a:pPr>
            <a:r>
              <a:rPr lang="pl-PL" dirty="0"/>
              <a:t>rękojmia i gwarancja są od siebie niezależne</a:t>
            </a:r>
          </a:p>
          <a:p>
            <a:pPr>
              <a:buFont typeface="Wingdings" panose="05000000000000000000" pitchFamily="2" charset="2"/>
              <a:buChar char="ü"/>
            </a:pPr>
            <a:r>
              <a:rPr lang="pl-PL" dirty="0"/>
              <a:t>to do kupującego należy decyzja, z którego reżimu ochrony chce skorzystać </a:t>
            </a:r>
          </a:p>
          <a:p>
            <a:pPr>
              <a:buFont typeface="Wingdings" panose="05000000000000000000" pitchFamily="2" charset="2"/>
              <a:buChar char="ü"/>
            </a:pPr>
            <a:endParaRPr lang="pl-PL" dirty="0"/>
          </a:p>
        </p:txBody>
      </p:sp>
    </p:spTree>
    <p:extLst>
      <p:ext uri="{BB962C8B-B14F-4D97-AF65-F5344CB8AC3E}">
        <p14:creationId xmlns:p14="http://schemas.microsoft.com/office/powerpoint/2010/main" val="41646488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Gwarancja</a:t>
            </a:r>
          </a:p>
        </p:txBody>
      </p:sp>
      <p:sp>
        <p:nvSpPr>
          <p:cNvPr id="3" name="Symbol zastępczy zawartości 2"/>
          <p:cNvSpPr>
            <a:spLocks noGrp="1"/>
          </p:cNvSpPr>
          <p:nvPr>
            <p:ph idx="1"/>
          </p:nvPr>
        </p:nvSpPr>
        <p:spPr/>
        <p:txBody>
          <a:bodyPr>
            <a:normAutofit fontScale="55000" lnSpcReduction="20000"/>
          </a:bodyPr>
          <a:lstStyle/>
          <a:p>
            <a:r>
              <a:rPr lang="pl-PL" b="1" dirty="0"/>
              <a:t>Art. 581. Bieg terminu gwarancji po usunięciu wady </a:t>
            </a:r>
          </a:p>
          <a:p>
            <a:pPr marL="0" indent="0" algn="just">
              <a:buNone/>
            </a:pPr>
            <a:r>
              <a:rPr lang="pl-PL" dirty="0"/>
              <a:t>§ 1. Jeżeli w wykonaniu swoich obowiązków gwarant </a:t>
            </a:r>
            <a:r>
              <a:rPr lang="pl-PL" b="1" dirty="0">
                <a:solidFill>
                  <a:srgbClr val="FF0000"/>
                </a:solidFill>
              </a:rPr>
              <a:t>dostarczył</a:t>
            </a:r>
            <a:r>
              <a:rPr lang="pl-PL" dirty="0"/>
              <a:t> uprawnionemu z gwarancji zamiast rzeczy wadliwej </a:t>
            </a:r>
            <a:r>
              <a:rPr lang="pl-PL" b="1" dirty="0">
                <a:solidFill>
                  <a:srgbClr val="FF0000"/>
                </a:solidFill>
              </a:rPr>
              <a:t>rzecz wolną od wad albo dokonał istotnych napraw rzeczy objętej gwarancją</a:t>
            </a:r>
            <a:r>
              <a:rPr lang="pl-PL" dirty="0"/>
              <a:t>, </a:t>
            </a:r>
            <a:r>
              <a:rPr lang="pl-PL" b="1" dirty="0">
                <a:solidFill>
                  <a:srgbClr val="00B050"/>
                </a:solidFill>
              </a:rPr>
              <a:t>termin gwarancji biegnie na nowo od chwili dostarczenia rzeczy wolnej od wad lub zwrócenia rzeczy naprawionej. Jeżeli gwarant wymienił część rzeczy, przepis powyższy stosuje się odpowiednio do części wymienionej</a:t>
            </a:r>
            <a:r>
              <a:rPr lang="pl-PL" dirty="0">
                <a:solidFill>
                  <a:srgbClr val="00B050"/>
                </a:solidFill>
              </a:rPr>
              <a:t>.</a:t>
            </a:r>
            <a:br>
              <a:rPr lang="pl-PL" dirty="0"/>
            </a:br>
            <a:r>
              <a:rPr lang="pl-PL" dirty="0"/>
              <a:t>§ 2. W innych wypadkach termin gwarancji ulega przedłużeniu o czas, w ciągu którego wskutek wady rzeczy objętej gwarancją uprawniony z gwarancji nie mógł z niej korzystać.</a:t>
            </a:r>
          </a:p>
          <a:p>
            <a:pPr algn="just">
              <a:buFont typeface="Wingdings" panose="05000000000000000000" pitchFamily="2" charset="2"/>
              <a:buChar char="ü"/>
            </a:pPr>
            <a:r>
              <a:rPr lang="pl-PL" dirty="0"/>
              <a:t>w razie dokonania </a:t>
            </a:r>
            <a:r>
              <a:rPr lang="pl-PL" b="1" dirty="0"/>
              <a:t>wymiany</a:t>
            </a:r>
            <a:r>
              <a:rPr lang="pl-PL" dirty="0"/>
              <a:t> rzeczy lub dokonania </a:t>
            </a:r>
            <a:r>
              <a:rPr lang="pl-PL" b="1" dirty="0"/>
              <a:t>istotnych napraw</a:t>
            </a:r>
            <a:r>
              <a:rPr lang="pl-PL" dirty="0"/>
              <a:t> rzeczy objętej gwarancją </a:t>
            </a:r>
            <a:r>
              <a:rPr lang="pl-PL" b="1" dirty="0"/>
              <a:t>termin gwarancji rozpoczyna swój bieg na nowo od momentu</a:t>
            </a:r>
            <a:r>
              <a:rPr lang="pl-PL" dirty="0"/>
              <a:t>, w którym kupujący uzyskał możliwość ponownego korzystania z rzeczy</a:t>
            </a:r>
          </a:p>
          <a:p>
            <a:pPr algn="just">
              <a:buFont typeface="Wingdings" panose="05000000000000000000" pitchFamily="2" charset="2"/>
              <a:buChar char="ü"/>
            </a:pPr>
            <a:r>
              <a:rPr lang="pl-PL" dirty="0"/>
              <a:t>gdy gwarant wymienił </a:t>
            </a:r>
            <a:r>
              <a:rPr lang="pl-PL" b="1" dirty="0"/>
              <a:t>część rzeczy</a:t>
            </a:r>
            <a:r>
              <a:rPr lang="pl-PL" dirty="0"/>
              <a:t>, termin gwarancji biegnie </a:t>
            </a:r>
            <a:r>
              <a:rPr lang="pl-PL" b="1" dirty="0"/>
              <a:t>odrębnie dla wymienionej części i odrębnie dla samej rzeczy</a:t>
            </a:r>
            <a:r>
              <a:rPr lang="pl-PL" dirty="0">
                <a:sym typeface="Wingdings" panose="05000000000000000000" pitchFamily="2" charset="2"/>
              </a:rPr>
              <a:t></a:t>
            </a:r>
            <a:r>
              <a:rPr lang="pl-PL" dirty="0"/>
              <a:t> termin gwarancji dla całej rzeczy może upłynąć, zanim upłynie termin gwarancji dla wymienionej części</a:t>
            </a:r>
          </a:p>
          <a:p>
            <a:endParaRPr lang="pl-PL" dirty="0"/>
          </a:p>
        </p:txBody>
      </p:sp>
    </p:spTree>
    <p:extLst>
      <p:ext uri="{BB962C8B-B14F-4D97-AF65-F5344CB8AC3E}">
        <p14:creationId xmlns:p14="http://schemas.microsoft.com/office/powerpoint/2010/main" val="880609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4B4D7F-267F-4D36-AF53-D39D63FE46B3}"/>
              </a:ext>
            </a:extLst>
          </p:cNvPr>
          <p:cNvSpPr>
            <a:spLocks noGrp="1"/>
          </p:cNvSpPr>
          <p:nvPr>
            <p:ph type="title"/>
          </p:nvPr>
        </p:nvSpPr>
        <p:spPr/>
        <p:txBody>
          <a:bodyPr>
            <a:normAutofit fontScale="90000"/>
          </a:bodyPr>
          <a:lstStyle/>
          <a:p>
            <a:r>
              <a:rPr lang="pl-PL" dirty="0"/>
              <a:t>Sprzedaż</a:t>
            </a:r>
            <a:br>
              <a:rPr lang="pl-PL" dirty="0"/>
            </a:br>
            <a:r>
              <a:rPr lang="pl-PL" dirty="0"/>
              <a:t>-</a:t>
            </a:r>
            <a:r>
              <a:rPr lang="pl-PL" i="1" dirty="0"/>
              <a:t> </a:t>
            </a:r>
            <a:r>
              <a:rPr lang="pl-PL" i="1" dirty="0" err="1"/>
              <a:t>essentialia</a:t>
            </a:r>
            <a:r>
              <a:rPr lang="pl-PL" i="1" dirty="0"/>
              <a:t> </a:t>
            </a:r>
            <a:r>
              <a:rPr lang="pl-PL" i="1" dirty="0" err="1"/>
              <a:t>negotii</a:t>
            </a:r>
            <a:r>
              <a:rPr lang="pl-PL" i="1" dirty="0"/>
              <a:t>-</a:t>
            </a:r>
            <a:endParaRPr lang="pl-PL" dirty="0"/>
          </a:p>
        </p:txBody>
      </p:sp>
      <p:sp>
        <p:nvSpPr>
          <p:cNvPr id="3" name="Symbol zastępczy zawartości 2">
            <a:extLst>
              <a:ext uri="{FF2B5EF4-FFF2-40B4-BE49-F238E27FC236}">
                <a16:creationId xmlns:a16="http://schemas.microsoft.com/office/drawing/2014/main" id="{9E0FB3C2-30D7-40C6-9168-D48FC47CD043}"/>
              </a:ext>
            </a:extLst>
          </p:cNvPr>
          <p:cNvSpPr>
            <a:spLocks noGrp="1"/>
          </p:cNvSpPr>
          <p:nvPr>
            <p:ph idx="1"/>
          </p:nvPr>
        </p:nvSpPr>
        <p:spPr/>
        <p:txBody>
          <a:bodyPr/>
          <a:lstStyle/>
          <a:p>
            <a:r>
              <a:rPr lang="pl-PL" dirty="0"/>
              <a:t>Strony umowy </a:t>
            </a:r>
            <a:r>
              <a:rPr lang="pl-PL" dirty="0">
                <a:sym typeface="Wingdings" pitchFamily="2" charset="2"/>
              </a:rPr>
              <a:t> sprzedawca i kupujący</a:t>
            </a:r>
          </a:p>
          <a:p>
            <a:pPr>
              <a:buFont typeface="Courier New" pitchFamily="49" charset="0"/>
              <a:buChar char="o"/>
            </a:pPr>
            <a:r>
              <a:rPr lang="pl-PL" dirty="0">
                <a:sym typeface="Wingdings" pitchFamily="2" charset="2"/>
              </a:rPr>
              <a:t>Może być nimi każdy podmiot, który ma zdolność prawną i zdolność do czynności prawnych</a:t>
            </a:r>
          </a:p>
          <a:p>
            <a:pPr>
              <a:buFont typeface="Courier New" pitchFamily="49" charset="0"/>
              <a:buChar char="o"/>
            </a:pPr>
            <a:r>
              <a:rPr lang="pl-PL" dirty="0">
                <a:sym typeface="Wingdings" pitchFamily="2" charset="2"/>
              </a:rPr>
              <a:t>Sprzedawca </a:t>
            </a:r>
            <a:r>
              <a:rPr lang="pl-PL" b="1" dirty="0">
                <a:sym typeface="Wingdings" pitchFamily="2" charset="2"/>
              </a:rPr>
              <a:t>nie</a:t>
            </a:r>
            <a:r>
              <a:rPr lang="pl-PL" dirty="0">
                <a:sym typeface="Wingdings" pitchFamily="2" charset="2"/>
              </a:rPr>
              <a:t> musi być właścicielem przedmiotu sprzedaży</a:t>
            </a:r>
            <a:endParaRPr lang="pl-PL" dirty="0"/>
          </a:p>
          <a:p>
            <a:endParaRPr lang="pl-PL" dirty="0"/>
          </a:p>
        </p:txBody>
      </p:sp>
    </p:spTree>
    <p:extLst>
      <p:ext uri="{BB962C8B-B14F-4D97-AF65-F5344CB8AC3E}">
        <p14:creationId xmlns:p14="http://schemas.microsoft.com/office/powerpoint/2010/main" val="29751836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Kazus 1</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Waleria O. kupiła komputer objęty gwarancją. </a:t>
            </a:r>
            <a:br>
              <a:rPr lang="pl-PL" dirty="0"/>
            </a:br>
            <a:r>
              <a:rPr lang="pl-PL" dirty="0"/>
              <a:t>Po tygodniu używania komputera przestał działać ekran, Waleria O. postanowiła więc skorzystać z uprawnień, jakie daje jej gwarancja i oddać komputer do naprawy. Naprawiony komputer, wraz z wymienionym ekranem, został jej zwrócony po miesiącu. Dokładnie w drugą rocznicę dnia, kiedy Waleria kupiła komputer, ekran znów przestał działać.</a:t>
            </a:r>
          </a:p>
          <a:p>
            <a:r>
              <a:rPr lang="pl-PL" dirty="0"/>
              <a:t>Jaki jest termin gwarancji?</a:t>
            </a:r>
          </a:p>
          <a:p>
            <a:r>
              <a:rPr lang="pl-PL" dirty="0"/>
              <a:t>Czy Waleria może nadal korzystać z uprawnień, jakie daje jej gwarancja?</a:t>
            </a:r>
          </a:p>
        </p:txBody>
      </p:sp>
    </p:spTree>
    <p:extLst>
      <p:ext uri="{BB962C8B-B14F-4D97-AF65-F5344CB8AC3E}">
        <p14:creationId xmlns:p14="http://schemas.microsoft.com/office/powerpoint/2010/main" val="8441206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Kazus 2</a:t>
            </a:r>
          </a:p>
        </p:txBody>
      </p:sp>
      <p:sp>
        <p:nvSpPr>
          <p:cNvPr id="3" name="Symbol zastępczy zawartości 2"/>
          <p:cNvSpPr>
            <a:spLocks noGrp="1"/>
          </p:cNvSpPr>
          <p:nvPr>
            <p:ph idx="1"/>
          </p:nvPr>
        </p:nvSpPr>
        <p:spPr/>
        <p:txBody>
          <a:bodyPr>
            <a:normAutofit fontScale="70000" lnSpcReduction="20000"/>
          </a:bodyPr>
          <a:lstStyle/>
          <a:p>
            <a:pPr algn="just">
              <a:buNone/>
            </a:pPr>
            <a:r>
              <a:rPr lang="pl-PL" dirty="0"/>
              <a:t>     Wilhelmina M. kupiła skórzane buty prestiżowej marki. Kiedy jednak ubrała je pierwszy raz, aby rozchodzić je po domu, z jednego z nich odpadł obcas. Wilhelmina zaniosła je do sklepu, żądając zwrotu pieniędzy. Ekspedientka przyjęła buty, informując Wilhelminę, że polityka sklepu jest taka, że w podobnych przypadkach buty wymienia się na nową, wolną od wad parę. Tydzień później Wilhelmina odebrała nową parę butów, jednak kiedy ubrała je, idąc na egzamin z prawa cywilnego, od buta znów odpadł obcas. Kiedy zdenerwowana Wilhelmina odniosła buty do sklepu i oświadczyła, że wobec niezadawalającej jakości produktu odstępuje od umowy, ekspedientka powiedziała jej, że to niemożliwe i że Wilhelmina znów dostanie nową parę.</a:t>
            </a:r>
          </a:p>
          <a:p>
            <a:r>
              <a:rPr lang="pl-PL" dirty="0"/>
              <a:t>Proszę ocenić tę sytuację.</a:t>
            </a:r>
          </a:p>
          <a:p>
            <a:r>
              <a:rPr lang="pl-PL" dirty="0"/>
              <a:t>Z jakiego uprawnienia skorzystała Wilhelmina?</a:t>
            </a:r>
          </a:p>
          <a:p>
            <a:r>
              <a:rPr lang="pl-PL" dirty="0"/>
              <a:t>Jaką wadę miały buty?</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Kazus 3</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Tobiasz G., żeby zaoszczędzić nieco pieniędzy, postanowił kupić biurko w sklepie, który sprzedaje meble do samodzielnego składania. Postanowił jednak nie korzystać z instrukcji montażu załączonej do biurka, uznając, że to przecież dziecinnie prosta czynności i doskonale da sobie radę bez jakiejkolwiek instrukcji. Po zmontowaniu biurka, Tobiasz postawił na nim kubek kawy, co spowodowało, że biurko zawaliło się. Zdenerwowany Tobiasz postanowił za radą swojego studiującego prawo współlokatora skorzystać z uprawnień, jakie daje rękojmia, biurko bowiem „powinno chyba utrzymać kubek kawy”.</a:t>
            </a:r>
          </a:p>
          <a:p>
            <a:r>
              <a:rPr lang="pl-PL" dirty="0"/>
              <a:t>Proszę ocenić powyższą sytuację.</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Kazus 4</a:t>
            </a:r>
          </a:p>
        </p:txBody>
      </p:sp>
      <p:sp>
        <p:nvSpPr>
          <p:cNvPr id="3" name="Symbol zastępczy zawartości 2"/>
          <p:cNvSpPr>
            <a:spLocks noGrp="1"/>
          </p:cNvSpPr>
          <p:nvPr>
            <p:ph idx="1"/>
          </p:nvPr>
        </p:nvSpPr>
        <p:spPr/>
        <p:txBody>
          <a:bodyPr>
            <a:normAutofit/>
          </a:bodyPr>
          <a:lstStyle/>
          <a:p>
            <a:pPr marL="0" indent="0" algn="just">
              <a:buNone/>
            </a:pPr>
            <a:r>
              <a:rPr lang="pl-PL" dirty="0"/>
              <a:t>Eufrozyna J. kupiła na targu dla potrzeb swojej restauracji 30 kg pomidorów drugiej jakości. Wydając jej pomidory, sprzedawca poinformował ją, że mogą być nieco poobijane.</a:t>
            </a:r>
          </a:p>
          <a:p>
            <a:r>
              <a:rPr lang="pl-PL" dirty="0"/>
              <a:t> Czy Eufrozyna będzie mogła skorzystać z uprawnień, jakie daje jej rękojmia?</a:t>
            </a:r>
          </a:p>
          <a:p>
            <a:r>
              <a:rPr lang="pl-PL" dirty="0"/>
              <a:t>Kiedy na Eufrozynę przejdzie własność pomidorów?</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Kazus 5</a:t>
            </a:r>
          </a:p>
        </p:txBody>
      </p:sp>
      <p:sp>
        <p:nvSpPr>
          <p:cNvPr id="3" name="Symbol zastępczy zawartości 2"/>
          <p:cNvSpPr>
            <a:spLocks noGrp="1"/>
          </p:cNvSpPr>
          <p:nvPr>
            <p:ph idx="1"/>
          </p:nvPr>
        </p:nvSpPr>
        <p:spPr/>
        <p:txBody>
          <a:bodyPr>
            <a:normAutofit/>
          </a:bodyPr>
          <a:lstStyle/>
          <a:p>
            <a:pPr algn="just">
              <a:buNone/>
            </a:pPr>
            <a:r>
              <a:rPr lang="pl-PL" dirty="0"/>
              <a:t>    Janusz G. wybrał się na </a:t>
            </a:r>
            <a:r>
              <a:rPr lang="pl-PL"/>
              <a:t>zakupy. W </a:t>
            </a:r>
            <a:r>
              <a:rPr lang="pl-PL" dirty="0"/>
              <a:t>jednym ze sklepów zobaczył wieszak z nieometkowanymi koszulami, nad którym wisiał rażąco żółty baner o treści „wszystko za 19,99 zł lub mniej”. Przy kasie jednak okazało się, ze interesująca go koszula kosztuje 119, 99 zł.</a:t>
            </a:r>
          </a:p>
          <a:p>
            <a:r>
              <a:rPr lang="pl-PL" dirty="0"/>
              <a:t>Proszę ocenić powyższą sytuację.</a:t>
            </a:r>
          </a:p>
          <a:p>
            <a:pPr>
              <a:buNone/>
            </a:pP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Sprzedaż</a:t>
            </a:r>
            <a:br>
              <a:rPr lang="pl-PL" dirty="0"/>
            </a:br>
            <a:r>
              <a:rPr lang="pl-PL" dirty="0"/>
              <a:t>-</a:t>
            </a:r>
            <a:r>
              <a:rPr lang="pl-PL" i="1" dirty="0"/>
              <a:t> </a:t>
            </a:r>
            <a:r>
              <a:rPr lang="pl-PL" i="1" dirty="0" err="1"/>
              <a:t>essentialia</a:t>
            </a:r>
            <a:r>
              <a:rPr lang="pl-PL" i="1" dirty="0"/>
              <a:t> </a:t>
            </a:r>
            <a:r>
              <a:rPr lang="pl-PL" i="1" dirty="0" err="1"/>
              <a:t>negotii</a:t>
            </a:r>
            <a:r>
              <a:rPr lang="pl-PL" i="1" dirty="0"/>
              <a:t>-</a:t>
            </a:r>
            <a:endParaRPr lang="pl-PL" dirty="0"/>
          </a:p>
        </p:txBody>
      </p:sp>
      <p:sp>
        <p:nvSpPr>
          <p:cNvPr id="3" name="Symbol zastępczy zawartości 2"/>
          <p:cNvSpPr>
            <a:spLocks noGrp="1"/>
          </p:cNvSpPr>
          <p:nvPr>
            <p:ph idx="1"/>
          </p:nvPr>
        </p:nvSpPr>
        <p:spPr/>
        <p:txBody>
          <a:bodyPr>
            <a:normAutofit fontScale="85000" lnSpcReduction="10000"/>
          </a:bodyPr>
          <a:lstStyle/>
          <a:p>
            <a:r>
              <a:rPr lang="pl-PL" b="1" dirty="0">
                <a:sym typeface="Wingdings" pitchFamily="2" charset="2"/>
              </a:rPr>
              <a:t>Sprzedaż w obrocie profesjonalnym</a:t>
            </a:r>
            <a:r>
              <a:rPr lang="pl-PL" dirty="0">
                <a:sym typeface="Wingdings" pitchFamily="2" charset="2"/>
              </a:rPr>
              <a:t> (gdy zarówno kupującym jak i sprzedawcą jest </a:t>
            </a:r>
            <a:r>
              <a:rPr lang="pl-PL" b="1" dirty="0">
                <a:solidFill>
                  <a:srgbClr val="FF0000"/>
                </a:solidFill>
                <a:sym typeface="Wingdings" pitchFamily="2" charset="2"/>
              </a:rPr>
              <a:t>przedsiębiorca</a:t>
            </a:r>
            <a:r>
              <a:rPr lang="pl-PL" dirty="0">
                <a:sym typeface="Wingdings" pitchFamily="2" charset="2"/>
              </a:rPr>
              <a:t>)</a:t>
            </a:r>
          </a:p>
          <a:p>
            <a:r>
              <a:rPr lang="pl-PL" b="1" dirty="0">
                <a:sym typeface="Wingdings" pitchFamily="2" charset="2"/>
              </a:rPr>
              <a:t>Sprzedaż w obrocie konsumenckim </a:t>
            </a:r>
            <a:r>
              <a:rPr lang="pl-PL" dirty="0">
                <a:sym typeface="Wingdings" pitchFamily="2" charset="2"/>
              </a:rPr>
              <a:t>(gdy sprzedawcą jest przedsiębiorca, a kupującym – </a:t>
            </a:r>
            <a:r>
              <a:rPr lang="pl-PL" b="1" dirty="0">
                <a:solidFill>
                  <a:srgbClr val="FF0000"/>
                </a:solidFill>
                <a:sym typeface="Wingdings" pitchFamily="2" charset="2"/>
              </a:rPr>
              <a:t>konsument</a:t>
            </a:r>
            <a:r>
              <a:rPr lang="pl-PL" dirty="0">
                <a:sym typeface="Wingdings" pitchFamily="2" charset="2"/>
              </a:rPr>
              <a:t>)</a:t>
            </a:r>
          </a:p>
          <a:p>
            <a:r>
              <a:rPr lang="pl-PL" b="1" dirty="0">
                <a:sym typeface="Wingdings" pitchFamily="2" charset="2"/>
              </a:rPr>
              <a:t>Sprzedaż w obrocie powszechnym</a:t>
            </a:r>
            <a:r>
              <a:rPr lang="pl-PL" dirty="0">
                <a:sym typeface="Wingdings" pitchFamily="2" charset="2"/>
              </a:rPr>
              <a:t> (gdy zarówno kupującym jak i sprzedawcą są </a:t>
            </a:r>
            <a:r>
              <a:rPr lang="pl-PL" b="1" dirty="0">
                <a:solidFill>
                  <a:srgbClr val="FF0000"/>
                </a:solidFill>
                <a:sym typeface="Wingdings" pitchFamily="2" charset="2"/>
              </a:rPr>
              <a:t>konsumenci</a:t>
            </a:r>
            <a:r>
              <a:rPr lang="pl-PL" dirty="0">
                <a:sym typeface="Wingdings" pitchFamily="2" charset="2"/>
              </a:rPr>
              <a:t>)</a:t>
            </a:r>
          </a:p>
          <a:p>
            <a:pPr marL="0" indent="0" algn="ctr">
              <a:buNone/>
            </a:pPr>
            <a:r>
              <a:rPr lang="pl-PL" dirty="0">
                <a:solidFill>
                  <a:schemeClr val="bg1">
                    <a:lumMod val="50000"/>
                  </a:schemeClr>
                </a:solidFill>
                <a:sym typeface="Wingdings" pitchFamily="2" charset="2"/>
              </a:rPr>
              <a:t>Art. 22</a:t>
            </a:r>
            <a:r>
              <a:rPr lang="pl-PL" baseline="30000" dirty="0">
                <a:solidFill>
                  <a:schemeClr val="bg1">
                    <a:lumMod val="50000"/>
                  </a:schemeClr>
                </a:solidFill>
                <a:sym typeface="Wingdings" pitchFamily="2" charset="2"/>
              </a:rPr>
              <a:t>1</a:t>
            </a:r>
            <a:r>
              <a:rPr lang="pl-PL" dirty="0">
                <a:solidFill>
                  <a:schemeClr val="bg1">
                    <a:lumMod val="50000"/>
                  </a:schemeClr>
                </a:solidFill>
                <a:sym typeface="Wingdings" pitchFamily="2" charset="2"/>
              </a:rPr>
              <a:t> KC</a:t>
            </a:r>
          </a:p>
          <a:p>
            <a:pPr marL="0" indent="0" algn="just">
              <a:buNone/>
            </a:pPr>
            <a:r>
              <a:rPr lang="pl-PL" dirty="0">
                <a:solidFill>
                  <a:schemeClr val="bg1">
                    <a:lumMod val="50000"/>
                  </a:schemeClr>
                </a:solidFill>
                <a:sym typeface="Wingdings" pitchFamily="2" charset="2"/>
              </a:rPr>
              <a:t>Za </a:t>
            </a:r>
            <a:r>
              <a:rPr lang="pl-PL" b="1" dirty="0">
                <a:solidFill>
                  <a:schemeClr val="bg1">
                    <a:lumMod val="50000"/>
                  </a:schemeClr>
                </a:solidFill>
                <a:sym typeface="Wingdings" pitchFamily="2" charset="2"/>
              </a:rPr>
              <a:t>konsumenta</a:t>
            </a:r>
            <a:r>
              <a:rPr lang="pl-PL" dirty="0">
                <a:solidFill>
                  <a:schemeClr val="bg1">
                    <a:lumMod val="50000"/>
                  </a:schemeClr>
                </a:solidFill>
                <a:sym typeface="Wingdings" pitchFamily="2" charset="2"/>
              </a:rPr>
              <a:t> uważa się </a:t>
            </a:r>
            <a:r>
              <a:rPr lang="pl-PL" b="1" dirty="0">
                <a:solidFill>
                  <a:schemeClr val="bg1">
                    <a:lumMod val="50000"/>
                  </a:schemeClr>
                </a:solidFill>
                <a:sym typeface="Wingdings" pitchFamily="2" charset="2"/>
              </a:rPr>
              <a:t>osobę fizyczną </a:t>
            </a:r>
            <a:r>
              <a:rPr lang="pl-PL" dirty="0">
                <a:solidFill>
                  <a:schemeClr val="bg1">
                    <a:lumMod val="50000"/>
                  </a:schemeClr>
                </a:solidFill>
                <a:sym typeface="Wingdings" pitchFamily="2" charset="2"/>
              </a:rPr>
              <a:t>dokonującą </a:t>
            </a:r>
            <a:br>
              <a:rPr lang="pl-PL" dirty="0">
                <a:solidFill>
                  <a:schemeClr val="bg1">
                    <a:lumMod val="50000"/>
                  </a:schemeClr>
                </a:solidFill>
                <a:sym typeface="Wingdings" pitchFamily="2" charset="2"/>
              </a:rPr>
            </a:br>
            <a:r>
              <a:rPr lang="pl-PL" b="1" dirty="0">
                <a:solidFill>
                  <a:schemeClr val="bg1">
                    <a:lumMod val="50000"/>
                  </a:schemeClr>
                </a:solidFill>
                <a:sym typeface="Wingdings" pitchFamily="2" charset="2"/>
              </a:rPr>
              <a:t>z przedsiębiorcą czynności prawnej niezwiązanej bezpośrednio z jej działalnością gospodarczą lub zawodową.</a:t>
            </a:r>
          </a:p>
          <a:p>
            <a:endParaRPr lang="pl-PL" dirty="0"/>
          </a:p>
        </p:txBody>
      </p:sp>
    </p:spTree>
    <p:extLst>
      <p:ext uri="{BB962C8B-B14F-4D97-AF65-F5344CB8AC3E}">
        <p14:creationId xmlns:p14="http://schemas.microsoft.com/office/powerpoint/2010/main" val="3701576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Sprzedaż</a:t>
            </a:r>
            <a:br>
              <a:rPr lang="pl-PL" dirty="0"/>
            </a:br>
            <a:r>
              <a:rPr lang="pl-PL" dirty="0"/>
              <a:t>- </a:t>
            </a:r>
            <a:r>
              <a:rPr lang="pl-PL" i="1" dirty="0"/>
              <a:t> </a:t>
            </a:r>
            <a:r>
              <a:rPr lang="pl-PL" i="1" dirty="0" err="1"/>
              <a:t>essentialia</a:t>
            </a:r>
            <a:r>
              <a:rPr lang="pl-PL" i="1" dirty="0"/>
              <a:t> </a:t>
            </a:r>
            <a:r>
              <a:rPr lang="pl-PL" i="1" dirty="0" err="1"/>
              <a:t>negotii</a:t>
            </a:r>
            <a:r>
              <a:rPr lang="pl-PL" i="1" dirty="0"/>
              <a:t>-</a:t>
            </a:r>
            <a:endParaRPr lang="pl-PL" dirty="0"/>
          </a:p>
        </p:txBody>
      </p:sp>
      <p:sp>
        <p:nvSpPr>
          <p:cNvPr id="3" name="Symbol zastępczy zawartości 2"/>
          <p:cNvSpPr>
            <a:spLocks noGrp="1"/>
          </p:cNvSpPr>
          <p:nvPr>
            <p:ph idx="1"/>
          </p:nvPr>
        </p:nvSpPr>
        <p:spPr/>
        <p:txBody>
          <a:bodyPr>
            <a:normAutofit fontScale="85000" lnSpcReduction="20000"/>
          </a:bodyPr>
          <a:lstStyle/>
          <a:p>
            <a:pPr algn="ctr"/>
            <a:r>
              <a:rPr lang="pl-PL" dirty="0"/>
              <a:t>Przedmiot umowy sprzedaży</a:t>
            </a:r>
          </a:p>
          <a:p>
            <a:pPr>
              <a:buFont typeface="Wingdings" panose="05000000000000000000" pitchFamily="2" charset="2"/>
              <a:buChar char="v"/>
            </a:pPr>
            <a:r>
              <a:rPr lang="pl-PL" dirty="0"/>
              <a:t>Świadczenie  - zachowanie dłużnika zgodne z treścią zobowiązania</a:t>
            </a:r>
          </a:p>
          <a:p>
            <a:pPr algn="ctr">
              <a:buFont typeface="Courier New" pitchFamily="49" charset="0"/>
              <a:buChar char="o"/>
            </a:pPr>
            <a:r>
              <a:rPr lang="pl-PL" dirty="0"/>
              <a:t>Świadczenie kupującego </a:t>
            </a:r>
          </a:p>
          <a:p>
            <a:pPr algn="ctr">
              <a:buFont typeface="Courier New" pitchFamily="49" charset="0"/>
              <a:buChar char="o"/>
            </a:pPr>
            <a:r>
              <a:rPr lang="pl-PL" dirty="0"/>
              <a:t>Świadczenie sprzedawcy</a:t>
            </a:r>
          </a:p>
          <a:p>
            <a:pPr>
              <a:buFont typeface="Wingdings" panose="05000000000000000000" pitchFamily="2" charset="2"/>
              <a:buChar char="v"/>
            </a:pPr>
            <a:r>
              <a:rPr lang="pl-PL" dirty="0"/>
              <a:t>Dobro prawne, którego zachowanie dotyczy</a:t>
            </a:r>
          </a:p>
          <a:p>
            <a:pPr algn="ctr">
              <a:buFont typeface="Courier New" pitchFamily="49" charset="0"/>
              <a:buChar char="o"/>
            </a:pPr>
            <a:r>
              <a:rPr lang="pl-PL" dirty="0"/>
              <a:t>Rzeczy (ruchome i nieruchomości, oznaczone co do gatunku i co do tożsamości)</a:t>
            </a:r>
          </a:p>
          <a:p>
            <a:pPr algn="ctr">
              <a:buFont typeface="Courier New" pitchFamily="49" charset="0"/>
              <a:buChar char="o"/>
            </a:pPr>
            <a:r>
              <a:rPr lang="pl-PL" dirty="0"/>
              <a:t>Energie (np. prąd)</a:t>
            </a:r>
          </a:p>
          <a:p>
            <a:pPr algn="ctr">
              <a:buFont typeface="Courier New" pitchFamily="49" charset="0"/>
              <a:buChar char="o"/>
            </a:pPr>
            <a:r>
              <a:rPr lang="pl-PL" dirty="0"/>
              <a:t>Woda</a:t>
            </a:r>
          </a:p>
          <a:p>
            <a:pPr algn="ctr">
              <a:buFont typeface="Courier New" pitchFamily="49" charset="0"/>
              <a:buChar char="o"/>
            </a:pPr>
            <a:r>
              <a:rPr lang="pl-PL" dirty="0"/>
              <a:t>Prawa</a:t>
            </a:r>
          </a:p>
        </p:txBody>
      </p:sp>
    </p:spTree>
    <p:extLst>
      <p:ext uri="{BB962C8B-B14F-4D97-AF65-F5344CB8AC3E}">
        <p14:creationId xmlns:p14="http://schemas.microsoft.com/office/powerpoint/2010/main" val="1426150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Sprzedaż</a:t>
            </a:r>
            <a:br>
              <a:rPr lang="pl-PL" dirty="0"/>
            </a:br>
            <a:r>
              <a:rPr lang="pl-PL" dirty="0"/>
              <a:t>-</a:t>
            </a:r>
            <a:r>
              <a:rPr lang="pl-PL" i="1" dirty="0"/>
              <a:t> </a:t>
            </a:r>
            <a:r>
              <a:rPr lang="pl-PL" i="1" dirty="0" err="1"/>
              <a:t>essentialia</a:t>
            </a:r>
            <a:r>
              <a:rPr lang="pl-PL" i="1" dirty="0"/>
              <a:t> </a:t>
            </a:r>
            <a:r>
              <a:rPr lang="pl-PL" i="1" dirty="0" err="1"/>
              <a:t>negotii</a:t>
            </a:r>
            <a:r>
              <a:rPr lang="pl-PL" i="1" dirty="0"/>
              <a:t>-</a:t>
            </a:r>
            <a:endParaRPr lang="pl-PL" dirty="0"/>
          </a:p>
        </p:txBody>
      </p:sp>
      <p:sp>
        <p:nvSpPr>
          <p:cNvPr id="3" name="Symbol zastępczy zawartości 2"/>
          <p:cNvSpPr>
            <a:spLocks noGrp="1"/>
          </p:cNvSpPr>
          <p:nvPr>
            <p:ph idx="1"/>
          </p:nvPr>
        </p:nvSpPr>
        <p:spPr/>
        <p:txBody>
          <a:bodyPr>
            <a:normAutofit fontScale="92500" lnSpcReduction="20000"/>
          </a:bodyPr>
          <a:lstStyle/>
          <a:p>
            <a:pPr algn="ctr"/>
            <a:r>
              <a:rPr lang="pl-PL" dirty="0"/>
              <a:t>Cena</a:t>
            </a:r>
          </a:p>
          <a:p>
            <a:r>
              <a:rPr lang="pl-PL" b="1" u="sng" dirty="0"/>
              <a:t>Art. 536. Sposób ustalania ceny</a:t>
            </a:r>
            <a:r>
              <a:rPr lang="pl-PL" b="1" dirty="0"/>
              <a:t> </a:t>
            </a:r>
            <a:endParaRPr lang="pl-PL" dirty="0"/>
          </a:p>
          <a:p>
            <a:pPr marL="0" indent="0">
              <a:buNone/>
            </a:pPr>
            <a:r>
              <a:rPr lang="pl-PL" dirty="0"/>
              <a:t>§ 1. Cenę można określić przez wskazanie podstaw do jej ustalenia.</a:t>
            </a:r>
            <a:br>
              <a:rPr lang="pl-PL" dirty="0"/>
            </a:br>
            <a:r>
              <a:rPr lang="pl-PL" dirty="0"/>
              <a:t>§ 2. Jeżeli z okoliczności wynika, że strony miały na względzie cenę przyjętą w stosunkach danego rodzaju, poczytuje się w razie wątpliwości, że chodziło o </a:t>
            </a:r>
            <a:r>
              <a:rPr lang="pl-PL" b="1" dirty="0">
                <a:solidFill>
                  <a:srgbClr val="FF0000"/>
                </a:solidFill>
              </a:rPr>
              <a:t>cenę w miejscu i czasie, w którym rzecz ma być kupującemu wydana.</a:t>
            </a:r>
          </a:p>
          <a:p>
            <a:r>
              <a:rPr lang="pl-PL" dirty="0"/>
              <a:t>Cena sztywna, maksymalna, minimalna, wynikowa (art. 537- 540 </a:t>
            </a:r>
            <a:r>
              <a:rPr lang="pl-PL" dirty="0" err="1"/>
              <a:t>kc</a:t>
            </a:r>
            <a:r>
              <a:rPr lang="pl-PL" dirty="0"/>
              <a:t>)</a:t>
            </a:r>
          </a:p>
          <a:p>
            <a:endParaRPr lang="pl-PL" dirty="0"/>
          </a:p>
        </p:txBody>
      </p:sp>
    </p:spTree>
    <p:extLst>
      <p:ext uri="{BB962C8B-B14F-4D97-AF65-F5344CB8AC3E}">
        <p14:creationId xmlns:p14="http://schemas.microsoft.com/office/powerpoint/2010/main" val="1857124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Sprzedaż</a:t>
            </a:r>
            <a:br>
              <a:rPr lang="pl-PL" dirty="0"/>
            </a:br>
            <a:r>
              <a:rPr lang="pl-PL" dirty="0"/>
              <a:t>-</a:t>
            </a:r>
            <a:r>
              <a:rPr lang="pl-PL" i="1" dirty="0"/>
              <a:t> </a:t>
            </a:r>
            <a:r>
              <a:rPr lang="pl-PL" i="1" dirty="0" err="1"/>
              <a:t>essentialia</a:t>
            </a:r>
            <a:r>
              <a:rPr lang="pl-PL" i="1" dirty="0"/>
              <a:t> </a:t>
            </a:r>
            <a:r>
              <a:rPr lang="pl-PL" i="1" dirty="0" err="1"/>
              <a:t>negotii</a:t>
            </a:r>
            <a:r>
              <a:rPr lang="pl-PL" i="1" dirty="0"/>
              <a:t>-</a:t>
            </a:r>
            <a:endParaRPr lang="pl-PL" dirty="0"/>
          </a:p>
        </p:txBody>
      </p:sp>
      <p:sp>
        <p:nvSpPr>
          <p:cNvPr id="3" name="Symbol zastępczy zawartości 2"/>
          <p:cNvSpPr>
            <a:spLocks noGrp="1"/>
          </p:cNvSpPr>
          <p:nvPr>
            <p:ph idx="1"/>
          </p:nvPr>
        </p:nvSpPr>
        <p:spPr>
          <a:xfrm>
            <a:off x="457200" y="1600200"/>
            <a:ext cx="8229600" cy="4983162"/>
          </a:xfrm>
        </p:spPr>
        <p:txBody>
          <a:bodyPr>
            <a:normAutofit fontScale="70000" lnSpcReduction="20000"/>
          </a:bodyPr>
          <a:lstStyle/>
          <a:p>
            <a:pPr algn="ctr"/>
            <a:r>
              <a:rPr lang="pl-PL" dirty="0"/>
              <a:t>Cena:</a:t>
            </a:r>
          </a:p>
          <a:p>
            <a:pPr>
              <a:buFont typeface="Courier New" pitchFamily="49" charset="0"/>
              <a:buChar char="o"/>
            </a:pPr>
            <a:r>
              <a:rPr lang="pl-PL" dirty="0"/>
              <a:t>Sprzedaż jest umową wzajemną </a:t>
            </a:r>
            <a:r>
              <a:rPr lang="pl-PL" dirty="0">
                <a:sym typeface="Wingdings" pitchFamily="2" charset="2"/>
              </a:rPr>
              <a:t> </a:t>
            </a:r>
            <a:r>
              <a:rPr lang="pl-PL" b="1" dirty="0">
                <a:sym typeface="Wingdings" pitchFamily="2" charset="2"/>
              </a:rPr>
              <a:t>ekwiwalentność świadczeń</a:t>
            </a:r>
          </a:p>
          <a:p>
            <a:pPr>
              <a:buFont typeface="Courier New" pitchFamily="49" charset="0"/>
              <a:buChar char="o"/>
            </a:pPr>
            <a:r>
              <a:rPr lang="pl-PL" dirty="0">
                <a:sym typeface="Wingdings" pitchFamily="2" charset="2"/>
              </a:rPr>
              <a:t>Powinna być ustalona w postaci </a:t>
            </a:r>
            <a:r>
              <a:rPr lang="pl-PL" b="1" dirty="0">
                <a:sym typeface="Wingdings" pitchFamily="2" charset="2"/>
              </a:rPr>
              <a:t>konkretnej kwoty</a:t>
            </a:r>
            <a:r>
              <a:rPr lang="pl-PL" dirty="0">
                <a:sym typeface="Wingdings" pitchFamily="2" charset="2"/>
              </a:rPr>
              <a:t>, lub przez </a:t>
            </a:r>
            <a:r>
              <a:rPr lang="pl-PL" b="1" dirty="0">
                <a:sym typeface="Wingdings" pitchFamily="2" charset="2"/>
              </a:rPr>
              <a:t>wskazanie podstaw do jej ustalenia </a:t>
            </a:r>
            <a:r>
              <a:rPr lang="pl-PL" dirty="0">
                <a:sym typeface="Wingdings" pitchFamily="2" charset="2"/>
              </a:rPr>
              <a:t>(konkretnych i jednoznacznych)</a:t>
            </a:r>
          </a:p>
          <a:p>
            <a:pPr>
              <a:buFont typeface="Courier New" pitchFamily="49" charset="0"/>
              <a:buChar char="o"/>
            </a:pPr>
            <a:r>
              <a:rPr lang="pl-PL" dirty="0">
                <a:sym typeface="Wingdings" pitchFamily="2" charset="2"/>
              </a:rPr>
              <a:t>Sprzedaż detaliczna -&gt; ustawa o informowaniu o cenach towarów i usług </a:t>
            </a:r>
            <a:r>
              <a:rPr lang="pl-PL" dirty="0"/>
              <a:t>z dnia 9 maja 2014 r. (tekst jedn.: Dz.U. z 2019 r. poz. 178, ze zm.)</a:t>
            </a:r>
            <a:endParaRPr lang="pl-PL" dirty="0">
              <a:sym typeface="Wingdings" pitchFamily="2" charset="2"/>
            </a:endParaRPr>
          </a:p>
          <a:p>
            <a:pPr marL="0" indent="0" algn="ctr">
              <a:buNone/>
            </a:pPr>
            <a:r>
              <a:rPr lang="pl-PL" b="1" dirty="0"/>
              <a:t>Art. 4. Uwidacznianie ceny </a:t>
            </a:r>
          </a:p>
          <a:p>
            <a:pPr marL="0" indent="0">
              <a:buNone/>
            </a:pPr>
            <a:r>
              <a:rPr lang="pl-PL" dirty="0"/>
              <a:t>1. W miejscu sprzedaży detalicznej i świadczenia usług </a:t>
            </a:r>
            <a:r>
              <a:rPr lang="pl-PL" b="1" dirty="0"/>
              <a:t>uwidacznia się cenę oraz cenę jednostkową towaru (usługi) w sposób </a:t>
            </a:r>
            <a:r>
              <a:rPr lang="pl-PL" b="1" dirty="0">
                <a:solidFill>
                  <a:srgbClr val="FF0000"/>
                </a:solidFill>
              </a:rPr>
              <a:t>jednoznaczny</a:t>
            </a:r>
            <a:r>
              <a:rPr lang="pl-PL" b="1" dirty="0"/>
              <a:t>, </a:t>
            </a:r>
            <a:r>
              <a:rPr lang="pl-PL" b="1" dirty="0">
                <a:solidFill>
                  <a:srgbClr val="FF0000"/>
                </a:solidFill>
              </a:rPr>
              <a:t>niebudzący wątpliwości</a:t>
            </a:r>
            <a:r>
              <a:rPr lang="pl-PL" b="1" dirty="0"/>
              <a:t> oraz </a:t>
            </a:r>
            <a:r>
              <a:rPr lang="pl-PL" b="1" dirty="0">
                <a:solidFill>
                  <a:srgbClr val="FF0000"/>
                </a:solidFill>
              </a:rPr>
              <a:t>umożliwiający porównanie cen</a:t>
            </a:r>
            <a:r>
              <a:rPr lang="pl-PL" dirty="0"/>
              <a:t>.(…)</a:t>
            </a:r>
          </a:p>
          <a:p>
            <a:pPr marL="0" indent="0" algn="ctr">
              <a:buNone/>
            </a:pPr>
            <a:r>
              <a:rPr lang="pl-PL" b="1" dirty="0"/>
              <a:t>Art. 5. Uprawnienia konsumenta </a:t>
            </a:r>
          </a:p>
          <a:p>
            <a:pPr marL="0" indent="0">
              <a:buNone/>
            </a:pPr>
            <a:r>
              <a:rPr lang="pl-PL" dirty="0"/>
              <a:t>W przypadku rozbieżności lub wątpliwości co do ceny za oferowany towar lub usługę </a:t>
            </a:r>
            <a:r>
              <a:rPr lang="pl-PL" b="1" dirty="0">
                <a:solidFill>
                  <a:srgbClr val="FF0000"/>
                </a:solidFill>
              </a:rPr>
              <a:t>konsument</a:t>
            </a:r>
            <a:r>
              <a:rPr lang="pl-PL" dirty="0"/>
              <a:t> ma prawo do żądania sprzedaży towaru lub usługi po cenie dla niego </a:t>
            </a:r>
            <a:r>
              <a:rPr lang="pl-PL" b="1" dirty="0">
                <a:solidFill>
                  <a:srgbClr val="FF0000"/>
                </a:solidFill>
              </a:rPr>
              <a:t>najkorzystniejszej</a:t>
            </a:r>
            <a:r>
              <a:rPr lang="pl-PL" dirty="0"/>
              <a:t>. </a:t>
            </a:r>
          </a:p>
          <a:p>
            <a:endParaRPr lang="pl-PL" dirty="0"/>
          </a:p>
          <a:p>
            <a:pPr>
              <a:buFont typeface="Courier New" pitchFamily="49" charset="0"/>
              <a:buChar char="o"/>
            </a:pPr>
            <a:endParaRPr lang="pl-PL" dirty="0">
              <a:sym typeface="Wingdings" pitchFamily="2" charset="2"/>
            </a:endParaRPr>
          </a:p>
          <a:p>
            <a:pPr>
              <a:buFont typeface="Courier New" pitchFamily="49" charset="0"/>
              <a:buChar char="o"/>
            </a:pPr>
            <a:endParaRPr lang="pl-PL" dirty="0"/>
          </a:p>
        </p:txBody>
      </p:sp>
    </p:spTree>
    <p:extLst>
      <p:ext uri="{BB962C8B-B14F-4D97-AF65-F5344CB8AC3E}">
        <p14:creationId xmlns:p14="http://schemas.microsoft.com/office/powerpoint/2010/main" val="271138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Sprzedaż</a:t>
            </a:r>
            <a:br>
              <a:rPr lang="pl-PL" dirty="0"/>
            </a:br>
            <a:r>
              <a:rPr lang="pl-PL" dirty="0"/>
              <a:t>-obowiązki stron-</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24027700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293127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910</TotalTime>
  <Words>3832</Words>
  <Application>Microsoft Office PowerPoint</Application>
  <PresentationFormat>Pokaz na ekranie (4:3)</PresentationFormat>
  <Paragraphs>307</Paragraphs>
  <Slides>44</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44</vt:i4>
      </vt:variant>
    </vt:vector>
  </HeadingPairs>
  <TitlesOfParts>
    <vt:vector size="49" baseType="lpstr">
      <vt:lpstr>Arial</vt:lpstr>
      <vt:lpstr>Calibri</vt:lpstr>
      <vt:lpstr>Courier New</vt:lpstr>
      <vt:lpstr>Wingdings</vt:lpstr>
      <vt:lpstr>Motyw pakietu Office</vt:lpstr>
      <vt:lpstr>Umowy przenoszące prawa</vt:lpstr>
      <vt:lpstr>Treść czynności prawnych</vt:lpstr>
      <vt:lpstr>sprzedaż</vt:lpstr>
      <vt:lpstr>Sprzedaż - essentialia negotii-</vt:lpstr>
      <vt:lpstr>Sprzedaż - essentialia negotii-</vt:lpstr>
      <vt:lpstr>Sprzedaż -  essentialia negotii-</vt:lpstr>
      <vt:lpstr>Sprzedaż - essentialia negotii-</vt:lpstr>
      <vt:lpstr>Sprzedaż - essentialia negotii-</vt:lpstr>
      <vt:lpstr>Sprzedaż -obowiązki stron-</vt:lpstr>
      <vt:lpstr>Sprzedaż -obowiązki stron-</vt:lpstr>
      <vt:lpstr>Sprzedaż -obowiązki stron-</vt:lpstr>
      <vt:lpstr>Sprzedaż -obowiązki stron-</vt:lpstr>
      <vt:lpstr>Sprzedaż -obowiązki stron-</vt:lpstr>
      <vt:lpstr>Sprzedaż -obowiązki stron-</vt:lpstr>
      <vt:lpstr>Sprzedaż -obowiązki stron-</vt:lpstr>
      <vt:lpstr>Sprzedaż -obowiązki stron-</vt:lpstr>
      <vt:lpstr>Sprzedaż -inne obowiązki stron-</vt:lpstr>
      <vt:lpstr>Sprzedaż -inne obowiązki stron-</vt:lpstr>
      <vt:lpstr>Sprzedaż -inne obowiązki stron-</vt:lpstr>
      <vt:lpstr>Przedawnienie</vt:lpstr>
      <vt:lpstr>Przedawnienie roszczeń z umowy sprzedaży</vt:lpstr>
      <vt:lpstr>Rękojmia za wady rzeczy sprzedanej</vt:lpstr>
      <vt:lpstr>Rękojmia za wady rzeczy sprzedanej</vt:lpstr>
      <vt:lpstr>Rękojmia za wady rzeczy sprzedanej</vt:lpstr>
      <vt:lpstr>Rękojmia za wady rzeczy sprzedanej</vt:lpstr>
      <vt:lpstr>Rękojmia za wady rzeczy sprzedanej -akty staranności-</vt:lpstr>
      <vt:lpstr>Rękojmia za wady rzeczy sprzedanej -akty staranności-</vt:lpstr>
      <vt:lpstr>Rękojmia za wady rzeczy sprzedanej -akty staranności-</vt:lpstr>
      <vt:lpstr>Uprawnienia kupującego z tytułu rękojmi</vt:lpstr>
      <vt:lpstr>Uprawnienia kupującego z tytułu rękojmi</vt:lpstr>
      <vt:lpstr>Uprawnienia kupującego z tytułu rękojmi</vt:lpstr>
      <vt:lpstr>Uprawnienia kupującego z tytułu rękojmi</vt:lpstr>
      <vt:lpstr>Uprawnienia kupującego z tytułu rękojmi</vt:lpstr>
      <vt:lpstr>Terminy wykonywania uprawnień z rękojmi</vt:lpstr>
      <vt:lpstr>Terminy wykonywania uprawnień z rękojmi</vt:lpstr>
      <vt:lpstr>Gwarancja</vt:lpstr>
      <vt:lpstr>Gwarancja</vt:lpstr>
      <vt:lpstr>Gwarancja</vt:lpstr>
      <vt:lpstr>Gwarancja</vt:lpstr>
      <vt:lpstr>Kazus 1</vt:lpstr>
      <vt:lpstr>Kazus 2</vt:lpstr>
      <vt:lpstr>Kazus 3</vt:lpstr>
      <vt:lpstr>Kazus 4</vt:lpstr>
      <vt:lpstr>Kazus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Umowy przenoszące prawa</dc:title>
  <dc:creator>Agata</dc:creator>
  <cp:lastModifiedBy>WLASCCIEL</cp:lastModifiedBy>
  <cp:revision>130</cp:revision>
  <dcterms:created xsi:type="dcterms:W3CDTF">2017-03-31T12:29:23Z</dcterms:created>
  <dcterms:modified xsi:type="dcterms:W3CDTF">2019-10-23T13:34:06Z</dcterms:modified>
</cp:coreProperties>
</file>