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7" r:id="rId11"/>
    <p:sldId id="265" r:id="rId12"/>
    <p:sldId id="266" r:id="rId13"/>
    <p:sldId id="268" r:id="rId14"/>
    <p:sldId id="269" r:id="rId15"/>
    <p:sldId id="270" r:id="rId16"/>
    <p:sldId id="271" r:id="rId17"/>
    <p:sldId id="272" r:id="rId18"/>
    <p:sldId id="273" r:id="rId19"/>
    <p:sldId id="274" r:id="rId20"/>
    <p:sldId id="275" r:id="rId21"/>
    <p:sldId id="276" r:id="rId22"/>
    <p:sldId id="278" r:id="rId23"/>
    <p:sldId id="277" r:id="rId24"/>
    <p:sldId id="279" r:id="rId25"/>
    <p:sldId id="280" r:id="rId26"/>
    <p:sldId id="281" r:id="rId27"/>
    <p:sldId id="282" r:id="rId28"/>
    <p:sldId id="284" r:id="rId29"/>
    <p:sldId id="283" r:id="rId30"/>
    <p:sldId id="28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C8CF8B-F331-4C7A-AF73-877267E43251}" type="doc">
      <dgm:prSet loTypeId="urn:microsoft.com/office/officeart/2005/8/layout/orgChart1" loCatId="hierarchy" qsTypeId="urn:microsoft.com/office/officeart/2005/8/quickstyle/simple1" qsCatId="simple" csTypeId="urn:microsoft.com/office/officeart/2005/8/colors/accent5_4" csCatId="accent5" phldr="1"/>
      <dgm:spPr/>
      <dgm:t>
        <a:bodyPr/>
        <a:lstStyle/>
        <a:p>
          <a:endParaRPr lang="pl-PL"/>
        </a:p>
      </dgm:t>
    </dgm:pt>
    <dgm:pt modelId="{12DACD47-3890-42B6-BD93-83B5EA4FB1F3}">
      <dgm:prSet phldrT="[Tekst]"/>
      <dgm:spPr/>
      <dgm:t>
        <a:bodyPr/>
        <a:lstStyle/>
        <a:p>
          <a:r>
            <a:rPr lang="pl-PL" dirty="0"/>
            <a:t>ustanie</a:t>
          </a:r>
        </a:p>
      </dgm:t>
    </dgm:pt>
    <dgm:pt modelId="{20750D1F-A16D-496B-9768-6A3F5D38ED7B}" type="parTrans" cxnId="{9148D88A-3FCB-4C7E-89A4-91B34F2D17EC}">
      <dgm:prSet/>
      <dgm:spPr/>
      <dgm:t>
        <a:bodyPr/>
        <a:lstStyle/>
        <a:p>
          <a:endParaRPr lang="pl-PL"/>
        </a:p>
      </dgm:t>
    </dgm:pt>
    <dgm:pt modelId="{1616E288-E3CD-4136-B0C5-A048C5A7CD4F}" type="sibTrans" cxnId="{9148D88A-3FCB-4C7E-89A4-91B34F2D17EC}">
      <dgm:prSet/>
      <dgm:spPr/>
      <dgm:t>
        <a:bodyPr/>
        <a:lstStyle/>
        <a:p>
          <a:endParaRPr lang="pl-PL"/>
        </a:p>
      </dgm:t>
    </dgm:pt>
    <dgm:pt modelId="{E088E135-F02C-4A00-8ED9-2127AAB5A861}" type="asst">
      <dgm:prSet phldrT="[Tekst]"/>
      <dgm:spPr/>
      <dgm:t>
        <a:bodyPr/>
        <a:lstStyle/>
        <a:p>
          <a:r>
            <a:rPr lang="pl-PL" dirty="0"/>
            <a:t>rozwiązanie</a:t>
          </a:r>
        </a:p>
      </dgm:t>
    </dgm:pt>
    <dgm:pt modelId="{4DD871F9-32AB-435B-9433-458F124116D5}" type="parTrans" cxnId="{A76557CA-DB7E-4A9D-9276-82492EEAAC95}">
      <dgm:prSet/>
      <dgm:spPr/>
      <dgm:t>
        <a:bodyPr/>
        <a:lstStyle/>
        <a:p>
          <a:endParaRPr lang="pl-PL"/>
        </a:p>
      </dgm:t>
    </dgm:pt>
    <dgm:pt modelId="{5C4C0773-929E-450B-A825-A406FCD10996}" type="sibTrans" cxnId="{A76557CA-DB7E-4A9D-9276-82492EEAAC95}">
      <dgm:prSet/>
      <dgm:spPr/>
      <dgm:t>
        <a:bodyPr/>
        <a:lstStyle/>
        <a:p>
          <a:endParaRPr lang="pl-PL"/>
        </a:p>
      </dgm:t>
    </dgm:pt>
    <dgm:pt modelId="{46249E7D-35FF-4739-A12A-09FE2587F524}" type="asst">
      <dgm:prSet phldrT="[Tekst]"/>
      <dgm:spPr/>
      <dgm:t>
        <a:bodyPr/>
        <a:lstStyle/>
        <a:p>
          <a:r>
            <a:rPr lang="pl-PL" dirty="0"/>
            <a:t>wygaśnięcie</a:t>
          </a:r>
        </a:p>
      </dgm:t>
    </dgm:pt>
    <dgm:pt modelId="{10F51142-0E1B-483B-9AB5-4052F7C0C6DD}" type="parTrans" cxnId="{77A94B5A-9C92-469D-90B6-A71393A750C2}">
      <dgm:prSet/>
      <dgm:spPr/>
      <dgm:t>
        <a:bodyPr/>
        <a:lstStyle/>
        <a:p>
          <a:endParaRPr lang="pl-PL"/>
        </a:p>
      </dgm:t>
    </dgm:pt>
    <dgm:pt modelId="{3C025D17-18B8-444A-8E61-AC981A316A0F}" type="sibTrans" cxnId="{77A94B5A-9C92-469D-90B6-A71393A750C2}">
      <dgm:prSet/>
      <dgm:spPr/>
      <dgm:t>
        <a:bodyPr/>
        <a:lstStyle/>
        <a:p>
          <a:endParaRPr lang="pl-PL"/>
        </a:p>
      </dgm:t>
    </dgm:pt>
    <dgm:pt modelId="{ADAFB590-5E06-4BC1-91D2-A69CC654026D}" type="asst">
      <dgm:prSet phldrT="[Tekst]"/>
      <dgm:spPr/>
      <dgm:t>
        <a:bodyPr/>
        <a:lstStyle/>
        <a:p>
          <a:r>
            <a:rPr lang="pl-PL" dirty="0"/>
            <a:t>za wypowiedzeniem</a:t>
          </a:r>
        </a:p>
      </dgm:t>
    </dgm:pt>
    <dgm:pt modelId="{165E7510-C88A-43C7-8AA6-D81CFB381B3A}" type="parTrans" cxnId="{5AEB30F3-81D6-4260-AB56-F602C0281785}">
      <dgm:prSet/>
      <dgm:spPr/>
      <dgm:t>
        <a:bodyPr/>
        <a:lstStyle/>
        <a:p>
          <a:endParaRPr lang="pl-PL"/>
        </a:p>
      </dgm:t>
    </dgm:pt>
    <dgm:pt modelId="{88846D38-8CF3-4722-B35A-E423D4F68203}" type="sibTrans" cxnId="{5AEB30F3-81D6-4260-AB56-F602C0281785}">
      <dgm:prSet/>
      <dgm:spPr/>
      <dgm:t>
        <a:bodyPr/>
        <a:lstStyle/>
        <a:p>
          <a:endParaRPr lang="pl-PL"/>
        </a:p>
      </dgm:t>
    </dgm:pt>
    <dgm:pt modelId="{9F00EE79-ED8B-416D-BFB5-8E111D61C738}" type="asst">
      <dgm:prSet phldrT="[Tekst]"/>
      <dgm:spPr/>
      <dgm:t>
        <a:bodyPr/>
        <a:lstStyle/>
        <a:p>
          <a:r>
            <a:rPr lang="pl-PL" dirty="0"/>
            <a:t>bez wypowiedzenia</a:t>
          </a:r>
        </a:p>
      </dgm:t>
    </dgm:pt>
    <dgm:pt modelId="{0FF03C6C-54F7-4F2C-916A-6F9CBAD14B73}" type="parTrans" cxnId="{A9B02616-65B9-48AC-93F9-4E290834B860}">
      <dgm:prSet/>
      <dgm:spPr/>
      <dgm:t>
        <a:bodyPr/>
        <a:lstStyle/>
        <a:p>
          <a:endParaRPr lang="pl-PL"/>
        </a:p>
      </dgm:t>
    </dgm:pt>
    <dgm:pt modelId="{62079536-B187-406A-9DD2-5BF2471FC9B9}" type="sibTrans" cxnId="{A9B02616-65B9-48AC-93F9-4E290834B860}">
      <dgm:prSet/>
      <dgm:spPr/>
      <dgm:t>
        <a:bodyPr/>
        <a:lstStyle/>
        <a:p>
          <a:endParaRPr lang="pl-PL"/>
        </a:p>
      </dgm:t>
    </dgm:pt>
    <dgm:pt modelId="{A410DBCF-4A29-486C-92EA-18297B747A3D}" type="asst">
      <dgm:prSet phldrT="[Tekst]"/>
      <dgm:spPr/>
      <dgm:t>
        <a:bodyPr/>
        <a:lstStyle/>
        <a:p>
          <a:r>
            <a:rPr lang="pl-PL" dirty="0"/>
            <a:t>z upływem czasu</a:t>
          </a:r>
        </a:p>
      </dgm:t>
    </dgm:pt>
    <dgm:pt modelId="{20B6CD74-B249-4F4C-BA40-C24C3248E3FD}" type="parTrans" cxnId="{512DDAF2-F30B-4FCF-A6A1-2F449D31B0C1}">
      <dgm:prSet/>
      <dgm:spPr/>
      <dgm:t>
        <a:bodyPr/>
        <a:lstStyle/>
        <a:p>
          <a:endParaRPr lang="pl-PL"/>
        </a:p>
      </dgm:t>
    </dgm:pt>
    <dgm:pt modelId="{CE95CD45-B60F-4ADF-A7DC-D1F475BDDEE9}" type="sibTrans" cxnId="{512DDAF2-F30B-4FCF-A6A1-2F449D31B0C1}">
      <dgm:prSet/>
      <dgm:spPr/>
      <dgm:t>
        <a:bodyPr/>
        <a:lstStyle/>
        <a:p>
          <a:endParaRPr lang="pl-PL"/>
        </a:p>
      </dgm:t>
    </dgm:pt>
    <dgm:pt modelId="{FB4EF605-EF55-4A83-AF66-6C3EB56E4CA6}" type="asst">
      <dgm:prSet phldrT="[Tekst]"/>
      <dgm:spPr/>
      <dgm:t>
        <a:bodyPr/>
        <a:lstStyle/>
        <a:p>
          <a:r>
            <a:rPr lang="pl-PL" dirty="0"/>
            <a:t>za porozumieniem</a:t>
          </a:r>
        </a:p>
      </dgm:t>
    </dgm:pt>
    <dgm:pt modelId="{0C3C3A6C-501D-40E9-9975-9DFDB6771DFB}" type="parTrans" cxnId="{19C95199-4E6E-4C9D-BF3C-22942102B643}">
      <dgm:prSet/>
      <dgm:spPr/>
    </dgm:pt>
    <dgm:pt modelId="{311F2CF6-9D47-43CB-BC0E-D1EAC02F028A}" type="sibTrans" cxnId="{19C95199-4E6E-4C9D-BF3C-22942102B643}">
      <dgm:prSet/>
      <dgm:spPr/>
    </dgm:pt>
    <dgm:pt modelId="{2A712F0A-83E6-4332-91D9-A1A3EE2A3EB2}" type="pres">
      <dgm:prSet presAssocID="{0CC8CF8B-F331-4C7A-AF73-877267E43251}" presName="hierChild1" presStyleCnt="0">
        <dgm:presLayoutVars>
          <dgm:orgChart val="1"/>
          <dgm:chPref val="1"/>
          <dgm:dir/>
          <dgm:animOne val="branch"/>
          <dgm:animLvl val="lvl"/>
          <dgm:resizeHandles/>
        </dgm:presLayoutVars>
      </dgm:prSet>
      <dgm:spPr/>
    </dgm:pt>
    <dgm:pt modelId="{C1487F65-9188-4DEB-B45C-6C225EEFA356}" type="pres">
      <dgm:prSet presAssocID="{12DACD47-3890-42B6-BD93-83B5EA4FB1F3}" presName="hierRoot1" presStyleCnt="0">
        <dgm:presLayoutVars>
          <dgm:hierBranch val="init"/>
        </dgm:presLayoutVars>
      </dgm:prSet>
      <dgm:spPr/>
    </dgm:pt>
    <dgm:pt modelId="{34CEA079-95DA-4409-965B-370EA6C1D560}" type="pres">
      <dgm:prSet presAssocID="{12DACD47-3890-42B6-BD93-83B5EA4FB1F3}" presName="rootComposite1" presStyleCnt="0"/>
      <dgm:spPr/>
    </dgm:pt>
    <dgm:pt modelId="{0918F8CC-795C-4AF2-AD7A-ABAC8BE486DC}" type="pres">
      <dgm:prSet presAssocID="{12DACD47-3890-42B6-BD93-83B5EA4FB1F3}" presName="rootText1" presStyleLbl="node0" presStyleIdx="0" presStyleCnt="1" custLinFactNeighborX="-52276" custLinFactNeighborY="34416">
        <dgm:presLayoutVars>
          <dgm:chPref val="3"/>
        </dgm:presLayoutVars>
      </dgm:prSet>
      <dgm:spPr/>
    </dgm:pt>
    <dgm:pt modelId="{F9625485-600E-46BC-9835-6E46A6D1ACA0}" type="pres">
      <dgm:prSet presAssocID="{12DACD47-3890-42B6-BD93-83B5EA4FB1F3}" presName="rootConnector1" presStyleLbl="node1" presStyleIdx="0" presStyleCnt="0"/>
      <dgm:spPr/>
    </dgm:pt>
    <dgm:pt modelId="{BAC1B20E-6196-4E95-96A8-A494A6F88FD8}" type="pres">
      <dgm:prSet presAssocID="{12DACD47-3890-42B6-BD93-83B5EA4FB1F3}" presName="hierChild2" presStyleCnt="0"/>
      <dgm:spPr/>
    </dgm:pt>
    <dgm:pt modelId="{53847A28-A4E5-4B15-BF5B-CE69C0B63D0A}" type="pres">
      <dgm:prSet presAssocID="{12DACD47-3890-42B6-BD93-83B5EA4FB1F3}" presName="hierChild3" presStyleCnt="0"/>
      <dgm:spPr/>
    </dgm:pt>
    <dgm:pt modelId="{1CF79C26-9A76-4106-8D3A-DC1EB9DC27BC}" type="pres">
      <dgm:prSet presAssocID="{4DD871F9-32AB-435B-9433-458F124116D5}" presName="Name111" presStyleLbl="parChTrans1D2" presStyleIdx="0" presStyleCnt="2"/>
      <dgm:spPr/>
    </dgm:pt>
    <dgm:pt modelId="{816981C7-062D-43D5-B46D-DEFD376C78CF}" type="pres">
      <dgm:prSet presAssocID="{E088E135-F02C-4A00-8ED9-2127AAB5A861}" presName="hierRoot3" presStyleCnt="0">
        <dgm:presLayoutVars>
          <dgm:hierBranch val="init"/>
        </dgm:presLayoutVars>
      </dgm:prSet>
      <dgm:spPr/>
    </dgm:pt>
    <dgm:pt modelId="{C4F5E6D1-3E32-45CD-AE67-92A22D540909}" type="pres">
      <dgm:prSet presAssocID="{E088E135-F02C-4A00-8ED9-2127AAB5A861}" presName="rootComposite3" presStyleCnt="0"/>
      <dgm:spPr/>
    </dgm:pt>
    <dgm:pt modelId="{7E08178C-80AC-4804-8C7D-2696C187D82A}" type="pres">
      <dgm:prSet presAssocID="{E088E135-F02C-4A00-8ED9-2127AAB5A861}" presName="rootText3" presStyleLbl="asst1" presStyleIdx="0" presStyleCnt="6" custLinFactNeighborX="-58696" custLinFactNeighborY="1223">
        <dgm:presLayoutVars>
          <dgm:chPref val="3"/>
        </dgm:presLayoutVars>
      </dgm:prSet>
      <dgm:spPr/>
    </dgm:pt>
    <dgm:pt modelId="{5B8D4A2A-B425-44C9-9E16-E46CA1158B69}" type="pres">
      <dgm:prSet presAssocID="{E088E135-F02C-4A00-8ED9-2127AAB5A861}" presName="rootConnector3" presStyleLbl="asst1" presStyleIdx="0" presStyleCnt="6"/>
      <dgm:spPr/>
    </dgm:pt>
    <dgm:pt modelId="{A1B7EF7D-9D91-45C4-BC07-6E132459278A}" type="pres">
      <dgm:prSet presAssocID="{E088E135-F02C-4A00-8ED9-2127AAB5A861}" presName="hierChild6" presStyleCnt="0"/>
      <dgm:spPr/>
    </dgm:pt>
    <dgm:pt modelId="{5F25A5D2-B7F5-4C63-AF76-DC1EE9758F65}" type="pres">
      <dgm:prSet presAssocID="{E088E135-F02C-4A00-8ED9-2127AAB5A861}" presName="hierChild7" presStyleCnt="0"/>
      <dgm:spPr/>
    </dgm:pt>
    <dgm:pt modelId="{90EC03DB-ACDE-4CFE-A771-E355B48EFD70}" type="pres">
      <dgm:prSet presAssocID="{165E7510-C88A-43C7-8AA6-D81CFB381B3A}" presName="Name111" presStyleLbl="parChTrans1D3" presStyleIdx="0" presStyleCnt="4"/>
      <dgm:spPr/>
    </dgm:pt>
    <dgm:pt modelId="{A2E18E1A-E251-44A6-8FC6-15D7FD334AEC}" type="pres">
      <dgm:prSet presAssocID="{ADAFB590-5E06-4BC1-91D2-A69CC654026D}" presName="hierRoot3" presStyleCnt="0">
        <dgm:presLayoutVars>
          <dgm:hierBranch val="init"/>
        </dgm:presLayoutVars>
      </dgm:prSet>
      <dgm:spPr/>
    </dgm:pt>
    <dgm:pt modelId="{EFD71AF9-5728-44B5-8F2C-9EC2BFD102A1}" type="pres">
      <dgm:prSet presAssocID="{ADAFB590-5E06-4BC1-91D2-A69CC654026D}" presName="rootComposite3" presStyleCnt="0"/>
      <dgm:spPr/>
    </dgm:pt>
    <dgm:pt modelId="{101E9B84-1DB3-471D-9ADC-FC359E639AB5}" type="pres">
      <dgm:prSet presAssocID="{ADAFB590-5E06-4BC1-91D2-A69CC654026D}" presName="rootText3" presStyleLbl="asst1" presStyleIdx="1" presStyleCnt="6" custLinFactNeighborX="-53746" custLinFactNeighborY="-9236">
        <dgm:presLayoutVars>
          <dgm:chPref val="3"/>
        </dgm:presLayoutVars>
      </dgm:prSet>
      <dgm:spPr/>
    </dgm:pt>
    <dgm:pt modelId="{CEA477A1-AD90-461D-8FDA-14E77A4D2E4D}" type="pres">
      <dgm:prSet presAssocID="{ADAFB590-5E06-4BC1-91D2-A69CC654026D}" presName="rootConnector3" presStyleLbl="asst1" presStyleIdx="1" presStyleCnt="6"/>
      <dgm:spPr/>
    </dgm:pt>
    <dgm:pt modelId="{B9567AE7-362A-49A9-BCA8-38411F89DC82}" type="pres">
      <dgm:prSet presAssocID="{ADAFB590-5E06-4BC1-91D2-A69CC654026D}" presName="hierChild6" presStyleCnt="0"/>
      <dgm:spPr/>
    </dgm:pt>
    <dgm:pt modelId="{0BB27331-92FE-4180-B3FB-BF86FF78BDCF}" type="pres">
      <dgm:prSet presAssocID="{ADAFB590-5E06-4BC1-91D2-A69CC654026D}" presName="hierChild7" presStyleCnt="0"/>
      <dgm:spPr/>
    </dgm:pt>
    <dgm:pt modelId="{3786A25D-F18E-4473-96E2-6FAF69791D35}" type="pres">
      <dgm:prSet presAssocID="{0FF03C6C-54F7-4F2C-916A-6F9CBAD14B73}" presName="Name111" presStyleLbl="parChTrans1D3" presStyleIdx="1" presStyleCnt="4"/>
      <dgm:spPr/>
    </dgm:pt>
    <dgm:pt modelId="{AC6E2916-35E2-406A-BAFC-827C3D4C003A}" type="pres">
      <dgm:prSet presAssocID="{9F00EE79-ED8B-416D-BFB5-8E111D61C738}" presName="hierRoot3" presStyleCnt="0">
        <dgm:presLayoutVars>
          <dgm:hierBranch val="init"/>
        </dgm:presLayoutVars>
      </dgm:prSet>
      <dgm:spPr/>
    </dgm:pt>
    <dgm:pt modelId="{6FBC5F61-51F4-4F35-BB5A-92CFDA5E3F02}" type="pres">
      <dgm:prSet presAssocID="{9F00EE79-ED8B-416D-BFB5-8E111D61C738}" presName="rootComposite3" presStyleCnt="0"/>
      <dgm:spPr/>
    </dgm:pt>
    <dgm:pt modelId="{2CC62F63-1C6F-489C-80E9-04844654DD9E}" type="pres">
      <dgm:prSet presAssocID="{9F00EE79-ED8B-416D-BFB5-8E111D61C738}" presName="rootText3" presStyleLbl="asst1" presStyleIdx="2" presStyleCnt="6" custLinFactNeighborX="-65427" custLinFactNeighborY="-10361">
        <dgm:presLayoutVars>
          <dgm:chPref val="3"/>
        </dgm:presLayoutVars>
      </dgm:prSet>
      <dgm:spPr/>
    </dgm:pt>
    <dgm:pt modelId="{5B4D3083-F3F1-42CA-914E-50AB1B594FE2}" type="pres">
      <dgm:prSet presAssocID="{9F00EE79-ED8B-416D-BFB5-8E111D61C738}" presName="rootConnector3" presStyleLbl="asst1" presStyleIdx="2" presStyleCnt="6"/>
      <dgm:spPr/>
    </dgm:pt>
    <dgm:pt modelId="{2B925565-7131-4E44-9B52-0F2414E34F1F}" type="pres">
      <dgm:prSet presAssocID="{9F00EE79-ED8B-416D-BFB5-8E111D61C738}" presName="hierChild6" presStyleCnt="0"/>
      <dgm:spPr/>
    </dgm:pt>
    <dgm:pt modelId="{56D34070-5337-4918-B0C7-0EB8B90095AB}" type="pres">
      <dgm:prSet presAssocID="{9F00EE79-ED8B-416D-BFB5-8E111D61C738}" presName="hierChild7" presStyleCnt="0"/>
      <dgm:spPr/>
    </dgm:pt>
    <dgm:pt modelId="{7E101E1E-B97F-4D98-996E-BDB05BBB488B}" type="pres">
      <dgm:prSet presAssocID="{20B6CD74-B249-4F4C-BA40-C24C3248E3FD}" presName="Name111" presStyleLbl="parChTrans1D3" presStyleIdx="2" presStyleCnt="4"/>
      <dgm:spPr/>
    </dgm:pt>
    <dgm:pt modelId="{A1832C5F-16AA-4E47-905A-E712C7BEF6D2}" type="pres">
      <dgm:prSet presAssocID="{A410DBCF-4A29-486C-92EA-18297B747A3D}" presName="hierRoot3" presStyleCnt="0">
        <dgm:presLayoutVars>
          <dgm:hierBranch val="init"/>
        </dgm:presLayoutVars>
      </dgm:prSet>
      <dgm:spPr/>
    </dgm:pt>
    <dgm:pt modelId="{100D10FB-F103-40E0-97A6-7215653C6514}" type="pres">
      <dgm:prSet presAssocID="{A410DBCF-4A29-486C-92EA-18297B747A3D}" presName="rootComposite3" presStyleCnt="0"/>
      <dgm:spPr/>
    </dgm:pt>
    <dgm:pt modelId="{F1125455-F7FB-4A01-B22B-22CDB7BD3B0A}" type="pres">
      <dgm:prSet presAssocID="{A410DBCF-4A29-486C-92EA-18297B747A3D}" presName="rootText3" presStyleLbl="asst1" presStyleIdx="3" presStyleCnt="6" custLinFactX="66548" custLinFactY="-50678" custLinFactNeighborX="100000" custLinFactNeighborY="-100000">
        <dgm:presLayoutVars>
          <dgm:chPref val="3"/>
        </dgm:presLayoutVars>
      </dgm:prSet>
      <dgm:spPr/>
    </dgm:pt>
    <dgm:pt modelId="{EA5B7CD4-9ABD-45FF-BAF7-5CECF67F75F4}" type="pres">
      <dgm:prSet presAssocID="{A410DBCF-4A29-486C-92EA-18297B747A3D}" presName="rootConnector3" presStyleLbl="asst1" presStyleIdx="3" presStyleCnt="6"/>
      <dgm:spPr/>
    </dgm:pt>
    <dgm:pt modelId="{F1351477-89AA-436E-81C5-42E5320C8EBC}" type="pres">
      <dgm:prSet presAssocID="{A410DBCF-4A29-486C-92EA-18297B747A3D}" presName="hierChild6" presStyleCnt="0"/>
      <dgm:spPr/>
    </dgm:pt>
    <dgm:pt modelId="{6415DBDF-F260-4739-93C1-418083DD81A6}" type="pres">
      <dgm:prSet presAssocID="{A410DBCF-4A29-486C-92EA-18297B747A3D}" presName="hierChild7" presStyleCnt="0"/>
      <dgm:spPr/>
    </dgm:pt>
    <dgm:pt modelId="{463B7000-A241-49A5-B98D-2BE50DACB706}" type="pres">
      <dgm:prSet presAssocID="{0C3C3A6C-501D-40E9-9975-9DFDB6771DFB}" presName="Name111" presStyleLbl="parChTrans1D3" presStyleIdx="3" presStyleCnt="4"/>
      <dgm:spPr/>
    </dgm:pt>
    <dgm:pt modelId="{F02A8E97-DD2A-490C-BC53-D8C059C4CBC1}" type="pres">
      <dgm:prSet presAssocID="{FB4EF605-EF55-4A83-AF66-6C3EB56E4CA6}" presName="hierRoot3" presStyleCnt="0">
        <dgm:presLayoutVars>
          <dgm:hierBranch val="init"/>
        </dgm:presLayoutVars>
      </dgm:prSet>
      <dgm:spPr/>
    </dgm:pt>
    <dgm:pt modelId="{C13F7952-272C-4732-8C09-37AECE521950}" type="pres">
      <dgm:prSet presAssocID="{FB4EF605-EF55-4A83-AF66-6C3EB56E4CA6}" presName="rootComposite3" presStyleCnt="0"/>
      <dgm:spPr/>
    </dgm:pt>
    <dgm:pt modelId="{3BA71CE8-D3DB-4488-A9EA-9B404A86B062}" type="pres">
      <dgm:prSet presAssocID="{FB4EF605-EF55-4A83-AF66-6C3EB56E4CA6}" presName="rootText3" presStyleLbl="asst1" presStyleIdx="4" presStyleCnt="6" custLinFactX="60230" custLinFactY="-48722" custLinFactNeighborX="100000" custLinFactNeighborY="-100000">
        <dgm:presLayoutVars>
          <dgm:chPref val="3"/>
        </dgm:presLayoutVars>
      </dgm:prSet>
      <dgm:spPr/>
    </dgm:pt>
    <dgm:pt modelId="{F13520C9-C665-4CC2-A11A-FF85532CD2B2}" type="pres">
      <dgm:prSet presAssocID="{FB4EF605-EF55-4A83-AF66-6C3EB56E4CA6}" presName="rootConnector3" presStyleLbl="asst1" presStyleIdx="4" presStyleCnt="6"/>
      <dgm:spPr/>
    </dgm:pt>
    <dgm:pt modelId="{8C2A89B9-D717-4C6A-80BE-C400344C09CB}" type="pres">
      <dgm:prSet presAssocID="{FB4EF605-EF55-4A83-AF66-6C3EB56E4CA6}" presName="hierChild6" presStyleCnt="0"/>
      <dgm:spPr/>
    </dgm:pt>
    <dgm:pt modelId="{1C136232-48EB-46CF-8B0C-47182911A77B}" type="pres">
      <dgm:prSet presAssocID="{FB4EF605-EF55-4A83-AF66-6C3EB56E4CA6}" presName="hierChild7" presStyleCnt="0"/>
      <dgm:spPr/>
    </dgm:pt>
    <dgm:pt modelId="{C27E5CF7-55E5-46B2-AC54-FE30212D250A}" type="pres">
      <dgm:prSet presAssocID="{10F51142-0E1B-483B-9AB5-4052F7C0C6DD}" presName="Name111" presStyleLbl="parChTrans1D2" presStyleIdx="1" presStyleCnt="2"/>
      <dgm:spPr/>
    </dgm:pt>
    <dgm:pt modelId="{377A5A90-18BA-47BE-ADAD-F2A5816A8E58}" type="pres">
      <dgm:prSet presAssocID="{46249E7D-35FF-4739-A12A-09FE2587F524}" presName="hierRoot3" presStyleCnt="0">
        <dgm:presLayoutVars>
          <dgm:hierBranch val="init"/>
        </dgm:presLayoutVars>
      </dgm:prSet>
      <dgm:spPr/>
    </dgm:pt>
    <dgm:pt modelId="{107F0E87-89E9-47F6-9280-759CB52F126E}" type="pres">
      <dgm:prSet presAssocID="{46249E7D-35FF-4739-A12A-09FE2587F524}" presName="rootComposite3" presStyleCnt="0"/>
      <dgm:spPr/>
    </dgm:pt>
    <dgm:pt modelId="{27F93AAC-4E35-4BDA-9D7D-A60B1D03D1B8}" type="pres">
      <dgm:prSet presAssocID="{46249E7D-35FF-4739-A12A-09FE2587F524}" presName="rootText3" presStyleLbl="asst1" presStyleIdx="5" presStyleCnt="6">
        <dgm:presLayoutVars>
          <dgm:chPref val="3"/>
        </dgm:presLayoutVars>
      </dgm:prSet>
      <dgm:spPr/>
    </dgm:pt>
    <dgm:pt modelId="{B12A16B2-1CF1-4D4A-A773-B86BB5A49612}" type="pres">
      <dgm:prSet presAssocID="{46249E7D-35FF-4739-A12A-09FE2587F524}" presName="rootConnector3" presStyleLbl="asst1" presStyleIdx="5" presStyleCnt="6"/>
      <dgm:spPr/>
    </dgm:pt>
    <dgm:pt modelId="{8B7BE890-9048-490B-AC63-CA9E4E140AB7}" type="pres">
      <dgm:prSet presAssocID="{46249E7D-35FF-4739-A12A-09FE2587F524}" presName="hierChild6" presStyleCnt="0"/>
      <dgm:spPr/>
    </dgm:pt>
    <dgm:pt modelId="{FDE0A4E4-17C7-4D30-94E3-237A287DE92D}" type="pres">
      <dgm:prSet presAssocID="{46249E7D-35FF-4739-A12A-09FE2587F524}" presName="hierChild7" presStyleCnt="0"/>
      <dgm:spPr/>
    </dgm:pt>
  </dgm:ptLst>
  <dgm:cxnLst>
    <dgm:cxn modelId="{3E490816-BBD7-4BE5-BB28-48DE200C7521}" type="presOf" srcId="{A410DBCF-4A29-486C-92EA-18297B747A3D}" destId="{F1125455-F7FB-4A01-B22B-22CDB7BD3B0A}" srcOrd="0" destOrd="0" presId="urn:microsoft.com/office/officeart/2005/8/layout/orgChart1"/>
    <dgm:cxn modelId="{A9B02616-65B9-48AC-93F9-4E290834B860}" srcId="{E088E135-F02C-4A00-8ED9-2127AAB5A861}" destId="{9F00EE79-ED8B-416D-BFB5-8E111D61C738}" srcOrd="1" destOrd="0" parTransId="{0FF03C6C-54F7-4F2C-916A-6F9CBAD14B73}" sibTransId="{62079536-B187-406A-9DD2-5BF2471FC9B9}"/>
    <dgm:cxn modelId="{8453F01E-2211-4FCE-9CA6-F9F18D4DB157}" type="presOf" srcId="{0FF03C6C-54F7-4F2C-916A-6F9CBAD14B73}" destId="{3786A25D-F18E-4473-96E2-6FAF69791D35}" srcOrd="0" destOrd="0" presId="urn:microsoft.com/office/officeart/2005/8/layout/orgChart1"/>
    <dgm:cxn modelId="{FFA9F120-F63B-40F9-9FAA-EBFD56868E58}" type="presOf" srcId="{46249E7D-35FF-4739-A12A-09FE2587F524}" destId="{27F93AAC-4E35-4BDA-9D7D-A60B1D03D1B8}" srcOrd="0" destOrd="0" presId="urn:microsoft.com/office/officeart/2005/8/layout/orgChart1"/>
    <dgm:cxn modelId="{6D053D31-E61E-4B9F-A1CA-262C3B4FAA77}" type="presOf" srcId="{0C3C3A6C-501D-40E9-9975-9DFDB6771DFB}" destId="{463B7000-A241-49A5-B98D-2BE50DACB706}" srcOrd="0" destOrd="0" presId="urn:microsoft.com/office/officeart/2005/8/layout/orgChart1"/>
    <dgm:cxn modelId="{E4A6AB31-D44A-4E0C-9816-B6CB7B0E2664}" type="presOf" srcId="{FB4EF605-EF55-4A83-AF66-6C3EB56E4CA6}" destId="{F13520C9-C665-4CC2-A11A-FF85532CD2B2}" srcOrd="1" destOrd="0" presId="urn:microsoft.com/office/officeart/2005/8/layout/orgChart1"/>
    <dgm:cxn modelId="{902D823F-4D46-40EF-928F-1B7DE8B9950C}" type="presOf" srcId="{4DD871F9-32AB-435B-9433-458F124116D5}" destId="{1CF79C26-9A76-4106-8D3A-DC1EB9DC27BC}" srcOrd="0" destOrd="0" presId="urn:microsoft.com/office/officeart/2005/8/layout/orgChart1"/>
    <dgm:cxn modelId="{A43D1A41-6201-430A-B151-1205DC771DD5}" type="presOf" srcId="{E088E135-F02C-4A00-8ED9-2127AAB5A861}" destId="{7E08178C-80AC-4804-8C7D-2696C187D82A}" srcOrd="0" destOrd="0" presId="urn:microsoft.com/office/officeart/2005/8/layout/orgChart1"/>
    <dgm:cxn modelId="{4C536762-F746-4751-806F-AB20A4D4EA9E}" type="presOf" srcId="{A410DBCF-4A29-486C-92EA-18297B747A3D}" destId="{EA5B7CD4-9ABD-45FF-BAF7-5CECF67F75F4}" srcOrd="1" destOrd="0" presId="urn:microsoft.com/office/officeart/2005/8/layout/orgChart1"/>
    <dgm:cxn modelId="{2B207354-D376-45E8-A30D-34A1BFC82F52}" type="presOf" srcId="{ADAFB590-5E06-4BC1-91D2-A69CC654026D}" destId="{101E9B84-1DB3-471D-9ADC-FC359E639AB5}" srcOrd="0" destOrd="0" presId="urn:microsoft.com/office/officeart/2005/8/layout/orgChart1"/>
    <dgm:cxn modelId="{77A94B5A-9C92-469D-90B6-A71393A750C2}" srcId="{12DACD47-3890-42B6-BD93-83B5EA4FB1F3}" destId="{46249E7D-35FF-4739-A12A-09FE2587F524}" srcOrd="1" destOrd="0" parTransId="{10F51142-0E1B-483B-9AB5-4052F7C0C6DD}" sibTransId="{3C025D17-18B8-444A-8E61-AC981A316A0F}"/>
    <dgm:cxn modelId="{9148D88A-3FCB-4C7E-89A4-91B34F2D17EC}" srcId="{0CC8CF8B-F331-4C7A-AF73-877267E43251}" destId="{12DACD47-3890-42B6-BD93-83B5EA4FB1F3}" srcOrd="0" destOrd="0" parTransId="{20750D1F-A16D-496B-9768-6A3F5D38ED7B}" sibTransId="{1616E288-E3CD-4136-B0C5-A048C5A7CD4F}"/>
    <dgm:cxn modelId="{4C471591-BCCD-48BE-AFF1-3E735877ACAB}" type="presOf" srcId="{46249E7D-35FF-4739-A12A-09FE2587F524}" destId="{B12A16B2-1CF1-4D4A-A773-B86BB5A49612}" srcOrd="1" destOrd="0" presId="urn:microsoft.com/office/officeart/2005/8/layout/orgChart1"/>
    <dgm:cxn modelId="{19C95199-4E6E-4C9D-BF3C-22942102B643}" srcId="{E088E135-F02C-4A00-8ED9-2127AAB5A861}" destId="{FB4EF605-EF55-4A83-AF66-6C3EB56E4CA6}" srcOrd="3" destOrd="0" parTransId="{0C3C3A6C-501D-40E9-9975-9DFDB6771DFB}" sibTransId="{311F2CF6-9D47-43CB-BC0E-D1EAC02F028A}"/>
    <dgm:cxn modelId="{428853A3-6C1A-4A64-81C9-25C487960CC3}" type="presOf" srcId="{10F51142-0E1B-483B-9AB5-4052F7C0C6DD}" destId="{C27E5CF7-55E5-46B2-AC54-FE30212D250A}" srcOrd="0" destOrd="0" presId="urn:microsoft.com/office/officeart/2005/8/layout/orgChart1"/>
    <dgm:cxn modelId="{5BB58CA9-CE76-4116-BB9A-5DAAA4AEAEF4}" type="presOf" srcId="{12DACD47-3890-42B6-BD93-83B5EA4FB1F3}" destId="{F9625485-600E-46BC-9835-6E46A6D1ACA0}" srcOrd="1" destOrd="0" presId="urn:microsoft.com/office/officeart/2005/8/layout/orgChart1"/>
    <dgm:cxn modelId="{A9FD80AC-10A2-4C11-A07D-AA5A0151331A}" type="presOf" srcId="{E088E135-F02C-4A00-8ED9-2127AAB5A861}" destId="{5B8D4A2A-B425-44C9-9E16-E46CA1158B69}" srcOrd="1" destOrd="0" presId="urn:microsoft.com/office/officeart/2005/8/layout/orgChart1"/>
    <dgm:cxn modelId="{F03139B9-0F30-44C1-BD98-1E3B5C663AE7}" type="presOf" srcId="{165E7510-C88A-43C7-8AA6-D81CFB381B3A}" destId="{90EC03DB-ACDE-4CFE-A771-E355B48EFD70}" srcOrd="0" destOrd="0" presId="urn:microsoft.com/office/officeart/2005/8/layout/orgChart1"/>
    <dgm:cxn modelId="{4FCD6EBD-1BD7-4697-A258-C53A4DC68110}" type="presOf" srcId="{20B6CD74-B249-4F4C-BA40-C24C3248E3FD}" destId="{7E101E1E-B97F-4D98-996E-BDB05BBB488B}" srcOrd="0" destOrd="0" presId="urn:microsoft.com/office/officeart/2005/8/layout/orgChart1"/>
    <dgm:cxn modelId="{3564C9C4-9393-4A09-97BB-EADC943D807E}" type="presOf" srcId="{9F00EE79-ED8B-416D-BFB5-8E111D61C738}" destId="{2CC62F63-1C6F-489C-80E9-04844654DD9E}" srcOrd="0" destOrd="0" presId="urn:microsoft.com/office/officeart/2005/8/layout/orgChart1"/>
    <dgm:cxn modelId="{9BA82CC8-FB80-4882-B11E-DA020F4BF373}" type="presOf" srcId="{0CC8CF8B-F331-4C7A-AF73-877267E43251}" destId="{2A712F0A-83E6-4332-91D9-A1A3EE2A3EB2}" srcOrd="0" destOrd="0" presId="urn:microsoft.com/office/officeart/2005/8/layout/orgChart1"/>
    <dgm:cxn modelId="{A76557CA-DB7E-4A9D-9276-82492EEAAC95}" srcId="{12DACD47-3890-42B6-BD93-83B5EA4FB1F3}" destId="{E088E135-F02C-4A00-8ED9-2127AAB5A861}" srcOrd="0" destOrd="0" parTransId="{4DD871F9-32AB-435B-9433-458F124116D5}" sibTransId="{5C4C0773-929E-450B-A825-A406FCD10996}"/>
    <dgm:cxn modelId="{A2405BCC-5811-4379-AED0-A6A71B6E1A28}" type="presOf" srcId="{FB4EF605-EF55-4A83-AF66-6C3EB56E4CA6}" destId="{3BA71CE8-D3DB-4488-A9EA-9B404A86B062}" srcOrd="0" destOrd="0" presId="urn:microsoft.com/office/officeart/2005/8/layout/orgChart1"/>
    <dgm:cxn modelId="{ADD938D0-0256-4AD9-8404-26FBE5897A72}" type="presOf" srcId="{ADAFB590-5E06-4BC1-91D2-A69CC654026D}" destId="{CEA477A1-AD90-461D-8FDA-14E77A4D2E4D}" srcOrd="1" destOrd="0" presId="urn:microsoft.com/office/officeart/2005/8/layout/orgChart1"/>
    <dgm:cxn modelId="{FA6BFEE6-2C5E-4198-9333-2B477007C0EB}" type="presOf" srcId="{12DACD47-3890-42B6-BD93-83B5EA4FB1F3}" destId="{0918F8CC-795C-4AF2-AD7A-ABAC8BE486DC}" srcOrd="0" destOrd="0" presId="urn:microsoft.com/office/officeart/2005/8/layout/orgChart1"/>
    <dgm:cxn modelId="{512DDAF2-F30B-4FCF-A6A1-2F449D31B0C1}" srcId="{E088E135-F02C-4A00-8ED9-2127AAB5A861}" destId="{A410DBCF-4A29-486C-92EA-18297B747A3D}" srcOrd="2" destOrd="0" parTransId="{20B6CD74-B249-4F4C-BA40-C24C3248E3FD}" sibTransId="{CE95CD45-B60F-4ADF-A7DC-D1F475BDDEE9}"/>
    <dgm:cxn modelId="{5AEB30F3-81D6-4260-AB56-F602C0281785}" srcId="{E088E135-F02C-4A00-8ED9-2127AAB5A861}" destId="{ADAFB590-5E06-4BC1-91D2-A69CC654026D}" srcOrd="0" destOrd="0" parTransId="{165E7510-C88A-43C7-8AA6-D81CFB381B3A}" sibTransId="{88846D38-8CF3-4722-B35A-E423D4F68203}"/>
    <dgm:cxn modelId="{0CD49BF7-9CAA-458B-8132-4E1734F1806B}" type="presOf" srcId="{9F00EE79-ED8B-416D-BFB5-8E111D61C738}" destId="{5B4D3083-F3F1-42CA-914E-50AB1B594FE2}" srcOrd="1" destOrd="0" presId="urn:microsoft.com/office/officeart/2005/8/layout/orgChart1"/>
    <dgm:cxn modelId="{9E515424-AB79-4D11-8DA1-8BE1AA61B380}" type="presParOf" srcId="{2A712F0A-83E6-4332-91D9-A1A3EE2A3EB2}" destId="{C1487F65-9188-4DEB-B45C-6C225EEFA356}" srcOrd="0" destOrd="0" presId="urn:microsoft.com/office/officeart/2005/8/layout/orgChart1"/>
    <dgm:cxn modelId="{FD71887A-A3E5-4F2F-B317-E91B9B8359DE}" type="presParOf" srcId="{C1487F65-9188-4DEB-B45C-6C225EEFA356}" destId="{34CEA079-95DA-4409-965B-370EA6C1D560}" srcOrd="0" destOrd="0" presId="urn:microsoft.com/office/officeart/2005/8/layout/orgChart1"/>
    <dgm:cxn modelId="{852827FE-86C1-40CE-A299-ACC5FE42D077}" type="presParOf" srcId="{34CEA079-95DA-4409-965B-370EA6C1D560}" destId="{0918F8CC-795C-4AF2-AD7A-ABAC8BE486DC}" srcOrd="0" destOrd="0" presId="urn:microsoft.com/office/officeart/2005/8/layout/orgChart1"/>
    <dgm:cxn modelId="{BECAD00C-D6C2-42D0-86C5-DBB70C58919E}" type="presParOf" srcId="{34CEA079-95DA-4409-965B-370EA6C1D560}" destId="{F9625485-600E-46BC-9835-6E46A6D1ACA0}" srcOrd="1" destOrd="0" presId="urn:microsoft.com/office/officeart/2005/8/layout/orgChart1"/>
    <dgm:cxn modelId="{BFFF558B-2FAE-4E8E-98DC-54EDAEE338A4}" type="presParOf" srcId="{C1487F65-9188-4DEB-B45C-6C225EEFA356}" destId="{BAC1B20E-6196-4E95-96A8-A494A6F88FD8}" srcOrd="1" destOrd="0" presId="urn:microsoft.com/office/officeart/2005/8/layout/orgChart1"/>
    <dgm:cxn modelId="{F7B7A207-EC7F-4380-B794-F5387FAAF4A5}" type="presParOf" srcId="{C1487F65-9188-4DEB-B45C-6C225EEFA356}" destId="{53847A28-A4E5-4B15-BF5B-CE69C0B63D0A}" srcOrd="2" destOrd="0" presId="urn:microsoft.com/office/officeart/2005/8/layout/orgChart1"/>
    <dgm:cxn modelId="{507008C4-91C9-49B8-9291-54A3ABCC5831}" type="presParOf" srcId="{53847A28-A4E5-4B15-BF5B-CE69C0B63D0A}" destId="{1CF79C26-9A76-4106-8D3A-DC1EB9DC27BC}" srcOrd="0" destOrd="0" presId="urn:microsoft.com/office/officeart/2005/8/layout/orgChart1"/>
    <dgm:cxn modelId="{04AB4657-2D1B-4248-9922-ECB592091373}" type="presParOf" srcId="{53847A28-A4E5-4B15-BF5B-CE69C0B63D0A}" destId="{816981C7-062D-43D5-B46D-DEFD376C78CF}" srcOrd="1" destOrd="0" presId="urn:microsoft.com/office/officeart/2005/8/layout/orgChart1"/>
    <dgm:cxn modelId="{B1CD81E9-C58B-46C0-B7E6-732223DB95F5}" type="presParOf" srcId="{816981C7-062D-43D5-B46D-DEFD376C78CF}" destId="{C4F5E6D1-3E32-45CD-AE67-92A22D540909}" srcOrd="0" destOrd="0" presId="urn:microsoft.com/office/officeart/2005/8/layout/orgChart1"/>
    <dgm:cxn modelId="{6178D795-123C-45B4-A353-AC027B1B2288}" type="presParOf" srcId="{C4F5E6D1-3E32-45CD-AE67-92A22D540909}" destId="{7E08178C-80AC-4804-8C7D-2696C187D82A}" srcOrd="0" destOrd="0" presId="urn:microsoft.com/office/officeart/2005/8/layout/orgChart1"/>
    <dgm:cxn modelId="{1C509B98-909F-4C54-B230-E83631E792FB}" type="presParOf" srcId="{C4F5E6D1-3E32-45CD-AE67-92A22D540909}" destId="{5B8D4A2A-B425-44C9-9E16-E46CA1158B69}" srcOrd="1" destOrd="0" presId="urn:microsoft.com/office/officeart/2005/8/layout/orgChart1"/>
    <dgm:cxn modelId="{F2A00DA9-096C-4907-8F52-08515C46AFA4}" type="presParOf" srcId="{816981C7-062D-43D5-B46D-DEFD376C78CF}" destId="{A1B7EF7D-9D91-45C4-BC07-6E132459278A}" srcOrd="1" destOrd="0" presId="urn:microsoft.com/office/officeart/2005/8/layout/orgChart1"/>
    <dgm:cxn modelId="{276ED82E-40FC-44E6-8390-5F8F7DF3D94B}" type="presParOf" srcId="{816981C7-062D-43D5-B46D-DEFD376C78CF}" destId="{5F25A5D2-B7F5-4C63-AF76-DC1EE9758F65}" srcOrd="2" destOrd="0" presId="urn:microsoft.com/office/officeart/2005/8/layout/orgChart1"/>
    <dgm:cxn modelId="{7CDE0D17-E243-428B-85C2-01CED0D5AA88}" type="presParOf" srcId="{5F25A5D2-B7F5-4C63-AF76-DC1EE9758F65}" destId="{90EC03DB-ACDE-4CFE-A771-E355B48EFD70}" srcOrd="0" destOrd="0" presId="urn:microsoft.com/office/officeart/2005/8/layout/orgChart1"/>
    <dgm:cxn modelId="{3D846050-3445-493C-8DAD-E03A167DD128}" type="presParOf" srcId="{5F25A5D2-B7F5-4C63-AF76-DC1EE9758F65}" destId="{A2E18E1A-E251-44A6-8FC6-15D7FD334AEC}" srcOrd="1" destOrd="0" presId="urn:microsoft.com/office/officeart/2005/8/layout/orgChart1"/>
    <dgm:cxn modelId="{443E5301-290C-42BA-A3EC-B83DA15E3B7E}" type="presParOf" srcId="{A2E18E1A-E251-44A6-8FC6-15D7FD334AEC}" destId="{EFD71AF9-5728-44B5-8F2C-9EC2BFD102A1}" srcOrd="0" destOrd="0" presId="urn:microsoft.com/office/officeart/2005/8/layout/orgChart1"/>
    <dgm:cxn modelId="{CACE56E2-70C0-438C-AE80-CE4D6C523558}" type="presParOf" srcId="{EFD71AF9-5728-44B5-8F2C-9EC2BFD102A1}" destId="{101E9B84-1DB3-471D-9ADC-FC359E639AB5}" srcOrd="0" destOrd="0" presId="urn:microsoft.com/office/officeart/2005/8/layout/orgChart1"/>
    <dgm:cxn modelId="{0E922263-1B9A-4A85-8368-8EC5D1F44099}" type="presParOf" srcId="{EFD71AF9-5728-44B5-8F2C-9EC2BFD102A1}" destId="{CEA477A1-AD90-461D-8FDA-14E77A4D2E4D}" srcOrd="1" destOrd="0" presId="urn:microsoft.com/office/officeart/2005/8/layout/orgChart1"/>
    <dgm:cxn modelId="{5BC71AE2-96D7-433A-9702-2F0644ABC58C}" type="presParOf" srcId="{A2E18E1A-E251-44A6-8FC6-15D7FD334AEC}" destId="{B9567AE7-362A-49A9-BCA8-38411F89DC82}" srcOrd="1" destOrd="0" presId="urn:microsoft.com/office/officeart/2005/8/layout/orgChart1"/>
    <dgm:cxn modelId="{2FA33088-2C8C-42F7-B1AB-65D561B529AC}" type="presParOf" srcId="{A2E18E1A-E251-44A6-8FC6-15D7FD334AEC}" destId="{0BB27331-92FE-4180-B3FB-BF86FF78BDCF}" srcOrd="2" destOrd="0" presId="urn:microsoft.com/office/officeart/2005/8/layout/orgChart1"/>
    <dgm:cxn modelId="{F62C3099-C288-42FE-A167-8901F2D4FA44}" type="presParOf" srcId="{5F25A5D2-B7F5-4C63-AF76-DC1EE9758F65}" destId="{3786A25D-F18E-4473-96E2-6FAF69791D35}" srcOrd="2" destOrd="0" presId="urn:microsoft.com/office/officeart/2005/8/layout/orgChart1"/>
    <dgm:cxn modelId="{083C855D-1D56-4C02-BCB7-EAD48E78DB96}" type="presParOf" srcId="{5F25A5D2-B7F5-4C63-AF76-DC1EE9758F65}" destId="{AC6E2916-35E2-406A-BAFC-827C3D4C003A}" srcOrd="3" destOrd="0" presId="urn:microsoft.com/office/officeart/2005/8/layout/orgChart1"/>
    <dgm:cxn modelId="{336E7E95-32B0-47E6-B9B8-EF2A54278C89}" type="presParOf" srcId="{AC6E2916-35E2-406A-BAFC-827C3D4C003A}" destId="{6FBC5F61-51F4-4F35-BB5A-92CFDA5E3F02}" srcOrd="0" destOrd="0" presId="urn:microsoft.com/office/officeart/2005/8/layout/orgChart1"/>
    <dgm:cxn modelId="{4A15E2F7-D1A3-4CFF-BB6C-C754B892A557}" type="presParOf" srcId="{6FBC5F61-51F4-4F35-BB5A-92CFDA5E3F02}" destId="{2CC62F63-1C6F-489C-80E9-04844654DD9E}" srcOrd="0" destOrd="0" presId="urn:microsoft.com/office/officeart/2005/8/layout/orgChart1"/>
    <dgm:cxn modelId="{BA55B824-A233-4570-8F40-063D3C0B1E1F}" type="presParOf" srcId="{6FBC5F61-51F4-4F35-BB5A-92CFDA5E3F02}" destId="{5B4D3083-F3F1-42CA-914E-50AB1B594FE2}" srcOrd="1" destOrd="0" presId="urn:microsoft.com/office/officeart/2005/8/layout/orgChart1"/>
    <dgm:cxn modelId="{728A99BE-08D4-4BCE-A1D2-263BF3784A7F}" type="presParOf" srcId="{AC6E2916-35E2-406A-BAFC-827C3D4C003A}" destId="{2B925565-7131-4E44-9B52-0F2414E34F1F}" srcOrd="1" destOrd="0" presId="urn:microsoft.com/office/officeart/2005/8/layout/orgChart1"/>
    <dgm:cxn modelId="{382B3A01-D5B7-4C29-B501-1806DEE83E5A}" type="presParOf" srcId="{AC6E2916-35E2-406A-BAFC-827C3D4C003A}" destId="{56D34070-5337-4918-B0C7-0EB8B90095AB}" srcOrd="2" destOrd="0" presId="urn:microsoft.com/office/officeart/2005/8/layout/orgChart1"/>
    <dgm:cxn modelId="{CC2E11E2-820F-48A4-B079-5115DA6CCA24}" type="presParOf" srcId="{5F25A5D2-B7F5-4C63-AF76-DC1EE9758F65}" destId="{7E101E1E-B97F-4D98-996E-BDB05BBB488B}" srcOrd="4" destOrd="0" presId="urn:microsoft.com/office/officeart/2005/8/layout/orgChart1"/>
    <dgm:cxn modelId="{6857DA1F-36F0-47A5-BEC5-1B80C19DD1B3}" type="presParOf" srcId="{5F25A5D2-B7F5-4C63-AF76-DC1EE9758F65}" destId="{A1832C5F-16AA-4E47-905A-E712C7BEF6D2}" srcOrd="5" destOrd="0" presId="urn:microsoft.com/office/officeart/2005/8/layout/orgChart1"/>
    <dgm:cxn modelId="{A2A4414B-2F45-4BE8-AEF3-87520DDF319F}" type="presParOf" srcId="{A1832C5F-16AA-4E47-905A-E712C7BEF6D2}" destId="{100D10FB-F103-40E0-97A6-7215653C6514}" srcOrd="0" destOrd="0" presId="urn:microsoft.com/office/officeart/2005/8/layout/orgChart1"/>
    <dgm:cxn modelId="{E27150D9-530C-43F5-86BB-CD0E68BCE7DA}" type="presParOf" srcId="{100D10FB-F103-40E0-97A6-7215653C6514}" destId="{F1125455-F7FB-4A01-B22B-22CDB7BD3B0A}" srcOrd="0" destOrd="0" presId="urn:microsoft.com/office/officeart/2005/8/layout/orgChart1"/>
    <dgm:cxn modelId="{C9E66406-7645-4155-940C-4C5F311D9934}" type="presParOf" srcId="{100D10FB-F103-40E0-97A6-7215653C6514}" destId="{EA5B7CD4-9ABD-45FF-BAF7-5CECF67F75F4}" srcOrd="1" destOrd="0" presId="urn:microsoft.com/office/officeart/2005/8/layout/orgChart1"/>
    <dgm:cxn modelId="{BFB9B913-15CE-4A67-A138-66F1DFC15DCA}" type="presParOf" srcId="{A1832C5F-16AA-4E47-905A-E712C7BEF6D2}" destId="{F1351477-89AA-436E-81C5-42E5320C8EBC}" srcOrd="1" destOrd="0" presId="urn:microsoft.com/office/officeart/2005/8/layout/orgChart1"/>
    <dgm:cxn modelId="{D53C99B0-667E-4404-96BC-3268EE533CB2}" type="presParOf" srcId="{A1832C5F-16AA-4E47-905A-E712C7BEF6D2}" destId="{6415DBDF-F260-4739-93C1-418083DD81A6}" srcOrd="2" destOrd="0" presId="urn:microsoft.com/office/officeart/2005/8/layout/orgChart1"/>
    <dgm:cxn modelId="{7DC6B778-7F48-4239-9C43-1FE0E2998319}" type="presParOf" srcId="{5F25A5D2-B7F5-4C63-AF76-DC1EE9758F65}" destId="{463B7000-A241-49A5-B98D-2BE50DACB706}" srcOrd="6" destOrd="0" presId="urn:microsoft.com/office/officeart/2005/8/layout/orgChart1"/>
    <dgm:cxn modelId="{E06A7BC8-DB24-43CF-8417-12384EE7FA8A}" type="presParOf" srcId="{5F25A5D2-B7F5-4C63-AF76-DC1EE9758F65}" destId="{F02A8E97-DD2A-490C-BC53-D8C059C4CBC1}" srcOrd="7" destOrd="0" presId="urn:microsoft.com/office/officeart/2005/8/layout/orgChart1"/>
    <dgm:cxn modelId="{C4713EAD-8E59-46C2-A9E7-D0CF257C7E64}" type="presParOf" srcId="{F02A8E97-DD2A-490C-BC53-D8C059C4CBC1}" destId="{C13F7952-272C-4732-8C09-37AECE521950}" srcOrd="0" destOrd="0" presId="urn:microsoft.com/office/officeart/2005/8/layout/orgChart1"/>
    <dgm:cxn modelId="{CBDC4048-3E52-4428-9C3C-E50C3FD0D128}" type="presParOf" srcId="{C13F7952-272C-4732-8C09-37AECE521950}" destId="{3BA71CE8-D3DB-4488-A9EA-9B404A86B062}" srcOrd="0" destOrd="0" presId="urn:microsoft.com/office/officeart/2005/8/layout/orgChart1"/>
    <dgm:cxn modelId="{6207E023-9835-4E37-A97B-5FF31713B79F}" type="presParOf" srcId="{C13F7952-272C-4732-8C09-37AECE521950}" destId="{F13520C9-C665-4CC2-A11A-FF85532CD2B2}" srcOrd="1" destOrd="0" presId="urn:microsoft.com/office/officeart/2005/8/layout/orgChart1"/>
    <dgm:cxn modelId="{3855A437-A23A-4B1B-9EA2-68C839A7E709}" type="presParOf" srcId="{F02A8E97-DD2A-490C-BC53-D8C059C4CBC1}" destId="{8C2A89B9-D717-4C6A-80BE-C400344C09CB}" srcOrd="1" destOrd="0" presId="urn:microsoft.com/office/officeart/2005/8/layout/orgChart1"/>
    <dgm:cxn modelId="{E3D8249F-78D1-4830-881A-A2DB47CA9BD0}" type="presParOf" srcId="{F02A8E97-DD2A-490C-BC53-D8C059C4CBC1}" destId="{1C136232-48EB-46CF-8B0C-47182911A77B}" srcOrd="2" destOrd="0" presId="urn:microsoft.com/office/officeart/2005/8/layout/orgChart1"/>
    <dgm:cxn modelId="{1A356874-3FDE-4A70-8476-458668D2C152}" type="presParOf" srcId="{53847A28-A4E5-4B15-BF5B-CE69C0B63D0A}" destId="{C27E5CF7-55E5-46B2-AC54-FE30212D250A}" srcOrd="2" destOrd="0" presId="urn:microsoft.com/office/officeart/2005/8/layout/orgChart1"/>
    <dgm:cxn modelId="{C6869653-D73B-4695-A0A4-18C9D6A53589}" type="presParOf" srcId="{53847A28-A4E5-4B15-BF5B-CE69C0B63D0A}" destId="{377A5A90-18BA-47BE-ADAD-F2A5816A8E58}" srcOrd="3" destOrd="0" presId="urn:microsoft.com/office/officeart/2005/8/layout/orgChart1"/>
    <dgm:cxn modelId="{B27012C3-6DE2-4C1D-B246-5D65B0E4BF14}" type="presParOf" srcId="{377A5A90-18BA-47BE-ADAD-F2A5816A8E58}" destId="{107F0E87-89E9-47F6-9280-759CB52F126E}" srcOrd="0" destOrd="0" presId="urn:microsoft.com/office/officeart/2005/8/layout/orgChart1"/>
    <dgm:cxn modelId="{7114D41C-39F6-40D9-90BE-CC2B1B609CDE}" type="presParOf" srcId="{107F0E87-89E9-47F6-9280-759CB52F126E}" destId="{27F93AAC-4E35-4BDA-9D7D-A60B1D03D1B8}" srcOrd="0" destOrd="0" presId="urn:microsoft.com/office/officeart/2005/8/layout/orgChart1"/>
    <dgm:cxn modelId="{097C808F-60FB-4B89-97C8-827D5A5F556E}" type="presParOf" srcId="{107F0E87-89E9-47F6-9280-759CB52F126E}" destId="{B12A16B2-1CF1-4D4A-A773-B86BB5A49612}" srcOrd="1" destOrd="0" presId="urn:microsoft.com/office/officeart/2005/8/layout/orgChart1"/>
    <dgm:cxn modelId="{E0034C2C-962C-4F12-B2B9-D8EEB5E3EC48}" type="presParOf" srcId="{377A5A90-18BA-47BE-ADAD-F2A5816A8E58}" destId="{8B7BE890-9048-490B-AC63-CA9E4E140AB7}" srcOrd="1" destOrd="0" presId="urn:microsoft.com/office/officeart/2005/8/layout/orgChart1"/>
    <dgm:cxn modelId="{BFAAFD24-FCCB-4A64-908C-AADDD31949B9}" type="presParOf" srcId="{377A5A90-18BA-47BE-ADAD-F2A5816A8E58}" destId="{FDE0A4E4-17C7-4D30-94E3-237A287DE92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EA723F5-E68F-47D3-B7CB-750585DB8677}" type="doc">
      <dgm:prSet loTypeId="urn:microsoft.com/office/officeart/2005/8/layout/chevron1" loCatId="process" qsTypeId="urn:microsoft.com/office/officeart/2005/8/quickstyle/3d2" qsCatId="3D" csTypeId="urn:microsoft.com/office/officeart/2005/8/colors/colorful4" csCatId="colorful" phldr="1"/>
      <dgm:spPr/>
      <dgm:t>
        <a:bodyPr/>
        <a:lstStyle/>
        <a:p>
          <a:endParaRPr lang="pl-PL"/>
        </a:p>
      </dgm:t>
    </dgm:pt>
    <dgm:pt modelId="{DF8D6996-454C-43F7-859D-61002ED52EA2}">
      <dgm:prSet phldrT="[Tekst]"/>
      <dgm:spPr/>
      <dgm:t>
        <a:bodyPr/>
        <a:lstStyle/>
        <a:p>
          <a:r>
            <a:rPr lang="pl-PL" dirty="0"/>
            <a:t>uznania wypowiedzenia za bezskuteczne</a:t>
          </a:r>
        </a:p>
      </dgm:t>
    </dgm:pt>
    <dgm:pt modelId="{0964540D-F04B-4BA2-B487-B57E1FAFDBD3}" type="parTrans" cxnId="{E3A16305-86FD-4FCD-AA1B-DFEE6E0781A8}">
      <dgm:prSet/>
      <dgm:spPr/>
      <dgm:t>
        <a:bodyPr/>
        <a:lstStyle/>
        <a:p>
          <a:endParaRPr lang="pl-PL"/>
        </a:p>
      </dgm:t>
    </dgm:pt>
    <dgm:pt modelId="{1CC65229-F854-47E9-B0A5-0AB458517C8D}" type="sibTrans" cxnId="{E3A16305-86FD-4FCD-AA1B-DFEE6E0781A8}">
      <dgm:prSet/>
      <dgm:spPr/>
      <dgm:t>
        <a:bodyPr/>
        <a:lstStyle/>
        <a:p>
          <a:endParaRPr lang="pl-PL"/>
        </a:p>
      </dgm:t>
    </dgm:pt>
    <dgm:pt modelId="{EE6C138C-A357-424D-A04C-748D064DF221}">
      <dgm:prSet phldrT="[Tekst]"/>
      <dgm:spPr/>
      <dgm:t>
        <a:bodyPr/>
        <a:lstStyle/>
        <a:p>
          <a:r>
            <a:rPr lang="pl-PL" dirty="0"/>
            <a:t>przywrócenia do pracy</a:t>
          </a:r>
        </a:p>
      </dgm:t>
    </dgm:pt>
    <dgm:pt modelId="{95BE49B7-E738-4478-824D-0172A20E7FDE}" type="parTrans" cxnId="{E68EDABB-83A7-4FFD-A163-15A1F7EC48E1}">
      <dgm:prSet/>
      <dgm:spPr/>
      <dgm:t>
        <a:bodyPr/>
        <a:lstStyle/>
        <a:p>
          <a:endParaRPr lang="pl-PL"/>
        </a:p>
      </dgm:t>
    </dgm:pt>
    <dgm:pt modelId="{2677CFCE-0109-4E86-9A8E-3EB262FCC3AC}" type="sibTrans" cxnId="{E68EDABB-83A7-4FFD-A163-15A1F7EC48E1}">
      <dgm:prSet/>
      <dgm:spPr/>
      <dgm:t>
        <a:bodyPr/>
        <a:lstStyle/>
        <a:p>
          <a:endParaRPr lang="pl-PL"/>
        </a:p>
      </dgm:t>
    </dgm:pt>
    <dgm:pt modelId="{D08CF068-6670-4465-8D5A-AA0ED9A5F9E1}">
      <dgm:prSet phldrT="[Tekst]"/>
      <dgm:spPr/>
      <dgm:t>
        <a:bodyPr/>
        <a:lstStyle/>
        <a:p>
          <a:r>
            <a:rPr lang="pl-PL" dirty="0"/>
            <a:t>odszkodowania</a:t>
          </a:r>
        </a:p>
      </dgm:t>
    </dgm:pt>
    <dgm:pt modelId="{E3142641-CD0E-489D-9292-EB57F2C6ED71}" type="parTrans" cxnId="{BE12BBE5-5719-46AB-B7E1-C020C54C1203}">
      <dgm:prSet/>
      <dgm:spPr/>
      <dgm:t>
        <a:bodyPr/>
        <a:lstStyle/>
        <a:p>
          <a:endParaRPr lang="pl-PL"/>
        </a:p>
      </dgm:t>
    </dgm:pt>
    <dgm:pt modelId="{A186E61B-2F71-4B41-82DA-3BB0B1BF7E89}" type="sibTrans" cxnId="{BE12BBE5-5719-46AB-B7E1-C020C54C1203}">
      <dgm:prSet/>
      <dgm:spPr/>
      <dgm:t>
        <a:bodyPr/>
        <a:lstStyle/>
        <a:p>
          <a:endParaRPr lang="pl-PL"/>
        </a:p>
      </dgm:t>
    </dgm:pt>
    <dgm:pt modelId="{DC8BB3FB-F88B-496A-A11C-2CF76C8BFE78}" type="pres">
      <dgm:prSet presAssocID="{4EA723F5-E68F-47D3-B7CB-750585DB8677}" presName="Name0" presStyleCnt="0">
        <dgm:presLayoutVars>
          <dgm:dir/>
          <dgm:animLvl val="lvl"/>
          <dgm:resizeHandles val="exact"/>
        </dgm:presLayoutVars>
      </dgm:prSet>
      <dgm:spPr/>
    </dgm:pt>
    <dgm:pt modelId="{F91F877E-0CBD-4FC6-A7BC-17BBA87FA5A4}" type="pres">
      <dgm:prSet presAssocID="{DF8D6996-454C-43F7-859D-61002ED52EA2}" presName="parTxOnly" presStyleLbl="node1" presStyleIdx="0" presStyleCnt="3">
        <dgm:presLayoutVars>
          <dgm:chMax val="0"/>
          <dgm:chPref val="0"/>
          <dgm:bulletEnabled val="1"/>
        </dgm:presLayoutVars>
      </dgm:prSet>
      <dgm:spPr/>
    </dgm:pt>
    <dgm:pt modelId="{17AB2DCB-B981-4952-9578-39D4E7E2045B}" type="pres">
      <dgm:prSet presAssocID="{1CC65229-F854-47E9-B0A5-0AB458517C8D}" presName="parTxOnlySpace" presStyleCnt="0"/>
      <dgm:spPr/>
    </dgm:pt>
    <dgm:pt modelId="{0C77EF8E-5433-4001-858B-D547582E8228}" type="pres">
      <dgm:prSet presAssocID="{EE6C138C-A357-424D-A04C-748D064DF221}" presName="parTxOnly" presStyleLbl="node1" presStyleIdx="1" presStyleCnt="3">
        <dgm:presLayoutVars>
          <dgm:chMax val="0"/>
          <dgm:chPref val="0"/>
          <dgm:bulletEnabled val="1"/>
        </dgm:presLayoutVars>
      </dgm:prSet>
      <dgm:spPr/>
    </dgm:pt>
    <dgm:pt modelId="{9CC2D6E9-8429-4BE0-AFCA-A5105E7A1E34}" type="pres">
      <dgm:prSet presAssocID="{2677CFCE-0109-4E86-9A8E-3EB262FCC3AC}" presName="parTxOnlySpace" presStyleCnt="0"/>
      <dgm:spPr/>
    </dgm:pt>
    <dgm:pt modelId="{32157134-58C4-4074-B318-F16A6AE5740D}" type="pres">
      <dgm:prSet presAssocID="{D08CF068-6670-4465-8D5A-AA0ED9A5F9E1}" presName="parTxOnly" presStyleLbl="node1" presStyleIdx="2" presStyleCnt="3">
        <dgm:presLayoutVars>
          <dgm:chMax val="0"/>
          <dgm:chPref val="0"/>
          <dgm:bulletEnabled val="1"/>
        </dgm:presLayoutVars>
      </dgm:prSet>
      <dgm:spPr/>
    </dgm:pt>
  </dgm:ptLst>
  <dgm:cxnLst>
    <dgm:cxn modelId="{E3A16305-86FD-4FCD-AA1B-DFEE6E0781A8}" srcId="{4EA723F5-E68F-47D3-B7CB-750585DB8677}" destId="{DF8D6996-454C-43F7-859D-61002ED52EA2}" srcOrd="0" destOrd="0" parTransId="{0964540D-F04B-4BA2-B487-B57E1FAFDBD3}" sibTransId="{1CC65229-F854-47E9-B0A5-0AB458517C8D}"/>
    <dgm:cxn modelId="{6D12A168-BCB9-499F-8E81-41319C9FE39A}" type="presOf" srcId="{EE6C138C-A357-424D-A04C-748D064DF221}" destId="{0C77EF8E-5433-4001-858B-D547582E8228}" srcOrd="0" destOrd="0" presId="urn:microsoft.com/office/officeart/2005/8/layout/chevron1"/>
    <dgm:cxn modelId="{3AE97657-25FE-4E47-A371-8D5E03E35E48}" type="presOf" srcId="{D08CF068-6670-4465-8D5A-AA0ED9A5F9E1}" destId="{32157134-58C4-4074-B318-F16A6AE5740D}" srcOrd="0" destOrd="0" presId="urn:microsoft.com/office/officeart/2005/8/layout/chevron1"/>
    <dgm:cxn modelId="{8ED5567D-9C8A-470A-B7E0-76D2B17607B9}" type="presOf" srcId="{4EA723F5-E68F-47D3-B7CB-750585DB8677}" destId="{DC8BB3FB-F88B-496A-A11C-2CF76C8BFE78}" srcOrd="0" destOrd="0" presId="urn:microsoft.com/office/officeart/2005/8/layout/chevron1"/>
    <dgm:cxn modelId="{E68EDABB-83A7-4FFD-A163-15A1F7EC48E1}" srcId="{4EA723F5-E68F-47D3-B7CB-750585DB8677}" destId="{EE6C138C-A357-424D-A04C-748D064DF221}" srcOrd="1" destOrd="0" parTransId="{95BE49B7-E738-4478-824D-0172A20E7FDE}" sibTransId="{2677CFCE-0109-4E86-9A8E-3EB262FCC3AC}"/>
    <dgm:cxn modelId="{CAA7D1D1-4475-416E-B432-93B2E9F6D5BC}" type="presOf" srcId="{DF8D6996-454C-43F7-859D-61002ED52EA2}" destId="{F91F877E-0CBD-4FC6-A7BC-17BBA87FA5A4}" srcOrd="0" destOrd="0" presId="urn:microsoft.com/office/officeart/2005/8/layout/chevron1"/>
    <dgm:cxn modelId="{BE12BBE5-5719-46AB-B7E1-C020C54C1203}" srcId="{4EA723F5-E68F-47D3-B7CB-750585DB8677}" destId="{D08CF068-6670-4465-8D5A-AA0ED9A5F9E1}" srcOrd="2" destOrd="0" parTransId="{E3142641-CD0E-489D-9292-EB57F2C6ED71}" sibTransId="{A186E61B-2F71-4B41-82DA-3BB0B1BF7E89}"/>
    <dgm:cxn modelId="{A4B273EE-1971-4D6B-82B7-1DEB24EE5401}" type="presParOf" srcId="{DC8BB3FB-F88B-496A-A11C-2CF76C8BFE78}" destId="{F91F877E-0CBD-4FC6-A7BC-17BBA87FA5A4}" srcOrd="0" destOrd="0" presId="urn:microsoft.com/office/officeart/2005/8/layout/chevron1"/>
    <dgm:cxn modelId="{1C84D1C8-462C-4E72-AAED-B3A3368F2523}" type="presParOf" srcId="{DC8BB3FB-F88B-496A-A11C-2CF76C8BFE78}" destId="{17AB2DCB-B981-4952-9578-39D4E7E2045B}" srcOrd="1" destOrd="0" presId="urn:microsoft.com/office/officeart/2005/8/layout/chevron1"/>
    <dgm:cxn modelId="{07969E45-6E0D-4E52-AE0E-2F5B5DB64358}" type="presParOf" srcId="{DC8BB3FB-F88B-496A-A11C-2CF76C8BFE78}" destId="{0C77EF8E-5433-4001-858B-D547582E8228}" srcOrd="2" destOrd="0" presId="urn:microsoft.com/office/officeart/2005/8/layout/chevron1"/>
    <dgm:cxn modelId="{E8B0CFF8-0C98-4171-AF6E-3A7933E0D7C6}" type="presParOf" srcId="{DC8BB3FB-F88B-496A-A11C-2CF76C8BFE78}" destId="{9CC2D6E9-8429-4BE0-AFCA-A5105E7A1E34}" srcOrd="3" destOrd="0" presId="urn:microsoft.com/office/officeart/2005/8/layout/chevron1"/>
    <dgm:cxn modelId="{30BE4643-81C5-4282-8267-DDF6B23070EE}" type="presParOf" srcId="{DC8BB3FB-F88B-496A-A11C-2CF76C8BFE78}" destId="{32157134-58C4-4074-B318-F16A6AE5740D}"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885AD0F-914D-445F-ABA2-3F3954013CEF}" type="doc">
      <dgm:prSet loTypeId="urn:microsoft.com/office/officeart/2005/8/layout/default" loCatId="list" qsTypeId="urn:microsoft.com/office/officeart/2005/8/quickstyle/3d1" qsCatId="3D" csTypeId="urn:microsoft.com/office/officeart/2005/8/colors/colorful4" csCatId="colorful" phldr="1"/>
      <dgm:spPr/>
      <dgm:t>
        <a:bodyPr/>
        <a:lstStyle/>
        <a:p>
          <a:endParaRPr lang="pl-PL"/>
        </a:p>
      </dgm:t>
    </dgm:pt>
    <dgm:pt modelId="{60B7BDBA-92A8-4B41-B321-8327699AA980}" type="pres">
      <dgm:prSet presAssocID="{7885AD0F-914D-445F-ABA2-3F3954013CEF}" presName="diagram" presStyleCnt="0">
        <dgm:presLayoutVars>
          <dgm:dir/>
          <dgm:resizeHandles val="exact"/>
        </dgm:presLayoutVars>
      </dgm:prSet>
      <dgm:spPr/>
    </dgm:pt>
  </dgm:ptLst>
  <dgm:cxnLst>
    <dgm:cxn modelId="{A203D815-22BB-45AA-9CC3-C06AAE6E3270}" type="presOf" srcId="{7885AD0F-914D-445F-ABA2-3F3954013CEF}" destId="{60B7BDBA-92A8-4B41-B321-8327699AA980}"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C3CB56F-C40A-4C2F-A082-84AC527E71E0}" type="doc">
      <dgm:prSet loTypeId="urn:microsoft.com/office/officeart/2005/8/layout/default" loCatId="list" qsTypeId="urn:microsoft.com/office/officeart/2005/8/quickstyle/3d2" qsCatId="3D" csTypeId="urn:microsoft.com/office/officeart/2005/8/colors/colorful4" csCatId="colorful" phldr="1"/>
      <dgm:spPr/>
      <dgm:t>
        <a:bodyPr/>
        <a:lstStyle/>
        <a:p>
          <a:endParaRPr lang="pl-PL"/>
        </a:p>
      </dgm:t>
    </dgm:pt>
    <dgm:pt modelId="{2F02B24D-1591-416E-BDBE-A1F24B560108}">
      <dgm:prSet phldrT="[Tekst]"/>
      <dgm:spPr/>
      <dgm:t>
        <a:bodyPr/>
        <a:lstStyle/>
        <a:p>
          <a:pPr algn="just"/>
          <a:r>
            <a:rPr lang="pl-PL" dirty="0"/>
            <a:t>WSKAZANY WYŻEJ TERMIN 3 MIESIĘCY NIEOBECNOŚCI ROZPOCZYNA BIEG OD DNIA ZATRZYMANIA.				 </a:t>
          </a:r>
          <a:br>
            <a:rPr lang="pl-PL" dirty="0"/>
          </a:br>
          <a:r>
            <a:rPr lang="pl-PL" dirty="0"/>
            <a:t>SN 02.03.2011 R. II PK 213/10</a:t>
          </a:r>
        </a:p>
      </dgm:t>
    </dgm:pt>
    <dgm:pt modelId="{5DF95681-97D8-43E8-8558-F609B2A9D588}" type="parTrans" cxnId="{C24E4E48-C7E9-44DC-9494-26105F1FE7E1}">
      <dgm:prSet/>
      <dgm:spPr/>
      <dgm:t>
        <a:bodyPr/>
        <a:lstStyle/>
        <a:p>
          <a:endParaRPr lang="pl-PL"/>
        </a:p>
      </dgm:t>
    </dgm:pt>
    <dgm:pt modelId="{21C16E12-AC1E-48A9-8128-D32AE482DD63}" type="sibTrans" cxnId="{C24E4E48-C7E9-44DC-9494-26105F1FE7E1}">
      <dgm:prSet/>
      <dgm:spPr/>
      <dgm:t>
        <a:bodyPr/>
        <a:lstStyle/>
        <a:p>
          <a:endParaRPr lang="pl-PL"/>
        </a:p>
      </dgm:t>
    </dgm:pt>
    <dgm:pt modelId="{47D187AA-CE92-4C0A-AFDE-6AE6585B925C}">
      <dgm:prSet phldrT="[Tekst]"/>
      <dgm:spPr/>
      <dgm:t>
        <a:bodyPr/>
        <a:lstStyle/>
        <a:p>
          <a:pPr algn="just"/>
          <a:r>
            <a:rPr lang="pl-PL" dirty="0"/>
            <a:t>OBOWIĄZEK PONOWNEGO ZATRUDNIENIA PRACOWNIKA NIE OBEJMUJE ANI OBOWIĄZKU ZATRUDNIENIA PRACOWNIKA NA TYM SAMYM, CO POPRZEDNIO STANOWISKU, ANI ZAPEWNIENIA PRACOWNIKOWI TAKIEGO SAMEGO WYNAGRODZENIA, JAKIE PRACOWNIK OTRZYMYWAŁ POPRZEDNIO.</a:t>
          </a:r>
          <a:br>
            <a:rPr lang="pl-PL" dirty="0"/>
          </a:br>
          <a:r>
            <a:rPr lang="pl-PL" dirty="0"/>
            <a:t>SN 29.12.1978 R., I PR 65/78</a:t>
          </a:r>
        </a:p>
      </dgm:t>
    </dgm:pt>
    <dgm:pt modelId="{CF67C914-8233-4F08-AA7D-9AFB83090193}" type="parTrans" cxnId="{844305F2-E0F1-4A95-96B3-E7B9CEEF6330}">
      <dgm:prSet/>
      <dgm:spPr/>
      <dgm:t>
        <a:bodyPr/>
        <a:lstStyle/>
        <a:p>
          <a:endParaRPr lang="pl-PL"/>
        </a:p>
      </dgm:t>
    </dgm:pt>
    <dgm:pt modelId="{4FEAF4AC-D569-4149-8AD1-E73D102B2857}" type="sibTrans" cxnId="{844305F2-E0F1-4A95-96B3-E7B9CEEF6330}">
      <dgm:prSet/>
      <dgm:spPr/>
      <dgm:t>
        <a:bodyPr/>
        <a:lstStyle/>
        <a:p>
          <a:endParaRPr lang="pl-PL"/>
        </a:p>
      </dgm:t>
    </dgm:pt>
    <dgm:pt modelId="{28093066-7978-4BE4-B822-115C35455B9B}" type="pres">
      <dgm:prSet presAssocID="{1C3CB56F-C40A-4C2F-A082-84AC527E71E0}" presName="diagram" presStyleCnt="0">
        <dgm:presLayoutVars>
          <dgm:dir/>
          <dgm:resizeHandles val="exact"/>
        </dgm:presLayoutVars>
      </dgm:prSet>
      <dgm:spPr/>
    </dgm:pt>
    <dgm:pt modelId="{221A3B3D-B7AA-49B6-9816-57CCD392924A}" type="pres">
      <dgm:prSet presAssocID="{2F02B24D-1591-416E-BDBE-A1F24B560108}" presName="node" presStyleLbl="node1" presStyleIdx="0" presStyleCnt="2" custScaleX="136145" custScaleY="120916" custLinFactNeighborX="1678" custLinFactNeighborY="47384">
        <dgm:presLayoutVars>
          <dgm:bulletEnabled val="1"/>
        </dgm:presLayoutVars>
      </dgm:prSet>
      <dgm:spPr/>
    </dgm:pt>
    <dgm:pt modelId="{6180C17F-B6BE-4C17-A64E-AF0E0716C22B}" type="pres">
      <dgm:prSet presAssocID="{21C16E12-AC1E-48A9-8128-D32AE482DD63}" presName="sibTrans" presStyleCnt="0"/>
      <dgm:spPr/>
    </dgm:pt>
    <dgm:pt modelId="{40E51D34-E13D-41C7-8585-04E9A90F00E6}" type="pres">
      <dgm:prSet presAssocID="{47D187AA-CE92-4C0A-AFDE-6AE6585B925C}" presName="node" presStyleLbl="node1" presStyleIdx="1" presStyleCnt="2" custScaleX="135467" custScaleY="126801" custLinFactNeighborX="44999" custLinFactNeighborY="1060">
        <dgm:presLayoutVars>
          <dgm:bulletEnabled val="1"/>
        </dgm:presLayoutVars>
      </dgm:prSet>
      <dgm:spPr/>
    </dgm:pt>
  </dgm:ptLst>
  <dgm:cxnLst>
    <dgm:cxn modelId="{0CA17224-941C-41DD-9960-56E01A5B7659}" type="presOf" srcId="{2F02B24D-1591-416E-BDBE-A1F24B560108}" destId="{221A3B3D-B7AA-49B6-9816-57CCD392924A}" srcOrd="0" destOrd="0" presId="urn:microsoft.com/office/officeart/2005/8/layout/default"/>
    <dgm:cxn modelId="{B0D92B47-7B26-4EE4-8D6C-7B46D44C1E67}" type="presOf" srcId="{1C3CB56F-C40A-4C2F-A082-84AC527E71E0}" destId="{28093066-7978-4BE4-B822-115C35455B9B}" srcOrd="0" destOrd="0" presId="urn:microsoft.com/office/officeart/2005/8/layout/default"/>
    <dgm:cxn modelId="{C24E4E48-C7E9-44DC-9494-26105F1FE7E1}" srcId="{1C3CB56F-C40A-4C2F-A082-84AC527E71E0}" destId="{2F02B24D-1591-416E-BDBE-A1F24B560108}" srcOrd="0" destOrd="0" parTransId="{5DF95681-97D8-43E8-8558-F609B2A9D588}" sibTransId="{21C16E12-AC1E-48A9-8128-D32AE482DD63}"/>
    <dgm:cxn modelId="{5B806498-B06F-48E2-A223-224299212825}" type="presOf" srcId="{47D187AA-CE92-4C0A-AFDE-6AE6585B925C}" destId="{40E51D34-E13D-41C7-8585-04E9A90F00E6}" srcOrd="0" destOrd="0" presId="urn:microsoft.com/office/officeart/2005/8/layout/default"/>
    <dgm:cxn modelId="{844305F2-E0F1-4A95-96B3-E7B9CEEF6330}" srcId="{1C3CB56F-C40A-4C2F-A082-84AC527E71E0}" destId="{47D187AA-CE92-4C0A-AFDE-6AE6585B925C}" srcOrd="1" destOrd="0" parTransId="{CF67C914-8233-4F08-AA7D-9AFB83090193}" sibTransId="{4FEAF4AC-D569-4149-8AD1-E73D102B2857}"/>
    <dgm:cxn modelId="{AAE04AAB-7650-495A-98E8-12F4CAEDF883}" type="presParOf" srcId="{28093066-7978-4BE4-B822-115C35455B9B}" destId="{221A3B3D-B7AA-49B6-9816-57CCD392924A}" srcOrd="0" destOrd="0" presId="urn:microsoft.com/office/officeart/2005/8/layout/default"/>
    <dgm:cxn modelId="{08750349-F24F-4968-B594-DB0607804FF1}" type="presParOf" srcId="{28093066-7978-4BE4-B822-115C35455B9B}" destId="{6180C17F-B6BE-4C17-A64E-AF0E0716C22B}" srcOrd="1" destOrd="0" presId="urn:microsoft.com/office/officeart/2005/8/layout/default"/>
    <dgm:cxn modelId="{D4EC6101-1D0F-44C1-898C-161C5FCE83DE}" type="presParOf" srcId="{28093066-7978-4BE4-B822-115C35455B9B}" destId="{40E51D34-E13D-41C7-8585-04E9A90F00E6}"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7E5CF7-55E5-46B2-AC54-FE30212D250A}">
      <dsp:nvSpPr>
        <dsp:cNvPr id="0" name=""/>
        <dsp:cNvSpPr/>
      </dsp:nvSpPr>
      <dsp:spPr>
        <a:xfrm>
          <a:off x="5027523" y="1279883"/>
          <a:ext cx="1192662" cy="547010"/>
        </a:xfrm>
        <a:custGeom>
          <a:avLst/>
          <a:gdLst/>
          <a:ahLst/>
          <a:cxnLst/>
          <a:rect l="0" t="0" r="0" b="0"/>
          <a:pathLst>
            <a:path>
              <a:moveTo>
                <a:pt x="0" y="0"/>
              </a:moveTo>
              <a:lnTo>
                <a:pt x="0" y="547010"/>
              </a:lnTo>
              <a:lnTo>
                <a:pt x="1192662" y="547010"/>
              </a:lnTo>
            </a:path>
          </a:pathLst>
        </a:custGeom>
        <a:noFill/>
        <a:ln w="15875" cap="flat" cmpd="sng" algn="ctr">
          <a:solidFill>
            <a:schemeClr val="accent5">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63B7000-A241-49A5-B98D-2BE50DACB706}">
      <dsp:nvSpPr>
        <dsp:cNvPr id="0" name=""/>
        <dsp:cNvSpPr/>
      </dsp:nvSpPr>
      <dsp:spPr>
        <a:xfrm>
          <a:off x="2606709" y="2313478"/>
          <a:ext cx="4358795" cy="798467"/>
        </a:xfrm>
        <a:custGeom>
          <a:avLst/>
          <a:gdLst/>
          <a:ahLst/>
          <a:cxnLst/>
          <a:rect l="0" t="0" r="0" b="0"/>
          <a:pathLst>
            <a:path>
              <a:moveTo>
                <a:pt x="0" y="0"/>
              </a:moveTo>
              <a:lnTo>
                <a:pt x="0" y="798467"/>
              </a:lnTo>
              <a:lnTo>
                <a:pt x="4358795" y="798467"/>
              </a:lnTo>
            </a:path>
          </a:pathLst>
        </a:custGeom>
        <a:noFill/>
        <a:ln w="15875" cap="flat" cmpd="sng" algn="ctr">
          <a:solidFill>
            <a:schemeClr val="accent5">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101E1E-B97F-4D98-996E-BDB05BBB488B}">
      <dsp:nvSpPr>
        <dsp:cNvPr id="0" name=""/>
        <dsp:cNvSpPr/>
      </dsp:nvSpPr>
      <dsp:spPr>
        <a:xfrm>
          <a:off x="2606709" y="2313478"/>
          <a:ext cx="2179986" cy="779887"/>
        </a:xfrm>
        <a:custGeom>
          <a:avLst/>
          <a:gdLst/>
          <a:ahLst/>
          <a:cxnLst/>
          <a:rect l="0" t="0" r="0" b="0"/>
          <a:pathLst>
            <a:path>
              <a:moveTo>
                <a:pt x="0" y="0"/>
              </a:moveTo>
              <a:lnTo>
                <a:pt x="0" y="779887"/>
              </a:lnTo>
              <a:lnTo>
                <a:pt x="2179986" y="779887"/>
              </a:lnTo>
            </a:path>
          </a:pathLst>
        </a:custGeom>
        <a:noFill/>
        <a:ln w="15875" cap="flat" cmpd="sng" algn="ctr">
          <a:solidFill>
            <a:schemeClr val="accent5">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86A25D-F18E-4473-96E2-6FAF69791D35}">
      <dsp:nvSpPr>
        <dsp:cNvPr id="0" name=""/>
        <dsp:cNvSpPr/>
      </dsp:nvSpPr>
      <dsp:spPr>
        <a:xfrm>
          <a:off x="2560989" y="2313478"/>
          <a:ext cx="91440" cy="763899"/>
        </a:xfrm>
        <a:custGeom>
          <a:avLst/>
          <a:gdLst/>
          <a:ahLst/>
          <a:cxnLst/>
          <a:rect l="0" t="0" r="0" b="0"/>
          <a:pathLst>
            <a:path>
              <a:moveTo>
                <a:pt x="45720" y="0"/>
              </a:moveTo>
              <a:lnTo>
                <a:pt x="45720" y="763899"/>
              </a:lnTo>
              <a:lnTo>
                <a:pt x="117326" y="763899"/>
              </a:lnTo>
            </a:path>
          </a:pathLst>
        </a:custGeom>
        <a:noFill/>
        <a:ln w="15875" cap="flat" cmpd="sng" algn="ctr">
          <a:solidFill>
            <a:schemeClr val="accent5">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0EC03DB-ACDE-4CFE-A771-E355B48EFD70}">
      <dsp:nvSpPr>
        <dsp:cNvPr id="0" name=""/>
        <dsp:cNvSpPr/>
      </dsp:nvSpPr>
      <dsp:spPr>
        <a:xfrm>
          <a:off x="2501266" y="2313478"/>
          <a:ext cx="105442" cy="774586"/>
        </a:xfrm>
        <a:custGeom>
          <a:avLst/>
          <a:gdLst/>
          <a:ahLst/>
          <a:cxnLst/>
          <a:rect l="0" t="0" r="0" b="0"/>
          <a:pathLst>
            <a:path>
              <a:moveTo>
                <a:pt x="105442" y="0"/>
              </a:moveTo>
              <a:lnTo>
                <a:pt x="105442" y="774586"/>
              </a:lnTo>
              <a:lnTo>
                <a:pt x="0" y="774586"/>
              </a:lnTo>
            </a:path>
          </a:pathLst>
        </a:custGeom>
        <a:noFill/>
        <a:ln w="15875" cap="flat" cmpd="sng" algn="ctr">
          <a:solidFill>
            <a:schemeClr val="accent5">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F79C26-9A76-4106-8D3A-DC1EB9DC27BC}">
      <dsp:nvSpPr>
        <dsp:cNvPr id="0" name=""/>
        <dsp:cNvSpPr/>
      </dsp:nvSpPr>
      <dsp:spPr>
        <a:xfrm>
          <a:off x="3556644" y="1279883"/>
          <a:ext cx="1470879" cy="558628"/>
        </a:xfrm>
        <a:custGeom>
          <a:avLst/>
          <a:gdLst/>
          <a:ahLst/>
          <a:cxnLst/>
          <a:rect l="0" t="0" r="0" b="0"/>
          <a:pathLst>
            <a:path>
              <a:moveTo>
                <a:pt x="1470879" y="0"/>
              </a:moveTo>
              <a:lnTo>
                <a:pt x="1470879" y="558628"/>
              </a:lnTo>
              <a:lnTo>
                <a:pt x="0" y="558628"/>
              </a:lnTo>
            </a:path>
          </a:pathLst>
        </a:custGeom>
        <a:noFill/>
        <a:ln w="15875" cap="flat" cmpd="sng" algn="ctr">
          <a:solidFill>
            <a:schemeClr val="accent5">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918F8CC-795C-4AF2-AD7A-ABAC8BE486DC}">
      <dsp:nvSpPr>
        <dsp:cNvPr id="0" name=""/>
        <dsp:cNvSpPr/>
      </dsp:nvSpPr>
      <dsp:spPr>
        <a:xfrm>
          <a:off x="4077588" y="329948"/>
          <a:ext cx="1899869" cy="949934"/>
        </a:xfrm>
        <a:prstGeom prst="rect">
          <a:avLst/>
        </a:prstGeom>
        <a:solidFill>
          <a:schemeClr val="accent5">
            <a:shade val="6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pl-PL" sz="2100" kern="1200" dirty="0"/>
            <a:t>ustanie</a:t>
          </a:r>
        </a:p>
      </dsp:txBody>
      <dsp:txXfrm>
        <a:off x="4077588" y="329948"/>
        <a:ext cx="1899869" cy="949934"/>
      </dsp:txXfrm>
    </dsp:sp>
    <dsp:sp modelId="{7E08178C-80AC-4804-8C7D-2696C187D82A}">
      <dsp:nvSpPr>
        <dsp:cNvPr id="0" name=""/>
        <dsp:cNvSpPr/>
      </dsp:nvSpPr>
      <dsp:spPr>
        <a:xfrm>
          <a:off x="1656774" y="1363543"/>
          <a:ext cx="1899869" cy="949934"/>
        </a:xfrm>
        <a:prstGeom prst="rect">
          <a:avLst/>
        </a:prstGeom>
        <a:solidFill>
          <a:schemeClr val="accent5">
            <a:shade val="8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pl-PL" sz="2100" kern="1200" dirty="0"/>
            <a:t>rozwiązanie</a:t>
          </a:r>
        </a:p>
      </dsp:txBody>
      <dsp:txXfrm>
        <a:off x="1656774" y="1363543"/>
        <a:ext cx="1899869" cy="949934"/>
      </dsp:txXfrm>
    </dsp:sp>
    <dsp:sp modelId="{101E9B84-1DB3-471D-9ADC-FC359E639AB5}">
      <dsp:nvSpPr>
        <dsp:cNvPr id="0" name=""/>
        <dsp:cNvSpPr/>
      </dsp:nvSpPr>
      <dsp:spPr>
        <a:xfrm>
          <a:off x="601396" y="2613097"/>
          <a:ext cx="1899869" cy="949934"/>
        </a:xfrm>
        <a:prstGeom prst="rect">
          <a:avLst/>
        </a:prstGeom>
        <a:solidFill>
          <a:schemeClr val="accent5">
            <a:shade val="8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pl-PL" sz="2100" kern="1200" dirty="0"/>
            <a:t>za wypowiedzeniem</a:t>
          </a:r>
        </a:p>
      </dsp:txBody>
      <dsp:txXfrm>
        <a:off x="601396" y="2613097"/>
        <a:ext cx="1899869" cy="949934"/>
      </dsp:txXfrm>
    </dsp:sp>
    <dsp:sp modelId="{2CC62F63-1C6F-489C-80E9-04844654DD9E}">
      <dsp:nvSpPr>
        <dsp:cNvPr id="0" name=""/>
        <dsp:cNvSpPr/>
      </dsp:nvSpPr>
      <dsp:spPr>
        <a:xfrm>
          <a:off x="2678315" y="2602411"/>
          <a:ext cx="1899869" cy="949934"/>
        </a:xfrm>
        <a:prstGeom prst="rect">
          <a:avLst/>
        </a:prstGeom>
        <a:solidFill>
          <a:schemeClr val="accent5">
            <a:shade val="8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pl-PL" sz="2100" kern="1200" dirty="0"/>
            <a:t>bez wypowiedzenia</a:t>
          </a:r>
        </a:p>
      </dsp:txBody>
      <dsp:txXfrm>
        <a:off x="2678315" y="2602411"/>
        <a:ext cx="1899869" cy="949934"/>
      </dsp:txXfrm>
    </dsp:sp>
    <dsp:sp modelId="{F1125455-F7FB-4A01-B22B-22CDB7BD3B0A}">
      <dsp:nvSpPr>
        <dsp:cNvPr id="0" name=""/>
        <dsp:cNvSpPr/>
      </dsp:nvSpPr>
      <dsp:spPr>
        <a:xfrm>
          <a:off x="4786696" y="2618398"/>
          <a:ext cx="1899869" cy="949934"/>
        </a:xfrm>
        <a:prstGeom prst="rect">
          <a:avLst/>
        </a:prstGeom>
        <a:solidFill>
          <a:schemeClr val="accent5">
            <a:shade val="8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pl-PL" sz="2100" kern="1200" dirty="0"/>
            <a:t>z upływem czasu</a:t>
          </a:r>
        </a:p>
      </dsp:txBody>
      <dsp:txXfrm>
        <a:off x="4786696" y="2618398"/>
        <a:ext cx="1899869" cy="949934"/>
      </dsp:txXfrm>
    </dsp:sp>
    <dsp:sp modelId="{3BA71CE8-D3DB-4488-A9EA-9B404A86B062}">
      <dsp:nvSpPr>
        <dsp:cNvPr id="0" name=""/>
        <dsp:cNvSpPr/>
      </dsp:nvSpPr>
      <dsp:spPr>
        <a:xfrm>
          <a:off x="6965505" y="2636979"/>
          <a:ext cx="1899869" cy="949934"/>
        </a:xfrm>
        <a:prstGeom prst="rect">
          <a:avLst/>
        </a:prstGeom>
        <a:solidFill>
          <a:schemeClr val="accent5">
            <a:shade val="8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pl-PL" sz="2100" kern="1200" dirty="0"/>
            <a:t>za porozumieniem</a:t>
          </a:r>
        </a:p>
      </dsp:txBody>
      <dsp:txXfrm>
        <a:off x="6965505" y="2636979"/>
        <a:ext cx="1899869" cy="949934"/>
      </dsp:txXfrm>
    </dsp:sp>
    <dsp:sp modelId="{27F93AAC-4E35-4BDA-9D7D-A60B1D03D1B8}">
      <dsp:nvSpPr>
        <dsp:cNvPr id="0" name=""/>
        <dsp:cNvSpPr/>
      </dsp:nvSpPr>
      <dsp:spPr>
        <a:xfrm>
          <a:off x="6220186" y="1351926"/>
          <a:ext cx="1899869" cy="949934"/>
        </a:xfrm>
        <a:prstGeom prst="rect">
          <a:avLst/>
        </a:prstGeom>
        <a:solidFill>
          <a:schemeClr val="accent5">
            <a:shade val="8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pl-PL" sz="2100" kern="1200" dirty="0"/>
            <a:t>wygaśnięcie</a:t>
          </a:r>
        </a:p>
      </dsp:txBody>
      <dsp:txXfrm>
        <a:off x="6220186" y="1351926"/>
        <a:ext cx="1899869" cy="9499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1F877E-0CBD-4FC6-A7BC-17BBA87FA5A4}">
      <dsp:nvSpPr>
        <dsp:cNvPr id="0" name=""/>
        <dsp:cNvSpPr/>
      </dsp:nvSpPr>
      <dsp:spPr>
        <a:xfrm>
          <a:off x="2838" y="621680"/>
          <a:ext cx="3457736" cy="1383094"/>
        </a:xfrm>
        <a:prstGeom prst="chevron">
          <a:avLst/>
        </a:prstGeom>
        <a:gradFill rotWithShape="0">
          <a:gsLst>
            <a:gs pos="0">
              <a:schemeClr val="accent4">
                <a:hueOff val="0"/>
                <a:satOff val="0"/>
                <a:lumOff val="0"/>
                <a:alphaOff val="0"/>
                <a:tint val="94000"/>
                <a:satMod val="100000"/>
                <a:lumMod val="108000"/>
              </a:schemeClr>
            </a:gs>
            <a:gs pos="50000">
              <a:schemeClr val="accent4">
                <a:hueOff val="0"/>
                <a:satOff val="0"/>
                <a:lumOff val="0"/>
                <a:alphaOff val="0"/>
                <a:tint val="98000"/>
                <a:shade val="100000"/>
                <a:satMod val="100000"/>
                <a:lumMod val="100000"/>
              </a:schemeClr>
            </a:gs>
            <a:gs pos="100000">
              <a:schemeClr val="accent4">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6012" tIns="32004" rIns="32004" bIns="32004" numCol="1" spcCol="1270" anchor="ctr" anchorCtr="0">
          <a:noAutofit/>
        </a:bodyPr>
        <a:lstStyle/>
        <a:p>
          <a:pPr marL="0" lvl="0" indent="0" algn="ctr" defTabSz="1066800">
            <a:lnSpc>
              <a:spcPct val="90000"/>
            </a:lnSpc>
            <a:spcBef>
              <a:spcPct val="0"/>
            </a:spcBef>
            <a:spcAft>
              <a:spcPct val="35000"/>
            </a:spcAft>
            <a:buNone/>
          </a:pPr>
          <a:r>
            <a:rPr lang="pl-PL" sz="2400" kern="1200" dirty="0"/>
            <a:t>uznania wypowiedzenia za bezskuteczne</a:t>
          </a:r>
        </a:p>
      </dsp:txBody>
      <dsp:txXfrm>
        <a:off x="694385" y="621680"/>
        <a:ext cx="2074642" cy="1383094"/>
      </dsp:txXfrm>
    </dsp:sp>
    <dsp:sp modelId="{0C77EF8E-5433-4001-858B-D547582E8228}">
      <dsp:nvSpPr>
        <dsp:cNvPr id="0" name=""/>
        <dsp:cNvSpPr/>
      </dsp:nvSpPr>
      <dsp:spPr>
        <a:xfrm>
          <a:off x="3114801" y="621680"/>
          <a:ext cx="3457736" cy="1383094"/>
        </a:xfrm>
        <a:prstGeom prst="chevron">
          <a:avLst/>
        </a:prstGeom>
        <a:gradFill rotWithShape="0">
          <a:gsLst>
            <a:gs pos="0">
              <a:schemeClr val="accent4">
                <a:hueOff val="-494707"/>
                <a:satOff val="-2845"/>
                <a:lumOff val="-2255"/>
                <a:alphaOff val="0"/>
                <a:tint val="94000"/>
                <a:satMod val="100000"/>
                <a:lumMod val="108000"/>
              </a:schemeClr>
            </a:gs>
            <a:gs pos="50000">
              <a:schemeClr val="accent4">
                <a:hueOff val="-494707"/>
                <a:satOff val="-2845"/>
                <a:lumOff val="-2255"/>
                <a:alphaOff val="0"/>
                <a:tint val="98000"/>
                <a:shade val="100000"/>
                <a:satMod val="100000"/>
                <a:lumMod val="100000"/>
              </a:schemeClr>
            </a:gs>
            <a:gs pos="100000">
              <a:schemeClr val="accent4">
                <a:hueOff val="-494707"/>
                <a:satOff val="-2845"/>
                <a:lumOff val="-2255"/>
                <a:alphaOff val="0"/>
                <a:shade val="72000"/>
                <a:satMod val="120000"/>
                <a:lumMod val="10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6012" tIns="32004" rIns="32004" bIns="32004" numCol="1" spcCol="1270" anchor="ctr" anchorCtr="0">
          <a:noAutofit/>
        </a:bodyPr>
        <a:lstStyle/>
        <a:p>
          <a:pPr marL="0" lvl="0" indent="0" algn="ctr" defTabSz="1066800">
            <a:lnSpc>
              <a:spcPct val="90000"/>
            </a:lnSpc>
            <a:spcBef>
              <a:spcPct val="0"/>
            </a:spcBef>
            <a:spcAft>
              <a:spcPct val="35000"/>
            </a:spcAft>
            <a:buNone/>
          </a:pPr>
          <a:r>
            <a:rPr lang="pl-PL" sz="2400" kern="1200" dirty="0"/>
            <a:t>przywrócenia do pracy</a:t>
          </a:r>
        </a:p>
      </dsp:txBody>
      <dsp:txXfrm>
        <a:off x="3806348" y="621680"/>
        <a:ext cx="2074642" cy="1383094"/>
      </dsp:txXfrm>
    </dsp:sp>
    <dsp:sp modelId="{32157134-58C4-4074-B318-F16A6AE5740D}">
      <dsp:nvSpPr>
        <dsp:cNvPr id="0" name=""/>
        <dsp:cNvSpPr/>
      </dsp:nvSpPr>
      <dsp:spPr>
        <a:xfrm>
          <a:off x="6226764" y="621680"/>
          <a:ext cx="3457736" cy="1383094"/>
        </a:xfrm>
        <a:prstGeom prst="chevron">
          <a:avLst/>
        </a:prstGeom>
        <a:gradFill rotWithShape="0">
          <a:gsLst>
            <a:gs pos="0">
              <a:schemeClr val="accent4">
                <a:hueOff val="-989414"/>
                <a:satOff val="-5690"/>
                <a:lumOff val="-4511"/>
                <a:alphaOff val="0"/>
                <a:tint val="94000"/>
                <a:satMod val="100000"/>
                <a:lumMod val="108000"/>
              </a:schemeClr>
            </a:gs>
            <a:gs pos="50000">
              <a:schemeClr val="accent4">
                <a:hueOff val="-989414"/>
                <a:satOff val="-5690"/>
                <a:lumOff val="-4511"/>
                <a:alphaOff val="0"/>
                <a:tint val="98000"/>
                <a:shade val="100000"/>
                <a:satMod val="100000"/>
                <a:lumMod val="100000"/>
              </a:schemeClr>
            </a:gs>
            <a:gs pos="100000">
              <a:schemeClr val="accent4">
                <a:hueOff val="-989414"/>
                <a:satOff val="-5690"/>
                <a:lumOff val="-4511"/>
                <a:alphaOff val="0"/>
                <a:shade val="72000"/>
                <a:satMod val="120000"/>
                <a:lumMod val="10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6012" tIns="32004" rIns="32004" bIns="32004" numCol="1" spcCol="1270" anchor="ctr" anchorCtr="0">
          <a:noAutofit/>
        </a:bodyPr>
        <a:lstStyle/>
        <a:p>
          <a:pPr marL="0" lvl="0" indent="0" algn="ctr" defTabSz="1066800">
            <a:lnSpc>
              <a:spcPct val="90000"/>
            </a:lnSpc>
            <a:spcBef>
              <a:spcPct val="0"/>
            </a:spcBef>
            <a:spcAft>
              <a:spcPct val="35000"/>
            </a:spcAft>
            <a:buNone/>
          </a:pPr>
          <a:r>
            <a:rPr lang="pl-PL" sz="2400" kern="1200" dirty="0"/>
            <a:t>odszkodowania</a:t>
          </a:r>
        </a:p>
      </dsp:txBody>
      <dsp:txXfrm>
        <a:off x="6918311" y="621680"/>
        <a:ext cx="2074642" cy="13830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1A3B3D-B7AA-49B6-9816-57CCD392924A}">
      <dsp:nvSpPr>
        <dsp:cNvPr id="0" name=""/>
        <dsp:cNvSpPr/>
      </dsp:nvSpPr>
      <dsp:spPr>
        <a:xfrm>
          <a:off x="61991" y="2512252"/>
          <a:ext cx="4893128" cy="2607473"/>
        </a:xfrm>
        <a:prstGeom prst="rect">
          <a:avLst/>
        </a:prstGeom>
        <a:gradFill rotWithShape="0">
          <a:gsLst>
            <a:gs pos="0">
              <a:schemeClr val="accent4">
                <a:hueOff val="0"/>
                <a:satOff val="0"/>
                <a:lumOff val="0"/>
                <a:alphaOff val="0"/>
                <a:tint val="94000"/>
                <a:satMod val="100000"/>
                <a:lumMod val="108000"/>
              </a:schemeClr>
            </a:gs>
            <a:gs pos="50000">
              <a:schemeClr val="accent4">
                <a:hueOff val="0"/>
                <a:satOff val="0"/>
                <a:lumOff val="0"/>
                <a:alphaOff val="0"/>
                <a:tint val="98000"/>
                <a:shade val="100000"/>
                <a:satMod val="100000"/>
                <a:lumMod val="100000"/>
              </a:schemeClr>
            </a:gs>
            <a:gs pos="100000">
              <a:schemeClr val="accent4">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pl-PL" sz="2000" kern="1200" dirty="0"/>
            <a:t>WSKAZANY WYŻEJ TERMIN 3 MIESIĘCY NIEOBECNOŚCI ROZPOCZYNA BIEG OD DNIA ZATRZYMANIA.				 </a:t>
          </a:r>
          <a:br>
            <a:rPr lang="pl-PL" sz="2000" kern="1200" dirty="0"/>
          </a:br>
          <a:r>
            <a:rPr lang="pl-PL" sz="2000" kern="1200" dirty="0"/>
            <a:t>SN 02.03.2011 R. II PK 213/10</a:t>
          </a:r>
        </a:p>
      </dsp:txBody>
      <dsp:txXfrm>
        <a:off x="61991" y="2512252"/>
        <a:ext cx="4893128" cy="2607473"/>
      </dsp:txXfrm>
    </dsp:sp>
    <dsp:sp modelId="{40E51D34-E13D-41C7-8585-04E9A90F00E6}">
      <dsp:nvSpPr>
        <dsp:cNvPr id="0" name=""/>
        <dsp:cNvSpPr/>
      </dsp:nvSpPr>
      <dsp:spPr>
        <a:xfrm>
          <a:off x="5255899" y="1449852"/>
          <a:ext cx="4868761" cy="2734380"/>
        </a:xfrm>
        <a:prstGeom prst="rect">
          <a:avLst/>
        </a:prstGeom>
        <a:gradFill rotWithShape="0">
          <a:gsLst>
            <a:gs pos="0">
              <a:schemeClr val="accent4">
                <a:hueOff val="-989414"/>
                <a:satOff val="-5690"/>
                <a:lumOff val="-4511"/>
                <a:alphaOff val="0"/>
                <a:tint val="94000"/>
                <a:satMod val="100000"/>
                <a:lumMod val="108000"/>
              </a:schemeClr>
            </a:gs>
            <a:gs pos="50000">
              <a:schemeClr val="accent4">
                <a:hueOff val="-989414"/>
                <a:satOff val="-5690"/>
                <a:lumOff val="-4511"/>
                <a:alphaOff val="0"/>
                <a:tint val="98000"/>
                <a:shade val="100000"/>
                <a:satMod val="100000"/>
                <a:lumMod val="100000"/>
              </a:schemeClr>
            </a:gs>
            <a:gs pos="100000">
              <a:schemeClr val="accent4">
                <a:hueOff val="-989414"/>
                <a:satOff val="-5690"/>
                <a:lumOff val="-4511"/>
                <a:alphaOff val="0"/>
                <a:shade val="72000"/>
                <a:satMod val="120000"/>
                <a:lumMod val="10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pl-PL" sz="2000" kern="1200" dirty="0"/>
            <a:t>OBOWIĄZEK PONOWNEGO ZATRUDNIENIA PRACOWNIKA NIE OBEJMUJE ANI OBOWIĄZKU ZATRUDNIENIA PRACOWNIKA NA TYM SAMYM, CO POPRZEDNIO STANOWISKU, ANI ZAPEWNIENIA PRACOWNIKOWI TAKIEGO SAMEGO WYNAGRODZENIA, JAKIE PRACOWNIK OTRZYMYWAŁ POPRZEDNIO.</a:t>
          </a:r>
          <a:br>
            <a:rPr lang="pl-PL" sz="2000" kern="1200" dirty="0"/>
          </a:br>
          <a:r>
            <a:rPr lang="pl-PL" sz="2000" kern="1200" dirty="0"/>
            <a:t>SN 29.12.1978 R., I PR 65/78</a:t>
          </a:r>
        </a:p>
      </dsp:txBody>
      <dsp:txXfrm>
        <a:off x="5255899" y="1449852"/>
        <a:ext cx="4868761" cy="273438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pl-PL"/>
              <a:t>Kliknij, aby edytować styl</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pl-PL"/>
              <a:t>Kliknij, aby edytować styl</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pl-PL"/>
              <a:t>Kliknij, aby edytować styl</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pl-PL"/>
              <a:t>Kliknij, aby edytować styl</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pl-PL"/>
              <a:t>Kliknij, aby edytować styl</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3" name="Date Placeholder 2"/>
          <p:cNvSpPr>
            <a:spLocks noGrp="1"/>
          </p:cNvSpPr>
          <p:nvPr>
            <p:ph type="dt" sz="half" idx="10"/>
          </p:nvPr>
        </p:nvSpPr>
        <p:spPr/>
        <p:txBody>
          <a:bodyPr/>
          <a:lstStyle/>
          <a:p>
            <a:fld id="{48A87A34-81AB-432B-8DAE-1953F412C126}" type="datetimeFigureOut">
              <a:rPr lang="en-US" dirty="0"/>
              <a:t>12/5/2019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pl-PL"/>
              <a:t>Kliknij, aby edytować styl</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3" name="Date Placeholder 2"/>
          <p:cNvSpPr>
            <a:spLocks noGrp="1"/>
          </p:cNvSpPr>
          <p:nvPr>
            <p:ph type="dt" sz="half" idx="10"/>
          </p:nvPr>
        </p:nvSpPr>
        <p:spPr/>
        <p:txBody>
          <a:bodyPr/>
          <a:lstStyle/>
          <a:p>
            <a:fld id="{48A87A34-81AB-432B-8DAE-1953F412C126}" type="datetimeFigureOut">
              <a:rPr lang="en-US" dirty="0"/>
              <a:t>12/5/2019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pl-PL"/>
              <a:t>Kliknij, aby edytować styl</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pl-PL"/>
              <a:t>Kliknij, aby edytować styl</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pl-PL"/>
              <a:t>Kliknij, aby edytować styl</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pl-PL"/>
              <a:t>Kliknij, aby edytować styl</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48A87A34-81AB-432B-8DAE-1953F412C126}" type="datetimeFigureOut">
              <a:rPr lang="en-US" dirty="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pl-PL"/>
              <a:t>Kliknij, aby edytować styl</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pl-PL"/>
              <a:t>Kliknij, aby edytować styl</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2" name="Content Placeholder 3"/>
          <p:cNvSpPr>
            <a:spLocks noGrp="1"/>
          </p:cNvSpPr>
          <p:nvPr>
            <p:ph sz="quarter" idx="13"/>
          </p:nvPr>
        </p:nvSpPr>
        <p:spPr>
          <a:xfrm>
            <a:off x="913774" y="3051012"/>
            <a:ext cx="5106027" cy="2740187"/>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3" name="Content Placeholder 5"/>
          <p:cNvSpPr>
            <a:spLocks noGrp="1"/>
          </p:cNvSpPr>
          <p:nvPr>
            <p:ph sz="quarter" idx="14"/>
          </p:nvPr>
        </p:nvSpPr>
        <p:spPr>
          <a:xfrm>
            <a:off x="6172200" y="3051012"/>
            <a:ext cx="5105401" cy="2740187"/>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pl-PL"/>
              <a:t>Kliknij, aby edytować styl</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12/5/2019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84E3E3-3012-4115-9F90-B9DE232B1A39}"/>
              </a:ext>
            </a:extLst>
          </p:cNvPr>
          <p:cNvSpPr>
            <a:spLocks noGrp="1"/>
          </p:cNvSpPr>
          <p:nvPr>
            <p:ph type="ctrTitle"/>
          </p:nvPr>
        </p:nvSpPr>
        <p:spPr/>
        <p:txBody>
          <a:bodyPr/>
          <a:lstStyle/>
          <a:p>
            <a:r>
              <a:rPr lang="pl-PL" dirty="0">
                <a:solidFill>
                  <a:srgbClr val="800000"/>
                </a:solidFill>
                <a:latin typeface="Georgia" panose="02040502050405020303" pitchFamily="18" charset="0"/>
              </a:rPr>
              <a:t>Ustanie stosunku pracy</a:t>
            </a:r>
          </a:p>
        </p:txBody>
      </p:sp>
      <p:sp>
        <p:nvSpPr>
          <p:cNvPr id="3" name="Podtytuł 2">
            <a:extLst>
              <a:ext uri="{FF2B5EF4-FFF2-40B4-BE49-F238E27FC236}">
                <a16:creationId xmlns:a16="http://schemas.microsoft.com/office/drawing/2014/main" id="{9B7A0836-3CD2-4F94-88C6-F2A33A74CD4E}"/>
              </a:ext>
            </a:extLst>
          </p:cNvPr>
          <p:cNvSpPr>
            <a:spLocks noGrp="1"/>
          </p:cNvSpPr>
          <p:nvPr>
            <p:ph type="subTitle" idx="1"/>
          </p:nvPr>
        </p:nvSpPr>
        <p:spPr>
          <a:xfrm>
            <a:off x="3400907" y="5396948"/>
            <a:ext cx="8689976" cy="1371599"/>
          </a:xfrm>
        </p:spPr>
        <p:txBody>
          <a:bodyPr>
            <a:normAutofit fontScale="85000" lnSpcReduction="20000"/>
          </a:bodyPr>
          <a:lstStyle/>
          <a:p>
            <a:pPr algn="r"/>
            <a:endParaRPr lang="pl-PL" sz="1600" dirty="0">
              <a:latin typeface="Georgia" panose="02040502050405020303" pitchFamily="18" charset="0"/>
            </a:endParaRPr>
          </a:p>
          <a:p>
            <a:pPr algn="r"/>
            <a:endParaRPr lang="pl-PL" sz="1600" dirty="0">
              <a:latin typeface="Georgia" panose="02040502050405020303" pitchFamily="18" charset="0"/>
            </a:endParaRPr>
          </a:p>
          <a:p>
            <a:pPr algn="r"/>
            <a:endParaRPr lang="pl-PL" sz="1600" dirty="0">
              <a:latin typeface="Georgia" panose="02040502050405020303" pitchFamily="18" charset="0"/>
            </a:endParaRPr>
          </a:p>
          <a:p>
            <a:pPr algn="r"/>
            <a:r>
              <a:rPr lang="pl-PL" sz="1600" dirty="0">
                <a:latin typeface="Georgia" panose="02040502050405020303" pitchFamily="18" charset="0"/>
              </a:rPr>
              <a:t>Kamila Siejka</a:t>
            </a:r>
          </a:p>
        </p:txBody>
      </p:sp>
    </p:spTree>
    <p:extLst>
      <p:ext uri="{BB962C8B-B14F-4D97-AF65-F5344CB8AC3E}">
        <p14:creationId xmlns:p14="http://schemas.microsoft.com/office/powerpoint/2010/main" val="3673890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392B3B-1D1F-4C06-B4CF-1AD6A61E6F0E}"/>
              </a:ext>
            </a:extLst>
          </p:cNvPr>
          <p:cNvSpPr>
            <a:spLocks noGrp="1"/>
          </p:cNvSpPr>
          <p:nvPr>
            <p:ph type="title"/>
          </p:nvPr>
        </p:nvSpPr>
        <p:spPr/>
        <p:txBody>
          <a:bodyPr/>
          <a:lstStyle/>
          <a:p>
            <a:r>
              <a:rPr lang="pl-PL" dirty="0">
                <a:solidFill>
                  <a:srgbClr val="800000"/>
                </a:solidFill>
                <a:latin typeface="Georgia" panose="02040502050405020303" pitchFamily="18" charset="0"/>
              </a:rPr>
              <a:t>Rozwiązanie</a:t>
            </a:r>
            <a:r>
              <a:rPr lang="pl-PL" dirty="0"/>
              <a:t> </a:t>
            </a:r>
            <a:r>
              <a:rPr lang="pl-PL" dirty="0">
                <a:solidFill>
                  <a:srgbClr val="800000"/>
                </a:solidFill>
                <a:latin typeface="Georgia" panose="02040502050405020303" pitchFamily="18" charset="0"/>
              </a:rPr>
              <a:t>stosunku pracy wypowiedzenie</a:t>
            </a:r>
            <a:endParaRPr lang="pl-PL" dirty="0"/>
          </a:p>
        </p:txBody>
      </p:sp>
      <p:sp>
        <p:nvSpPr>
          <p:cNvPr id="3" name="Symbol zastępczy zawartości 2">
            <a:extLst>
              <a:ext uri="{FF2B5EF4-FFF2-40B4-BE49-F238E27FC236}">
                <a16:creationId xmlns:a16="http://schemas.microsoft.com/office/drawing/2014/main" id="{072E4EF8-77B9-4D23-B993-B301E2C9CA60}"/>
              </a:ext>
            </a:extLst>
          </p:cNvPr>
          <p:cNvSpPr>
            <a:spLocks noGrp="1"/>
          </p:cNvSpPr>
          <p:nvPr>
            <p:ph sz="quarter" idx="13"/>
          </p:nvPr>
        </p:nvSpPr>
        <p:spPr/>
        <p:txBody>
          <a:bodyPr/>
          <a:lstStyle/>
          <a:p>
            <a:pPr algn="just"/>
            <a:r>
              <a:rPr lang="pl-PL" dirty="0"/>
              <a:t>KP przewiduje powszechną ochronę przed wypowiedzeniem umowy o pracę pracownikom zatrudnionym na podstawie umów o pracę na czas nieokreślony:</a:t>
            </a:r>
          </a:p>
          <a:p>
            <a:pPr lvl="1" algn="just"/>
            <a:r>
              <a:rPr lang="pl-PL" dirty="0"/>
              <a:t>Tryb konsultacji z zakładową organizacją związkową</a:t>
            </a:r>
          </a:p>
          <a:p>
            <a:pPr lvl="1" algn="just"/>
            <a:r>
              <a:rPr lang="pl-PL" dirty="0"/>
              <a:t>Wypowiedzenie jedynie z uzasadnionych powodów </a:t>
            </a:r>
          </a:p>
          <a:p>
            <a:r>
              <a:rPr lang="pl-PL" dirty="0"/>
              <a:t> Przyczyna uzasadniająca wypowiedzenie powinna być:</a:t>
            </a:r>
          </a:p>
          <a:p>
            <a:pPr lvl="1"/>
            <a:r>
              <a:rPr lang="pl-PL" dirty="0"/>
              <a:t>rzeczywista </a:t>
            </a:r>
          </a:p>
          <a:p>
            <a:pPr lvl="1"/>
            <a:r>
              <a:rPr lang="pl-PL" dirty="0"/>
              <a:t>Konkretna</a:t>
            </a:r>
          </a:p>
          <a:p>
            <a:pPr lvl="1"/>
            <a:r>
              <a:rPr lang="pl-PL" dirty="0"/>
              <a:t>Pracownik powinien o niej wiedzieć</a:t>
            </a:r>
          </a:p>
          <a:p>
            <a:pPr algn="just"/>
            <a:endParaRPr lang="pl-PL" dirty="0"/>
          </a:p>
          <a:p>
            <a:pPr algn="just"/>
            <a:endParaRPr lang="pl-PL" dirty="0"/>
          </a:p>
        </p:txBody>
      </p:sp>
    </p:spTree>
    <p:extLst>
      <p:ext uri="{BB962C8B-B14F-4D97-AF65-F5344CB8AC3E}">
        <p14:creationId xmlns:p14="http://schemas.microsoft.com/office/powerpoint/2010/main" val="3406708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0A1D53C-6327-4EA9-ADFB-9047E3585740}"/>
              </a:ext>
            </a:extLst>
          </p:cNvPr>
          <p:cNvSpPr>
            <a:spLocks noGrp="1"/>
          </p:cNvSpPr>
          <p:nvPr>
            <p:ph type="title"/>
          </p:nvPr>
        </p:nvSpPr>
        <p:spPr>
          <a:xfrm>
            <a:off x="1310716" y="358242"/>
            <a:ext cx="10364451" cy="1596177"/>
          </a:xfrm>
        </p:spPr>
        <p:txBody>
          <a:bodyPr/>
          <a:lstStyle/>
          <a:p>
            <a:r>
              <a:rPr lang="pl-PL" dirty="0">
                <a:solidFill>
                  <a:srgbClr val="800000"/>
                </a:solidFill>
                <a:latin typeface="Georgia" panose="02040502050405020303" pitchFamily="18" charset="0"/>
              </a:rPr>
              <a:t>Rozwiązanie</a:t>
            </a:r>
            <a:r>
              <a:rPr lang="pl-PL" dirty="0"/>
              <a:t> </a:t>
            </a:r>
            <a:r>
              <a:rPr lang="pl-PL" dirty="0">
                <a:solidFill>
                  <a:srgbClr val="800000"/>
                </a:solidFill>
                <a:latin typeface="Georgia" panose="02040502050405020303" pitchFamily="18" charset="0"/>
              </a:rPr>
              <a:t>stosunku pracy wypowiedzenie</a:t>
            </a:r>
            <a:endParaRPr lang="pl-PL" dirty="0"/>
          </a:p>
        </p:txBody>
      </p:sp>
      <p:sp>
        <p:nvSpPr>
          <p:cNvPr id="3" name="Symbol zastępczy zawartości 2">
            <a:extLst>
              <a:ext uri="{FF2B5EF4-FFF2-40B4-BE49-F238E27FC236}">
                <a16:creationId xmlns:a16="http://schemas.microsoft.com/office/drawing/2014/main" id="{707B8C7C-F761-4BAF-836F-4DD3BE962AB4}"/>
              </a:ext>
            </a:extLst>
          </p:cNvPr>
          <p:cNvSpPr>
            <a:spLocks noGrp="1"/>
          </p:cNvSpPr>
          <p:nvPr>
            <p:ph sz="quarter" idx="13"/>
          </p:nvPr>
        </p:nvSpPr>
        <p:spPr>
          <a:xfrm>
            <a:off x="1192070" y="1567149"/>
            <a:ext cx="10363826" cy="3424107"/>
          </a:xfrm>
        </p:spPr>
        <p:txBody>
          <a:bodyPr/>
          <a:lstStyle/>
          <a:p>
            <a:pPr marL="457200" lvl="1" indent="0">
              <a:buNone/>
            </a:pPr>
            <a:endParaRPr lang="pl-PL" dirty="0"/>
          </a:p>
        </p:txBody>
      </p:sp>
      <p:sp>
        <p:nvSpPr>
          <p:cNvPr id="5" name="Symbol zastępczy zawartości 2">
            <a:extLst>
              <a:ext uri="{FF2B5EF4-FFF2-40B4-BE49-F238E27FC236}">
                <a16:creationId xmlns:a16="http://schemas.microsoft.com/office/drawing/2014/main" id="{C37126EA-4246-4EF4-95C9-B6CE0DA842E0}"/>
              </a:ext>
            </a:extLst>
          </p:cNvPr>
          <p:cNvSpPr txBox="1">
            <a:spLocks/>
          </p:cNvSpPr>
          <p:nvPr/>
        </p:nvSpPr>
        <p:spPr>
          <a:xfrm>
            <a:off x="636104" y="2123506"/>
            <a:ext cx="5221357" cy="3834925"/>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ormAutofit fontScale="92500" lnSpcReduction="10000"/>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lt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lt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lt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lt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lt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lt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lt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lt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lt1"/>
                </a:solidFill>
                <a:effectLst/>
                <a:latin typeface="+mn-lt"/>
                <a:ea typeface="+mn-ea"/>
                <a:cs typeface="+mn-cs"/>
              </a:defRPr>
            </a:lvl9pPr>
          </a:lstStyle>
          <a:p>
            <a:pPr marL="0" indent="0" algn="just">
              <a:buFont typeface="Arial" panose="020B0604020202020204" pitchFamily="34" charset="0"/>
              <a:buNone/>
            </a:pPr>
            <a:r>
              <a:rPr lang="pl-PL" i="1" dirty="0"/>
              <a:t>Pracodawca wypowiadający umowę o pracę nie narusza przepisu art. 30 § 4 KP, jeżeli pracownik jest świadomy tego, z jakich powodów dochodzi do jego zwolnienia. Zatem istotne jest to, aby z oświadczenia pracodawcy wynikało w sposób niebudzący wątpliwości, co jest istotą zarzutu stawianego pracownikowi, który uzasadnia rozwiązanie stosunku pracy. </a:t>
            </a:r>
          </a:p>
          <a:p>
            <a:pPr marL="0" indent="0" algn="just">
              <a:buFont typeface="Arial" panose="020B0604020202020204" pitchFamily="34" charset="0"/>
              <a:buNone/>
            </a:pPr>
            <a:r>
              <a:rPr lang="pl-PL" dirty="0"/>
              <a:t>SN 18.04.2018 r. II PK 159/17</a:t>
            </a:r>
          </a:p>
        </p:txBody>
      </p:sp>
      <p:sp>
        <p:nvSpPr>
          <p:cNvPr id="6" name="Symbol zastępczy zawartości 2">
            <a:extLst>
              <a:ext uri="{FF2B5EF4-FFF2-40B4-BE49-F238E27FC236}">
                <a16:creationId xmlns:a16="http://schemas.microsoft.com/office/drawing/2014/main" id="{FD850D0E-7662-480C-902D-3623E762846B}"/>
              </a:ext>
            </a:extLst>
          </p:cNvPr>
          <p:cNvSpPr txBox="1">
            <a:spLocks/>
          </p:cNvSpPr>
          <p:nvPr/>
        </p:nvSpPr>
        <p:spPr>
          <a:xfrm>
            <a:off x="6042991" y="2135179"/>
            <a:ext cx="5221357" cy="3834925"/>
          </a:xfrm>
          <a:prstGeom prst="rect">
            <a:avLst/>
          </a:prstGeom>
        </p:spPr>
        <p:style>
          <a:lnRef idx="0">
            <a:schemeClr val="accent4"/>
          </a:lnRef>
          <a:fillRef idx="3">
            <a:schemeClr val="accent4"/>
          </a:fillRef>
          <a:effectRef idx="3">
            <a:schemeClr val="accent4"/>
          </a:effectRef>
          <a:fontRef idx="minor">
            <a:schemeClr val="lt1"/>
          </a:fontRef>
        </p:style>
        <p:txBody>
          <a:bodyPr vert="horz" lIns="91440" tIns="45720" rIns="91440" bIns="45720" rtlCol="0">
            <a:normAutofit fontScale="85000" lnSpcReduction="10000"/>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lt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lt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lt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lt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lt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lt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lt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lt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lt1"/>
                </a:solidFill>
                <a:effectLst/>
                <a:latin typeface="+mn-lt"/>
                <a:ea typeface="+mn-ea"/>
                <a:cs typeface="+mn-cs"/>
              </a:defRPr>
            </a:lvl9pPr>
          </a:lstStyle>
          <a:p>
            <a:pPr marL="0" indent="0" algn="just">
              <a:buFont typeface="Arial" panose="020B0604020202020204" pitchFamily="34" charset="0"/>
              <a:buNone/>
            </a:pPr>
            <a:r>
              <a:rPr lang="pl-PL" i="1" dirty="0"/>
              <a:t>Wypowiedzenie umowy o pracę jest nieuzasadnione zarówno wtedy, gdy wskazana w nim przyczyna faktycznie zaistniała, lecz nie mogła stanowić podstawy rozwiązania łączącego strony stosunku pracy, jak i wówczas, gdy przyczyna ta okazała się pozorna (fikcyjna, nierzeczywista, nieprawdziwa, nieistniejąca) i z tego właśnie względu nieuzasadniająca wypowiedzenia, a więc powodująca uznanie tego wypowiedzenia za nieuzasadnione. </a:t>
            </a:r>
          </a:p>
          <a:p>
            <a:pPr marL="0" indent="0" algn="just">
              <a:buFont typeface="Arial" panose="020B0604020202020204" pitchFamily="34" charset="0"/>
              <a:buNone/>
            </a:pPr>
            <a:r>
              <a:rPr lang="pl-PL" dirty="0"/>
              <a:t>SN 14.03.2018 r. II PK 123/17</a:t>
            </a:r>
            <a:endParaRPr lang="pl-PL" i="1" dirty="0"/>
          </a:p>
        </p:txBody>
      </p:sp>
    </p:spTree>
    <p:extLst>
      <p:ext uri="{BB962C8B-B14F-4D97-AF65-F5344CB8AC3E}">
        <p14:creationId xmlns:p14="http://schemas.microsoft.com/office/powerpoint/2010/main" val="4021270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79A634-C74C-4BE4-B563-D4407070DA09}"/>
              </a:ext>
            </a:extLst>
          </p:cNvPr>
          <p:cNvSpPr>
            <a:spLocks noGrp="1"/>
          </p:cNvSpPr>
          <p:nvPr>
            <p:ph type="title"/>
          </p:nvPr>
        </p:nvSpPr>
        <p:spPr>
          <a:xfrm>
            <a:off x="913774" y="268712"/>
            <a:ext cx="10364451" cy="1596177"/>
          </a:xfrm>
        </p:spPr>
        <p:txBody>
          <a:bodyPr/>
          <a:lstStyle/>
          <a:p>
            <a:r>
              <a:rPr lang="pl-PL" dirty="0">
                <a:solidFill>
                  <a:srgbClr val="800000"/>
                </a:solidFill>
                <a:latin typeface="Georgia" panose="02040502050405020303" pitchFamily="18" charset="0"/>
              </a:rPr>
              <a:t>Rozwiązanie</a:t>
            </a:r>
            <a:r>
              <a:rPr lang="pl-PL" dirty="0"/>
              <a:t> </a:t>
            </a:r>
            <a:r>
              <a:rPr lang="pl-PL" dirty="0">
                <a:solidFill>
                  <a:srgbClr val="800000"/>
                </a:solidFill>
                <a:latin typeface="Georgia" panose="02040502050405020303" pitchFamily="18" charset="0"/>
              </a:rPr>
              <a:t>stosunku pracy wypowiedzenie</a:t>
            </a:r>
            <a:endParaRPr lang="pl-PL" dirty="0"/>
          </a:p>
        </p:txBody>
      </p:sp>
      <p:sp>
        <p:nvSpPr>
          <p:cNvPr id="7" name="Symbol zastępczy zawartości 6">
            <a:extLst>
              <a:ext uri="{FF2B5EF4-FFF2-40B4-BE49-F238E27FC236}">
                <a16:creationId xmlns:a16="http://schemas.microsoft.com/office/drawing/2014/main" id="{7816A9E7-1278-42A3-AC51-8BABBE0E6A71}"/>
              </a:ext>
            </a:extLst>
          </p:cNvPr>
          <p:cNvSpPr>
            <a:spLocks noGrp="1"/>
          </p:cNvSpPr>
          <p:nvPr>
            <p:ph sz="quarter" idx="13"/>
          </p:nvPr>
        </p:nvSpPr>
        <p:spPr>
          <a:xfrm>
            <a:off x="702366" y="1440819"/>
            <a:ext cx="10522850" cy="5148469"/>
          </a:xfrm>
        </p:spPr>
        <p:txBody>
          <a:bodyPr>
            <a:normAutofit fontScale="62500" lnSpcReduction="20000"/>
          </a:bodyPr>
          <a:lstStyle/>
          <a:p>
            <a:pPr marL="0" indent="0" algn="just">
              <a:buNone/>
            </a:pPr>
            <a:r>
              <a:rPr lang="pl-PL" b="1" dirty="0"/>
              <a:t>Art. 38 </a:t>
            </a:r>
            <a:r>
              <a:rPr lang="pl-PL" b="1" dirty="0" err="1"/>
              <a:t>kp</a:t>
            </a:r>
            <a:endParaRPr lang="pl-PL" b="1" dirty="0"/>
          </a:p>
          <a:p>
            <a:pPr marL="0" indent="0" algn="just">
              <a:buNone/>
            </a:pPr>
            <a:r>
              <a:rPr lang="pl-PL" dirty="0"/>
              <a:t>§ 1. O zamiarze wypowiedzenia pracownikowi umowy o pracę zawartej na czas nieokreślony pracodawca zawiadamia na piśmie reprezentującą pracownika zakładową organizację związkową, podając przyczynę uzasadniającą rozwiązanie umowy.</a:t>
            </a:r>
          </a:p>
          <a:p>
            <a:pPr marL="0" indent="0" algn="just">
              <a:buNone/>
            </a:pPr>
            <a:r>
              <a:rPr lang="pl-PL" dirty="0"/>
              <a:t>§ 2. Jeżeli zakładowa organizacja związkowa uważa, że wypowiedzenie byłoby nieuzasadnione, może w ciągu 5 dni od otrzymania zawiadomienia zgłosić na piśmie pracodawcy umotywowane zastrzeżenia.</a:t>
            </a:r>
          </a:p>
          <a:p>
            <a:pPr marL="0" indent="0" algn="just">
              <a:buNone/>
            </a:pPr>
            <a:r>
              <a:rPr lang="pl-PL" dirty="0"/>
              <a:t>§ 5. Po rozpatrzeniu stanowiska organizacji związkowej, a także w razie niezajęcia przez nią stanowiska w ustalonym terminie, pracodawca podejmuje decyzję w sprawie wypowiedzenia.</a:t>
            </a:r>
          </a:p>
          <a:p>
            <a:pPr marL="0" indent="0" algn="just">
              <a:buNone/>
            </a:pPr>
            <a:br>
              <a:rPr lang="pl-PL" b="1" dirty="0"/>
            </a:br>
            <a:r>
              <a:rPr lang="pl-PL" b="1" dirty="0"/>
              <a:t>Art. 30 ustawy o związkach zawodowych</a:t>
            </a:r>
            <a:endParaRPr lang="pl-PL" dirty="0"/>
          </a:p>
          <a:p>
            <a:pPr marL="0" indent="0" algn="just">
              <a:buNone/>
            </a:pPr>
            <a:r>
              <a:rPr lang="pl-PL" dirty="0"/>
              <a:t>1. W zakładzie pracy, w którym działa więcej niż jedna organizacja związkowa, każda z nich broni praw i reprezentuje interesy swych członków.</a:t>
            </a:r>
          </a:p>
          <a:p>
            <a:pPr marL="0" indent="0" algn="just">
              <a:buNone/>
            </a:pPr>
            <a:r>
              <a:rPr lang="pl-PL" dirty="0"/>
              <a:t>2. Osoba wykonująca pracę zarobkową  niezrzeszona w związku zawodowym ma prawo do obrony swoich praw na zasadach dotyczących osób wykonujących pracę zarobkową będących członkami związku, jeżeli wybrana przez nią zakładowa organizacja związkowa wyrazi zgodę na obronę jej praw.</a:t>
            </a:r>
          </a:p>
          <a:p>
            <a:pPr marL="0" indent="0" algn="just">
              <a:buNone/>
            </a:pPr>
            <a:r>
              <a:rPr lang="pl-PL" dirty="0"/>
              <a:t>3. W indywidualnych sprawach ze stosunku pracy, w których przepisy prawa pracy zobowiązują pracodawcę w rozumieniu art. 3 KP do współdziałania z zakładową organizacją związkową, przed podjęciem działania, pracodawca w rozumieniu art. 3 </a:t>
            </a:r>
            <a:r>
              <a:rPr lang="pl-PL" dirty="0" err="1"/>
              <a:t>kp</a:t>
            </a:r>
            <a:r>
              <a:rPr lang="pl-PL" dirty="0"/>
              <a:t>, jest obowiązany zwrócić się do tej organizacji o informację o pracowniku korzystającym z jej obrony, zgodnie z ust. 1 i 2. Nieudzielenie tej informacji w terminie 5 dni od dnia otrzymania przez zakładową organizację związkową wniosku zwalnia pracodawcę w rozumieniu art. 3 </a:t>
            </a:r>
            <a:r>
              <a:rPr lang="pl-PL" dirty="0" err="1"/>
              <a:t>kp</a:t>
            </a:r>
            <a:r>
              <a:rPr lang="pl-PL" dirty="0"/>
              <a:t> z obowiązku współdziałania z zakładową organizacją związkową w sprawach dotyczących tego pracownika.</a:t>
            </a:r>
          </a:p>
        </p:txBody>
      </p:sp>
    </p:spTree>
    <p:extLst>
      <p:ext uri="{BB962C8B-B14F-4D97-AF65-F5344CB8AC3E}">
        <p14:creationId xmlns:p14="http://schemas.microsoft.com/office/powerpoint/2010/main" val="98477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3E92720-7BBC-4B7C-99A7-D6FA1860C968}"/>
              </a:ext>
            </a:extLst>
          </p:cNvPr>
          <p:cNvSpPr>
            <a:spLocks noGrp="1"/>
          </p:cNvSpPr>
          <p:nvPr>
            <p:ph type="title"/>
          </p:nvPr>
        </p:nvSpPr>
        <p:spPr>
          <a:xfrm>
            <a:off x="1119183" y="268711"/>
            <a:ext cx="10364451" cy="1596177"/>
          </a:xfrm>
        </p:spPr>
        <p:txBody>
          <a:bodyPr/>
          <a:lstStyle/>
          <a:p>
            <a:r>
              <a:rPr lang="pl-PL" dirty="0">
                <a:solidFill>
                  <a:srgbClr val="800000"/>
                </a:solidFill>
                <a:latin typeface="Georgia" panose="02040502050405020303" pitchFamily="18" charset="0"/>
              </a:rPr>
              <a:t>Rozwiązanie</a:t>
            </a:r>
            <a:r>
              <a:rPr lang="pl-PL" dirty="0"/>
              <a:t> </a:t>
            </a:r>
            <a:r>
              <a:rPr lang="pl-PL" dirty="0">
                <a:solidFill>
                  <a:srgbClr val="800000"/>
                </a:solidFill>
                <a:latin typeface="Georgia" panose="02040502050405020303" pitchFamily="18" charset="0"/>
              </a:rPr>
              <a:t>stosunku pracy wypowiedzenie</a:t>
            </a:r>
            <a:endParaRPr lang="pl-PL" dirty="0"/>
          </a:p>
        </p:txBody>
      </p:sp>
      <p:sp>
        <p:nvSpPr>
          <p:cNvPr id="3" name="Symbol zastępczy zawartości 2">
            <a:extLst>
              <a:ext uri="{FF2B5EF4-FFF2-40B4-BE49-F238E27FC236}">
                <a16:creationId xmlns:a16="http://schemas.microsoft.com/office/drawing/2014/main" id="{306AF4D4-17FD-4E98-A9E0-0FF993A24093}"/>
              </a:ext>
            </a:extLst>
          </p:cNvPr>
          <p:cNvSpPr>
            <a:spLocks noGrp="1"/>
          </p:cNvSpPr>
          <p:nvPr>
            <p:ph sz="quarter" idx="13"/>
          </p:nvPr>
        </p:nvSpPr>
        <p:spPr>
          <a:xfrm>
            <a:off x="914087" y="1623393"/>
            <a:ext cx="10363826" cy="4644886"/>
          </a:xfrm>
        </p:spPr>
        <p:txBody>
          <a:bodyPr>
            <a:normAutofit fontScale="77500" lnSpcReduction="20000"/>
          </a:bodyPr>
          <a:lstStyle/>
          <a:p>
            <a:pPr algn="just"/>
            <a:r>
              <a:rPr lang="pl-PL" dirty="0" err="1"/>
              <a:t>Kp</a:t>
            </a:r>
            <a:r>
              <a:rPr lang="pl-PL" dirty="0"/>
              <a:t> przewiduje także szczególną ochronę przed wypowiedzeniem jako</a:t>
            </a:r>
          </a:p>
          <a:p>
            <a:pPr lvl="1" algn="just"/>
            <a:r>
              <a:rPr lang="pl-PL" dirty="0"/>
              <a:t>Zakazy rozwiązywania stosunku pracy w drodze wypowiedzenia</a:t>
            </a:r>
          </a:p>
          <a:p>
            <a:pPr lvl="1" algn="just"/>
            <a:r>
              <a:rPr lang="pl-PL" dirty="0"/>
              <a:t>Obowiązek pracodawcy uzyskania zgody odpowiedniego podmiotu</a:t>
            </a:r>
          </a:p>
          <a:p>
            <a:pPr marL="0" indent="0" algn="just">
              <a:buNone/>
            </a:pPr>
            <a:r>
              <a:rPr lang="pl-PL" b="1" dirty="0"/>
              <a:t>Art. 39 </a:t>
            </a:r>
            <a:r>
              <a:rPr lang="pl-PL" dirty="0"/>
              <a:t>Pracodawca nie może wypowiedzieć umowy o pracę pracownikowi, któremu brakuje nie więcej niż 4 lata do osiągnięcia wieku emerytalnego, jeżeli okres zatrudnienia umożliwia mu uzyskanie prawa do emerytury z osiągnięciem tego wieku.</a:t>
            </a:r>
          </a:p>
          <a:p>
            <a:pPr marL="0" indent="0" algn="just">
              <a:buNone/>
            </a:pPr>
            <a:r>
              <a:rPr lang="pl-PL" b="1" dirty="0"/>
              <a:t>Art. 41  </a:t>
            </a:r>
            <a:r>
              <a:rPr lang="pl-PL" dirty="0"/>
              <a:t>Pracodawca nie może wypowiedzieć umowy o pracę w czasie urlopu pracownika, a także w czasie innej usprawiedliwionej nieobecności pracownika w pracy, jeżeli nie upłynął jeszcze okres uprawniający do rozwiązania umowy o pracę bez wypowiedzenia.</a:t>
            </a:r>
          </a:p>
          <a:p>
            <a:pPr marL="0" indent="0" algn="just">
              <a:buNone/>
            </a:pPr>
            <a:r>
              <a:rPr lang="pl-PL" b="1" dirty="0"/>
              <a:t>Art. 177</a:t>
            </a:r>
            <a:endParaRPr lang="pl-PL" dirty="0"/>
          </a:p>
          <a:p>
            <a:pPr marL="0" indent="0" algn="just">
              <a:buNone/>
            </a:pPr>
            <a:r>
              <a:rPr lang="pl-PL" dirty="0"/>
              <a:t>§ 1. Pracodawca nie może wypowiedzieć ani rozwiązać umowy o pracę w okresie ciąży, a także w okresie urlopu macierzyńskiego pracownicy, chyba że zachodzą przyczyny uzasadniające rozwiązanie umowy bez wypowiedzenia z jej winy i reprezentująca pracownicę zakładowa organizacja związkowa wyraziła zgodę na rozwiązanie umowy.</a:t>
            </a:r>
          </a:p>
          <a:p>
            <a:pPr marL="0" indent="0" algn="just">
              <a:buNone/>
            </a:pPr>
            <a:r>
              <a:rPr lang="pl-PL" dirty="0"/>
              <a:t>§ 2. Przepisu § 1 nie stosuje się do pracownicy w okresie próbnym nieprzekraczającym jednego miesiąca.</a:t>
            </a:r>
          </a:p>
        </p:txBody>
      </p:sp>
    </p:spTree>
    <p:extLst>
      <p:ext uri="{BB962C8B-B14F-4D97-AF65-F5344CB8AC3E}">
        <p14:creationId xmlns:p14="http://schemas.microsoft.com/office/powerpoint/2010/main" val="6100856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8071CBC-1354-4412-AC79-CDD7651D3723}"/>
              </a:ext>
            </a:extLst>
          </p:cNvPr>
          <p:cNvSpPr>
            <a:spLocks noGrp="1"/>
          </p:cNvSpPr>
          <p:nvPr>
            <p:ph type="title"/>
          </p:nvPr>
        </p:nvSpPr>
        <p:spPr/>
        <p:txBody>
          <a:bodyPr/>
          <a:lstStyle/>
          <a:p>
            <a:r>
              <a:rPr lang="pl-PL" dirty="0">
                <a:solidFill>
                  <a:srgbClr val="800000"/>
                </a:solidFill>
                <a:latin typeface="Georgia" panose="02040502050405020303" pitchFamily="18" charset="0"/>
              </a:rPr>
              <a:t>Rozwiązanie</a:t>
            </a:r>
            <a:r>
              <a:rPr lang="pl-PL" dirty="0"/>
              <a:t> </a:t>
            </a:r>
            <a:r>
              <a:rPr lang="pl-PL" dirty="0">
                <a:solidFill>
                  <a:srgbClr val="800000"/>
                </a:solidFill>
                <a:latin typeface="Georgia" panose="02040502050405020303" pitchFamily="18" charset="0"/>
              </a:rPr>
              <a:t>stosunku pracy wypowiedzenie</a:t>
            </a:r>
            <a:endParaRPr lang="pl-PL" dirty="0"/>
          </a:p>
        </p:txBody>
      </p:sp>
      <p:sp>
        <p:nvSpPr>
          <p:cNvPr id="3" name="Symbol zastępczy zawartości 2">
            <a:extLst>
              <a:ext uri="{FF2B5EF4-FFF2-40B4-BE49-F238E27FC236}">
                <a16:creationId xmlns:a16="http://schemas.microsoft.com/office/drawing/2014/main" id="{BE84CC8E-1694-41EA-951A-C162CE3CB1C5}"/>
              </a:ext>
            </a:extLst>
          </p:cNvPr>
          <p:cNvSpPr>
            <a:spLocks noGrp="1"/>
          </p:cNvSpPr>
          <p:nvPr>
            <p:ph sz="quarter" idx="13"/>
          </p:nvPr>
        </p:nvSpPr>
        <p:spPr>
          <a:xfrm>
            <a:off x="563842" y="1972283"/>
            <a:ext cx="10714383" cy="4267200"/>
          </a:xfrm>
        </p:spPr>
        <p:txBody>
          <a:bodyPr>
            <a:normAutofit fontScale="62500" lnSpcReduction="20000"/>
          </a:bodyPr>
          <a:lstStyle/>
          <a:p>
            <a:pPr marL="0" indent="0" algn="just">
              <a:buNone/>
            </a:pPr>
            <a:r>
              <a:rPr lang="pl-PL" b="1" dirty="0"/>
              <a:t>Art. 186</a:t>
            </a:r>
            <a:r>
              <a:rPr lang="pl-PL" b="1" baseline="30000" dirty="0"/>
              <a:t>8</a:t>
            </a:r>
            <a:r>
              <a:rPr lang="pl-PL" b="1" dirty="0"/>
              <a:t> </a:t>
            </a:r>
            <a:endParaRPr lang="pl-PL" dirty="0"/>
          </a:p>
          <a:p>
            <a:pPr marL="0" indent="0" algn="just">
              <a:buNone/>
            </a:pPr>
            <a:r>
              <a:rPr lang="pl-PL" dirty="0"/>
              <a:t>§ 1. Pracodawca nie może wypowiedzieć ani rozwiązać umowy o pracę w okresie od dnia złożenia przez pracownika uprawnionego do urlopu wychowawczego wniosku o:</a:t>
            </a:r>
          </a:p>
          <a:p>
            <a:pPr marL="0" indent="0" algn="just">
              <a:buNone/>
            </a:pPr>
            <a:r>
              <a:rPr lang="pl-PL" b="1" dirty="0"/>
              <a:t>1)</a:t>
            </a:r>
            <a:r>
              <a:rPr lang="pl-PL" dirty="0"/>
              <a:t> udzielenie urlopu wychowawczego - do dnia zakończenia tego urlopu;</a:t>
            </a:r>
          </a:p>
          <a:p>
            <a:pPr marL="0" indent="0" algn="just">
              <a:buNone/>
            </a:pPr>
            <a:r>
              <a:rPr lang="pl-PL" b="1" dirty="0"/>
              <a:t>2)</a:t>
            </a:r>
            <a:r>
              <a:rPr lang="pl-PL" dirty="0"/>
              <a:t> obniżenie wymiaru czasu pracy - do dnia powrotu do nieobniżonego wymiaru czasu pracy, nie dłużej jednak niż przez łączny okres 12 miesięcy.</a:t>
            </a:r>
            <a:endParaRPr lang="pl-PL" b="1" dirty="0"/>
          </a:p>
          <a:p>
            <a:pPr marL="0" indent="0" algn="just">
              <a:buNone/>
            </a:pPr>
            <a:r>
              <a:rPr lang="pl-PL" b="1" dirty="0"/>
              <a:t>Art. 32 ustawy o związkach zawodowych</a:t>
            </a:r>
            <a:endParaRPr lang="pl-PL" dirty="0"/>
          </a:p>
          <a:p>
            <a:pPr marL="0" indent="0" algn="just">
              <a:buNone/>
            </a:pPr>
            <a:r>
              <a:rPr lang="pl-PL" dirty="0"/>
              <a:t>1. Pracodawca bez zgody zarządu zakładowej organizacji związkowej nie może:</a:t>
            </a:r>
          </a:p>
          <a:p>
            <a:pPr marL="0" indent="0" algn="just">
              <a:buNone/>
            </a:pPr>
            <a:r>
              <a:rPr lang="pl-PL" b="1" dirty="0"/>
              <a:t>1) </a:t>
            </a:r>
            <a:r>
              <a:rPr lang="pl-PL" dirty="0"/>
              <a:t>wypowiedzieć ani rozwiązać stosunku prawnego ze wskazanym uchwałą zarządu jego członkiem lub z inną osobą wykonującą pracę zarobkową będącą członkiem danej zakładowej organizacji związkowej, upoważnioną do reprezentowania tej organizacji wobec pracodawcy albo organu lub osoby dokonującej za pracodawcę czynności w sprawach z zakresu prawa pracy,</a:t>
            </a:r>
          </a:p>
          <a:p>
            <a:pPr marL="0" indent="0" algn="just">
              <a:buNone/>
            </a:pPr>
            <a:r>
              <a:rPr lang="pl-PL" b="1" dirty="0"/>
              <a:t>2)</a:t>
            </a:r>
            <a:r>
              <a:rPr lang="pl-PL" dirty="0"/>
              <a:t> zmienić jednostronnie warunków pracy lub płacy na niekorzyść  osoby wykonującej pracę zarobkową, o której mowa w pkt 1 </a:t>
            </a:r>
          </a:p>
          <a:p>
            <a:pPr marL="0" indent="0" algn="just">
              <a:buNone/>
            </a:pPr>
            <a:r>
              <a:rPr lang="pl-PL" dirty="0"/>
              <a:t>- z wyjątkiem przypadku ogłoszenia upadłości lub likwidacji pracodawcy, a także jeżeli dopuszczają to przepisy odrębne.</a:t>
            </a:r>
          </a:p>
        </p:txBody>
      </p:sp>
    </p:spTree>
    <p:extLst>
      <p:ext uri="{BB962C8B-B14F-4D97-AF65-F5344CB8AC3E}">
        <p14:creationId xmlns:p14="http://schemas.microsoft.com/office/powerpoint/2010/main" val="24191990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89ED385-10C5-40EB-9276-839DAB64B354}"/>
              </a:ext>
            </a:extLst>
          </p:cNvPr>
          <p:cNvSpPr>
            <a:spLocks noGrp="1"/>
          </p:cNvSpPr>
          <p:nvPr>
            <p:ph type="title"/>
          </p:nvPr>
        </p:nvSpPr>
        <p:spPr>
          <a:xfrm>
            <a:off x="1059549" y="340222"/>
            <a:ext cx="10364451" cy="1596177"/>
          </a:xfrm>
        </p:spPr>
        <p:txBody>
          <a:bodyPr/>
          <a:lstStyle/>
          <a:p>
            <a:r>
              <a:rPr lang="pl-PL" dirty="0">
                <a:solidFill>
                  <a:srgbClr val="800000"/>
                </a:solidFill>
                <a:latin typeface="Georgia" panose="02040502050405020303" pitchFamily="18" charset="0"/>
              </a:rPr>
              <a:t>Rozwiązanie</a:t>
            </a:r>
            <a:r>
              <a:rPr lang="pl-PL" dirty="0"/>
              <a:t> </a:t>
            </a:r>
            <a:r>
              <a:rPr lang="pl-PL" dirty="0">
                <a:solidFill>
                  <a:srgbClr val="800000"/>
                </a:solidFill>
                <a:latin typeface="Georgia" panose="02040502050405020303" pitchFamily="18" charset="0"/>
              </a:rPr>
              <a:t>stosunku pracy wypowiedzenie</a:t>
            </a:r>
            <a:endParaRPr lang="pl-PL" dirty="0"/>
          </a:p>
        </p:txBody>
      </p:sp>
      <p:sp>
        <p:nvSpPr>
          <p:cNvPr id="3" name="Symbol zastępczy zawartości 2">
            <a:extLst>
              <a:ext uri="{FF2B5EF4-FFF2-40B4-BE49-F238E27FC236}">
                <a16:creationId xmlns:a16="http://schemas.microsoft.com/office/drawing/2014/main" id="{71C44C65-7351-4E92-BECB-767D3F3E734B}"/>
              </a:ext>
            </a:extLst>
          </p:cNvPr>
          <p:cNvSpPr>
            <a:spLocks noGrp="1"/>
          </p:cNvSpPr>
          <p:nvPr>
            <p:ph sz="quarter" idx="13"/>
          </p:nvPr>
        </p:nvSpPr>
        <p:spPr>
          <a:xfrm>
            <a:off x="914087" y="2055666"/>
            <a:ext cx="10363826" cy="4462112"/>
          </a:xfrm>
        </p:spPr>
        <p:txBody>
          <a:bodyPr>
            <a:normAutofit/>
          </a:bodyPr>
          <a:lstStyle/>
          <a:p>
            <a:pPr marL="0" indent="0" algn="just">
              <a:buNone/>
            </a:pPr>
            <a:r>
              <a:rPr lang="pl-PL" b="1" dirty="0"/>
              <a:t>Art. 44  </a:t>
            </a:r>
            <a:r>
              <a:rPr lang="pl-PL" dirty="0"/>
              <a:t>Pracownik może wnieść odwołanie od wypowiedzenia umowy o pracę do sądu pracy, o którym mowa w dziale dwunastym.</a:t>
            </a:r>
          </a:p>
          <a:p>
            <a:pPr marL="0" indent="0" algn="just">
              <a:buNone/>
            </a:pPr>
            <a:r>
              <a:rPr lang="pl-PL" b="1" dirty="0"/>
              <a:t>Art. 264 </a:t>
            </a:r>
            <a:r>
              <a:rPr lang="pl-PL" dirty="0"/>
              <a:t>Odwołanie od wypowiedzenia umowy o pracę wnosi się do sądu pracy w ciągu 21 dni od dnia doręczenia pisma wypowiadającego umowę o pracę.</a:t>
            </a:r>
          </a:p>
          <a:p>
            <a:pPr marL="0" indent="0" algn="just">
              <a:buNone/>
            </a:pPr>
            <a:r>
              <a:rPr lang="pl-PL" dirty="0"/>
              <a:t>Pracownik może dochodzić przed sądem:</a:t>
            </a:r>
          </a:p>
          <a:p>
            <a:pPr marL="0" indent="0" algn="just">
              <a:buNone/>
            </a:pPr>
            <a:endParaRPr lang="pl-PL" dirty="0"/>
          </a:p>
          <a:p>
            <a:pPr marL="0" indent="0" algn="just">
              <a:buNone/>
            </a:pPr>
            <a:endParaRPr lang="pl-PL" dirty="0"/>
          </a:p>
          <a:p>
            <a:pPr marL="0" indent="0" algn="just">
              <a:buNone/>
            </a:pPr>
            <a:endParaRPr lang="pl-PL" dirty="0"/>
          </a:p>
          <a:p>
            <a:pPr marL="0" indent="0" algn="just">
              <a:buNone/>
            </a:pPr>
            <a:r>
              <a:rPr lang="pl-PL" dirty="0"/>
              <a:t>oraz przysługuje mu wynagrodzenie za czas pozostawania bez pracy</a:t>
            </a:r>
          </a:p>
          <a:p>
            <a:pPr marL="0" indent="0" algn="just">
              <a:buNone/>
            </a:pPr>
            <a:endParaRPr lang="pl-PL" dirty="0"/>
          </a:p>
          <a:p>
            <a:pPr marL="0" indent="0" algn="just">
              <a:buNone/>
            </a:pPr>
            <a:endParaRPr lang="pl-PL" dirty="0"/>
          </a:p>
        </p:txBody>
      </p:sp>
      <p:graphicFrame>
        <p:nvGraphicFramePr>
          <p:cNvPr id="4" name="Diagram 3">
            <a:extLst>
              <a:ext uri="{FF2B5EF4-FFF2-40B4-BE49-F238E27FC236}">
                <a16:creationId xmlns:a16="http://schemas.microsoft.com/office/drawing/2014/main" id="{A8436E26-CEB3-40FD-B081-0C68FEB14ADB}"/>
              </a:ext>
            </a:extLst>
          </p:cNvPr>
          <p:cNvGraphicFramePr/>
          <p:nvPr>
            <p:extLst>
              <p:ext uri="{D42A27DB-BD31-4B8C-83A1-F6EECF244321}">
                <p14:modId xmlns:p14="http://schemas.microsoft.com/office/powerpoint/2010/main" val="2658850989"/>
              </p:ext>
            </p:extLst>
          </p:nvPr>
        </p:nvGraphicFramePr>
        <p:xfrm>
          <a:off x="1059549" y="3681579"/>
          <a:ext cx="9687339" cy="26264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593703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C778E85-435E-43B3-B109-72E6F456EEC7}"/>
              </a:ext>
            </a:extLst>
          </p:cNvPr>
          <p:cNvSpPr>
            <a:spLocks noGrp="1"/>
          </p:cNvSpPr>
          <p:nvPr>
            <p:ph type="title"/>
          </p:nvPr>
        </p:nvSpPr>
        <p:spPr/>
        <p:txBody>
          <a:bodyPr/>
          <a:lstStyle/>
          <a:p>
            <a:r>
              <a:rPr lang="pl-PL" dirty="0">
                <a:solidFill>
                  <a:srgbClr val="800000"/>
                </a:solidFill>
                <a:latin typeface="Georgia" panose="02040502050405020303" pitchFamily="18" charset="0"/>
              </a:rPr>
              <a:t>Rozwiązanie</a:t>
            </a:r>
            <a:r>
              <a:rPr lang="pl-PL" dirty="0"/>
              <a:t> </a:t>
            </a:r>
            <a:r>
              <a:rPr lang="pl-PL" dirty="0">
                <a:solidFill>
                  <a:srgbClr val="800000"/>
                </a:solidFill>
                <a:latin typeface="Georgia" panose="02040502050405020303" pitchFamily="18" charset="0"/>
              </a:rPr>
              <a:t>stosunku pracy </a:t>
            </a:r>
            <a:br>
              <a:rPr lang="pl-PL" dirty="0">
                <a:solidFill>
                  <a:srgbClr val="800000"/>
                </a:solidFill>
                <a:latin typeface="Georgia" panose="02040502050405020303" pitchFamily="18" charset="0"/>
              </a:rPr>
            </a:br>
            <a:r>
              <a:rPr lang="pl-PL" dirty="0">
                <a:solidFill>
                  <a:srgbClr val="800000"/>
                </a:solidFill>
                <a:latin typeface="Georgia" panose="02040502050405020303" pitchFamily="18" charset="0"/>
              </a:rPr>
              <a:t>bez wypowiedzenia</a:t>
            </a:r>
            <a:endParaRPr lang="pl-PL" dirty="0"/>
          </a:p>
        </p:txBody>
      </p:sp>
      <p:sp>
        <p:nvSpPr>
          <p:cNvPr id="3" name="Symbol zastępczy zawartości 2">
            <a:extLst>
              <a:ext uri="{FF2B5EF4-FFF2-40B4-BE49-F238E27FC236}">
                <a16:creationId xmlns:a16="http://schemas.microsoft.com/office/drawing/2014/main" id="{DC5DA349-6B28-4E49-96DE-A80CDA25BB80}"/>
              </a:ext>
            </a:extLst>
          </p:cNvPr>
          <p:cNvSpPr>
            <a:spLocks noGrp="1"/>
          </p:cNvSpPr>
          <p:nvPr>
            <p:ph sz="quarter" idx="13"/>
          </p:nvPr>
        </p:nvSpPr>
        <p:spPr>
          <a:xfrm>
            <a:off x="913774" y="2100470"/>
            <a:ext cx="10363826" cy="4081669"/>
          </a:xfrm>
        </p:spPr>
        <p:txBody>
          <a:bodyPr>
            <a:normAutofit/>
          </a:bodyPr>
          <a:lstStyle/>
          <a:p>
            <a:pPr algn="just"/>
            <a:r>
              <a:rPr lang="pl-PL" dirty="0"/>
              <a:t>Rozwiązanie umowy o pracę bez wypowiedzenia – oświadczenie woli złożone przez jedną stronę stosunku pracy drugiej stronie, powodujące natychmiastowe ustanie tego stosunku prawnego</a:t>
            </a:r>
          </a:p>
          <a:p>
            <a:pPr algn="just"/>
            <a:r>
              <a:rPr lang="pl-PL" dirty="0"/>
              <a:t>Powinno być sporządzone w formie pisemnej, zawierać </a:t>
            </a:r>
            <a:r>
              <a:rPr lang="pl-PL" u="sng" dirty="0"/>
              <a:t>wskazanie przyczyny </a:t>
            </a:r>
            <a:r>
              <a:rPr lang="pl-PL" dirty="0"/>
              <a:t>uzasadniającej rozwiązanie, dodatkowo  W oświadczeniu pracodawcy o rozwiązaniu umowy o pracę bez wypowiedzenia powinno być zawarte </a:t>
            </a:r>
            <a:r>
              <a:rPr lang="pl-PL" u="sng" dirty="0"/>
              <a:t>pouczenie o przysługującym pracownikowi prawie odwołania </a:t>
            </a:r>
            <a:r>
              <a:rPr lang="pl-PL" dirty="0"/>
              <a:t>do sądu pracy</a:t>
            </a:r>
          </a:p>
          <a:p>
            <a:pPr algn="just"/>
            <a:r>
              <a:rPr lang="pl-PL" dirty="0"/>
              <a:t>Rozwiązać umowę o pracę w trybie natychmiastowym może każda ze stron, w każdym czasie zarówno z winy drugiej strony, jak i z przyczyn niezawinionych, przy czym przyczyny te są enumeratywnie wskazane przez ustawodawcę</a:t>
            </a:r>
          </a:p>
          <a:p>
            <a:pPr algn="just"/>
            <a:endParaRPr lang="pl-PL" dirty="0"/>
          </a:p>
        </p:txBody>
      </p:sp>
    </p:spTree>
    <p:extLst>
      <p:ext uri="{BB962C8B-B14F-4D97-AF65-F5344CB8AC3E}">
        <p14:creationId xmlns:p14="http://schemas.microsoft.com/office/powerpoint/2010/main" val="21810259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86BEACC-8C8F-47A1-A02F-24FA39D138AC}"/>
              </a:ext>
            </a:extLst>
          </p:cNvPr>
          <p:cNvSpPr>
            <a:spLocks noGrp="1"/>
          </p:cNvSpPr>
          <p:nvPr>
            <p:ph type="title"/>
          </p:nvPr>
        </p:nvSpPr>
        <p:spPr>
          <a:xfrm>
            <a:off x="1165566" y="0"/>
            <a:ext cx="10364451" cy="1596177"/>
          </a:xfrm>
        </p:spPr>
        <p:txBody>
          <a:bodyPr/>
          <a:lstStyle/>
          <a:p>
            <a:r>
              <a:rPr lang="pl-PL" dirty="0">
                <a:solidFill>
                  <a:srgbClr val="800000"/>
                </a:solidFill>
                <a:latin typeface="Georgia" panose="02040502050405020303" pitchFamily="18" charset="0"/>
              </a:rPr>
              <a:t>Rozwiązanie</a:t>
            </a:r>
            <a:r>
              <a:rPr lang="pl-PL" dirty="0"/>
              <a:t> </a:t>
            </a:r>
            <a:r>
              <a:rPr lang="pl-PL" dirty="0">
                <a:solidFill>
                  <a:srgbClr val="800000"/>
                </a:solidFill>
                <a:latin typeface="Georgia" panose="02040502050405020303" pitchFamily="18" charset="0"/>
              </a:rPr>
              <a:t>stosunku pracy </a:t>
            </a:r>
            <a:br>
              <a:rPr lang="pl-PL" dirty="0">
                <a:solidFill>
                  <a:srgbClr val="800000"/>
                </a:solidFill>
                <a:latin typeface="Georgia" panose="02040502050405020303" pitchFamily="18" charset="0"/>
              </a:rPr>
            </a:br>
            <a:r>
              <a:rPr lang="pl-PL" dirty="0">
                <a:solidFill>
                  <a:srgbClr val="800000"/>
                </a:solidFill>
                <a:latin typeface="Georgia" panose="02040502050405020303" pitchFamily="18" charset="0"/>
              </a:rPr>
              <a:t>bez wypowiedzenia</a:t>
            </a:r>
            <a:endParaRPr lang="pl-PL" dirty="0"/>
          </a:p>
        </p:txBody>
      </p:sp>
      <p:sp>
        <p:nvSpPr>
          <p:cNvPr id="3" name="Symbol zastępczy zawartości 2">
            <a:extLst>
              <a:ext uri="{FF2B5EF4-FFF2-40B4-BE49-F238E27FC236}">
                <a16:creationId xmlns:a16="http://schemas.microsoft.com/office/drawing/2014/main" id="{F1DFB119-4EE7-41B3-BE9B-341597AE6FE9}"/>
              </a:ext>
            </a:extLst>
          </p:cNvPr>
          <p:cNvSpPr>
            <a:spLocks noGrp="1"/>
          </p:cNvSpPr>
          <p:nvPr>
            <p:ph sz="quarter" idx="13"/>
          </p:nvPr>
        </p:nvSpPr>
        <p:spPr>
          <a:xfrm>
            <a:off x="465482" y="1529914"/>
            <a:ext cx="11261035" cy="4546208"/>
          </a:xfrm>
        </p:spPr>
        <p:txBody>
          <a:bodyPr>
            <a:noAutofit/>
          </a:bodyPr>
          <a:lstStyle/>
          <a:p>
            <a:pPr marL="0" indent="0" algn="just">
              <a:buNone/>
            </a:pPr>
            <a:r>
              <a:rPr lang="pl-PL" sz="1500" dirty="0">
                <a:solidFill>
                  <a:srgbClr val="800000"/>
                </a:solidFill>
                <a:latin typeface="Georgia" panose="02040502050405020303" pitchFamily="18" charset="0"/>
                <a:ea typeface="+mj-ea"/>
                <a:cs typeface="+mj-cs"/>
              </a:rPr>
              <a:t>Przez pracodawcę z winy pracownika</a:t>
            </a:r>
            <a:endParaRPr lang="pl-PL" sz="1500" b="1" dirty="0">
              <a:solidFill>
                <a:srgbClr val="800000"/>
              </a:solidFill>
              <a:latin typeface="Georgia" panose="02040502050405020303" pitchFamily="18" charset="0"/>
              <a:ea typeface="+mj-ea"/>
              <a:cs typeface="+mj-cs"/>
            </a:endParaRPr>
          </a:p>
          <a:p>
            <a:pPr marL="0" indent="0" algn="just">
              <a:buNone/>
            </a:pPr>
            <a:r>
              <a:rPr lang="pl-PL" sz="1500" b="1" dirty="0"/>
              <a:t>Art. 52 </a:t>
            </a:r>
            <a:r>
              <a:rPr lang="pl-PL" sz="1500" dirty="0"/>
              <a:t>§ 1. Pracodawca może rozwiązać umowę o pracę bez wypowiedzenia z winy pracownika w razie:</a:t>
            </a:r>
          </a:p>
          <a:p>
            <a:pPr marL="0" indent="0" algn="just">
              <a:buNone/>
            </a:pPr>
            <a:r>
              <a:rPr lang="pl-PL" sz="1500" b="1" dirty="0"/>
              <a:t>1)</a:t>
            </a:r>
            <a:r>
              <a:rPr lang="pl-PL" sz="1500" dirty="0"/>
              <a:t> </a:t>
            </a:r>
            <a:r>
              <a:rPr lang="pl-PL" sz="1500" u="sng" dirty="0"/>
              <a:t>ciężkiego</a:t>
            </a:r>
            <a:r>
              <a:rPr lang="pl-PL" sz="1500" dirty="0"/>
              <a:t> naruszenia przez pracownika </a:t>
            </a:r>
            <a:r>
              <a:rPr lang="pl-PL" sz="1500" u="sng" dirty="0"/>
              <a:t>podstawowych </a:t>
            </a:r>
            <a:r>
              <a:rPr lang="pl-PL" sz="1500" dirty="0"/>
              <a:t>obowiązków pracowniczych;</a:t>
            </a:r>
          </a:p>
          <a:p>
            <a:pPr marL="0" indent="0" algn="just">
              <a:buNone/>
            </a:pPr>
            <a:r>
              <a:rPr lang="pl-PL" sz="1500" b="1" dirty="0"/>
              <a:t>2)</a:t>
            </a:r>
            <a:r>
              <a:rPr lang="pl-PL" sz="1500" dirty="0"/>
              <a:t> popełnienia przez pracownika </a:t>
            </a:r>
            <a:r>
              <a:rPr lang="pl-PL" sz="1500" u="sng" dirty="0"/>
              <a:t>w czasie trwania umowy o pracę przestępstwa</a:t>
            </a:r>
            <a:r>
              <a:rPr lang="pl-PL" sz="1500" dirty="0"/>
              <a:t>, które </a:t>
            </a:r>
            <a:r>
              <a:rPr lang="pl-PL" sz="1500" u="sng" dirty="0"/>
              <a:t>uniemożliwia dalsze zatrudnianie </a:t>
            </a:r>
            <a:r>
              <a:rPr lang="pl-PL" sz="1500" dirty="0"/>
              <a:t>go na zajmowanym stanowisku, jeżeli przestępstwo jest </a:t>
            </a:r>
            <a:r>
              <a:rPr lang="pl-PL" sz="1500" u="sng" dirty="0"/>
              <a:t>oczywiste </a:t>
            </a:r>
            <a:r>
              <a:rPr lang="pl-PL" sz="1500" dirty="0"/>
              <a:t>lub zostało stwierdzone </a:t>
            </a:r>
            <a:r>
              <a:rPr lang="pl-PL" sz="1500" u="sng" dirty="0"/>
              <a:t>prawomocnym wyrokiem</a:t>
            </a:r>
            <a:r>
              <a:rPr lang="pl-PL" sz="1500" dirty="0"/>
              <a:t>;</a:t>
            </a:r>
          </a:p>
          <a:p>
            <a:pPr marL="0" indent="0" algn="just">
              <a:buNone/>
            </a:pPr>
            <a:r>
              <a:rPr lang="pl-PL" sz="1500" b="1" dirty="0"/>
              <a:t>3)</a:t>
            </a:r>
            <a:r>
              <a:rPr lang="pl-PL" sz="1500" dirty="0"/>
              <a:t> </a:t>
            </a:r>
            <a:r>
              <a:rPr lang="pl-PL" sz="1500" u="sng" dirty="0"/>
              <a:t>zawinionej </a:t>
            </a:r>
            <a:r>
              <a:rPr lang="pl-PL" sz="1500" dirty="0"/>
              <a:t>przez pracownika </a:t>
            </a:r>
            <a:r>
              <a:rPr lang="pl-PL" sz="1500" u="sng" dirty="0"/>
              <a:t>utraty uprawnień koniecznych </a:t>
            </a:r>
            <a:r>
              <a:rPr lang="pl-PL" sz="1500" dirty="0"/>
              <a:t>do wykonywania pracy na zajmowanym stanowisku.</a:t>
            </a:r>
          </a:p>
          <a:p>
            <a:pPr marL="0" indent="0" algn="just">
              <a:buNone/>
            </a:pPr>
            <a:r>
              <a:rPr lang="pl-PL" sz="1500" dirty="0"/>
              <a:t>§ 2. Rozwiązanie umowy o pracę bez wypowiedzenia z winy pracownika nie może nastąpić po upływie </a:t>
            </a:r>
            <a:r>
              <a:rPr lang="pl-PL" sz="1500" u="sng" dirty="0"/>
              <a:t>1 miesiąca </a:t>
            </a:r>
            <a:r>
              <a:rPr lang="pl-PL" sz="1500" dirty="0"/>
              <a:t>od uzyskania przez pracodawcę wiadomości o okoliczności uzasadniającej rozwiązanie umowy.</a:t>
            </a:r>
          </a:p>
          <a:p>
            <a:pPr marL="0" indent="0" algn="just">
              <a:buNone/>
            </a:pPr>
            <a:r>
              <a:rPr lang="pl-PL" sz="1500" dirty="0"/>
              <a:t>§ 3. Pracodawca podejmuje decyzję w sprawie rozwiązania umowy po zasięgnięciu opinii reprezentującej pracownika zakładowej organizacji związkowej, którą zawiadamia o przyczynie uzasadniającej rozwiązanie umowy. W razie zastrzeżeń co do zasadności rozwiązania umowy zakładowa organizacja związkowa wyraża swoją opinię niezwłocznie, nie później jednak niż w ciągu 3 dni.</a:t>
            </a:r>
          </a:p>
        </p:txBody>
      </p:sp>
    </p:spTree>
    <p:extLst>
      <p:ext uri="{BB962C8B-B14F-4D97-AF65-F5344CB8AC3E}">
        <p14:creationId xmlns:p14="http://schemas.microsoft.com/office/powerpoint/2010/main" val="17200154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CF49C606-5C1D-421A-B0DD-4C8C33667EE1}"/>
              </a:ext>
            </a:extLst>
          </p:cNvPr>
          <p:cNvSpPr>
            <a:spLocks noGrp="1"/>
          </p:cNvSpPr>
          <p:nvPr>
            <p:ph type="title"/>
          </p:nvPr>
        </p:nvSpPr>
        <p:spPr/>
        <p:txBody>
          <a:bodyPr/>
          <a:lstStyle/>
          <a:p>
            <a:r>
              <a:rPr lang="pl-PL" dirty="0">
                <a:solidFill>
                  <a:srgbClr val="800000"/>
                </a:solidFill>
                <a:latin typeface="Georgia" panose="02040502050405020303" pitchFamily="18" charset="0"/>
              </a:rPr>
              <a:t>Rozwiązanie</a:t>
            </a:r>
            <a:r>
              <a:rPr lang="pl-PL" dirty="0"/>
              <a:t> </a:t>
            </a:r>
            <a:r>
              <a:rPr lang="pl-PL" dirty="0">
                <a:solidFill>
                  <a:srgbClr val="800000"/>
                </a:solidFill>
                <a:latin typeface="Georgia" panose="02040502050405020303" pitchFamily="18" charset="0"/>
              </a:rPr>
              <a:t>stosunku pracy </a:t>
            </a:r>
            <a:br>
              <a:rPr lang="pl-PL" dirty="0">
                <a:solidFill>
                  <a:srgbClr val="800000"/>
                </a:solidFill>
                <a:latin typeface="Georgia" panose="02040502050405020303" pitchFamily="18" charset="0"/>
              </a:rPr>
            </a:br>
            <a:r>
              <a:rPr lang="pl-PL" dirty="0">
                <a:solidFill>
                  <a:srgbClr val="800000"/>
                </a:solidFill>
                <a:latin typeface="Georgia" panose="02040502050405020303" pitchFamily="18" charset="0"/>
              </a:rPr>
              <a:t>bez wypowiedzenia</a:t>
            </a:r>
            <a:endParaRPr lang="pl-PL" dirty="0"/>
          </a:p>
        </p:txBody>
      </p:sp>
      <p:sp>
        <p:nvSpPr>
          <p:cNvPr id="5" name="Symbol zastępczy zawartości 4">
            <a:extLst>
              <a:ext uri="{FF2B5EF4-FFF2-40B4-BE49-F238E27FC236}">
                <a16:creationId xmlns:a16="http://schemas.microsoft.com/office/drawing/2014/main" id="{4C0DAFB7-8E84-42B3-9B9E-2EEB225D3B6A}"/>
              </a:ext>
            </a:extLst>
          </p:cNvPr>
          <p:cNvSpPr>
            <a:spLocks noGrp="1"/>
          </p:cNvSpPr>
          <p:nvPr>
            <p:ph sz="quarter" idx="13"/>
          </p:nvPr>
        </p:nvSpPr>
        <p:spPr>
          <a:xfrm>
            <a:off x="456573" y="1923144"/>
            <a:ext cx="5563227" cy="3185569"/>
          </a:xfrm>
        </p:spPr>
        <p:style>
          <a:lnRef idx="0">
            <a:schemeClr val="accent4"/>
          </a:lnRef>
          <a:fillRef idx="3">
            <a:schemeClr val="accent4"/>
          </a:fillRef>
          <a:effectRef idx="3">
            <a:schemeClr val="accent4"/>
          </a:effectRef>
          <a:fontRef idx="minor">
            <a:schemeClr val="lt1"/>
          </a:fontRef>
        </p:style>
        <p:txBody>
          <a:bodyPr>
            <a:normAutofit fontScale="85000" lnSpcReduction="20000"/>
          </a:bodyPr>
          <a:lstStyle/>
          <a:p>
            <a:pPr marL="0" indent="0" algn="just">
              <a:buNone/>
            </a:pPr>
            <a:r>
              <a:rPr lang="pl-PL" i="1" dirty="0"/>
              <a:t>Utrata uprawnień koniecznych do wykonywania pracy na zajmowanym stanowisku może być podstawą rozwiązania umowy o pracę bez wypowiedzenia wówczas, gdy pracownik zostanie pozbawiony tych uprawnień z własnej winy, wskutek naruszenia obowiązków pracowniczych, dopuszczenia się wykroczenia lub przestępstwa. Decyduje w tym wypadku nie sam czyn zawiniony pracownika, lecz stwierdzenie jego skutków w sferze uprawnień zawodowych.</a:t>
            </a:r>
          </a:p>
          <a:p>
            <a:pPr marL="0" indent="0" algn="just">
              <a:buNone/>
            </a:pPr>
            <a:r>
              <a:rPr lang="pl-PL" dirty="0"/>
              <a:t>SN 26.10.1984 r. I PRN 142/84</a:t>
            </a:r>
          </a:p>
        </p:txBody>
      </p:sp>
      <p:sp>
        <p:nvSpPr>
          <p:cNvPr id="6" name="Symbol zastępczy zawartości 5">
            <a:extLst>
              <a:ext uri="{FF2B5EF4-FFF2-40B4-BE49-F238E27FC236}">
                <a16:creationId xmlns:a16="http://schemas.microsoft.com/office/drawing/2014/main" id="{8A5FE6D9-3BD4-4591-B31E-2D8937FA04EE}"/>
              </a:ext>
            </a:extLst>
          </p:cNvPr>
          <p:cNvSpPr>
            <a:spLocks noGrp="1"/>
          </p:cNvSpPr>
          <p:nvPr>
            <p:ph sz="quarter" idx="14"/>
          </p:nvPr>
        </p:nvSpPr>
        <p:spPr>
          <a:xfrm>
            <a:off x="6019800" y="1923144"/>
            <a:ext cx="5563226" cy="3185569"/>
          </a:xfrm>
        </p:spPr>
        <p:style>
          <a:lnRef idx="0">
            <a:schemeClr val="accent5"/>
          </a:lnRef>
          <a:fillRef idx="3">
            <a:schemeClr val="accent5"/>
          </a:fillRef>
          <a:effectRef idx="3">
            <a:schemeClr val="accent5"/>
          </a:effectRef>
          <a:fontRef idx="minor">
            <a:schemeClr val="lt1"/>
          </a:fontRef>
        </p:style>
        <p:txBody>
          <a:bodyPr>
            <a:normAutofit fontScale="85000" lnSpcReduction="10000"/>
          </a:bodyPr>
          <a:lstStyle/>
          <a:p>
            <a:pPr marL="0" indent="0" algn="just">
              <a:buNone/>
            </a:pPr>
            <a:r>
              <a:rPr lang="pl-PL" i="1" dirty="0"/>
              <a:t>Rozwiązanie umowy o pracę przez zakład pracy bez wypowiedzenia z winy pracownika może nastąpić niezależnie od tego, czy popełnił on przestępstwo na szkodę zakładu pracy czy też osoby trzeciej oraz czy szkoda pozostaje w związku z pracą, jeżeli przestępstwo - popełnione w czasie trwania umowy o pracę - uniemożliwia dalsze zatrudnienie pracownika na zajmowanym stanowisku.</a:t>
            </a:r>
          </a:p>
          <a:p>
            <a:pPr marL="0" indent="0" algn="just">
              <a:buNone/>
            </a:pPr>
            <a:r>
              <a:rPr lang="pl-PL" dirty="0"/>
              <a:t>SN 12.10.1976 r. I PZP 49/76</a:t>
            </a:r>
          </a:p>
        </p:txBody>
      </p:sp>
      <p:sp>
        <p:nvSpPr>
          <p:cNvPr id="8" name="pole tekstowe 7">
            <a:extLst>
              <a:ext uri="{FF2B5EF4-FFF2-40B4-BE49-F238E27FC236}">
                <a16:creationId xmlns:a16="http://schemas.microsoft.com/office/drawing/2014/main" id="{458029F4-F616-4162-8D8C-C80C5B8935E6}"/>
              </a:ext>
            </a:extLst>
          </p:cNvPr>
          <p:cNvSpPr txBox="1"/>
          <p:nvPr/>
        </p:nvSpPr>
        <p:spPr>
          <a:xfrm>
            <a:off x="2206487" y="5108713"/>
            <a:ext cx="7646503" cy="1677382"/>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just"/>
            <a:r>
              <a:rPr lang="pl-PL" sz="1700" i="1" cap="all" dirty="0"/>
              <a:t>W razie rozwiązania umowy o pracę na podstawie art. 52 § 1 pkt 1 KP, ocena rodzaju i stopnia winy pracownika powinna być dokonana w stosunku do naruszenia podstawowych obowiązków pracowniczych, jak i z uwzględnieniem zagrożenia lub naruszenia interesów pracodawcy.</a:t>
            </a:r>
          </a:p>
          <a:p>
            <a:pPr algn="just"/>
            <a:r>
              <a:rPr lang="pl-PL" dirty="0"/>
              <a:t>SN 19.08.1999 r. I PKN 188/99</a:t>
            </a:r>
          </a:p>
        </p:txBody>
      </p:sp>
    </p:spTree>
    <p:extLst>
      <p:ext uri="{BB962C8B-B14F-4D97-AF65-F5344CB8AC3E}">
        <p14:creationId xmlns:p14="http://schemas.microsoft.com/office/powerpoint/2010/main" val="17640239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0C723E94-2D50-443C-B485-4E254DC8AA12}"/>
              </a:ext>
            </a:extLst>
          </p:cNvPr>
          <p:cNvSpPr>
            <a:spLocks noGrp="1"/>
          </p:cNvSpPr>
          <p:nvPr>
            <p:ph type="title"/>
          </p:nvPr>
        </p:nvSpPr>
        <p:spPr>
          <a:xfrm>
            <a:off x="1165566" y="-39047"/>
            <a:ext cx="10364451" cy="1596177"/>
          </a:xfrm>
        </p:spPr>
        <p:txBody>
          <a:bodyPr/>
          <a:lstStyle/>
          <a:p>
            <a:r>
              <a:rPr lang="pl-PL" dirty="0">
                <a:solidFill>
                  <a:srgbClr val="800000"/>
                </a:solidFill>
                <a:latin typeface="Georgia" panose="02040502050405020303" pitchFamily="18" charset="0"/>
              </a:rPr>
              <a:t>Rozwiązanie</a:t>
            </a:r>
            <a:r>
              <a:rPr lang="pl-PL" dirty="0"/>
              <a:t> </a:t>
            </a:r>
            <a:r>
              <a:rPr lang="pl-PL" dirty="0">
                <a:solidFill>
                  <a:srgbClr val="800000"/>
                </a:solidFill>
                <a:latin typeface="Georgia" panose="02040502050405020303" pitchFamily="18" charset="0"/>
              </a:rPr>
              <a:t>stosunku pracy </a:t>
            </a:r>
            <a:br>
              <a:rPr lang="pl-PL" dirty="0">
                <a:solidFill>
                  <a:srgbClr val="800000"/>
                </a:solidFill>
                <a:latin typeface="Georgia" panose="02040502050405020303" pitchFamily="18" charset="0"/>
              </a:rPr>
            </a:br>
            <a:r>
              <a:rPr lang="pl-PL" dirty="0">
                <a:solidFill>
                  <a:srgbClr val="800000"/>
                </a:solidFill>
                <a:latin typeface="Georgia" panose="02040502050405020303" pitchFamily="18" charset="0"/>
              </a:rPr>
              <a:t>bez wypowiedzenia</a:t>
            </a:r>
            <a:endParaRPr lang="pl-PL" dirty="0"/>
          </a:p>
        </p:txBody>
      </p:sp>
      <p:sp>
        <p:nvSpPr>
          <p:cNvPr id="6" name="Symbol zastępczy zawartości 5">
            <a:extLst>
              <a:ext uri="{FF2B5EF4-FFF2-40B4-BE49-F238E27FC236}">
                <a16:creationId xmlns:a16="http://schemas.microsoft.com/office/drawing/2014/main" id="{32D2B34F-1A5F-41F3-B310-641A60A2E58F}"/>
              </a:ext>
            </a:extLst>
          </p:cNvPr>
          <p:cNvSpPr>
            <a:spLocks noGrp="1"/>
          </p:cNvSpPr>
          <p:nvPr>
            <p:ph sz="quarter" idx="13"/>
          </p:nvPr>
        </p:nvSpPr>
        <p:spPr>
          <a:xfrm>
            <a:off x="371061" y="1272208"/>
            <a:ext cx="10880035" cy="5300870"/>
          </a:xfrm>
        </p:spPr>
        <p:txBody>
          <a:bodyPr>
            <a:normAutofit fontScale="62500" lnSpcReduction="20000"/>
          </a:bodyPr>
          <a:lstStyle/>
          <a:p>
            <a:pPr marL="0" indent="0" algn="just">
              <a:buNone/>
            </a:pPr>
            <a:r>
              <a:rPr lang="pl-PL" dirty="0">
                <a:solidFill>
                  <a:srgbClr val="800000"/>
                </a:solidFill>
                <a:latin typeface="Georgia" panose="02040502050405020303" pitchFamily="18" charset="0"/>
              </a:rPr>
              <a:t>Przez pracodawcę z przyczyn niezawinionych</a:t>
            </a:r>
          </a:p>
          <a:p>
            <a:pPr marL="0" indent="0" algn="just">
              <a:buNone/>
            </a:pPr>
            <a:r>
              <a:rPr lang="pl-PL" b="1" dirty="0"/>
              <a:t>Art. 53</a:t>
            </a:r>
          </a:p>
          <a:p>
            <a:pPr marL="0" indent="0" algn="just">
              <a:buNone/>
            </a:pPr>
            <a:r>
              <a:rPr lang="pl-PL" dirty="0"/>
              <a:t>§ 1. Pracodawca może rozwiązać umowę o pracę bez wypowiedzenia:</a:t>
            </a:r>
          </a:p>
          <a:p>
            <a:pPr marL="0" indent="0" algn="just">
              <a:buNone/>
            </a:pPr>
            <a:r>
              <a:rPr lang="pl-PL" b="1" dirty="0"/>
              <a:t>1)</a:t>
            </a:r>
            <a:r>
              <a:rPr lang="pl-PL" dirty="0"/>
              <a:t> jeżeli niezdolność pracownika do pracy wskutek choroby trwa:</a:t>
            </a:r>
          </a:p>
          <a:p>
            <a:pPr marL="0" indent="0" algn="just">
              <a:buNone/>
            </a:pPr>
            <a:r>
              <a:rPr lang="pl-PL" b="1" dirty="0"/>
              <a:t>a)</a:t>
            </a:r>
            <a:r>
              <a:rPr lang="pl-PL" dirty="0"/>
              <a:t> dłużej niż 3 miesiące - gdy pracownik był zatrudniony u danego pracodawcy krócej niż 6 miesięcy,</a:t>
            </a:r>
          </a:p>
          <a:p>
            <a:pPr marL="0" indent="0" algn="just">
              <a:buNone/>
            </a:pPr>
            <a:r>
              <a:rPr lang="pl-PL" b="1" dirty="0"/>
              <a:t>b)</a:t>
            </a:r>
            <a:r>
              <a:rPr lang="pl-PL" dirty="0"/>
              <a:t> dłużej niż łączny okres pobierania z tego tytułu wynagrodzenia i zasiłku oraz pobierania świadczenia rehabilitacyjnego przez pierwsze 3 miesiące - gdy pracownik był zatrudniony u danego pracodawcy co najmniej 6 miesięcy lub jeżeli niezdolność do pracy została spowodowana wypadkiem przy pracy albo chorobą zawodową;</a:t>
            </a:r>
          </a:p>
          <a:p>
            <a:pPr marL="0" indent="0" algn="just">
              <a:buNone/>
            </a:pPr>
            <a:r>
              <a:rPr lang="pl-PL" b="1" dirty="0"/>
              <a:t>2)</a:t>
            </a:r>
            <a:r>
              <a:rPr lang="pl-PL" dirty="0"/>
              <a:t> w razie usprawiedliwionej nieobecności pracownika w pracy z innych przyczyn niż wymienione w pkt 1, trwającej dłużej niż 1 miesiąc.</a:t>
            </a:r>
          </a:p>
          <a:p>
            <a:pPr marL="0" indent="0" algn="just">
              <a:buNone/>
            </a:pPr>
            <a:r>
              <a:rPr lang="pl-PL" dirty="0"/>
              <a:t>§ 2. Rozwiązanie umowy o pracę bez wypowiedzenia nie może nastąpić w razie nieobecności pracownika w pracy z powodu sprawowania opieki nad dzieckiem - w okresie pobierania z tego tytułu zasiłku, a w przypadku odosobnienia pracownika ze względu na chorobę zakaźną - w okresie pobierania z tego tytułu wynagrodzenia i zasiłku.</a:t>
            </a:r>
          </a:p>
          <a:p>
            <a:pPr marL="0" indent="0" algn="just">
              <a:buNone/>
            </a:pPr>
            <a:r>
              <a:rPr lang="pl-PL" dirty="0"/>
              <a:t>§ 3. Rozwiązanie umowy o pracę bez wypowiedzenia nie może nastąpić po stawieniu się pracownika do pracy w związku z ustaniem przyczyny nieobecności.</a:t>
            </a:r>
          </a:p>
          <a:p>
            <a:pPr marL="0" indent="0" algn="just">
              <a:buNone/>
            </a:pPr>
            <a:r>
              <a:rPr lang="pl-PL" dirty="0"/>
              <a:t>§ 4. Przepisy art. 36 §1(1)  i art. 52 § 3  stosuje się odpowiednio.</a:t>
            </a:r>
          </a:p>
          <a:p>
            <a:pPr marL="0" indent="0" algn="just">
              <a:buNone/>
            </a:pPr>
            <a:r>
              <a:rPr lang="pl-PL" dirty="0"/>
              <a:t>§ 5. Pracodawca powinien w miarę możliwości ponownie zatrudnić pracownika, który w okresie 6 miesięcy od rozwiązania umowy o pracę bez wypowiedzenia, z przyczyn wymienionych w § 1 i 2, zgłosi swój powrót do pracy niezwłocznie po ustaniu tych przyczyn.</a:t>
            </a:r>
          </a:p>
        </p:txBody>
      </p:sp>
    </p:spTree>
    <p:extLst>
      <p:ext uri="{BB962C8B-B14F-4D97-AF65-F5344CB8AC3E}">
        <p14:creationId xmlns:p14="http://schemas.microsoft.com/office/powerpoint/2010/main" val="4024946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CB7AC0D-FA80-4340-934F-65C758520CC6}"/>
              </a:ext>
            </a:extLst>
          </p:cNvPr>
          <p:cNvSpPr>
            <a:spLocks noGrp="1"/>
          </p:cNvSpPr>
          <p:nvPr>
            <p:ph type="title"/>
          </p:nvPr>
        </p:nvSpPr>
        <p:spPr/>
        <p:txBody>
          <a:bodyPr>
            <a:normAutofit/>
          </a:bodyPr>
          <a:lstStyle/>
          <a:p>
            <a:r>
              <a:rPr lang="pl-PL" sz="4000" dirty="0">
                <a:solidFill>
                  <a:srgbClr val="800000"/>
                </a:solidFill>
                <a:latin typeface="Georgia" panose="02040502050405020303" pitchFamily="18" charset="0"/>
              </a:rPr>
              <a:t>Pojęcie ustania stosunku pracy</a:t>
            </a:r>
          </a:p>
        </p:txBody>
      </p:sp>
      <p:sp>
        <p:nvSpPr>
          <p:cNvPr id="3" name="Symbol zastępczy zawartości 2">
            <a:extLst>
              <a:ext uri="{FF2B5EF4-FFF2-40B4-BE49-F238E27FC236}">
                <a16:creationId xmlns:a16="http://schemas.microsoft.com/office/drawing/2014/main" id="{B696A117-32A2-4778-94C5-9A27173825E3}"/>
              </a:ext>
            </a:extLst>
          </p:cNvPr>
          <p:cNvSpPr>
            <a:spLocks noGrp="1"/>
          </p:cNvSpPr>
          <p:nvPr>
            <p:ph sz="quarter" idx="13"/>
          </p:nvPr>
        </p:nvSpPr>
        <p:spPr/>
        <p:txBody>
          <a:bodyPr/>
          <a:lstStyle/>
          <a:p>
            <a:r>
              <a:rPr lang="pl-PL" dirty="0">
                <a:solidFill>
                  <a:srgbClr val="800000"/>
                </a:solidFill>
              </a:rPr>
              <a:t>Ustanie stosunku pracy to instytucja obejmująca </a:t>
            </a:r>
            <a:r>
              <a:rPr lang="pl-PL" u="sng" dirty="0">
                <a:solidFill>
                  <a:srgbClr val="800000"/>
                </a:solidFill>
              </a:rPr>
              <a:t>rozwiązanie </a:t>
            </a:r>
            <a:r>
              <a:rPr lang="pl-PL" dirty="0">
                <a:solidFill>
                  <a:srgbClr val="800000"/>
                </a:solidFill>
              </a:rPr>
              <a:t>stosunku pracy oraz jego </a:t>
            </a:r>
            <a:r>
              <a:rPr lang="pl-PL" u="sng" dirty="0">
                <a:solidFill>
                  <a:srgbClr val="800000"/>
                </a:solidFill>
              </a:rPr>
              <a:t>wygaśnięcie</a:t>
            </a:r>
          </a:p>
          <a:p>
            <a:endParaRPr lang="pl-PL" dirty="0"/>
          </a:p>
        </p:txBody>
      </p:sp>
      <p:graphicFrame>
        <p:nvGraphicFramePr>
          <p:cNvPr id="4" name="Diagram 3">
            <a:extLst>
              <a:ext uri="{FF2B5EF4-FFF2-40B4-BE49-F238E27FC236}">
                <a16:creationId xmlns:a16="http://schemas.microsoft.com/office/drawing/2014/main" id="{04C3965A-DE4F-4E5B-8965-08F5C4210EC4}"/>
              </a:ext>
            </a:extLst>
          </p:cNvPr>
          <p:cNvGraphicFramePr/>
          <p:nvPr>
            <p:extLst>
              <p:ext uri="{D42A27DB-BD31-4B8C-83A1-F6EECF244321}">
                <p14:modId xmlns:p14="http://schemas.microsoft.com/office/powerpoint/2010/main" val="4236239565"/>
              </p:ext>
            </p:extLst>
          </p:nvPr>
        </p:nvGraphicFramePr>
        <p:xfrm>
          <a:off x="1224408" y="3047999"/>
          <a:ext cx="9742557" cy="50026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657118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8582CC-94A8-461C-AA65-F9C2B67BA568}"/>
              </a:ext>
            </a:extLst>
          </p:cNvPr>
          <p:cNvSpPr>
            <a:spLocks noGrp="1"/>
          </p:cNvSpPr>
          <p:nvPr>
            <p:ph type="title"/>
          </p:nvPr>
        </p:nvSpPr>
        <p:spPr/>
        <p:txBody>
          <a:bodyPr>
            <a:normAutofit/>
          </a:bodyPr>
          <a:lstStyle/>
          <a:p>
            <a:r>
              <a:rPr lang="pl-PL" dirty="0">
                <a:solidFill>
                  <a:srgbClr val="800000"/>
                </a:solidFill>
                <a:latin typeface="Georgia" panose="02040502050405020303" pitchFamily="18" charset="0"/>
              </a:rPr>
              <a:t>Rozwiązanie</a:t>
            </a:r>
            <a:r>
              <a:rPr lang="pl-PL" dirty="0"/>
              <a:t> </a:t>
            </a:r>
            <a:r>
              <a:rPr lang="pl-PL" dirty="0">
                <a:solidFill>
                  <a:srgbClr val="800000"/>
                </a:solidFill>
                <a:latin typeface="Georgia" panose="02040502050405020303" pitchFamily="18" charset="0"/>
              </a:rPr>
              <a:t>stosunku pracy </a:t>
            </a:r>
            <a:br>
              <a:rPr lang="pl-PL" dirty="0">
                <a:solidFill>
                  <a:srgbClr val="800000"/>
                </a:solidFill>
                <a:latin typeface="Georgia" panose="02040502050405020303" pitchFamily="18" charset="0"/>
              </a:rPr>
            </a:br>
            <a:r>
              <a:rPr lang="pl-PL" dirty="0">
                <a:solidFill>
                  <a:srgbClr val="800000"/>
                </a:solidFill>
                <a:latin typeface="Georgia" panose="02040502050405020303" pitchFamily="18" charset="0"/>
              </a:rPr>
              <a:t>bez wypowiedzenia</a:t>
            </a:r>
            <a:br>
              <a:rPr lang="pl-PL" dirty="0">
                <a:solidFill>
                  <a:srgbClr val="800000"/>
                </a:solidFill>
                <a:latin typeface="Georgia" panose="02040502050405020303" pitchFamily="18" charset="0"/>
              </a:rPr>
            </a:br>
            <a:r>
              <a:rPr lang="pl-PL" sz="2000" dirty="0">
                <a:solidFill>
                  <a:srgbClr val="800000"/>
                </a:solidFill>
                <a:latin typeface="Georgia" panose="02040502050405020303" pitchFamily="18" charset="0"/>
              </a:rPr>
              <a:t>Przez pracownika</a:t>
            </a:r>
            <a:endParaRPr lang="pl-PL" sz="2000" dirty="0"/>
          </a:p>
        </p:txBody>
      </p:sp>
      <p:sp>
        <p:nvSpPr>
          <p:cNvPr id="4" name="Symbol zastępczy tekstu 3">
            <a:extLst>
              <a:ext uri="{FF2B5EF4-FFF2-40B4-BE49-F238E27FC236}">
                <a16:creationId xmlns:a16="http://schemas.microsoft.com/office/drawing/2014/main" id="{B1B5DFB8-6C9E-4957-AD32-31E8D2182CE1}"/>
              </a:ext>
            </a:extLst>
          </p:cNvPr>
          <p:cNvSpPr>
            <a:spLocks noGrp="1"/>
          </p:cNvSpPr>
          <p:nvPr>
            <p:ph type="body" idx="1"/>
          </p:nvPr>
        </p:nvSpPr>
        <p:spPr>
          <a:xfrm>
            <a:off x="1030050" y="2246243"/>
            <a:ext cx="4873474" cy="804769"/>
          </a:xfrm>
        </p:spPr>
        <p:style>
          <a:lnRef idx="0">
            <a:schemeClr val="accent4"/>
          </a:lnRef>
          <a:fillRef idx="3">
            <a:schemeClr val="accent4"/>
          </a:fillRef>
          <a:effectRef idx="3">
            <a:schemeClr val="accent4"/>
          </a:effectRef>
          <a:fontRef idx="minor">
            <a:schemeClr val="lt1"/>
          </a:fontRef>
        </p:style>
        <p:txBody>
          <a:bodyPr/>
          <a:lstStyle/>
          <a:p>
            <a:pPr algn="ctr"/>
            <a:r>
              <a:rPr lang="pl-PL" dirty="0"/>
              <a:t>Z winy pracodawcy</a:t>
            </a:r>
            <a:br>
              <a:rPr lang="pl-PL" dirty="0"/>
            </a:br>
            <a:endParaRPr lang="pl-PL" dirty="0"/>
          </a:p>
        </p:txBody>
      </p:sp>
      <p:sp>
        <p:nvSpPr>
          <p:cNvPr id="3" name="Symbol zastępczy zawartości 2">
            <a:extLst>
              <a:ext uri="{FF2B5EF4-FFF2-40B4-BE49-F238E27FC236}">
                <a16:creationId xmlns:a16="http://schemas.microsoft.com/office/drawing/2014/main" id="{86BA0758-8551-4F60-8ECD-8D323BBF7840}"/>
              </a:ext>
            </a:extLst>
          </p:cNvPr>
          <p:cNvSpPr>
            <a:spLocks noGrp="1"/>
          </p:cNvSpPr>
          <p:nvPr>
            <p:ph sz="quarter" idx="13"/>
          </p:nvPr>
        </p:nvSpPr>
        <p:spPr/>
        <p:style>
          <a:lnRef idx="0">
            <a:schemeClr val="accent5"/>
          </a:lnRef>
          <a:fillRef idx="3">
            <a:schemeClr val="accent5"/>
          </a:fillRef>
          <a:effectRef idx="3">
            <a:schemeClr val="accent5"/>
          </a:effectRef>
          <a:fontRef idx="minor">
            <a:schemeClr val="lt1"/>
          </a:fontRef>
        </p:style>
        <p:txBody>
          <a:bodyPr/>
          <a:lstStyle/>
          <a:p>
            <a:pPr marL="0" indent="0" algn="just">
              <a:buNone/>
            </a:pPr>
            <a:r>
              <a:rPr lang="pl-PL" dirty="0"/>
              <a:t>pracodawca dopuścił się ciężkiego naruszenia podstawowych obowiązków wobec pracownika; w takim przypadku pracownikowi przysługuje odszkodowanie w wysokości wynagrodzenia za okres wypowiedzenia</a:t>
            </a:r>
          </a:p>
        </p:txBody>
      </p:sp>
      <p:sp>
        <p:nvSpPr>
          <p:cNvPr id="5" name="Symbol zastępczy tekstu 4">
            <a:extLst>
              <a:ext uri="{FF2B5EF4-FFF2-40B4-BE49-F238E27FC236}">
                <a16:creationId xmlns:a16="http://schemas.microsoft.com/office/drawing/2014/main" id="{7A62CB0D-0D33-4901-A346-6982256D0A02}"/>
              </a:ext>
            </a:extLst>
          </p:cNvPr>
          <p:cNvSpPr>
            <a:spLocks noGrp="1"/>
          </p:cNvSpPr>
          <p:nvPr>
            <p:ph type="body" sz="quarter" idx="3"/>
          </p:nvPr>
        </p:nvSpPr>
        <p:spPr>
          <a:xfrm>
            <a:off x="6280146" y="2292626"/>
            <a:ext cx="4881804" cy="758386"/>
          </a:xfrm>
        </p:spPr>
        <p:style>
          <a:lnRef idx="0">
            <a:schemeClr val="accent5"/>
          </a:lnRef>
          <a:fillRef idx="3">
            <a:schemeClr val="accent5"/>
          </a:fillRef>
          <a:effectRef idx="3">
            <a:schemeClr val="accent5"/>
          </a:effectRef>
          <a:fontRef idx="minor">
            <a:schemeClr val="lt1"/>
          </a:fontRef>
        </p:style>
        <p:txBody>
          <a:bodyPr/>
          <a:lstStyle/>
          <a:p>
            <a:pPr algn="ctr"/>
            <a:r>
              <a:rPr lang="pl-PL" dirty="0"/>
              <a:t>Z przyczyn niezawinionych przez pracodawcę</a:t>
            </a:r>
          </a:p>
        </p:txBody>
      </p:sp>
      <p:sp>
        <p:nvSpPr>
          <p:cNvPr id="6" name="Symbol zastępczy zawartości 5">
            <a:extLst>
              <a:ext uri="{FF2B5EF4-FFF2-40B4-BE49-F238E27FC236}">
                <a16:creationId xmlns:a16="http://schemas.microsoft.com/office/drawing/2014/main" id="{60E20155-2B71-4D0B-8938-C2DAEB49BFA8}"/>
              </a:ext>
            </a:extLst>
          </p:cNvPr>
          <p:cNvSpPr>
            <a:spLocks noGrp="1"/>
          </p:cNvSpPr>
          <p:nvPr>
            <p:ph sz="quarter" idx="14"/>
          </p:nvPr>
        </p:nvSpPr>
        <p:spPr/>
        <p:style>
          <a:lnRef idx="0">
            <a:schemeClr val="accent4"/>
          </a:lnRef>
          <a:fillRef idx="3">
            <a:schemeClr val="accent4"/>
          </a:fillRef>
          <a:effectRef idx="3">
            <a:schemeClr val="accent4"/>
          </a:effectRef>
          <a:fontRef idx="minor">
            <a:schemeClr val="lt1"/>
          </a:fontRef>
        </p:style>
        <p:txBody>
          <a:bodyPr>
            <a:normAutofit fontScale="92500" lnSpcReduction="10000"/>
          </a:bodyPr>
          <a:lstStyle/>
          <a:p>
            <a:pPr marL="0" indent="0" algn="just">
              <a:buNone/>
            </a:pPr>
            <a:r>
              <a:rPr lang="pl-PL" dirty="0"/>
              <a:t>Jeżeli zostanie wydane orzeczenie lekarskie stwierdzające szkodliwy wpływ wykonywanej pracy na zdrowie pracownika, a pracodawca nie przeniesie go w terminie wskazanym w orzeczeniu lekarskim do innej pracy, odpowiedniej ze względu na stan jego zdrowia i kwalifikacje zawodowe</a:t>
            </a:r>
          </a:p>
        </p:txBody>
      </p:sp>
    </p:spTree>
    <p:extLst>
      <p:ext uri="{BB962C8B-B14F-4D97-AF65-F5344CB8AC3E}">
        <p14:creationId xmlns:p14="http://schemas.microsoft.com/office/powerpoint/2010/main" val="20744705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FBA94B-EE40-4509-AFEA-4DF5AD553383}"/>
              </a:ext>
            </a:extLst>
          </p:cNvPr>
          <p:cNvSpPr>
            <a:spLocks noGrp="1"/>
          </p:cNvSpPr>
          <p:nvPr>
            <p:ph type="title"/>
          </p:nvPr>
        </p:nvSpPr>
        <p:spPr/>
        <p:txBody>
          <a:bodyPr/>
          <a:lstStyle/>
          <a:p>
            <a:r>
              <a:rPr lang="pl-PL" dirty="0">
                <a:solidFill>
                  <a:srgbClr val="800000"/>
                </a:solidFill>
                <a:latin typeface="Georgia" panose="02040502050405020303" pitchFamily="18" charset="0"/>
              </a:rPr>
              <a:t>Rozwiązanie</a:t>
            </a:r>
            <a:r>
              <a:rPr lang="pl-PL" dirty="0"/>
              <a:t> </a:t>
            </a:r>
            <a:r>
              <a:rPr lang="pl-PL" dirty="0">
                <a:solidFill>
                  <a:srgbClr val="800000"/>
                </a:solidFill>
                <a:latin typeface="Georgia" panose="02040502050405020303" pitchFamily="18" charset="0"/>
              </a:rPr>
              <a:t>stosunku pracy </a:t>
            </a:r>
            <a:br>
              <a:rPr lang="pl-PL" dirty="0">
                <a:solidFill>
                  <a:srgbClr val="800000"/>
                </a:solidFill>
                <a:latin typeface="Georgia" panose="02040502050405020303" pitchFamily="18" charset="0"/>
              </a:rPr>
            </a:br>
            <a:r>
              <a:rPr lang="pl-PL" dirty="0">
                <a:solidFill>
                  <a:srgbClr val="800000"/>
                </a:solidFill>
                <a:latin typeface="Georgia" panose="02040502050405020303" pitchFamily="18" charset="0"/>
              </a:rPr>
              <a:t>bez wypowiedzenia</a:t>
            </a:r>
            <a:endParaRPr lang="pl-PL" dirty="0"/>
          </a:p>
        </p:txBody>
      </p:sp>
      <p:sp>
        <p:nvSpPr>
          <p:cNvPr id="3" name="Symbol zastępczy zawartości 2">
            <a:extLst>
              <a:ext uri="{FF2B5EF4-FFF2-40B4-BE49-F238E27FC236}">
                <a16:creationId xmlns:a16="http://schemas.microsoft.com/office/drawing/2014/main" id="{0FC48132-0151-4DB4-8675-8E0302AB310D}"/>
              </a:ext>
            </a:extLst>
          </p:cNvPr>
          <p:cNvSpPr>
            <a:spLocks noGrp="1"/>
          </p:cNvSpPr>
          <p:nvPr>
            <p:ph sz="quarter" idx="13"/>
          </p:nvPr>
        </p:nvSpPr>
        <p:spPr/>
        <p:txBody>
          <a:bodyPr>
            <a:normAutofit fontScale="92500" lnSpcReduction="20000"/>
          </a:bodyPr>
          <a:lstStyle/>
          <a:p>
            <a:pPr algn="just"/>
            <a:r>
              <a:rPr lang="pl-PL" dirty="0"/>
              <a:t>Pracownikowi, z którym rozwiązano umowę o pracę bez wypowiedzenia z naruszeniem przepisów o rozwiązywaniu umów o pracę w tym trybie, przysługuje roszczenie o przywrócenie do pracy na poprzednich warunkach albo o odszkodowanie oraz wynagrodzenie za czas pozostawania bez pracy</a:t>
            </a:r>
          </a:p>
          <a:p>
            <a:pPr algn="just"/>
            <a:r>
              <a:rPr lang="pl-PL" dirty="0"/>
              <a:t>W razie nieuzasadnionego rozwiązania przez pracownika umowy o pracę bez wypowiedzenia na podstawie art. 55 §1(1) pracodawcy przysługuje roszczenie o odszkodowanie. O odszkodowaniu orzeka sąd pracy</a:t>
            </a:r>
          </a:p>
          <a:p>
            <a:pPr marL="0" indent="0" algn="just">
              <a:buNone/>
            </a:pPr>
            <a:r>
              <a:rPr lang="pl-PL" b="1" dirty="0"/>
              <a:t>Art. 264 </a:t>
            </a:r>
            <a:r>
              <a:rPr lang="pl-PL" dirty="0"/>
              <a:t>§ 2. Żądanie przywrócenia do pracy lub odszkodowania wnosi się do sądu pracy w ciągu 21 dni od dnia doręczenia zawiadomienia o rozwiązaniu umowy o pracę bez wypowiedzenia lub od dnia wygaśnięcia umowy o pracę.</a:t>
            </a:r>
          </a:p>
          <a:p>
            <a:pPr algn="just"/>
            <a:endParaRPr lang="pl-PL" dirty="0"/>
          </a:p>
        </p:txBody>
      </p:sp>
    </p:spTree>
    <p:extLst>
      <p:ext uri="{BB962C8B-B14F-4D97-AF65-F5344CB8AC3E}">
        <p14:creationId xmlns:p14="http://schemas.microsoft.com/office/powerpoint/2010/main" val="2126163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6953CBE-6A34-4234-BD3B-B5D0104BFB0C}"/>
              </a:ext>
            </a:extLst>
          </p:cNvPr>
          <p:cNvSpPr>
            <a:spLocks noGrp="1"/>
          </p:cNvSpPr>
          <p:nvPr>
            <p:ph type="title"/>
          </p:nvPr>
        </p:nvSpPr>
        <p:spPr/>
        <p:txBody>
          <a:bodyPr/>
          <a:lstStyle/>
          <a:p>
            <a:r>
              <a:rPr lang="pl-PL" dirty="0">
                <a:solidFill>
                  <a:srgbClr val="800000"/>
                </a:solidFill>
                <a:latin typeface="Georgia" panose="02040502050405020303" pitchFamily="18" charset="0"/>
              </a:rPr>
              <a:t>Rozwiązanie</a:t>
            </a:r>
            <a:r>
              <a:rPr lang="pl-PL" dirty="0"/>
              <a:t> </a:t>
            </a:r>
            <a:r>
              <a:rPr lang="pl-PL" dirty="0">
                <a:solidFill>
                  <a:srgbClr val="800000"/>
                </a:solidFill>
                <a:latin typeface="Georgia" panose="02040502050405020303" pitchFamily="18" charset="0"/>
              </a:rPr>
              <a:t>stosunku pracy </a:t>
            </a:r>
            <a:br>
              <a:rPr lang="pl-PL" dirty="0">
                <a:solidFill>
                  <a:srgbClr val="800000"/>
                </a:solidFill>
                <a:latin typeface="Georgia" panose="02040502050405020303" pitchFamily="18" charset="0"/>
              </a:rPr>
            </a:br>
            <a:r>
              <a:rPr lang="pl-PL" dirty="0">
                <a:solidFill>
                  <a:srgbClr val="800000"/>
                </a:solidFill>
                <a:latin typeface="Georgia" panose="02040502050405020303" pitchFamily="18" charset="0"/>
              </a:rPr>
              <a:t>z upływem czasu, na który umowa o pracę była zawarta</a:t>
            </a:r>
          </a:p>
        </p:txBody>
      </p:sp>
      <p:sp>
        <p:nvSpPr>
          <p:cNvPr id="3" name="Symbol zastępczy zawartości 2">
            <a:extLst>
              <a:ext uri="{FF2B5EF4-FFF2-40B4-BE49-F238E27FC236}">
                <a16:creationId xmlns:a16="http://schemas.microsoft.com/office/drawing/2014/main" id="{72B4CC2E-CA41-4972-8C2B-35228AE703E9}"/>
              </a:ext>
            </a:extLst>
          </p:cNvPr>
          <p:cNvSpPr>
            <a:spLocks noGrp="1"/>
          </p:cNvSpPr>
          <p:nvPr>
            <p:ph sz="quarter" idx="13"/>
          </p:nvPr>
        </p:nvSpPr>
        <p:spPr>
          <a:xfrm>
            <a:off x="821009" y="2815376"/>
            <a:ext cx="10363826" cy="3424107"/>
          </a:xfrm>
        </p:spPr>
        <p:txBody>
          <a:bodyPr/>
          <a:lstStyle/>
          <a:p>
            <a:pPr algn="just"/>
            <a:r>
              <a:rPr lang="pl-PL" dirty="0"/>
              <a:t>Z upływem czasu, na który strony zawarły umowę o pracę na czas określony, stosunek pracy </a:t>
            </a:r>
            <a:r>
              <a:rPr lang="pl-PL" u="sng" dirty="0"/>
              <a:t>rozwiązuje się</a:t>
            </a:r>
          </a:p>
          <a:p>
            <a:pPr algn="just"/>
            <a:r>
              <a:rPr lang="pl-PL" dirty="0"/>
              <a:t>Umowa o pracę ustaje w tym przypadku </a:t>
            </a:r>
            <a:r>
              <a:rPr lang="pl-PL" u="sng" dirty="0"/>
              <a:t>z woli stron</a:t>
            </a:r>
            <a:r>
              <a:rPr lang="pl-PL" dirty="0"/>
              <a:t>, które z góry określiły zdarzenie ją rozwiązujące</a:t>
            </a:r>
          </a:p>
          <a:p>
            <a:pPr algn="just"/>
            <a:r>
              <a:rPr lang="pl-PL" dirty="0"/>
              <a:t>Zdarzeniem tym jest </a:t>
            </a:r>
            <a:r>
              <a:rPr lang="pl-PL" u="sng" dirty="0"/>
              <a:t>upływ czasu</a:t>
            </a:r>
            <a:r>
              <a:rPr lang="pl-PL" dirty="0"/>
              <a:t>, nie zaś czynność prawna </a:t>
            </a:r>
          </a:p>
          <a:p>
            <a:pPr marL="0" indent="0" algn="just">
              <a:buNone/>
            </a:pPr>
            <a:endParaRPr lang="pl-PL" dirty="0"/>
          </a:p>
        </p:txBody>
      </p:sp>
    </p:spTree>
    <p:extLst>
      <p:ext uri="{BB962C8B-B14F-4D97-AF65-F5344CB8AC3E}">
        <p14:creationId xmlns:p14="http://schemas.microsoft.com/office/powerpoint/2010/main" val="14616060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D077B3-1398-4BCD-A383-71D86D16D8F6}"/>
              </a:ext>
            </a:extLst>
          </p:cNvPr>
          <p:cNvSpPr>
            <a:spLocks noGrp="1"/>
          </p:cNvSpPr>
          <p:nvPr>
            <p:ph type="title"/>
          </p:nvPr>
        </p:nvSpPr>
        <p:spPr/>
        <p:txBody>
          <a:bodyPr/>
          <a:lstStyle/>
          <a:p>
            <a:r>
              <a:rPr lang="pl-PL" dirty="0">
                <a:solidFill>
                  <a:srgbClr val="800000"/>
                </a:solidFill>
                <a:latin typeface="Georgia" panose="02040502050405020303" pitchFamily="18" charset="0"/>
              </a:rPr>
              <a:t>wygaśnięcie stosunku pracy </a:t>
            </a:r>
            <a:endParaRPr lang="pl-PL" dirty="0"/>
          </a:p>
        </p:txBody>
      </p:sp>
      <p:sp>
        <p:nvSpPr>
          <p:cNvPr id="3" name="Symbol zastępczy zawartości 2">
            <a:extLst>
              <a:ext uri="{FF2B5EF4-FFF2-40B4-BE49-F238E27FC236}">
                <a16:creationId xmlns:a16="http://schemas.microsoft.com/office/drawing/2014/main" id="{FD79EDDC-CBFA-4C80-AFD1-0AD961DF99D7}"/>
              </a:ext>
            </a:extLst>
          </p:cNvPr>
          <p:cNvSpPr>
            <a:spLocks noGrp="1"/>
          </p:cNvSpPr>
          <p:nvPr>
            <p:ph sz="quarter" idx="13"/>
          </p:nvPr>
        </p:nvSpPr>
        <p:spPr/>
        <p:txBody>
          <a:bodyPr/>
          <a:lstStyle/>
          <a:p>
            <a:pPr algn="just"/>
            <a:r>
              <a:rPr lang="pl-PL" dirty="0"/>
              <a:t>Wygaśnięcie stosunku pracy – ustanie stosunku pracy z mocy zdarzenia określonego w </a:t>
            </a:r>
            <a:r>
              <a:rPr lang="pl-PL" dirty="0" err="1"/>
              <a:t>kp</a:t>
            </a:r>
            <a:r>
              <a:rPr lang="pl-PL" dirty="0"/>
              <a:t> oraz przepisach szczególnych innego niż czynność prawna</a:t>
            </a:r>
          </a:p>
          <a:p>
            <a:pPr algn="just"/>
            <a:r>
              <a:rPr lang="pl-PL" dirty="0"/>
              <a:t>Wygaśnięcie następuje ex nunc z chwilą wystąpienia zdarzenia, z którym prawo wiąże taki skutek</a:t>
            </a:r>
          </a:p>
          <a:p>
            <a:pPr algn="just"/>
            <a:r>
              <a:rPr lang="pl-PL" dirty="0"/>
              <a:t>Jest niezależne od woli stron</a:t>
            </a:r>
          </a:p>
          <a:p>
            <a:pPr algn="just"/>
            <a:r>
              <a:rPr lang="pl-PL" dirty="0"/>
              <a:t>Ustawodawca przewidział enumeratywny katalog zdarzeń powodujących wygaśnięcie stosunku pracy, jednak nie są to wyłącznie zdarzenia opisane w dziale drugim, rozdziale II, oddziale 7 </a:t>
            </a:r>
            <a:r>
              <a:rPr lang="pl-PL" dirty="0" err="1"/>
              <a:t>kp</a:t>
            </a:r>
            <a:endParaRPr lang="pl-PL" dirty="0"/>
          </a:p>
        </p:txBody>
      </p:sp>
    </p:spTree>
    <p:extLst>
      <p:ext uri="{BB962C8B-B14F-4D97-AF65-F5344CB8AC3E}">
        <p14:creationId xmlns:p14="http://schemas.microsoft.com/office/powerpoint/2010/main" val="22247996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9869A7-BDE1-4D63-9574-64DE24E358B8}"/>
              </a:ext>
            </a:extLst>
          </p:cNvPr>
          <p:cNvSpPr>
            <a:spLocks noGrp="1"/>
          </p:cNvSpPr>
          <p:nvPr>
            <p:ph type="title"/>
          </p:nvPr>
        </p:nvSpPr>
        <p:spPr/>
        <p:txBody>
          <a:bodyPr/>
          <a:lstStyle/>
          <a:p>
            <a:r>
              <a:rPr lang="pl-PL" dirty="0">
                <a:solidFill>
                  <a:srgbClr val="800000"/>
                </a:solidFill>
                <a:latin typeface="Georgia" panose="02040502050405020303" pitchFamily="18" charset="0"/>
              </a:rPr>
              <a:t>wygaśnięcie stosunku pracy </a:t>
            </a:r>
            <a:br>
              <a:rPr lang="pl-PL" dirty="0">
                <a:solidFill>
                  <a:srgbClr val="800000"/>
                </a:solidFill>
                <a:latin typeface="Georgia" panose="02040502050405020303" pitchFamily="18" charset="0"/>
              </a:rPr>
            </a:br>
            <a:r>
              <a:rPr lang="pl-PL" sz="2500" dirty="0">
                <a:solidFill>
                  <a:srgbClr val="800000"/>
                </a:solidFill>
                <a:latin typeface="Georgia" panose="02040502050405020303" pitchFamily="18" charset="0"/>
              </a:rPr>
              <a:t>Śmierć pracownika</a:t>
            </a:r>
            <a:endParaRPr lang="pl-PL" sz="2500" dirty="0"/>
          </a:p>
        </p:txBody>
      </p:sp>
      <p:sp>
        <p:nvSpPr>
          <p:cNvPr id="3" name="Symbol zastępczy zawartości 2">
            <a:extLst>
              <a:ext uri="{FF2B5EF4-FFF2-40B4-BE49-F238E27FC236}">
                <a16:creationId xmlns:a16="http://schemas.microsoft.com/office/drawing/2014/main" id="{209D6845-1529-4CEA-A98B-10DBCBFC3396}"/>
              </a:ext>
            </a:extLst>
          </p:cNvPr>
          <p:cNvSpPr>
            <a:spLocks noGrp="1"/>
          </p:cNvSpPr>
          <p:nvPr>
            <p:ph sz="quarter" idx="13"/>
          </p:nvPr>
        </p:nvSpPr>
        <p:spPr>
          <a:xfrm>
            <a:off x="913774" y="2100470"/>
            <a:ext cx="10363826" cy="3962400"/>
          </a:xfrm>
        </p:spPr>
        <p:txBody>
          <a:bodyPr>
            <a:normAutofit lnSpcReduction="10000"/>
          </a:bodyPr>
          <a:lstStyle/>
          <a:p>
            <a:pPr algn="just"/>
            <a:r>
              <a:rPr lang="pl-PL" dirty="0"/>
              <a:t>Wynika to z natury stosunku pracy, którego cechą charakterystyczną jest osobiste świadczenie pracy</a:t>
            </a:r>
          </a:p>
          <a:p>
            <a:pPr algn="just"/>
            <a:r>
              <a:rPr lang="pl-PL" dirty="0"/>
              <a:t>Nie powoduje wygaśnięcia roszczeń majątkowych</a:t>
            </a:r>
          </a:p>
          <a:p>
            <a:pPr marL="0" indent="0" algn="just">
              <a:buNone/>
            </a:pPr>
            <a:r>
              <a:rPr lang="pl-PL" b="1" dirty="0"/>
              <a:t>Art. 63</a:t>
            </a:r>
            <a:r>
              <a:rPr lang="pl-PL" b="1" baseline="30000" dirty="0"/>
              <a:t>1</a:t>
            </a:r>
            <a:r>
              <a:rPr lang="pl-PL" b="1" dirty="0"/>
              <a:t> </a:t>
            </a:r>
          </a:p>
          <a:p>
            <a:pPr marL="0" indent="0" algn="just">
              <a:buNone/>
            </a:pPr>
            <a:r>
              <a:rPr lang="pl-PL" dirty="0"/>
              <a:t>§ 1. Z dniem śmierci pracownika stosunek pracy wygasa.</a:t>
            </a:r>
          </a:p>
          <a:p>
            <a:pPr marL="0" indent="0" algn="just">
              <a:buNone/>
            </a:pPr>
            <a:r>
              <a:rPr lang="pl-PL" dirty="0"/>
              <a:t>§ 2. Prawa majątkowe ze stosunku pracy przechodzą po śmierci pracownika, w równych częściach, na małżonka oraz inne osoby spełniające warunki wymagane do uzyskania renty rodzinnej w myśl przepisów  o emeryturach i rentach z Funduszu Ubezpieczeń Społecznych. W razie braku takich osób prawa te wchodzą do spadku.</a:t>
            </a:r>
          </a:p>
          <a:p>
            <a:pPr algn="just"/>
            <a:endParaRPr lang="pl-PL" dirty="0"/>
          </a:p>
        </p:txBody>
      </p:sp>
    </p:spTree>
    <p:extLst>
      <p:ext uri="{BB962C8B-B14F-4D97-AF65-F5344CB8AC3E}">
        <p14:creationId xmlns:p14="http://schemas.microsoft.com/office/powerpoint/2010/main" val="2537072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34C9DD0-94FC-4B62-9177-CED294B82A2A}"/>
              </a:ext>
            </a:extLst>
          </p:cNvPr>
          <p:cNvSpPr>
            <a:spLocks noGrp="1"/>
          </p:cNvSpPr>
          <p:nvPr>
            <p:ph type="title"/>
          </p:nvPr>
        </p:nvSpPr>
        <p:spPr>
          <a:xfrm>
            <a:off x="913149" y="268712"/>
            <a:ext cx="10364451" cy="1596177"/>
          </a:xfrm>
        </p:spPr>
        <p:txBody>
          <a:bodyPr/>
          <a:lstStyle/>
          <a:p>
            <a:r>
              <a:rPr lang="pl-PL" dirty="0">
                <a:solidFill>
                  <a:srgbClr val="800000"/>
                </a:solidFill>
                <a:latin typeface="Georgia" panose="02040502050405020303" pitchFamily="18" charset="0"/>
              </a:rPr>
              <a:t>wygaśnięcie stosunku pracy </a:t>
            </a:r>
            <a:br>
              <a:rPr lang="pl-PL" dirty="0">
                <a:solidFill>
                  <a:srgbClr val="800000"/>
                </a:solidFill>
                <a:latin typeface="Georgia" panose="02040502050405020303" pitchFamily="18" charset="0"/>
              </a:rPr>
            </a:br>
            <a:r>
              <a:rPr lang="pl-PL" sz="2500" dirty="0">
                <a:solidFill>
                  <a:srgbClr val="800000"/>
                </a:solidFill>
                <a:latin typeface="Georgia" panose="02040502050405020303" pitchFamily="18" charset="0"/>
              </a:rPr>
              <a:t>Śmierć pracownika</a:t>
            </a:r>
            <a:endParaRPr lang="pl-PL" sz="2500" dirty="0"/>
          </a:p>
        </p:txBody>
      </p:sp>
      <p:sp>
        <p:nvSpPr>
          <p:cNvPr id="3" name="Symbol zastępczy zawartości 2">
            <a:extLst>
              <a:ext uri="{FF2B5EF4-FFF2-40B4-BE49-F238E27FC236}">
                <a16:creationId xmlns:a16="http://schemas.microsoft.com/office/drawing/2014/main" id="{DC23A009-02F8-44AD-9488-3BD7674AB72A}"/>
              </a:ext>
            </a:extLst>
          </p:cNvPr>
          <p:cNvSpPr>
            <a:spLocks noGrp="1"/>
          </p:cNvSpPr>
          <p:nvPr>
            <p:ph sz="quarter" idx="13"/>
          </p:nvPr>
        </p:nvSpPr>
        <p:spPr>
          <a:xfrm>
            <a:off x="913774" y="1696278"/>
            <a:ext cx="10363826" cy="4300331"/>
          </a:xfrm>
        </p:spPr>
        <p:style>
          <a:lnRef idx="0">
            <a:schemeClr val="accent5"/>
          </a:lnRef>
          <a:fillRef idx="3">
            <a:schemeClr val="accent5"/>
          </a:fillRef>
          <a:effectRef idx="3">
            <a:schemeClr val="accent5"/>
          </a:effectRef>
          <a:fontRef idx="minor">
            <a:schemeClr val="lt1"/>
          </a:fontRef>
        </p:style>
        <p:txBody>
          <a:bodyPr>
            <a:normAutofit fontScale="77500" lnSpcReduction="20000"/>
          </a:bodyPr>
          <a:lstStyle/>
          <a:p>
            <a:pPr marL="0" indent="0" algn="just">
              <a:buNone/>
            </a:pPr>
            <a:r>
              <a:rPr lang="pl-PL" i="1" dirty="0"/>
              <a:t>Literalna wykładnia ART. 63 (1) § 1  KP prowadzi zaś do wniosku, że stosunek pracy nie wygasa w chwili śmierci pracownika (czyli w dniu i godzinie określonej w akcie zgonu), lecz dopiero z upływem dnia śmieci, tj. o godzinie 24.00 tegoż dnia. Mimo, że przyjęcie takiej interpretacji przepisu budzi wątpliwości natury logicznej (oznacza bowiem, że stosunek pracy trwa nadal do końca dnia, chociaż jedna z jego stron nie żyje) i systemowej (w myśl art. 8 § 1 KC moment śmierci człowieka wyznacza wszak kres jego zdolności prawnej, a sama śmierć pracownika wyklucza osobiste świadczenie pracy, do jakiej jest on zobowiązany w świetle art. 22 § 1 KP i oznacza zgodnie z art. 922 §  2 KC wygaśnięcie wszelkich praw i obowiązków ściśle związanych z osobą zmarłego), w doktrynie zauważa się, iż ustawodawca świadomie użył w przepisie sformułowania „z dniem śmieci pracownika stosunek pracy wygasa”, przesądzając w ten sposób, że w kwestii zakresu uprawnień pracowniczych uważa się, iż stosunek pracy wygasł z upływem dnia, w którym pracownik zmarł. Oznacza to, że ustawodawca wprowadził w ten sposób swoistą fikcję prawną. Względy funkcjonale przemawiają zaś przeciwko odchodzeniu od rezultatów językowej wykładni przepisu, m.in. z uwagi na konieczność precyzyjnego określenia okresu zatrudnienia pracownika i związanych z tym świadczeń.</a:t>
            </a:r>
          </a:p>
          <a:p>
            <a:pPr marL="0" indent="0" algn="just">
              <a:buNone/>
            </a:pPr>
            <a:r>
              <a:rPr lang="pl-PL" dirty="0"/>
              <a:t>SN 10.06.2015 r. III </a:t>
            </a:r>
            <a:r>
              <a:rPr lang="pl-PL" dirty="0" err="1"/>
              <a:t>pk</a:t>
            </a:r>
            <a:r>
              <a:rPr lang="pl-PL" dirty="0"/>
              <a:t> 123/13</a:t>
            </a:r>
          </a:p>
        </p:txBody>
      </p:sp>
    </p:spTree>
    <p:extLst>
      <p:ext uri="{BB962C8B-B14F-4D97-AF65-F5344CB8AC3E}">
        <p14:creationId xmlns:p14="http://schemas.microsoft.com/office/powerpoint/2010/main" val="41335442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66561F-FB5E-4B8A-B1F1-213586521944}"/>
              </a:ext>
            </a:extLst>
          </p:cNvPr>
          <p:cNvSpPr>
            <a:spLocks noGrp="1"/>
          </p:cNvSpPr>
          <p:nvPr>
            <p:ph type="title"/>
          </p:nvPr>
        </p:nvSpPr>
        <p:spPr>
          <a:xfrm>
            <a:off x="840887" y="266622"/>
            <a:ext cx="10364451" cy="1596177"/>
          </a:xfrm>
        </p:spPr>
        <p:txBody>
          <a:bodyPr/>
          <a:lstStyle/>
          <a:p>
            <a:r>
              <a:rPr lang="pl-PL" dirty="0">
                <a:solidFill>
                  <a:srgbClr val="800000"/>
                </a:solidFill>
                <a:latin typeface="Georgia" panose="02040502050405020303" pitchFamily="18" charset="0"/>
              </a:rPr>
              <a:t>wygaśnięcie stosunku pracy </a:t>
            </a:r>
            <a:br>
              <a:rPr lang="pl-PL" dirty="0">
                <a:solidFill>
                  <a:srgbClr val="800000"/>
                </a:solidFill>
                <a:latin typeface="Georgia" panose="02040502050405020303" pitchFamily="18" charset="0"/>
              </a:rPr>
            </a:br>
            <a:r>
              <a:rPr lang="pl-PL" sz="2500" dirty="0">
                <a:solidFill>
                  <a:srgbClr val="800000"/>
                </a:solidFill>
                <a:latin typeface="Georgia" panose="02040502050405020303" pitchFamily="18" charset="0"/>
              </a:rPr>
              <a:t>Śmierć pracownika</a:t>
            </a:r>
            <a:endParaRPr lang="pl-PL" sz="2500" dirty="0"/>
          </a:p>
        </p:txBody>
      </p:sp>
      <p:sp>
        <p:nvSpPr>
          <p:cNvPr id="3" name="Symbol zastępczy zawartości 2">
            <a:extLst>
              <a:ext uri="{FF2B5EF4-FFF2-40B4-BE49-F238E27FC236}">
                <a16:creationId xmlns:a16="http://schemas.microsoft.com/office/drawing/2014/main" id="{8E759258-A104-4B71-89B4-053F7BAEACA2}"/>
              </a:ext>
            </a:extLst>
          </p:cNvPr>
          <p:cNvSpPr>
            <a:spLocks noGrp="1"/>
          </p:cNvSpPr>
          <p:nvPr>
            <p:ph sz="quarter" idx="13"/>
          </p:nvPr>
        </p:nvSpPr>
        <p:spPr>
          <a:xfrm>
            <a:off x="840887" y="1366553"/>
            <a:ext cx="10363826" cy="3424107"/>
          </a:xfrm>
        </p:spPr>
        <p:txBody>
          <a:bodyPr>
            <a:normAutofit fontScale="70000" lnSpcReduction="20000"/>
          </a:bodyPr>
          <a:lstStyle/>
          <a:p>
            <a:pPr marL="0" indent="0" algn="just">
              <a:buNone/>
            </a:pPr>
            <a:r>
              <a:rPr lang="pl-PL" b="1" dirty="0"/>
              <a:t>Art. 63</a:t>
            </a:r>
            <a:r>
              <a:rPr lang="pl-PL" b="1" baseline="30000" dirty="0"/>
              <a:t>2</a:t>
            </a:r>
            <a:r>
              <a:rPr lang="pl-PL" b="1" dirty="0"/>
              <a:t> </a:t>
            </a:r>
            <a:endParaRPr lang="pl-PL" dirty="0"/>
          </a:p>
          <a:p>
            <a:pPr marL="0" indent="0" algn="just">
              <a:buNone/>
            </a:pPr>
            <a:r>
              <a:rPr lang="pl-PL" dirty="0"/>
              <a:t>§ 1. Z dniem śmierci pracodawcy umowy o pracę z pracownikami wygasają, z zastrzeżeniem § 3-11.</a:t>
            </a:r>
          </a:p>
          <a:p>
            <a:pPr marL="0" indent="0" algn="just">
              <a:buNone/>
            </a:pPr>
            <a:r>
              <a:rPr lang="pl-PL" dirty="0"/>
              <a:t>§ 2. Pracownikowi, którego umowa o pracę wygasła z przyczyn określonych w § 1, przysługuje odszkodowanie w wysokości wynagrodzenia za okres wypowiedzenia.</a:t>
            </a:r>
          </a:p>
          <a:p>
            <a:pPr marL="0" indent="0" algn="just">
              <a:buNone/>
            </a:pPr>
            <a:r>
              <a:rPr lang="pl-PL" dirty="0"/>
              <a:t>§ 3.</a:t>
            </a:r>
            <a:r>
              <a:rPr lang="pl-PL" baseline="30000" dirty="0"/>
              <a:t> </a:t>
            </a:r>
            <a:r>
              <a:rPr lang="pl-PL" dirty="0"/>
              <a:t>Przepis § 1 nie ma zastosowania w przypadku:</a:t>
            </a:r>
          </a:p>
          <a:p>
            <a:pPr marL="0" indent="0" algn="just">
              <a:buNone/>
            </a:pPr>
            <a:r>
              <a:rPr lang="pl-PL" b="1" dirty="0"/>
              <a:t>1)</a:t>
            </a:r>
            <a:r>
              <a:rPr lang="pl-PL" dirty="0"/>
              <a:t> przejęcia pracownika przez nowego pracodawcę na zasadach określonych w art. 23</a:t>
            </a:r>
            <a:r>
              <a:rPr lang="pl-PL" baseline="30000" dirty="0"/>
              <a:t>1</a:t>
            </a:r>
            <a:r>
              <a:rPr lang="pl-PL" dirty="0"/>
              <a:t>;</a:t>
            </a:r>
          </a:p>
          <a:p>
            <a:pPr marL="0" indent="0" algn="just">
              <a:buNone/>
            </a:pPr>
            <a:r>
              <a:rPr lang="pl-PL" b="1" dirty="0"/>
              <a:t>2)</a:t>
            </a:r>
            <a:r>
              <a:rPr lang="pl-PL" dirty="0"/>
              <a:t> ustanowienia zarządu sukcesyjnego z chwilą śmierci pracodawcy, zgodnie z ustawą z dnia 5 lipca 2018 r. o zarządzie sukcesyjnym przedsiębiorstwem osoby fizycznej (Dz.U. poz. 1629), zwanej dalej ,,ustawą o zarządzie sukcesyjnym‚’.</a:t>
            </a:r>
          </a:p>
          <a:p>
            <a:pPr marL="0" indent="0" algn="just">
              <a:buNone/>
            </a:pPr>
            <a:r>
              <a:rPr lang="pl-PL" dirty="0"/>
              <a:t>Do przedawnienia roszczenia o odszkodowanie z tytułu wygaśnięcia umowy o pracę z powodu śmierci pracodawcy (art. 63[2] § 2 KP) ma zastosowanie termin z art. 291 § 1 KP.</a:t>
            </a:r>
          </a:p>
          <a:p>
            <a:pPr algn="just"/>
            <a:endParaRPr lang="pl-PL" dirty="0"/>
          </a:p>
        </p:txBody>
      </p:sp>
      <p:sp>
        <p:nvSpPr>
          <p:cNvPr id="4" name="Symbol zastępczy zawartości 2">
            <a:extLst>
              <a:ext uri="{FF2B5EF4-FFF2-40B4-BE49-F238E27FC236}">
                <a16:creationId xmlns:a16="http://schemas.microsoft.com/office/drawing/2014/main" id="{872838F4-9AEB-4EA5-907A-0EF2F903A65E}"/>
              </a:ext>
            </a:extLst>
          </p:cNvPr>
          <p:cNvSpPr txBox="1">
            <a:spLocks/>
          </p:cNvSpPr>
          <p:nvPr/>
        </p:nvSpPr>
        <p:spPr>
          <a:xfrm>
            <a:off x="913775" y="4718484"/>
            <a:ext cx="10224677" cy="1172107"/>
          </a:xfrm>
          <a:prstGeom prst="rect">
            <a:avLst/>
          </a:prstGeom>
        </p:spPr>
        <p:style>
          <a:lnRef idx="0">
            <a:schemeClr val="accent4"/>
          </a:lnRef>
          <a:fillRef idx="3">
            <a:schemeClr val="accent4"/>
          </a:fillRef>
          <a:effectRef idx="3">
            <a:schemeClr val="accent4"/>
          </a:effectRef>
          <a:fontRef idx="minor">
            <a:schemeClr val="lt1"/>
          </a:fontRef>
        </p:style>
        <p:txBody>
          <a:bodyPr vert="horz" lIns="91440" tIns="45720" rIns="91440" bIns="45720" rtlCol="0">
            <a:normAutofit fontScale="85000" lnSpcReduction="10000"/>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lt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lt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lt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lt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lt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lt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lt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lt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lt1"/>
                </a:solidFill>
                <a:effectLst/>
                <a:latin typeface="+mn-lt"/>
                <a:ea typeface="+mn-ea"/>
                <a:cs typeface="+mn-cs"/>
              </a:defRPr>
            </a:lvl9pPr>
          </a:lstStyle>
          <a:p>
            <a:pPr marL="0" indent="0" algn="just">
              <a:buFont typeface="Arial" panose="020B0604020202020204" pitchFamily="34" charset="0"/>
              <a:buNone/>
            </a:pPr>
            <a:r>
              <a:rPr lang="pl-PL" i="1" dirty="0"/>
              <a:t>Do przedawnienia roszczenia o odszkodowanie z tytułu wygaśnięcia umowy o pracę z powodu śmierci pracodawcy (art. 63(2) § 2 KP) ma zastosowanie termin z art. 291 § 1 KP. </a:t>
            </a:r>
            <a:r>
              <a:rPr lang="pl-PL" dirty="0"/>
              <a:t>[3 lata]</a:t>
            </a:r>
          </a:p>
          <a:p>
            <a:pPr marL="0" indent="0" algn="just">
              <a:buFont typeface="Arial" panose="020B0604020202020204" pitchFamily="34" charset="0"/>
              <a:buNone/>
            </a:pPr>
            <a:r>
              <a:rPr lang="pl-PL" dirty="0"/>
              <a:t>SN 06.08.2013 r. II BP 3/13</a:t>
            </a:r>
          </a:p>
        </p:txBody>
      </p:sp>
    </p:spTree>
    <p:extLst>
      <p:ext uri="{BB962C8B-B14F-4D97-AF65-F5344CB8AC3E}">
        <p14:creationId xmlns:p14="http://schemas.microsoft.com/office/powerpoint/2010/main" val="18804125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4B4C21D-769A-4A2B-B5C0-56D58521777C}"/>
              </a:ext>
            </a:extLst>
          </p:cNvPr>
          <p:cNvSpPr>
            <a:spLocks noGrp="1"/>
          </p:cNvSpPr>
          <p:nvPr>
            <p:ph type="title"/>
          </p:nvPr>
        </p:nvSpPr>
        <p:spPr/>
        <p:txBody>
          <a:bodyPr/>
          <a:lstStyle/>
          <a:p>
            <a:r>
              <a:rPr lang="pl-PL" dirty="0">
                <a:solidFill>
                  <a:srgbClr val="800000"/>
                </a:solidFill>
                <a:latin typeface="Georgia" panose="02040502050405020303" pitchFamily="18" charset="0"/>
              </a:rPr>
              <a:t>wygaśnięcie stosunku pracy </a:t>
            </a:r>
            <a:br>
              <a:rPr lang="pl-PL" dirty="0">
                <a:solidFill>
                  <a:srgbClr val="800000"/>
                </a:solidFill>
                <a:latin typeface="Georgia" panose="02040502050405020303" pitchFamily="18" charset="0"/>
              </a:rPr>
            </a:br>
            <a:r>
              <a:rPr lang="pl-PL" sz="2500" dirty="0">
                <a:solidFill>
                  <a:srgbClr val="800000"/>
                </a:solidFill>
                <a:latin typeface="Georgia" panose="02040502050405020303" pitchFamily="18" charset="0"/>
              </a:rPr>
              <a:t>tymczasowe aresztowanie</a:t>
            </a:r>
            <a:endParaRPr lang="pl-PL" sz="2500" dirty="0"/>
          </a:p>
        </p:txBody>
      </p:sp>
      <p:sp>
        <p:nvSpPr>
          <p:cNvPr id="5" name="Symbol zastępczy zawartości 4">
            <a:extLst>
              <a:ext uri="{FF2B5EF4-FFF2-40B4-BE49-F238E27FC236}">
                <a16:creationId xmlns:a16="http://schemas.microsoft.com/office/drawing/2014/main" id="{5505BE6B-DC8B-41F8-8DDF-F6169B8BCC64}"/>
              </a:ext>
            </a:extLst>
          </p:cNvPr>
          <p:cNvSpPr>
            <a:spLocks noGrp="1"/>
          </p:cNvSpPr>
          <p:nvPr>
            <p:ph sz="quarter" idx="13"/>
          </p:nvPr>
        </p:nvSpPr>
        <p:spPr>
          <a:xfrm>
            <a:off x="1013165" y="1863509"/>
            <a:ext cx="10363826" cy="3424107"/>
          </a:xfrm>
        </p:spPr>
        <p:txBody>
          <a:bodyPr>
            <a:normAutofit fontScale="85000" lnSpcReduction="10000"/>
          </a:bodyPr>
          <a:lstStyle/>
          <a:p>
            <a:pPr marL="0" indent="0" algn="just">
              <a:buNone/>
            </a:pPr>
            <a:r>
              <a:rPr lang="pl-PL" b="1" dirty="0"/>
              <a:t>Art. 66</a:t>
            </a:r>
            <a:endParaRPr lang="pl-PL" dirty="0"/>
          </a:p>
          <a:p>
            <a:pPr marL="0" indent="0" algn="just">
              <a:buNone/>
            </a:pPr>
            <a:r>
              <a:rPr lang="pl-PL" dirty="0"/>
              <a:t>§ 1. Umowa o pracę wygasa z upływem 3 miesięcy nieobecności pracownika w pracy z powodu tymczasowego aresztowania, chyba że pracodawca rozwiązał wcześniej bez wypowiedzenia umowę o pracę z winy pracownika.</a:t>
            </a:r>
          </a:p>
          <a:p>
            <a:pPr marL="0" indent="0" algn="just">
              <a:buNone/>
            </a:pPr>
            <a:r>
              <a:rPr lang="pl-PL" dirty="0"/>
              <a:t>§ 2. Pracodawca, pomimo wygaśnięcia umowy o pracę z powodu tymczasowego aresztowania, jest obowiązany ponownie zatrudnić pracownika, jeżeli postępowanie karne zostało umorzone lub gdy zapadł wyrok uniewinniający, a pracownik zgłosił swój powrót do pracy w ciągu 7 dni od uprawomocnienia się orzeczenia. Przepisy art. 48 stosuje się odpowiednio.</a:t>
            </a:r>
          </a:p>
          <a:p>
            <a:pPr marL="0" indent="0" algn="just">
              <a:buNone/>
            </a:pPr>
            <a:r>
              <a:rPr lang="pl-PL" dirty="0"/>
              <a:t>§ 3. Przepisów § 2 nie stosuje się w przypadku, gdy postępowanie karne umorzono z powodu przedawnienia albo amnestii, a także w razie warunkowego umorzenia postępowania.</a:t>
            </a:r>
          </a:p>
          <a:p>
            <a:pPr marL="0" indent="0" algn="just">
              <a:buNone/>
            </a:pPr>
            <a:endParaRPr lang="pl-PL" dirty="0"/>
          </a:p>
        </p:txBody>
      </p:sp>
      <p:graphicFrame>
        <p:nvGraphicFramePr>
          <p:cNvPr id="6" name="Diagram 5">
            <a:extLst>
              <a:ext uri="{FF2B5EF4-FFF2-40B4-BE49-F238E27FC236}">
                <a16:creationId xmlns:a16="http://schemas.microsoft.com/office/drawing/2014/main" id="{76109630-21B2-4E24-BE75-62588D43CE45}"/>
              </a:ext>
            </a:extLst>
          </p:cNvPr>
          <p:cNvGraphicFramePr/>
          <p:nvPr>
            <p:extLst>
              <p:ext uri="{D42A27DB-BD31-4B8C-83A1-F6EECF244321}">
                <p14:modId xmlns:p14="http://schemas.microsoft.com/office/powerpoint/2010/main" val="2836923930"/>
              </p:ext>
            </p:extLst>
          </p:nvPr>
        </p:nvGraphicFramePr>
        <p:xfrm>
          <a:off x="275774" y="3823252"/>
          <a:ext cx="5819913" cy="40577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456591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909D17-BFC5-4D0D-A00D-5CA21828807E}"/>
              </a:ext>
            </a:extLst>
          </p:cNvPr>
          <p:cNvSpPr>
            <a:spLocks noGrp="1"/>
          </p:cNvSpPr>
          <p:nvPr>
            <p:ph type="title"/>
          </p:nvPr>
        </p:nvSpPr>
        <p:spPr/>
        <p:txBody>
          <a:bodyPr/>
          <a:lstStyle/>
          <a:p>
            <a:r>
              <a:rPr lang="pl-PL" dirty="0">
                <a:solidFill>
                  <a:srgbClr val="800000"/>
                </a:solidFill>
                <a:latin typeface="Georgia" panose="02040502050405020303" pitchFamily="18" charset="0"/>
              </a:rPr>
              <a:t>wygaśnięcie stosunku pracy </a:t>
            </a:r>
            <a:br>
              <a:rPr lang="pl-PL" dirty="0">
                <a:solidFill>
                  <a:srgbClr val="800000"/>
                </a:solidFill>
                <a:latin typeface="Georgia" panose="02040502050405020303" pitchFamily="18" charset="0"/>
              </a:rPr>
            </a:br>
            <a:r>
              <a:rPr lang="pl-PL" sz="2500" dirty="0">
                <a:solidFill>
                  <a:srgbClr val="800000"/>
                </a:solidFill>
                <a:latin typeface="Georgia" panose="02040502050405020303" pitchFamily="18" charset="0"/>
              </a:rPr>
              <a:t>tymczasowe aresztowanie</a:t>
            </a:r>
            <a:endParaRPr lang="pl-PL" dirty="0"/>
          </a:p>
        </p:txBody>
      </p:sp>
      <p:graphicFrame>
        <p:nvGraphicFramePr>
          <p:cNvPr id="4" name="Diagram 3">
            <a:extLst>
              <a:ext uri="{FF2B5EF4-FFF2-40B4-BE49-F238E27FC236}">
                <a16:creationId xmlns:a16="http://schemas.microsoft.com/office/drawing/2014/main" id="{CF937416-D383-49A1-AD3E-4D1FE613E23E}"/>
              </a:ext>
            </a:extLst>
          </p:cNvPr>
          <p:cNvGraphicFramePr/>
          <p:nvPr>
            <p:extLst>
              <p:ext uri="{D42A27DB-BD31-4B8C-83A1-F6EECF244321}">
                <p14:modId xmlns:p14="http://schemas.microsoft.com/office/powerpoint/2010/main" val="728537707"/>
              </p:ext>
            </p:extLst>
          </p:nvPr>
        </p:nvGraphicFramePr>
        <p:xfrm>
          <a:off x="523461" y="719666"/>
          <a:ext cx="10124661" cy="55883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846712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8785B42-801B-49F2-8D87-0D111A11AFB4}"/>
              </a:ext>
            </a:extLst>
          </p:cNvPr>
          <p:cNvSpPr>
            <a:spLocks noGrp="1"/>
          </p:cNvSpPr>
          <p:nvPr>
            <p:ph type="title"/>
          </p:nvPr>
        </p:nvSpPr>
        <p:spPr>
          <a:xfrm>
            <a:off x="913775" y="631769"/>
            <a:ext cx="10364451" cy="1596177"/>
          </a:xfrm>
        </p:spPr>
        <p:txBody>
          <a:bodyPr/>
          <a:lstStyle/>
          <a:p>
            <a:pPr algn="just"/>
            <a:r>
              <a:rPr lang="pl-PL" dirty="0">
                <a:solidFill>
                  <a:srgbClr val="800000"/>
                </a:solidFill>
                <a:latin typeface="Georgia" panose="02040502050405020303" pitchFamily="18" charset="0"/>
              </a:rPr>
              <a:t>wygaśnięcie stosunku pracy</a:t>
            </a:r>
            <a:br>
              <a:rPr lang="pl-PL" dirty="0">
                <a:solidFill>
                  <a:srgbClr val="800000"/>
                </a:solidFill>
                <a:latin typeface="Georgia" panose="02040502050405020303" pitchFamily="18" charset="0"/>
              </a:rPr>
            </a:br>
            <a:r>
              <a:rPr lang="pl-PL" sz="2500" dirty="0">
                <a:solidFill>
                  <a:srgbClr val="800000"/>
                </a:solidFill>
                <a:latin typeface="Georgia" panose="02040502050405020303" pitchFamily="18" charset="0"/>
              </a:rPr>
              <a:t>inne przyczyny</a:t>
            </a:r>
            <a:endParaRPr lang="pl-PL" sz="2500" dirty="0"/>
          </a:p>
        </p:txBody>
      </p:sp>
      <p:sp>
        <p:nvSpPr>
          <p:cNvPr id="3" name="Symbol zastępczy zawartości 2">
            <a:extLst>
              <a:ext uri="{FF2B5EF4-FFF2-40B4-BE49-F238E27FC236}">
                <a16:creationId xmlns:a16="http://schemas.microsoft.com/office/drawing/2014/main" id="{A974D67E-DF16-405E-A3B2-1FE3AA42192C}"/>
              </a:ext>
            </a:extLst>
          </p:cNvPr>
          <p:cNvSpPr>
            <a:spLocks noGrp="1"/>
          </p:cNvSpPr>
          <p:nvPr>
            <p:ph sz="quarter" idx="13"/>
          </p:nvPr>
        </p:nvSpPr>
        <p:spPr>
          <a:xfrm>
            <a:off x="913774" y="2380344"/>
            <a:ext cx="10364450" cy="3583134"/>
          </a:xfrm>
        </p:spPr>
        <p:txBody>
          <a:bodyPr>
            <a:normAutofit fontScale="85000" lnSpcReduction="20000"/>
          </a:bodyPr>
          <a:lstStyle/>
          <a:p>
            <a:pPr algn="just"/>
            <a:r>
              <a:rPr lang="pl-PL" b="1" dirty="0"/>
              <a:t>Art. 74 </a:t>
            </a:r>
            <a:r>
              <a:rPr lang="pl-PL" dirty="0"/>
              <a:t>Pracownik pozostający w związku z wyborem na urlopie bezpłatnym ma prawo powrotu do pracy u pracodawcy, który zatrudniał go w chwili wyboru, na stanowisko równorzędne pod względem wynagrodzenia z poprzednio zajmowanym, jeżeli zgłosi swój powrót w ciągu 7 dni od rozwiązania stosunku pracy z wyboru. Niedotrzymanie tego warunku powoduje wygaśnięcie stosunku pracy, chyba że nastąpiło z przyczyn niezależnych od pracownika.</a:t>
            </a:r>
          </a:p>
          <a:p>
            <a:pPr algn="just"/>
            <a:r>
              <a:rPr lang="pl-PL" dirty="0"/>
              <a:t>USTAWA O INSTYTUTACH BADAWCZYCH z dnia 30 kwietnia 2010 r. (tj.  Dz.U. z 2019 r. poz. 1350 ze zm.) art. 46</a:t>
            </a:r>
          </a:p>
          <a:p>
            <a:pPr algn="just"/>
            <a:r>
              <a:rPr lang="pl-PL" dirty="0"/>
              <a:t>USTAWA O POLSKIEJ AKADEMII NAUK z dnia 30 kwietnia 2010 r. (tj. Dz.U. z 2018 r. poz. 1183 ze zm.) art. 102</a:t>
            </a:r>
          </a:p>
          <a:p>
            <a:pPr algn="just"/>
            <a:r>
              <a:rPr lang="pl-PL" dirty="0"/>
              <a:t>USTAWA O STRAŻY GRANICZNEJ z dnia 12 października 1990 r. (tj. Dz.U. z 2019 r. poz. 147 ze zm.) art. 45a</a:t>
            </a:r>
          </a:p>
        </p:txBody>
      </p:sp>
    </p:spTree>
    <p:extLst>
      <p:ext uri="{BB962C8B-B14F-4D97-AF65-F5344CB8AC3E}">
        <p14:creationId xmlns:p14="http://schemas.microsoft.com/office/powerpoint/2010/main" val="3790561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91FBB3-C1A7-4FD5-907E-77D6F5848C47}"/>
              </a:ext>
            </a:extLst>
          </p:cNvPr>
          <p:cNvSpPr>
            <a:spLocks noGrp="1"/>
          </p:cNvSpPr>
          <p:nvPr>
            <p:ph type="title"/>
          </p:nvPr>
        </p:nvSpPr>
        <p:spPr>
          <a:xfrm>
            <a:off x="913774" y="287212"/>
            <a:ext cx="10364451" cy="1596177"/>
          </a:xfrm>
        </p:spPr>
        <p:txBody>
          <a:bodyPr/>
          <a:lstStyle/>
          <a:p>
            <a:r>
              <a:rPr lang="pl-PL" sz="4000" dirty="0">
                <a:solidFill>
                  <a:srgbClr val="800000"/>
                </a:solidFill>
                <a:latin typeface="Georgia" panose="02040502050405020303" pitchFamily="18" charset="0"/>
              </a:rPr>
              <a:t>Rozwiązanie</a:t>
            </a:r>
            <a:r>
              <a:rPr lang="pl-PL" dirty="0"/>
              <a:t> </a:t>
            </a:r>
            <a:r>
              <a:rPr lang="pl-PL" sz="4000" dirty="0">
                <a:solidFill>
                  <a:srgbClr val="800000"/>
                </a:solidFill>
                <a:latin typeface="Georgia" panose="02040502050405020303" pitchFamily="18" charset="0"/>
              </a:rPr>
              <a:t>stosunku pracy</a:t>
            </a:r>
          </a:p>
        </p:txBody>
      </p:sp>
      <p:sp>
        <p:nvSpPr>
          <p:cNvPr id="3" name="Symbol zastępczy zawartości 2">
            <a:extLst>
              <a:ext uri="{FF2B5EF4-FFF2-40B4-BE49-F238E27FC236}">
                <a16:creationId xmlns:a16="http://schemas.microsoft.com/office/drawing/2014/main" id="{113866C2-D264-4AE3-8B1D-03D4C98A1BF4}"/>
              </a:ext>
            </a:extLst>
          </p:cNvPr>
          <p:cNvSpPr>
            <a:spLocks noGrp="1"/>
          </p:cNvSpPr>
          <p:nvPr>
            <p:ph sz="quarter" idx="13"/>
          </p:nvPr>
        </p:nvSpPr>
        <p:spPr>
          <a:xfrm>
            <a:off x="913774" y="1709531"/>
            <a:ext cx="10363826" cy="4744278"/>
          </a:xfrm>
        </p:spPr>
        <p:txBody>
          <a:bodyPr>
            <a:normAutofit fontScale="92500" lnSpcReduction="20000"/>
          </a:bodyPr>
          <a:lstStyle/>
          <a:p>
            <a:pPr algn="just"/>
            <a:r>
              <a:rPr lang="pl-PL" dirty="0"/>
              <a:t>Rozwiązanie jest następstwem czynności prawnej jednej lub obu stron stosunku pracy </a:t>
            </a:r>
          </a:p>
          <a:p>
            <a:pPr algn="just"/>
            <a:r>
              <a:rPr lang="pl-PL" dirty="0"/>
              <a:t>Ustawodawca przewidział zamknięty katalog czynności prawnych powodujących rozwiązanie stosunku pracy</a:t>
            </a:r>
          </a:p>
          <a:p>
            <a:pPr algn="just"/>
            <a:r>
              <a:rPr lang="pl-PL" dirty="0"/>
              <a:t>Art. 30 </a:t>
            </a:r>
            <a:r>
              <a:rPr lang="pl-PL" dirty="0" err="1"/>
              <a:t>kp</a:t>
            </a:r>
            <a:endParaRPr lang="pl-PL" dirty="0"/>
          </a:p>
          <a:p>
            <a:pPr marL="0" indent="0">
              <a:buNone/>
            </a:pPr>
            <a:r>
              <a:rPr lang="pl-PL" dirty="0"/>
              <a:t>	</a:t>
            </a:r>
            <a:r>
              <a:rPr lang="pl-PL" b="1" dirty="0"/>
              <a:t>§ 1. </a:t>
            </a:r>
            <a:r>
              <a:rPr lang="pl-PL" dirty="0"/>
              <a:t>Umowa o pracę rozwiązuje się:</a:t>
            </a:r>
          </a:p>
          <a:p>
            <a:pPr marL="0" indent="0">
              <a:buNone/>
            </a:pPr>
            <a:r>
              <a:rPr lang="pl-PL" b="1" dirty="0"/>
              <a:t>	1) </a:t>
            </a:r>
            <a:r>
              <a:rPr lang="pl-PL" dirty="0"/>
              <a:t>na mocy porozumienia stron;</a:t>
            </a:r>
          </a:p>
          <a:p>
            <a:pPr marL="0" indent="0">
              <a:buNone/>
            </a:pPr>
            <a:r>
              <a:rPr lang="pl-PL" b="1" dirty="0"/>
              <a:t>	2) </a:t>
            </a:r>
            <a:r>
              <a:rPr lang="pl-PL" dirty="0"/>
              <a:t>przez oświadczenie jednej ze stron z zachowaniem okresu wypowiedzenia 	(rozwiązanie umowy o pracę 	za wypowiedzeniem);</a:t>
            </a:r>
          </a:p>
          <a:p>
            <a:pPr marL="0" indent="0">
              <a:buNone/>
            </a:pPr>
            <a:r>
              <a:rPr lang="pl-PL" b="1" dirty="0"/>
              <a:t>	3)</a:t>
            </a:r>
            <a:r>
              <a:rPr lang="pl-PL" dirty="0"/>
              <a:t> przez oświadczenie jednej ze stron bez zachowania okresu wypowiedzenia 	(rozwiązanie umowy o pracę 	bez wypowiedzenia);</a:t>
            </a:r>
          </a:p>
          <a:p>
            <a:pPr marL="0" indent="0">
              <a:buNone/>
            </a:pPr>
            <a:r>
              <a:rPr lang="pl-PL" b="1" dirty="0"/>
              <a:t>	4)</a:t>
            </a:r>
            <a:r>
              <a:rPr lang="pl-PL" dirty="0"/>
              <a:t> z upływem czasu, na który była zawarta.</a:t>
            </a:r>
          </a:p>
        </p:txBody>
      </p:sp>
    </p:spTree>
    <p:extLst>
      <p:ext uri="{BB962C8B-B14F-4D97-AF65-F5344CB8AC3E}">
        <p14:creationId xmlns:p14="http://schemas.microsoft.com/office/powerpoint/2010/main" val="811161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D81B8B9-7278-4A30-BDB5-66F5FD280E11}"/>
              </a:ext>
            </a:extLst>
          </p:cNvPr>
          <p:cNvSpPr>
            <a:spLocks noGrp="1"/>
          </p:cNvSpPr>
          <p:nvPr>
            <p:ph type="title"/>
          </p:nvPr>
        </p:nvSpPr>
        <p:spPr/>
        <p:txBody>
          <a:bodyPr/>
          <a:lstStyle/>
          <a:p>
            <a:r>
              <a:rPr lang="pl-PL" dirty="0">
                <a:solidFill>
                  <a:srgbClr val="800000"/>
                </a:solidFill>
                <a:latin typeface="Georgia" panose="02040502050405020303" pitchFamily="18" charset="0"/>
              </a:rPr>
              <a:t>wygaśnięcie stosunku pracy</a:t>
            </a:r>
            <a:br>
              <a:rPr lang="pl-PL" dirty="0">
                <a:solidFill>
                  <a:srgbClr val="800000"/>
                </a:solidFill>
                <a:latin typeface="Georgia" panose="02040502050405020303" pitchFamily="18" charset="0"/>
              </a:rPr>
            </a:br>
            <a:endParaRPr lang="pl-PL" dirty="0"/>
          </a:p>
        </p:txBody>
      </p:sp>
      <p:sp>
        <p:nvSpPr>
          <p:cNvPr id="3" name="Symbol zastępczy zawartości 2">
            <a:extLst>
              <a:ext uri="{FF2B5EF4-FFF2-40B4-BE49-F238E27FC236}">
                <a16:creationId xmlns:a16="http://schemas.microsoft.com/office/drawing/2014/main" id="{52F1CE09-2D70-4CC0-8CDD-F7BCBF58F888}"/>
              </a:ext>
            </a:extLst>
          </p:cNvPr>
          <p:cNvSpPr>
            <a:spLocks noGrp="1"/>
          </p:cNvSpPr>
          <p:nvPr>
            <p:ph sz="quarter" idx="13"/>
          </p:nvPr>
        </p:nvSpPr>
        <p:spPr/>
        <p:txBody>
          <a:bodyPr>
            <a:normAutofit/>
          </a:bodyPr>
          <a:lstStyle/>
          <a:p>
            <a:pPr algn="just"/>
            <a:r>
              <a:rPr lang="pl-PL" dirty="0"/>
              <a:t>W razie naruszenia przez pracodawcę przepisów oddziału 7, pracownikowi przysługuje prawo odwołania do sądu pracy</a:t>
            </a:r>
          </a:p>
          <a:p>
            <a:pPr algn="just"/>
            <a:r>
              <a:rPr lang="pl-PL" dirty="0"/>
              <a:t>W zakresie roszczeń stosuje się odpowiednio przepisy dotyczące Uprawnień PRACOWNIKA W RAZIE NIEZGODNEGO Z PRAWEM ROZWIĄZANIA PRZEZ PRACODAWCĘ UMOWY O PRACĘ BEZ WYPOWIEDZENIA</a:t>
            </a:r>
          </a:p>
          <a:p>
            <a:pPr algn="just"/>
            <a:endParaRPr lang="pl-PL" dirty="0"/>
          </a:p>
        </p:txBody>
      </p:sp>
    </p:spTree>
    <p:extLst>
      <p:ext uri="{BB962C8B-B14F-4D97-AF65-F5344CB8AC3E}">
        <p14:creationId xmlns:p14="http://schemas.microsoft.com/office/powerpoint/2010/main" val="1551651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DB911F-E7F9-4585-B48B-9E30D83C289C}"/>
              </a:ext>
            </a:extLst>
          </p:cNvPr>
          <p:cNvSpPr>
            <a:spLocks noGrp="1"/>
          </p:cNvSpPr>
          <p:nvPr>
            <p:ph type="title"/>
          </p:nvPr>
        </p:nvSpPr>
        <p:spPr>
          <a:xfrm>
            <a:off x="635478" y="408274"/>
            <a:ext cx="10364451" cy="1596177"/>
          </a:xfrm>
        </p:spPr>
        <p:txBody>
          <a:bodyPr/>
          <a:lstStyle/>
          <a:p>
            <a:r>
              <a:rPr lang="pl-PL" dirty="0">
                <a:solidFill>
                  <a:srgbClr val="800000"/>
                </a:solidFill>
                <a:latin typeface="Georgia" panose="02040502050405020303" pitchFamily="18" charset="0"/>
              </a:rPr>
              <a:t>Rozwiązanie</a:t>
            </a:r>
            <a:r>
              <a:rPr lang="pl-PL" dirty="0"/>
              <a:t> </a:t>
            </a:r>
            <a:r>
              <a:rPr lang="pl-PL" dirty="0">
                <a:solidFill>
                  <a:srgbClr val="800000"/>
                </a:solidFill>
                <a:latin typeface="Georgia" panose="02040502050405020303" pitchFamily="18" charset="0"/>
              </a:rPr>
              <a:t>stosunku pracy porozumienie</a:t>
            </a:r>
            <a:endParaRPr lang="pl-PL" dirty="0"/>
          </a:p>
        </p:txBody>
      </p:sp>
      <p:sp>
        <p:nvSpPr>
          <p:cNvPr id="3" name="Symbol zastępczy zawartości 2">
            <a:extLst>
              <a:ext uri="{FF2B5EF4-FFF2-40B4-BE49-F238E27FC236}">
                <a16:creationId xmlns:a16="http://schemas.microsoft.com/office/drawing/2014/main" id="{DE86072B-8FDB-4A7A-AA20-F044220523FD}"/>
              </a:ext>
            </a:extLst>
          </p:cNvPr>
          <p:cNvSpPr>
            <a:spLocks noGrp="1"/>
          </p:cNvSpPr>
          <p:nvPr>
            <p:ph sz="quarter" idx="13"/>
          </p:nvPr>
        </p:nvSpPr>
        <p:spPr>
          <a:xfrm>
            <a:off x="768000" y="2004451"/>
            <a:ext cx="10363826" cy="3424107"/>
          </a:xfrm>
        </p:spPr>
        <p:txBody>
          <a:bodyPr/>
          <a:lstStyle/>
          <a:p>
            <a:pPr algn="just"/>
            <a:r>
              <a:rPr lang="pl-PL" dirty="0"/>
              <a:t>Porozumienie stron – zgodne oświadczenie pracownika i pracodawcy </a:t>
            </a:r>
          </a:p>
          <a:p>
            <a:pPr algn="just"/>
            <a:r>
              <a:rPr lang="pl-PL" dirty="0"/>
              <a:t>Do oceny skuteczności stosujemy przepisy kodeksu cywilnego – art. 300 </a:t>
            </a:r>
            <a:r>
              <a:rPr lang="pl-PL" dirty="0" err="1"/>
              <a:t>kp</a:t>
            </a:r>
            <a:endParaRPr lang="pl-PL" dirty="0"/>
          </a:p>
          <a:p>
            <a:pPr algn="just"/>
            <a:r>
              <a:rPr lang="pl-PL" dirty="0"/>
              <a:t>Na mocy porozumienia stron może zostać rozwiązana każda umowa o pracę, niezależnie od ochrony przysługującej pracownikowi</a:t>
            </a:r>
          </a:p>
          <a:p>
            <a:pPr algn="just"/>
            <a:r>
              <a:rPr lang="pl-PL" dirty="0"/>
              <a:t>Porozumienie może być zawarte w dowolnej formie, z inicjatywy każdej ze stron</a:t>
            </a:r>
          </a:p>
          <a:p>
            <a:pPr algn="just"/>
            <a:r>
              <a:rPr lang="pl-PL" dirty="0"/>
              <a:t>Brak środków odwoławczych przewidzianych w </a:t>
            </a:r>
            <a:r>
              <a:rPr lang="pl-PL" dirty="0" err="1"/>
              <a:t>kp</a:t>
            </a:r>
            <a:endParaRPr lang="pl-PL" dirty="0"/>
          </a:p>
          <a:p>
            <a:pPr algn="just"/>
            <a:endParaRPr lang="pl-PL" dirty="0"/>
          </a:p>
        </p:txBody>
      </p:sp>
      <p:sp>
        <p:nvSpPr>
          <p:cNvPr id="5" name="Symbol zastępczy zawartości 2">
            <a:extLst>
              <a:ext uri="{FF2B5EF4-FFF2-40B4-BE49-F238E27FC236}">
                <a16:creationId xmlns:a16="http://schemas.microsoft.com/office/drawing/2014/main" id="{27B2C8D2-793A-4F86-B23B-31FD6A2F2ACA}"/>
              </a:ext>
            </a:extLst>
          </p:cNvPr>
          <p:cNvSpPr txBox="1">
            <a:spLocks/>
          </p:cNvSpPr>
          <p:nvPr/>
        </p:nvSpPr>
        <p:spPr>
          <a:xfrm>
            <a:off x="0" y="5238986"/>
            <a:ext cx="9269896" cy="1596177"/>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ormAutofit fontScale="92500" lnSpcReduction="20000"/>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lt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lt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lt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lt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lt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lt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lt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lt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lt1"/>
                </a:solidFill>
                <a:effectLst/>
                <a:latin typeface="+mn-lt"/>
                <a:ea typeface="+mn-ea"/>
                <a:cs typeface="+mn-cs"/>
              </a:defRPr>
            </a:lvl9pPr>
          </a:lstStyle>
          <a:p>
            <a:pPr marL="0" indent="0" algn="just">
              <a:buFont typeface="Arial" panose="020B0604020202020204" pitchFamily="34" charset="0"/>
              <a:buNone/>
            </a:pPr>
            <a:r>
              <a:rPr lang="pl-PL" sz="1800" i="1" dirty="0"/>
              <a:t>Nie jest wykluczone przyjęcie, że strony per </a:t>
            </a:r>
            <a:r>
              <a:rPr lang="pl-PL" sz="1800" i="1" dirty="0" err="1"/>
              <a:t>facta</a:t>
            </a:r>
            <a:r>
              <a:rPr lang="pl-PL" sz="1800" i="1" dirty="0"/>
              <a:t> </a:t>
            </a:r>
            <a:r>
              <a:rPr lang="pl-PL" sz="1800" i="1" dirty="0" err="1"/>
              <a:t>concludentia</a:t>
            </a:r>
            <a:r>
              <a:rPr lang="pl-PL" sz="1800" i="1" dirty="0"/>
              <a:t> rozwiązały stosunek pracy za porozumieniem stron. Wprawdzie dorozumianej zgody pracownika (pracodawcy) na zakończenie więzi pracowniczej nie można domniemywać, jednak może ona wynikać ze sposobu zachowania zatrudnionego lub zatrudniającego. </a:t>
            </a:r>
            <a:r>
              <a:rPr lang="pl-PL" sz="1800" dirty="0"/>
              <a:t> </a:t>
            </a:r>
          </a:p>
          <a:p>
            <a:pPr marL="0" indent="0" algn="just">
              <a:buFont typeface="Arial" panose="020B0604020202020204" pitchFamily="34" charset="0"/>
              <a:buNone/>
            </a:pPr>
            <a:r>
              <a:rPr lang="pl-PL" sz="1800" dirty="0"/>
              <a:t>SN 07.06.2016 r. II PK 131/1</a:t>
            </a:r>
          </a:p>
        </p:txBody>
      </p:sp>
    </p:spTree>
    <p:extLst>
      <p:ext uri="{BB962C8B-B14F-4D97-AF65-F5344CB8AC3E}">
        <p14:creationId xmlns:p14="http://schemas.microsoft.com/office/powerpoint/2010/main" val="3034366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61840DB-B954-4058-AFA1-EF967E639A17}"/>
              </a:ext>
            </a:extLst>
          </p:cNvPr>
          <p:cNvSpPr>
            <a:spLocks noGrp="1"/>
          </p:cNvSpPr>
          <p:nvPr>
            <p:ph type="title"/>
          </p:nvPr>
        </p:nvSpPr>
        <p:spPr/>
        <p:txBody>
          <a:bodyPr/>
          <a:lstStyle/>
          <a:p>
            <a:r>
              <a:rPr lang="pl-PL" dirty="0">
                <a:solidFill>
                  <a:srgbClr val="800000"/>
                </a:solidFill>
                <a:latin typeface="Georgia" panose="02040502050405020303" pitchFamily="18" charset="0"/>
              </a:rPr>
              <a:t>Rozwiązanie</a:t>
            </a:r>
            <a:r>
              <a:rPr lang="pl-PL" dirty="0"/>
              <a:t> </a:t>
            </a:r>
            <a:r>
              <a:rPr lang="pl-PL" dirty="0">
                <a:solidFill>
                  <a:srgbClr val="800000"/>
                </a:solidFill>
                <a:latin typeface="Georgia" panose="02040502050405020303" pitchFamily="18" charset="0"/>
              </a:rPr>
              <a:t>stosunku pracy wypowiedzenie</a:t>
            </a:r>
            <a:endParaRPr lang="pl-PL" dirty="0"/>
          </a:p>
        </p:txBody>
      </p:sp>
      <p:sp>
        <p:nvSpPr>
          <p:cNvPr id="6" name="Symbol zastępczy zawartości 5">
            <a:extLst>
              <a:ext uri="{FF2B5EF4-FFF2-40B4-BE49-F238E27FC236}">
                <a16:creationId xmlns:a16="http://schemas.microsoft.com/office/drawing/2014/main" id="{C87208F2-19F3-4871-8ED0-CA548CE68D52}"/>
              </a:ext>
            </a:extLst>
          </p:cNvPr>
          <p:cNvSpPr>
            <a:spLocks noGrp="1"/>
          </p:cNvSpPr>
          <p:nvPr>
            <p:ph sz="quarter" idx="13"/>
          </p:nvPr>
        </p:nvSpPr>
        <p:spPr>
          <a:xfrm>
            <a:off x="913774" y="2367092"/>
            <a:ext cx="10363826" cy="4106595"/>
          </a:xfrm>
        </p:spPr>
        <p:txBody>
          <a:bodyPr>
            <a:normAutofit/>
          </a:bodyPr>
          <a:lstStyle/>
          <a:p>
            <a:pPr algn="just"/>
            <a:r>
              <a:rPr lang="pl-PL" dirty="0"/>
              <a:t>Wypowiedzenie – jednostronne oświadczenie woli złożone przez jedną ze stron drugiej, powodujące rozwiązanie stosunku pracy z upływem okresu wypowiedzenia</a:t>
            </a:r>
          </a:p>
          <a:p>
            <a:pPr algn="just"/>
            <a:r>
              <a:rPr lang="pl-PL" dirty="0"/>
              <a:t>Oświadczenie o wypowiedzeniu umowy o pracę należy uznać za złożone z chwilą, gdy druga strona mogła zapoznać się z jego treścią - art. 61 </a:t>
            </a:r>
            <a:r>
              <a:rPr lang="pl-PL" dirty="0" err="1"/>
              <a:t>kc</a:t>
            </a:r>
            <a:endParaRPr lang="pl-PL" dirty="0"/>
          </a:p>
          <a:p>
            <a:pPr marL="0" indent="0" algn="just">
              <a:buNone/>
            </a:pPr>
            <a:r>
              <a:rPr lang="pl-PL" dirty="0"/>
              <a:t>	Okres wypowiedzenia – czas, po upływie którego następuje rozwiązanie 		stosunku pracy z mocy oświadczenia wypowiadającego</a:t>
            </a:r>
          </a:p>
          <a:p>
            <a:pPr marL="0" indent="0" algn="just">
              <a:buNone/>
            </a:pPr>
            <a:r>
              <a:rPr lang="pl-PL" dirty="0"/>
              <a:t>	Termin wypowiedzenia – określony ustawą dzień, w którym kończy się 	okres wypowiedzenia</a:t>
            </a:r>
          </a:p>
          <a:p>
            <a:pPr algn="just"/>
            <a:endParaRPr lang="pl-PL" dirty="0"/>
          </a:p>
        </p:txBody>
      </p:sp>
    </p:spTree>
    <p:extLst>
      <p:ext uri="{BB962C8B-B14F-4D97-AF65-F5344CB8AC3E}">
        <p14:creationId xmlns:p14="http://schemas.microsoft.com/office/powerpoint/2010/main" val="3585419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125AF9-C8D6-458A-A60A-8342FCF97D9A}"/>
              </a:ext>
            </a:extLst>
          </p:cNvPr>
          <p:cNvSpPr>
            <a:spLocks noGrp="1"/>
          </p:cNvSpPr>
          <p:nvPr>
            <p:ph type="title"/>
          </p:nvPr>
        </p:nvSpPr>
        <p:spPr>
          <a:xfrm>
            <a:off x="913774" y="432987"/>
            <a:ext cx="10364451" cy="1596177"/>
          </a:xfrm>
        </p:spPr>
        <p:txBody>
          <a:bodyPr/>
          <a:lstStyle/>
          <a:p>
            <a:r>
              <a:rPr lang="pl-PL" dirty="0">
                <a:solidFill>
                  <a:srgbClr val="800000"/>
                </a:solidFill>
                <a:latin typeface="Georgia" panose="02040502050405020303" pitchFamily="18" charset="0"/>
              </a:rPr>
              <a:t>Rozwiązanie</a:t>
            </a:r>
            <a:r>
              <a:rPr lang="pl-PL" dirty="0"/>
              <a:t> </a:t>
            </a:r>
            <a:r>
              <a:rPr lang="pl-PL" dirty="0">
                <a:solidFill>
                  <a:srgbClr val="800000"/>
                </a:solidFill>
                <a:latin typeface="Georgia" panose="02040502050405020303" pitchFamily="18" charset="0"/>
              </a:rPr>
              <a:t>stosunku pracy wypowiedzenie</a:t>
            </a:r>
            <a:endParaRPr lang="pl-PL" dirty="0"/>
          </a:p>
        </p:txBody>
      </p:sp>
      <p:sp>
        <p:nvSpPr>
          <p:cNvPr id="3" name="Symbol zastępczy zawartości 2">
            <a:extLst>
              <a:ext uri="{FF2B5EF4-FFF2-40B4-BE49-F238E27FC236}">
                <a16:creationId xmlns:a16="http://schemas.microsoft.com/office/drawing/2014/main" id="{68677D84-AFAD-4423-B131-2829905386A8}"/>
              </a:ext>
            </a:extLst>
          </p:cNvPr>
          <p:cNvSpPr>
            <a:spLocks noGrp="1"/>
          </p:cNvSpPr>
          <p:nvPr>
            <p:ph sz="quarter" idx="13"/>
          </p:nvPr>
        </p:nvSpPr>
        <p:spPr>
          <a:xfrm>
            <a:off x="914399" y="2115303"/>
            <a:ext cx="10363826" cy="4166230"/>
          </a:xfrm>
        </p:spPr>
        <p:txBody>
          <a:bodyPr>
            <a:normAutofit fontScale="85000" lnSpcReduction="20000"/>
          </a:bodyPr>
          <a:lstStyle/>
          <a:p>
            <a:pPr marL="0" indent="0" algn="just">
              <a:buNone/>
            </a:pPr>
            <a:r>
              <a:rPr lang="pl-PL" b="1" dirty="0"/>
              <a:t>Art. 34 </a:t>
            </a:r>
            <a:r>
              <a:rPr lang="pl-PL" dirty="0"/>
              <a:t>Okres wypowiedzenia umowy o pracę zawartej na okres próbny wynosi:</a:t>
            </a:r>
          </a:p>
          <a:p>
            <a:pPr marL="0" indent="0" algn="just">
              <a:buNone/>
            </a:pPr>
            <a:r>
              <a:rPr lang="pl-PL" b="1" dirty="0"/>
              <a:t>1)</a:t>
            </a:r>
            <a:r>
              <a:rPr lang="pl-PL" dirty="0"/>
              <a:t> 3 dni robocze, jeżeli okres próbny nie przekracza 2 tygodni;</a:t>
            </a:r>
          </a:p>
          <a:p>
            <a:pPr marL="0" indent="0" algn="just">
              <a:buNone/>
            </a:pPr>
            <a:r>
              <a:rPr lang="pl-PL" b="1" dirty="0"/>
              <a:t>2)</a:t>
            </a:r>
            <a:r>
              <a:rPr lang="pl-PL" dirty="0"/>
              <a:t> 1 tydzień, jeżeli okres próbny jest dłuższy niż 2 tygodnie;</a:t>
            </a:r>
          </a:p>
          <a:p>
            <a:pPr marL="0" indent="0" algn="just">
              <a:buNone/>
            </a:pPr>
            <a:r>
              <a:rPr lang="pl-PL" b="1" dirty="0"/>
              <a:t>3)</a:t>
            </a:r>
            <a:r>
              <a:rPr lang="pl-PL" dirty="0"/>
              <a:t> 2 tygodnie, jeżeli okres próbny wynosi 3 miesiące.</a:t>
            </a:r>
          </a:p>
          <a:p>
            <a:pPr marL="0" indent="0" algn="just">
              <a:buNone/>
            </a:pPr>
            <a:r>
              <a:rPr lang="pl-PL" b="1" dirty="0"/>
              <a:t>Art. 36</a:t>
            </a:r>
            <a:endParaRPr lang="pl-PL" dirty="0"/>
          </a:p>
          <a:p>
            <a:pPr marL="0" indent="0" algn="just">
              <a:buNone/>
            </a:pPr>
            <a:r>
              <a:rPr lang="pl-PL" dirty="0"/>
              <a:t>§ 1. Okres wypowiedzenia umowy o pracę zawartej na czas nieokreślony i umowy o pracę zawartej na czas określony jest uzależniony od okresu zatrudnienia u danego pracodawcy i wynosi:</a:t>
            </a:r>
          </a:p>
          <a:p>
            <a:pPr marL="0" indent="0" algn="just">
              <a:buNone/>
            </a:pPr>
            <a:r>
              <a:rPr lang="pl-PL" b="1" dirty="0"/>
              <a:t>1)</a:t>
            </a:r>
            <a:r>
              <a:rPr lang="pl-PL" dirty="0"/>
              <a:t> 2 tygodnie, jeżeli pracownik był zatrudniony krócej niż 6 miesięcy;</a:t>
            </a:r>
          </a:p>
          <a:p>
            <a:pPr marL="0" indent="0" algn="just">
              <a:buNone/>
            </a:pPr>
            <a:r>
              <a:rPr lang="pl-PL" b="1" dirty="0"/>
              <a:t>2)</a:t>
            </a:r>
            <a:r>
              <a:rPr lang="pl-PL" dirty="0"/>
              <a:t> 1 miesiąc, jeżeli pracownik był zatrudniony co najmniej 6 miesięcy;</a:t>
            </a:r>
          </a:p>
          <a:p>
            <a:pPr marL="0" indent="0" algn="just">
              <a:buNone/>
            </a:pPr>
            <a:r>
              <a:rPr lang="pl-PL" b="1" dirty="0"/>
              <a:t>3)</a:t>
            </a:r>
            <a:r>
              <a:rPr lang="pl-PL" dirty="0"/>
              <a:t> 3 miesiące, jeżeli pracownik był zatrudniony co najmniej 3 lata.</a:t>
            </a:r>
          </a:p>
        </p:txBody>
      </p:sp>
    </p:spTree>
    <p:extLst>
      <p:ext uri="{BB962C8B-B14F-4D97-AF65-F5344CB8AC3E}">
        <p14:creationId xmlns:p14="http://schemas.microsoft.com/office/powerpoint/2010/main" val="670769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9B11722-46D9-4A70-9444-18BC6A13BAC5}"/>
              </a:ext>
            </a:extLst>
          </p:cNvPr>
          <p:cNvSpPr>
            <a:spLocks noGrp="1"/>
          </p:cNvSpPr>
          <p:nvPr>
            <p:ph type="title"/>
          </p:nvPr>
        </p:nvSpPr>
        <p:spPr/>
        <p:txBody>
          <a:bodyPr/>
          <a:lstStyle/>
          <a:p>
            <a:r>
              <a:rPr lang="pl-PL" dirty="0">
                <a:solidFill>
                  <a:srgbClr val="800000"/>
                </a:solidFill>
                <a:latin typeface="Georgia" panose="02040502050405020303" pitchFamily="18" charset="0"/>
              </a:rPr>
              <a:t>Rozwiązanie</a:t>
            </a:r>
            <a:r>
              <a:rPr lang="pl-PL" dirty="0"/>
              <a:t> </a:t>
            </a:r>
            <a:r>
              <a:rPr lang="pl-PL" dirty="0">
                <a:solidFill>
                  <a:srgbClr val="800000"/>
                </a:solidFill>
                <a:latin typeface="Georgia" panose="02040502050405020303" pitchFamily="18" charset="0"/>
              </a:rPr>
              <a:t>stosunku pracy wypowiedzenie</a:t>
            </a:r>
            <a:endParaRPr lang="pl-PL" dirty="0"/>
          </a:p>
        </p:txBody>
      </p:sp>
      <p:sp>
        <p:nvSpPr>
          <p:cNvPr id="3" name="Symbol zastępczy zawartości 2">
            <a:extLst>
              <a:ext uri="{FF2B5EF4-FFF2-40B4-BE49-F238E27FC236}">
                <a16:creationId xmlns:a16="http://schemas.microsoft.com/office/drawing/2014/main" id="{7D3ED9A3-2E6D-475E-93FB-82A879DA2B95}"/>
              </a:ext>
            </a:extLst>
          </p:cNvPr>
          <p:cNvSpPr>
            <a:spLocks noGrp="1"/>
          </p:cNvSpPr>
          <p:nvPr>
            <p:ph sz="quarter" idx="13"/>
          </p:nvPr>
        </p:nvSpPr>
        <p:spPr>
          <a:xfrm>
            <a:off x="913774" y="2367092"/>
            <a:ext cx="10363826" cy="4040334"/>
          </a:xfrm>
        </p:spPr>
        <p:txBody>
          <a:bodyPr>
            <a:normAutofit fontScale="85000" lnSpcReduction="10000"/>
          </a:bodyPr>
          <a:lstStyle/>
          <a:p>
            <a:pPr algn="just"/>
            <a:r>
              <a:rPr lang="pl-PL" dirty="0"/>
              <a:t>Kodeks pracy przewiduje zarówno możliwość wydłużenia jak i skrócenia okresu wypowiedzenia</a:t>
            </a:r>
          </a:p>
          <a:p>
            <a:pPr algn="just"/>
            <a:r>
              <a:rPr lang="pl-PL" dirty="0"/>
              <a:t>po dokonaniu wypowiedzenia umowy o pracę przez jedną z nich Strony mogą ustalić wcześniejszy termin rozwiązania umowy; Porozumienie stron o skróceniu okresu wypowiedzenia nie zmienia trybu rozwiązania umowy pracę - art. 36 § 6 </a:t>
            </a:r>
            <a:r>
              <a:rPr lang="pl-PL" dirty="0" err="1"/>
              <a:t>Kp</a:t>
            </a:r>
            <a:endParaRPr lang="pl-PL" dirty="0"/>
          </a:p>
          <a:p>
            <a:pPr algn="just"/>
            <a:r>
              <a:rPr lang="pl-PL" dirty="0"/>
              <a:t>W okresie co najmniej dwutygodniowego wypowiedzenia umowy o pracę dokonanego przez pracodawcę pracownikowi przysługuje zwolnienie na poszukiwanie pracy, z zachowaniem prawa do wynagrodzenia; Wymiar zwolnienia wynosi:</a:t>
            </a:r>
          </a:p>
          <a:p>
            <a:pPr marL="0" indent="0" algn="just">
              <a:buNone/>
            </a:pPr>
            <a:r>
              <a:rPr lang="pl-PL" b="1" dirty="0"/>
              <a:t>	1)</a:t>
            </a:r>
            <a:r>
              <a:rPr lang="pl-PL" dirty="0"/>
              <a:t> 2 dni robocze - w okresie dwutygodniowego i jednomiesięcznego wypowiedzenia</a:t>
            </a:r>
          </a:p>
          <a:p>
            <a:pPr marL="0" indent="0" algn="just">
              <a:buNone/>
            </a:pPr>
            <a:r>
              <a:rPr lang="pl-PL" b="1" dirty="0"/>
              <a:t>	2)</a:t>
            </a:r>
            <a:r>
              <a:rPr lang="pl-PL" dirty="0"/>
              <a:t> 3 dni robocze - w okresie trzymiesięcznego wypowiedzenia, także w przypadku jego 	skrócenia na podstawie art. 36(1) § 1 </a:t>
            </a:r>
            <a:r>
              <a:rPr lang="pl-PL" dirty="0" err="1"/>
              <a:t>kp</a:t>
            </a:r>
            <a:endParaRPr lang="pl-PL" dirty="0"/>
          </a:p>
          <a:p>
            <a:pPr algn="just"/>
            <a:endParaRPr lang="pl-PL" dirty="0"/>
          </a:p>
        </p:txBody>
      </p:sp>
    </p:spTree>
    <p:extLst>
      <p:ext uri="{BB962C8B-B14F-4D97-AF65-F5344CB8AC3E}">
        <p14:creationId xmlns:p14="http://schemas.microsoft.com/office/powerpoint/2010/main" val="2015860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B04A9D-5459-4AA3-922C-EABB21DFAAEC}"/>
              </a:ext>
            </a:extLst>
          </p:cNvPr>
          <p:cNvSpPr>
            <a:spLocks noGrp="1"/>
          </p:cNvSpPr>
          <p:nvPr>
            <p:ph type="title"/>
          </p:nvPr>
        </p:nvSpPr>
        <p:spPr/>
        <p:txBody>
          <a:bodyPr/>
          <a:lstStyle/>
          <a:p>
            <a:r>
              <a:rPr lang="pl-PL" dirty="0">
                <a:solidFill>
                  <a:srgbClr val="800000"/>
                </a:solidFill>
                <a:latin typeface="Georgia" panose="02040502050405020303" pitchFamily="18" charset="0"/>
              </a:rPr>
              <a:t>Rozwiązanie</a:t>
            </a:r>
            <a:r>
              <a:rPr lang="pl-PL" dirty="0"/>
              <a:t> </a:t>
            </a:r>
            <a:r>
              <a:rPr lang="pl-PL" dirty="0">
                <a:solidFill>
                  <a:srgbClr val="800000"/>
                </a:solidFill>
                <a:latin typeface="Georgia" panose="02040502050405020303" pitchFamily="18" charset="0"/>
              </a:rPr>
              <a:t>stosunku pracy wypowiedzenie</a:t>
            </a:r>
            <a:endParaRPr lang="pl-PL" dirty="0"/>
          </a:p>
        </p:txBody>
      </p:sp>
      <p:sp>
        <p:nvSpPr>
          <p:cNvPr id="3" name="Symbol zastępczy zawartości 2">
            <a:extLst>
              <a:ext uri="{FF2B5EF4-FFF2-40B4-BE49-F238E27FC236}">
                <a16:creationId xmlns:a16="http://schemas.microsoft.com/office/drawing/2014/main" id="{11773705-DD2D-4D79-A884-4D9280A1E26C}"/>
              </a:ext>
            </a:extLst>
          </p:cNvPr>
          <p:cNvSpPr>
            <a:spLocks noGrp="1"/>
          </p:cNvSpPr>
          <p:nvPr>
            <p:ph sz="quarter" idx="13"/>
          </p:nvPr>
        </p:nvSpPr>
        <p:spPr/>
        <p:txBody>
          <a:bodyPr/>
          <a:lstStyle/>
          <a:p>
            <a:pPr algn="just"/>
            <a:r>
              <a:rPr lang="pl-PL" dirty="0"/>
              <a:t>W okresie wypowiedzenia pracodawca może zwolnić pracownika z obowiązku świadczenia pracy do upływu okresu wypowiedzenia, za co pracownik zachowuje prawo do wynagrodzenia, obliczanego jak wynagrodzenie za urlop wypoczynkowy - art. 36(2) </a:t>
            </a:r>
            <a:r>
              <a:rPr lang="pl-PL" dirty="0" err="1"/>
              <a:t>Kp</a:t>
            </a:r>
            <a:r>
              <a:rPr lang="pl-PL" dirty="0"/>
              <a:t> </a:t>
            </a:r>
          </a:p>
          <a:p>
            <a:pPr algn="just"/>
            <a:r>
              <a:rPr lang="pl-PL" dirty="0"/>
              <a:t>Pracodawca, w okresie wypowiedzenia umowy o pracę, może zobowiązać pracownika do wykorzystania przysługującego mu u niego urlopu wypoczynkowego - art. 167(1) </a:t>
            </a:r>
            <a:r>
              <a:rPr lang="pl-PL" dirty="0" err="1"/>
              <a:t>Kp</a:t>
            </a:r>
            <a:r>
              <a:rPr lang="pl-PL" dirty="0"/>
              <a:t> </a:t>
            </a:r>
          </a:p>
        </p:txBody>
      </p:sp>
    </p:spTree>
    <p:extLst>
      <p:ext uri="{BB962C8B-B14F-4D97-AF65-F5344CB8AC3E}">
        <p14:creationId xmlns:p14="http://schemas.microsoft.com/office/powerpoint/2010/main" val="2881207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C0E9E5-FA77-450B-BD7A-BE3AC7DA9103}"/>
              </a:ext>
            </a:extLst>
          </p:cNvPr>
          <p:cNvSpPr>
            <a:spLocks noGrp="1"/>
          </p:cNvSpPr>
          <p:nvPr>
            <p:ph type="title"/>
          </p:nvPr>
        </p:nvSpPr>
        <p:spPr/>
        <p:txBody>
          <a:bodyPr/>
          <a:lstStyle/>
          <a:p>
            <a:r>
              <a:rPr lang="pl-PL" dirty="0">
                <a:solidFill>
                  <a:srgbClr val="800000"/>
                </a:solidFill>
                <a:latin typeface="Georgia" panose="02040502050405020303" pitchFamily="18" charset="0"/>
              </a:rPr>
              <a:t>Rozwiązanie</a:t>
            </a:r>
            <a:r>
              <a:rPr lang="pl-PL" dirty="0"/>
              <a:t> </a:t>
            </a:r>
            <a:r>
              <a:rPr lang="pl-PL" dirty="0">
                <a:solidFill>
                  <a:srgbClr val="800000"/>
                </a:solidFill>
                <a:latin typeface="Georgia" panose="02040502050405020303" pitchFamily="18" charset="0"/>
              </a:rPr>
              <a:t>stosunku pracy wypowiedzenie</a:t>
            </a:r>
            <a:endParaRPr lang="pl-PL" dirty="0"/>
          </a:p>
        </p:txBody>
      </p:sp>
      <p:sp>
        <p:nvSpPr>
          <p:cNvPr id="3" name="Symbol zastępczy zawartości 2">
            <a:extLst>
              <a:ext uri="{FF2B5EF4-FFF2-40B4-BE49-F238E27FC236}">
                <a16:creationId xmlns:a16="http://schemas.microsoft.com/office/drawing/2014/main" id="{E3D1A3D3-8D4A-43F8-B06B-2AB966EC0663}"/>
              </a:ext>
            </a:extLst>
          </p:cNvPr>
          <p:cNvSpPr>
            <a:spLocks noGrp="1"/>
          </p:cNvSpPr>
          <p:nvPr>
            <p:ph sz="quarter" idx="13"/>
          </p:nvPr>
        </p:nvSpPr>
        <p:spPr/>
        <p:txBody>
          <a:bodyPr>
            <a:normAutofit lnSpcReduction="10000"/>
          </a:bodyPr>
          <a:lstStyle/>
          <a:p>
            <a:pPr algn="just"/>
            <a:r>
              <a:rPr lang="pl-PL" dirty="0"/>
              <a:t>Wypowiedzenie każdej ze stron powinno nastąpić na piśmie, przy czym nie jest to forma zastrzeżona pod rygorem nieważności ani też dla celów dowodowych</a:t>
            </a:r>
          </a:p>
          <a:p>
            <a:pPr algn="just"/>
            <a:r>
              <a:rPr lang="pl-PL" dirty="0"/>
              <a:t>Naruszenie wymogu formy pisemnej przez pracodawcę powoduje niezgodność z prawem oświadczenia o wypowiedzeniu, niezachowanie formy przez pracownika nie jest zagrożone jakąkolwiek sankcją</a:t>
            </a:r>
          </a:p>
          <a:p>
            <a:pPr algn="just"/>
            <a:r>
              <a:rPr lang="pl-PL" dirty="0"/>
              <a:t>W oświadczeniu pracodawcy o wypowiedzeniu umowy o pracę zawartej na czas nieokreślony powinna być wskazana przyczyna uzasadniająca wypowiedzenie oraz pouczenie o przysługującym pracownikowi prawie odwołania do sądu pracy</a:t>
            </a:r>
          </a:p>
        </p:txBody>
      </p:sp>
    </p:spTree>
    <p:extLst>
      <p:ext uri="{BB962C8B-B14F-4D97-AF65-F5344CB8AC3E}">
        <p14:creationId xmlns:p14="http://schemas.microsoft.com/office/powerpoint/2010/main" val="379207235"/>
      </p:ext>
    </p:extLst>
  </p:cSld>
  <p:clrMapOvr>
    <a:masterClrMapping/>
  </p:clrMapOvr>
</p:sld>
</file>

<file path=ppt/theme/theme1.xml><?xml version="1.0" encoding="utf-8"?>
<a:theme xmlns:a="http://schemas.openxmlformats.org/drawingml/2006/main" name="Kropla">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TM04033925[[fn=Kropla]]</Template>
  <TotalTime>587</TotalTime>
  <Words>3634</Words>
  <Application>Microsoft Office PowerPoint</Application>
  <PresentationFormat>Panoramiczny</PresentationFormat>
  <Paragraphs>195</Paragraphs>
  <Slides>30</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30</vt:i4>
      </vt:variant>
    </vt:vector>
  </HeadingPairs>
  <TitlesOfParts>
    <vt:vector size="34" baseType="lpstr">
      <vt:lpstr>Arial</vt:lpstr>
      <vt:lpstr>Georgia</vt:lpstr>
      <vt:lpstr>Tw Cen MT</vt:lpstr>
      <vt:lpstr>Kropla</vt:lpstr>
      <vt:lpstr>Ustanie stosunku pracy</vt:lpstr>
      <vt:lpstr>Pojęcie ustania stosunku pracy</vt:lpstr>
      <vt:lpstr>Rozwiązanie stosunku pracy</vt:lpstr>
      <vt:lpstr>Rozwiązanie stosunku pracy porozumienie</vt:lpstr>
      <vt:lpstr>Rozwiązanie stosunku pracy wypowiedzenie</vt:lpstr>
      <vt:lpstr>Rozwiązanie stosunku pracy wypowiedzenie</vt:lpstr>
      <vt:lpstr>Rozwiązanie stosunku pracy wypowiedzenie</vt:lpstr>
      <vt:lpstr>Rozwiązanie stosunku pracy wypowiedzenie</vt:lpstr>
      <vt:lpstr>Rozwiązanie stosunku pracy wypowiedzenie</vt:lpstr>
      <vt:lpstr>Rozwiązanie stosunku pracy wypowiedzenie</vt:lpstr>
      <vt:lpstr>Rozwiązanie stosunku pracy wypowiedzenie</vt:lpstr>
      <vt:lpstr>Rozwiązanie stosunku pracy wypowiedzenie</vt:lpstr>
      <vt:lpstr>Rozwiązanie stosunku pracy wypowiedzenie</vt:lpstr>
      <vt:lpstr>Rozwiązanie stosunku pracy wypowiedzenie</vt:lpstr>
      <vt:lpstr>Rozwiązanie stosunku pracy wypowiedzenie</vt:lpstr>
      <vt:lpstr>Rozwiązanie stosunku pracy  bez wypowiedzenia</vt:lpstr>
      <vt:lpstr>Rozwiązanie stosunku pracy  bez wypowiedzenia</vt:lpstr>
      <vt:lpstr>Rozwiązanie stosunku pracy  bez wypowiedzenia</vt:lpstr>
      <vt:lpstr>Rozwiązanie stosunku pracy  bez wypowiedzenia</vt:lpstr>
      <vt:lpstr>Rozwiązanie stosunku pracy  bez wypowiedzenia Przez pracownika</vt:lpstr>
      <vt:lpstr>Rozwiązanie stosunku pracy  bez wypowiedzenia</vt:lpstr>
      <vt:lpstr>Rozwiązanie stosunku pracy  z upływem czasu, na który umowa o pracę była zawarta</vt:lpstr>
      <vt:lpstr>wygaśnięcie stosunku pracy </vt:lpstr>
      <vt:lpstr>wygaśnięcie stosunku pracy  Śmierć pracownika</vt:lpstr>
      <vt:lpstr>wygaśnięcie stosunku pracy  Śmierć pracownika</vt:lpstr>
      <vt:lpstr>wygaśnięcie stosunku pracy  Śmierć pracownika</vt:lpstr>
      <vt:lpstr>wygaśnięcie stosunku pracy  tymczasowe aresztowanie</vt:lpstr>
      <vt:lpstr>wygaśnięcie stosunku pracy  tymczasowe aresztowanie</vt:lpstr>
      <vt:lpstr>wygaśnięcie stosunku pracy inne przyczyny</vt:lpstr>
      <vt:lpstr>wygaśnięcie stosunku pracy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Ustanie stosunku pracy</dc:title>
  <dc:creator>Mikołaj Świtalski</dc:creator>
  <cp:lastModifiedBy>Kamila Siejka</cp:lastModifiedBy>
  <cp:revision>36</cp:revision>
  <dcterms:created xsi:type="dcterms:W3CDTF">2018-12-01T00:47:34Z</dcterms:created>
  <dcterms:modified xsi:type="dcterms:W3CDTF">2019-12-05T22:19:09Z</dcterms:modified>
</cp:coreProperties>
</file>