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9" r:id="rId22"/>
    <p:sldId id="280" r:id="rId23"/>
    <p:sldId id="281" r:id="rId24"/>
    <p:sldId id="282" r:id="rId25"/>
    <p:sldId id="283" r:id="rId26"/>
    <p:sldId id="284" r:id="rId27"/>
    <p:sldId id="286" r:id="rId28"/>
    <p:sldId id="285" r:id="rId29"/>
    <p:sldId id="287" r:id="rId30"/>
    <p:sldId id="288" r:id="rId31"/>
    <p:sldId id="289" r:id="rId32"/>
    <p:sldId id="290" r:id="rId33"/>
    <p:sldId id="293" r:id="rId34"/>
    <p:sldId id="294" r:id="rId35"/>
    <p:sldId id="296" r:id="rId36"/>
    <p:sldId id="297" r:id="rId37"/>
    <p:sldId id="298"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295" r:id="rId51"/>
    <p:sldId id="299"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940" autoAdjust="0"/>
  </p:normalViewPr>
  <p:slideViewPr>
    <p:cSldViewPr snapToGrid="0">
      <p:cViewPr varScale="1">
        <p:scale>
          <a:sx n="54" d="100"/>
          <a:sy n="54" d="100"/>
        </p:scale>
        <p:origin x="11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269C47-9C50-4882-AFAA-5858A3ACC732}" type="datetimeFigureOut">
              <a:rPr lang="pl-PL" smtClean="0"/>
              <a:t>2020-05-05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52C6D8-F22A-408F-8AE8-62A0D291EB56}" type="slidenum">
              <a:rPr lang="pl-PL" smtClean="0"/>
              <a:t>‹#›</a:t>
            </a:fld>
            <a:endParaRPr lang="pl-PL"/>
          </a:p>
        </p:txBody>
      </p:sp>
    </p:spTree>
    <p:extLst>
      <p:ext uri="{BB962C8B-B14F-4D97-AF65-F5344CB8AC3E}">
        <p14:creationId xmlns:p14="http://schemas.microsoft.com/office/powerpoint/2010/main" val="166938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10</a:t>
            </a:fld>
            <a:endParaRPr lang="pl-PL"/>
          </a:p>
        </p:txBody>
      </p:sp>
    </p:spTree>
    <p:extLst>
      <p:ext uri="{BB962C8B-B14F-4D97-AF65-F5344CB8AC3E}">
        <p14:creationId xmlns:p14="http://schemas.microsoft.com/office/powerpoint/2010/main" val="3144868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15</a:t>
            </a:fld>
            <a:endParaRPr lang="pl-PL"/>
          </a:p>
        </p:txBody>
      </p:sp>
    </p:spTree>
    <p:extLst>
      <p:ext uri="{BB962C8B-B14F-4D97-AF65-F5344CB8AC3E}">
        <p14:creationId xmlns:p14="http://schemas.microsoft.com/office/powerpoint/2010/main" val="1190721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Czy nie może zmienić pracy?</a:t>
            </a:r>
          </a:p>
        </p:txBody>
      </p:sp>
      <p:sp>
        <p:nvSpPr>
          <p:cNvPr id="4" name="Symbol zastępczy numeru slajdu 3"/>
          <p:cNvSpPr>
            <a:spLocks noGrp="1"/>
          </p:cNvSpPr>
          <p:nvPr>
            <p:ph type="sldNum" sz="quarter" idx="5"/>
          </p:nvPr>
        </p:nvSpPr>
        <p:spPr/>
        <p:txBody>
          <a:bodyPr/>
          <a:lstStyle/>
          <a:p>
            <a:fld id="{8352C6D8-F22A-408F-8AE8-62A0D291EB56}" type="slidenum">
              <a:rPr lang="pl-PL" smtClean="0"/>
              <a:t>33</a:t>
            </a:fld>
            <a:endParaRPr lang="pl-PL"/>
          </a:p>
        </p:txBody>
      </p:sp>
    </p:spTree>
    <p:extLst>
      <p:ext uri="{BB962C8B-B14F-4D97-AF65-F5344CB8AC3E}">
        <p14:creationId xmlns:p14="http://schemas.microsoft.com/office/powerpoint/2010/main" val="1087883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Czy nie może zmienić pracy?</a:t>
            </a:r>
          </a:p>
        </p:txBody>
      </p:sp>
      <p:sp>
        <p:nvSpPr>
          <p:cNvPr id="4" name="Symbol zastępczy numeru slajdu 3"/>
          <p:cNvSpPr>
            <a:spLocks noGrp="1"/>
          </p:cNvSpPr>
          <p:nvPr>
            <p:ph type="sldNum" sz="quarter" idx="5"/>
          </p:nvPr>
        </p:nvSpPr>
        <p:spPr/>
        <p:txBody>
          <a:bodyPr/>
          <a:lstStyle/>
          <a:p>
            <a:fld id="{8352C6D8-F22A-408F-8AE8-62A0D291EB56}" type="slidenum">
              <a:rPr lang="pl-PL" smtClean="0"/>
              <a:t>34</a:t>
            </a:fld>
            <a:endParaRPr lang="pl-PL"/>
          </a:p>
        </p:txBody>
      </p:sp>
    </p:spTree>
    <p:extLst>
      <p:ext uri="{BB962C8B-B14F-4D97-AF65-F5344CB8AC3E}">
        <p14:creationId xmlns:p14="http://schemas.microsoft.com/office/powerpoint/2010/main" val="139855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40</a:t>
            </a:fld>
            <a:endParaRPr lang="pl-PL"/>
          </a:p>
        </p:txBody>
      </p:sp>
    </p:spTree>
    <p:extLst>
      <p:ext uri="{BB962C8B-B14F-4D97-AF65-F5344CB8AC3E}">
        <p14:creationId xmlns:p14="http://schemas.microsoft.com/office/powerpoint/2010/main" val="3228554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44</a:t>
            </a:fld>
            <a:endParaRPr lang="pl-PL"/>
          </a:p>
        </p:txBody>
      </p:sp>
    </p:spTree>
    <p:extLst>
      <p:ext uri="{BB962C8B-B14F-4D97-AF65-F5344CB8AC3E}">
        <p14:creationId xmlns:p14="http://schemas.microsoft.com/office/powerpoint/2010/main" val="591486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47</a:t>
            </a:fld>
            <a:endParaRPr lang="pl-PL"/>
          </a:p>
        </p:txBody>
      </p:sp>
    </p:spTree>
    <p:extLst>
      <p:ext uri="{BB962C8B-B14F-4D97-AF65-F5344CB8AC3E}">
        <p14:creationId xmlns:p14="http://schemas.microsoft.com/office/powerpoint/2010/main" val="377160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352C6D8-F22A-408F-8AE8-62A0D291EB56}" type="slidenum">
              <a:rPr lang="pl-PL" smtClean="0"/>
              <a:t>55</a:t>
            </a:fld>
            <a:endParaRPr lang="pl-PL"/>
          </a:p>
        </p:txBody>
      </p:sp>
    </p:spTree>
    <p:extLst>
      <p:ext uri="{BB962C8B-B14F-4D97-AF65-F5344CB8AC3E}">
        <p14:creationId xmlns:p14="http://schemas.microsoft.com/office/powerpoint/2010/main" val="110908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83EEB41-8A7C-4698-B734-7F73B403C0C7}" type="datetimeFigureOut">
              <a:rPr lang="pl-PL" smtClean="0"/>
              <a:t>2020-05-05</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D614D53-7E62-44DA-B405-B66326961F0B}"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796082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3EEB41-8A7C-4698-B734-7F73B403C0C7}" type="datetimeFigureOut">
              <a:rPr lang="pl-PL" smtClean="0"/>
              <a:t>2020-05-05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296404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3EEB41-8A7C-4698-B734-7F73B403C0C7}" type="datetimeFigureOut">
              <a:rPr lang="pl-PL" smtClean="0"/>
              <a:t>2020-05-05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4057040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3EEB41-8A7C-4698-B734-7F73B403C0C7}" type="datetimeFigureOut">
              <a:rPr lang="pl-PL" smtClean="0"/>
              <a:t>2020-05-05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342660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83EEB41-8A7C-4698-B734-7F73B403C0C7}" type="datetimeFigureOut">
              <a:rPr lang="pl-PL" smtClean="0"/>
              <a:t>2020-05-05</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D614D53-7E62-44DA-B405-B66326961F0B}"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542030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83EEB41-8A7C-4698-B734-7F73B403C0C7}" type="datetimeFigureOut">
              <a:rPr lang="pl-PL" smtClean="0"/>
              <a:t>2020-05-05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366548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83EEB41-8A7C-4698-B734-7F73B403C0C7}" type="datetimeFigureOut">
              <a:rPr lang="pl-PL" smtClean="0"/>
              <a:t>2020-05-05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180086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83EEB41-8A7C-4698-B734-7F73B403C0C7}" type="datetimeFigureOut">
              <a:rPr lang="pl-PL" smtClean="0"/>
              <a:t>2020-05-05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95492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3EEB41-8A7C-4698-B734-7F73B403C0C7}" type="datetimeFigureOut">
              <a:rPr lang="pl-PL" smtClean="0"/>
              <a:t>2020-05-05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D614D53-7E62-44DA-B405-B66326961F0B}" type="slidenum">
              <a:rPr lang="pl-PL" smtClean="0"/>
              <a:t>‹#›</a:t>
            </a:fld>
            <a:endParaRPr lang="pl-PL"/>
          </a:p>
        </p:txBody>
      </p:sp>
    </p:spTree>
    <p:extLst>
      <p:ext uri="{BB962C8B-B14F-4D97-AF65-F5344CB8AC3E}">
        <p14:creationId xmlns:p14="http://schemas.microsoft.com/office/powerpoint/2010/main" val="2871132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83EEB41-8A7C-4698-B734-7F73B403C0C7}" type="datetimeFigureOut">
              <a:rPr lang="pl-PL" smtClean="0"/>
              <a:t>2020-05-05</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D614D53-7E62-44DA-B405-B66326961F0B}"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40211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83EEB41-8A7C-4698-B734-7F73B403C0C7}" type="datetimeFigureOut">
              <a:rPr lang="pl-PL" smtClean="0"/>
              <a:t>2020-05-05</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D614D53-7E62-44DA-B405-B66326961F0B}"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0363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83EEB41-8A7C-4698-B734-7F73B403C0C7}" type="datetimeFigureOut">
              <a:rPr lang="pl-PL" smtClean="0"/>
              <a:t>2020-05-05</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D614D53-7E62-44DA-B405-B66326961F0B}"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2569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386F3B-4C7C-4764-B12C-983834E34704}"/>
              </a:ext>
            </a:extLst>
          </p:cNvPr>
          <p:cNvSpPr>
            <a:spLocks noGrp="1"/>
          </p:cNvSpPr>
          <p:nvPr>
            <p:ph type="ctrTitle"/>
          </p:nvPr>
        </p:nvSpPr>
        <p:spPr>
          <a:xfrm>
            <a:off x="1915128" y="1788454"/>
            <a:ext cx="8361229" cy="2935946"/>
          </a:xfrm>
        </p:spPr>
        <p:txBody>
          <a:bodyPr/>
          <a:lstStyle/>
          <a:p>
            <a:r>
              <a:rPr lang="pl-PL" sz="5400" dirty="0"/>
              <a:t>Administracyjnoprawna sytuacja cudzoziemca w Polsce</a:t>
            </a:r>
          </a:p>
        </p:txBody>
      </p:sp>
    </p:spTree>
    <p:extLst>
      <p:ext uri="{BB962C8B-B14F-4D97-AF65-F5344CB8AC3E}">
        <p14:creationId xmlns:p14="http://schemas.microsoft.com/office/powerpoint/2010/main" val="4290684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5938D0-AB40-48AD-BAD2-28B37A95431F}"/>
              </a:ext>
            </a:extLst>
          </p:cNvPr>
          <p:cNvSpPr>
            <a:spLocks noGrp="1"/>
          </p:cNvSpPr>
          <p:nvPr>
            <p:ph type="title"/>
          </p:nvPr>
        </p:nvSpPr>
        <p:spPr>
          <a:xfrm>
            <a:off x="1371600" y="622465"/>
            <a:ext cx="9601200" cy="878840"/>
          </a:xfrm>
        </p:spPr>
        <p:txBody>
          <a:bodyPr/>
          <a:lstStyle/>
          <a:p>
            <a:r>
              <a:rPr lang="pl-PL" dirty="0"/>
              <a:t>Odmowa wjazdu na terytorium RP</a:t>
            </a:r>
          </a:p>
        </p:txBody>
      </p:sp>
      <p:sp>
        <p:nvSpPr>
          <p:cNvPr id="3" name="Symbol zastępczy zawartości 2">
            <a:extLst>
              <a:ext uri="{FF2B5EF4-FFF2-40B4-BE49-F238E27FC236}">
                <a16:creationId xmlns:a16="http://schemas.microsoft.com/office/drawing/2014/main" id="{3D9F0062-2670-433D-A984-3186059D760D}"/>
              </a:ext>
            </a:extLst>
          </p:cNvPr>
          <p:cNvSpPr>
            <a:spLocks noGrp="1"/>
          </p:cNvSpPr>
          <p:nvPr>
            <p:ph idx="1"/>
          </p:nvPr>
        </p:nvSpPr>
        <p:spPr>
          <a:xfrm>
            <a:off x="1371600" y="1790535"/>
            <a:ext cx="9601200" cy="4445000"/>
          </a:xfrm>
        </p:spPr>
        <p:txBody>
          <a:bodyPr>
            <a:normAutofit/>
          </a:bodyPr>
          <a:lstStyle/>
          <a:p>
            <a:r>
              <a:rPr lang="pl-PL" dirty="0"/>
              <a:t>Odmowa wjazdu na terytorium RP następuje w formie decyzji administracyjnej</a:t>
            </a:r>
          </a:p>
          <a:p>
            <a:r>
              <a:rPr lang="pl-PL" dirty="0"/>
              <a:t>Decyzja jest wydawana przez komendanta placówki Straży Granicznej </a:t>
            </a:r>
          </a:p>
          <a:p>
            <a:r>
              <a:rPr lang="pl-PL" dirty="0"/>
              <a:t>Od decyzji przysługuje odwołanie do Komendanta Głównego Straży Granicznej</a:t>
            </a:r>
          </a:p>
          <a:p>
            <a:r>
              <a:rPr lang="pl-PL" dirty="0"/>
              <a:t>Decyzja podlega natychmiastowemu wykonaniu </a:t>
            </a:r>
          </a:p>
        </p:txBody>
      </p:sp>
    </p:spTree>
    <p:extLst>
      <p:ext uri="{BB962C8B-B14F-4D97-AF65-F5344CB8AC3E}">
        <p14:creationId xmlns:p14="http://schemas.microsoft.com/office/powerpoint/2010/main" val="1661193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5A85D-D920-4283-B5FF-53F1816C7F2B}"/>
              </a:ext>
            </a:extLst>
          </p:cNvPr>
          <p:cNvSpPr>
            <a:spLocks noGrp="1"/>
          </p:cNvSpPr>
          <p:nvPr>
            <p:ph type="title"/>
          </p:nvPr>
        </p:nvSpPr>
        <p:spPr>
          <a:xfrm>
            <a:off x="1371600" y="350520"/>
            <a:ext cx="9601200" cy="858520"/>
          </a:xfrm>
        </p:spPr>
        <p:txBody>
          <a:bodyPr/>
          <a:lstStyle/>
          <a:p>
            <a:r>
              <a:rPr lang="pl-PL" dirty="0"/>
              <a:t>Zaproszenie </a:t>
            </a:r>
          </a:p>
        </p:txBody>
      </p:sp>
      <p:sp>
        <p:nvSpPr>
          <p:cNvPr id="3" name="Symbol zastępczy zawartości 2">
            <a:extLst>
              <a:ext uri="{FF2B5EF4-FFF2-40B4-BE49-F238E27FC236}">
                <a16:creationId xmlns:a16="http://schemas.microsoft.com/office/drawing/2014/main" id="{9F6324AE-AFCE-4115-9A79-139735E2EEDA}"/>
              </a:ext>
            </a:extLst>
          </p:cNvPr>
          <p:cNvSpPr>
            <a:spLocks noGrp="1"/>
          </p:cNvSpPr>
          <p:nvPr>
            <p:ph idx="1"/>
          </p:nvPr>
        </p:nvSpPr>
        <p:spPr>
          <a:xfrm>
            <a:off x="1371600" y="1290320"/>
            <a:ext cx="9601200" cy="5217160"/>
          </a:xfrm>
        </p:spPr>
        <p:txBody>
          <a:bodyPr>
            <a:normAutofit lnSpcReduction="10000"/>
          </a:bodyPr>
          <a:lstStyle/>
          <a:p>
            <a:r>
              <a:rPr lang="pl-PL" dirty="0"/>
              <a:t>Zaproszenie – dokument wydany cudzoziemcowi potwierdzający posiadanie środków finansowych wystarczających na pokrycie kosztów związanych z planowanym pobytem na terytorium RP, w tym kosztów zakwaterowania i wyżywienia, oraz na pokrycie kosztów podróży powrotnej do państwa pochodzenia lub zamieszkania albo kosztów tranzytu do państwa trzeciego, które udzieli pozwolenia na wjazd</a:t>
            </a:r>
          </a:p>
          <a:p>
            <a:r>
              <a:rPr lang="pl-PL" dirty="0"/>
              <a:t>Zaproszenia może udzielić:</a:t>
            </a:r>
          </a:p>
          <a:p>
            <a:pPr lvl="1"/>
            <a:r>
              <a:rPr lang="pl-PL" dirty="0"/>
              <a:t>obywatel polski zamieszkujący na terytorium RP, obywatel innego państwa członkowskiego UE, państwa członkowskiego EFTA – strony umowy o Europejskim Obszarze Gospodarczym lub Konfederacji Szwajcarskiej lub członek jego rodziny, zamieszkujący na terytorium RP  i posiadający prawo pobytu lub prawo stałego pobytu na tym terytorium</a:t>
            </a:r>
          </a:p>
          <a:p>
            <a:pPr lvl="1"/>
            <a:r>
              <a:rPr lang="pl-PL" dirty="0"/>
              <a:t>cudzoziemiec przebywający bezpośrednio przed wystawieniem zaproszenia legalnie i nieprzerwanie co najmniej przez okres 5 lat na terytorium RP lub posiadający zezwolenie na pobyt stały lub zezwolenie na pobyt rezydenta długoterminowego UE</a:t>
            </a:r>
          </a:p>
          <a:p>
            <a:pPr lvl="1"/>
            <a:r>
              <a:rPr lang="pl-PL" dirty="0"/>
              <a:t>osoba prawna lub jednostka organizacyjna nieposiadająca osobowości prawnej mające siedzibę na terytorium RP</a:t>
            </a:r>
          </a:p>
        </p:txBody>
      </p:sp>
    </p:spTree>
    <p:extLst>
      <p:ext uri="{BB962C8B-B14F-4D97-AF65-F5344CB8AC3E}">
        <p14:creationId xmlns:p14="http://schemas.microsoft.com/office/powerpoint/2010/main" val="267340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5A85D-D920-4283-B5FF-53F1816C7F2B}"/>
              </a:ext>
            </a:extLst>
          </p:cNvPr>
          <p:cNvSpPr>
            <a:spLocks noGrp="1"/>
          </p:cNvSpPr>
          <p:nvPr>
            <p:ph type="title"/>
          </p:nvPr>
        </p:nvSpPr>
        <p:spPr>
          <a:xfrm>
            <a:off x="1371600" y="350520"/>
            <a:ext cx="9601200" cy="858520"/>
          </a:xfrm>
        </p:spPr>
        <p:txBody>
          <a:bodyPr/>
          <a:lstStyle/>
          <a:p>
            <a:r>
              <a:rPr lang="pl-PL" dirty="0"/>
              <a:t>Zaproszenie </a:t>
            </a:r>
          </a:p>
        </p:txBody>
      </p:sp>
      <p:sp>
        <p:nvSpPr>
          <p:cNvPr id="3" name="Symbol zastępczy zawartości 2">
            <a:extLst>
              <a:ext uri="{FF2B5EF4-FFF2-40B4-BE49-F238E27FC236}">
                <a16:creationId xmlns:a16="http://schemas.microsoft.com/office/drawing/2014/main" id="{9F6324AE-AFCE-4115-9A79-139735E2EEDA}"/>
              </a:ext>
            </a:extLst>
          </p:cNvPr>
          <p:cNvSpPr>
            <a:spLocks noGrp="1"/>
          </p:cNvSpPr>
          <p:nvPr>
            <p:ph idx="1"/>
          </p:nvPr>
        </p:nvSpPr>
        <p:spPr>
          <a:xfrm>
            <a:off x="1371600" y="1290320"/>
            <a:ext cx="9601200" cy="5217160"/>
          </a:xfrm>
        </p:spPr>
        <p:txBody>
          <a:bodyPr>
            <a:normAutofit lnSpcReduction="10000"/>
          </a:bodyPr>
          <a:lstStyle/>
          <a:p>
            <a:r>
              <a:rPr lang="pl-PL" dirty="0"/>
              <a:t>Zaproszenie podlega wpisowi do ewidencji zaproszeń</a:t>
            </a:r>
          </a:p>
          <a:p>
            <a:r>
              <a:rPr lang="pl-PL" dirty="0"/>
              <a:t>Wpisania zaproszenia do ewidencji zaproszeń odmawia się albo unieważnia się ten wpis, jeżeli:</a:t>
            </a:r>
          </a:p>
          <a:p>
            <a:pPr lvl="1"/>
            <a:r>
              <a:rPr lang="pl-PL" dirty="0"/>
              <a:t>zaproszenie nie pochodzi od osoby, która zgodnie z ustawą może takie zaproszenie wydać</a:t>
            </a:r>
          </a:p>
          <a:p>
            <a:pPr lvl="1"/>
            <a:r>
              <a:rPr lang="pl-PL" dirty="0"/>
              <a:t>obowiązuje wpis danych zapraszanego cudzoziemca do wykazu cudzoziemców, których pobyt na terytorium RP jest niepożądany</a:t>
            </a:r>
          </a:p>
          <a:p>
            <a:pPr lvl="1"/>
            <a:r>
              <a:rPr lang="pl-PL" dirty="0"/>
              <a:t>wymagają tego względy obronności lub bezpieczeństwa państwa lub ochrony bezpieczeństwa i porządku publicznego lub interes RP</a:t>
            </a:r>
          </a:p>
          <a:p>
            <a:pPr lvl="1"/>
            <a:r>
              <a:rPr lang="pl-PL" dirty="0"/>
              <a:t>zapraszający nie wykazał, że może pokryć koszty związane z pobytem cudzoziemca na terytorium RP, jego wyjazdem itp. </a:t>
            </a:r>
          </a:p>
          <a:p>
            <a:pPr lvl="1"/>
            <a:r>
              <a:rPr lang="pl-PL" dirty="0"/>
              <a:t>warunki mieszkaniowe zapraszającego wskazują, że nie będzie on w stanie wykonać zobowiązań przyjętych na siebie w zaproszeniu, jeżeli jako miejsce zakwaterowania zapraszanego cudzoziemca został wskazany lokal mieszkalny zapraszającego, a zapraszający nie wykazał, że może zapewnić cudzoziemcowi zakwaterowanie w innym miejscu</a:t>
            </a:r>
          </a:p>
        </p:txBody>
      </p:sp>
    </p:spTree>
    <p:extLst>
      <p:ext uri="{BB962C8B-B14F-4D97-AF65-F5344CB8AC3E}">
        <p14:creationId xmlns:p14="http://schemas.microsoft.com/office/powerpoint/2010/main" val="1364371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5A85D-D920-4283-B5FF-53F1816C7F2B}"/>
              </a:ext>
            </a:extLst>
          </p:cNvPr>
          <p:cNvSpPr>
            <a:spLocks noGrp="1"/>
          </p:cNvSpPr>
          <p:nvPr>
            <p:ph type="title"/>
          </p:nvPr>
        </p:nvSpPr>
        <p:spPr>
          <a:xfrm>
            <a:off x="1371600" y="350520"/>
            <a:ext cx="9601200" cy="858520"/>
          </a:xfrm>
        </p:spPr>
        <p:txBody>
          <a:bodyPr/>
          <a:lstStyle/>
          <a:p>
            <a:r>
              <a:rPr lang="pl-PL" dirty="0"/>
              <a:t>Zaproszenie </a:t>
            </a:r>
          </a:p>
        </p:txBody>
      </p:sp>
      <p:sp>
        <p:nvSpPr>
          <p:cNvPr id="3" name="Symbol zastępczy zawartości 2">
            <a:extLst>
              <a:ext uri="{FF2B5EF4-FFF2-40B4-BE49-F238E27FC236}">
                <a16:creationId xmlns:a16="http://schemas.microsoft.com/office/drawing/2014/main" id="{9F6324AE-AFCE-4115-9A79-139735E2EEDA}"/>
              </a:ext>
            </a:extLst>
          </p:cNvPr>
          <p:cNvSpPr>
            <a:spLocks noGrp="1"/>
          </p:cNvSpPr>
          <p:nvPr>
            <p:ph idx="1"/>
          </p:nvPr>
        </p:nvSpPr>
        <p:spPr>
          <a:xfrm>
            <a:off x="1371600" y="1290320"/>
            <a:ext cx="9601200" cy="5217160"/>
          </a:xfrm>
        </p:spPr>
        <p:txBody>
          <a:bodyPr>
            <a:normAutofit/>
          </a:bodyPr>
          <a:lstStyle/>
          <a:p>
            <a:r>
              <a:rPr lang="pl-PL" dirty="0"/>
              <a:t>Wpisania zaproszenia do ewidencji zaproszeń odmawia się albo unieważnia się ten wpis, jeżeli:</a:t>
            </a:r>
          </a:p>
          <a:p>
            <a:pPr lvl="1"/>
            <a:r>
              <a:rPr lang="pl-PL" dirty="0"/>
              <a:t>zapraszający nie wykonał zobowiązań wynikających z uprzednio wystawionego zaproszenia</a:t>
            </a:r>
          </a:p>
          <a:p>
            <a:pPr lvl="1"/>
            <a:r>
              <a:rPr lang="pl-PL" dirty="0"/>
              <a:t>w postępowaniu w sprawie wpisania zaproszenia do ewidencji zaproszeń zapraszający podał nieprawdziwe dane, sfałszował dokumenty, zeznał nieprawdę itp.</a:t>
            </a:r>
          </a:p>
          <a:p>
            <a:pPr lvl="1"/>
            <a:r>
              <a:rPr lang="pl-PL" dirty="0"/>
              <a:t>okoliczności sprawy wskazują, że cel wjazdu zapraszanego cudzoziemca na terytorium RP i jego pobytu na tym terytorium będzie inny niż deklarowany przez zapraszającego</a:t>
            </a:r>
          </a:p>
          <a:p>
            <a:r>
              <a:rPr lang="pl-PL" dirty="0"/>
              <a:t>Wpisane do ewidencji zaproszeń zaproszenie jest ważne we wskazanym w nim okresie, na jaki zapraszający zaprosił cudzoziemca, nie dłuższym niż 1 rok</a:t>
            </a:r>
          </a:p>
          <a:p>
            <a:r>
              <a:rPr lang="pl-PL" dirty="0"/>
              <a:t>Wpisania zaproszenia do ewidencji zaproszeń dokonuje wojewoda właściwy ze względu na miejsce zamieszkania lub siedzibę zapraszającego</a:t>
            </a:r>
          </a:p>
        </p:txBody>
      </p:sp>
    </p:spTree>
    <p:extLst>
      <p:ext uri="{BB962C8B-B14F-4D97-AF65-F5344CB8AC3E}">
        <p14:creationId xmlns:p14="http://schemas.microsoft.com/office/powerpoint/2010/main" val="378769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5A85D-D920-4283-B5FF-53F1816C7F2B}"/>
              </a:ext>
            </a:extLst>
          </p:cNvPr>
          <p:cNvSpPr>
            <a:spLocks noGrp="1"/>
          </p:cNvSpPr>
          <p:nvPr>
            <p:ph type="title"/>
          </p:nvPr>
        </p:nvSpPr>
        <p:spPr>
          <a:xfrm>
            <a:off x="1371600" y="350520"/>
            <a:ext cx="9601200" cy="858520"/>
          </a:xfrm>
        </p:spPr>
        <p:txBody>
          <a:bodyPr/>
          <a:lstStyle/>
          <a:p>
            <a:r>
              <a:rPr lang="pl-PL" dirty="0"/>
              <a:t>Zaproszenie </a:t>
            </a:r>
          </a:p>
        </p:txBody>
      </p:sp>
      <p:sp>
        <p:nvSpPr>
          <p:cNvPr id="3" name="Symbol zastępczy zawartości 2">
            <a:extLst>
              <a:ext uri="{FF2B5EF4-FFF2-40B4-BE49-F238E27FC236}">
                <a16:creationId xmlns:a16="http://schemas.microsoft.com/office/drawing/2014/main" id="{9F6324AE-AFCE-4115-9A79-139735E2EEDA}"/>
              </a:ext>
            </a:extLst>
          </p:cNvPr>
          <p:cNvSpPr>
            <a:spLocks noGrp="1"/>
          </p:cNvSpPr>
          <p:nvPr>
            <p:ph idx="1"/>
          </p:nvPr>
        </p:nvSpPr>
        <p:spPr>
          <a:xfrm>
            <a:off x="1371600" y="1626722"/>
            <a:ext cx="9601200" cy="4346566"/>
          </a:xfrm>
        </p:spPr>
        <p:txBody>
          <a:bodyPr>
            <a:normAutofit/>
          </a:bodyPr>
          <a:lstStyle/>
          <a:p>
            <a:r>
              <a:rPr lang="pl-PL" dirty="0"/>
              <a:t>Unieważnienie wpisu zaproszenia do ewidencji zaproszeń dokonuje wojewoda, który dokonał tego wpisu  w formie decyzji administracyjnej </a:t>
            </a:r>
          </a:p>
          <a:p>
            <a:r>
              <a:rPr lang="pl-PL" dirty="0"/>
              <a:t>Wojewoda wydaje decyzję o unieważnieniu wpisu zaproszenia do ewidencji zaproszeń z urzędu albo na wniosek zapraszającego, złożony co najmniej 7 dni przed rozpoczęciem okresu ważności zaproszenia. Zaproszenie traci ważność  w dniu, w którym decyzja o unieważnieniu stała się ostateczna</a:t>
            </a:r>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783392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5896CD66-52A4-4534-A169-434AC4912FAF}"/>
              </a:ext>
            </a:extLst>
          </p:cNvPr>
          <p:cNvPicPr>
            <a:picLocks noChangeAspect="1"/>
          </p:cNvPicPr>
          <p:nvPr/>
        </p:nvPicPr>
        <p:blipFill rotWithShape="1">
          <a:blip r:embed="rId3"/>
          <a:srcRect l="30500" r="30000"/>
          <a:stretch/>
        </p:blipFill>
        <p:spPr>
          <a:xfrm>
            <a:off x="3718560" y="0"/>
            <a:ext cx="4815840" cy="6858000"/>
          </a:xfrm>
          <a:prstGeom prst="rect">
            <a:avLst/>
          </a:prstGeom>
        </p:spPr>
      </p:pic>
    </p:spTree>
    <p:extLst>
      <p:ext uri="{BB962C8B-B14F-4D97-AF65-F5344CB8AC3E}">
        <p14:creationId xmlns:p14="http://schemas.microsoft.com/office/powerpoint/2010/main" val="288770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921A63-A9F4-43B9-A305-AD609D2353E8}"/>
              </a:ext>
            </a:extLst>
          </p:cNvPr>
          <p:cNvSpPr>
            <a:spLocks noGrp="1"/>
          </p:cNvSpPr>
          <p:nvPr>
            <p:ph type="title"/>
          </p:nvPr>
        </p:nvSpPr>
        <p:spPr>
          <a:xfrm>
            <a:off x="1371600" y="424543"/>
            <a:ext cx="9601200" cy="949960"/>
          </a:xfrm>
        </p:spPr>
        <p:txBody>
          <a:bodyPr/>
          <a:lstStyle/>
          <a:p>
            <a:r>
              <a:rPr lang="pl-PL" dirty="0"/>
              <a:t>Wizy</a:t>
            </a:r>
          </a:p>
        </p:txBody>
      </p:sp>
      <p:sp>
        <p:nvSpPr>
          <p:cNvPr id="3" name="Symbol zastępczy zawartości 2">
            <a:extLst>
              <a:ext uri="{FF2B5EF4-FFF2-40B4-BE49-F238E27FC236}">
                <a16:creationId xmlns:a16="http://schemas.microsoft.com/office/drawing/2014/main" id="{13BB2DE2-C8EB-4102-A4B0-CB308DAEEB06}"/>
              </a:ext>
            </a:extLst>
          </p:cNvPr>
          <p:cNvSpPr>
            <a:spLocks noGrp="1"/>
          </p:cNvSpPr>
          <p:nvPr>
            <p:ph idx="1"/>
          </p:nvPr>
        </p:nvSpPr>
        <p:spPr>
          <a:xfrm>
            <a:off x="1371600" y="1472540"/>
            <a:ext cx="9601200" cy="4394860"/>
          </a:xfrm>
        </p:spPr>
        <p:txBody>
          <a:bodyPr>
            <a:normAutofit fontScale="85000" lnSpcReduction="10000"/>
          </a:bodyPr>
          <a:lstStyle/>
          <a:p>
            <a:r>
              <a:rPr lang="pl-PL" dirty="0"/>
              <a:t>Cudzoziemcowi można wydać:</a:t>
            </a:r>
          </a:p>
          <a:p>
            <a:pPr lvl="1"/>
            <a:r>
              <a:rPr lang="pl-PL" dirty="0"/>
              <a:t>wizę </a:t>
            </a:r>
            <a:r>
              <a:rPr lang="pl-PL" dirty="0" err="1"/>
              <a:t>Schengen</a:t>
            </a:r>
            <a:r>
              <a:rPr lang="pl-PL" dirty="0"/>
              <a:t> </a:t>
            </a:r>
          </a:p>
          <a:p>
            <a:pPr lvl="1"/>
            <a:r>
              <a:rPr lang="pl-PL" dirty="0"/>
              <a:t>wizę krajową</a:t>
            </a:r>
          </a:p>
          <a:p>
            <a:r>
              <a:rPr lang="pl-PL" dirty="0"/>
              <a:t>Wiza </a:t>
            </a:r>
            <a:r>
              <a:rPr lang="pl-PL" dirty="0" err="1"/>
              <a:t>Schengen</a:t>
            </a:r>
            <a:r>
              <a:rPr lang="pl-PL" dirty="0"/>
              <a:t> – wiza, o której mowa w art. 2 pkt 2-4 Wspólnego Kodeksu Wizowego (wiza, wiza jednolita, wiza o ograniczonej ważności terytorialnej, tranzytowa wiza lotniskowa)</a:t>
            </a:r>
          </a:p>
          <a:p>
            <a:r>
              <a:rPr lang="pl-PL" dirty="0"/>
              <a:t>Wiza krajowa - uprawnia do wjazdu na terytorium Rzeczypospolitej Polskiej i ciągłego pobytu na nim lub do kilku pobytów na tym terytorium następujących po sobie, trwających łącznie dłużej niż 90 dni w okresie ważności wizy</a:t>
            </a:r>
          </a:p>
          <a:p>
            <a:r>
              <a:rPr lang="pl-PL" dirty="0"/>
              <a:t>Okres pobytu na terytorium RP na podstawie wizy krajowej ustala się w wyżej określonych granicach odpowiednio do celu pobytu wskazanego przez cudzoziemca</a:t>
            </a:r>
          </a:p>
          <a:p>
            <a:r>
              <a:rPr lang="pl-PL" dirty="0"/>
              <a:t>Okres ważności wizy krajowej rozpoczyna się nie później niż 3 miesiące od dnia jej wydania i nie przekracza 1 roku</a:t>
            </a:r>
          </a:p>
          <a:p>
            <a:r>
              <a:rPr lang="pl-PL" dirty="0"/>
              <a:t>Wizę krajową umieszcza się w formie naklejki wizowej w dokumencie podróży, a w szczególnych przypadkach uzasadnionych interesem cudzoziemca – na osobnym blankiecie wizowym</a:t>
            </a:r>
          </a:p>
        </p:txBody>
      </p:sp>
    </p:spTree>
    <p:extLst>
      <p:ext uri="{BB962C8B-B14F-4D97-AF65-F5344CB8AC3E}">
        <p14:creationId xmlns:p14="http://schemas.microsoft.com/office/powerpoint/2010/main" val="1935971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921A63-A9F4-43B9-A305-AD609D2353E8}"/>
              </a:ext>
            </a:extLst>
          </p:cNvPr>
          <p:cNvSpPr>
            <a:spLocks noGrp="1"/>
          </p:cNvSpPr>
          <p:nvPr>
            <p:ph type="title"/>
          </p:nvPr>
        </p:nvSpPr>
        <p:spPr>
          <a:xfrm>
            <a:off x="1371600" y="269240"/>
            <a:ext cx="9601200" cy="949960"/>
          </a:xfrm>
        </p:spPr>
        <p:txBody>
          <a:bodyPr/>
          <a:lstStyle/>
          <a:p>
            <a:r>
              <a:rPr lang="pl-PL" dirty="0"/>
              <a:t>Wizy</a:t>
            </a:r>
          </a:p>
        </p:txBody>
      </p:sp>
      <p:sp>
        <p:nvSpPr>
          <p:cNvPr id="3" name="Symbol zastępczy zawartości 2">
            <a:extLst>
              <a:ext uri="{FF2B5EF4-FFF2-40B4-BE49-F238E27FC236}">
                <a16:creationId xmlns:a16="http://schemas.microsoft.com/office/drawing/2014/main" id="{13BB2DE2-C8EB-4102-A4B0-CB308DAEEB06}"/>
              </a:ext>
            </a:extLst>
          </p:cNvPr>
          <p:cNvSpPr>
            <a:spLocks noGrp="1"/>
          </p:cNvSpPr>
          <p:nvPr>
            <p:ph idx="1"/>
          </p:nvPr>
        </p:nvSpPr>
        <p:spPr>
          <a:xfrm>
            <a:off x="1371600" y="1219200"/>
            <a:ext cx="9601200" cy="5369560"/>
          </a:xfrm>
        </p:spPr>
        <p:txBody>
          <a:bodyPr>
            <a:normAutofit lnSpcReduction="10000"/>
          </a:bodyPr>
          <a:lstStyle/>
          <a:p>
            <a:r>
              <a:rPr lang="pl-PL" dirty="0"/>
              <a:t>Wizę </a:t>
            </a:r>
            <a:r>
              <a:rPr lang="pl-PL" dirty="0" err="1"/>
              <a:t>Schengen</a:t>
            </a:r>
            <a:r>
              <a:rPr lang="pl-PL" dirty="0"/>
              <a:t> lub wizę krajową wydaje się  m. in. w celu: </a:t>
            </a:r>
          </a:p>
          <a:p>
            <a:pPr lvl="1"/>
            <a:r>
              <a:rPr lang="pl-PL" dirty="0"/>
              <a:t>turystycznym;</a:t>
            </a:r>
          </a:p>
          <a:p>
            <a:pPr lvl="1"/>
            <a:r>
              <a:rPr lang="pl-PL" dirty="0"/>
              <a:t> odwiedzin u rodziny lub przyjaciół; </a:t>
            </a:r>
          </a:p>
          <a:p>
            <a:pPr lvl="1"/>
            <a:r>
              <a:rPr lang="pl-PL" dirty="0"/>
              <a:t> udziału w imprezach sportowych; </a:t>
            </a:r>
          </a:p>
          <a:p>
            <a:pPr lvl="1"/>
            <a:r>
              <a:rPr lang="pl-PL" dirty="0"/>
              <a:t>prowadzenia działalności gospodarczej</a:t>
            </a:r>
          </a:p>
          <a:p>
            <a:pPr lvl="1"/>
            <a:r>
              <a:rPr lang="pl-PL" dirty="0"/>
              <a:t>wykonywania pracy,</a:t>
            </a:r>
          </a:p>
          <a:p>
            <a:pPr lvl="1"/>
            <a:r>
              <a:rPr lang="pl-PL" dirty="0"/>
              <a:t>prowadzenia działalności kulturalnej lub udziału w konferencjach; </a:t>
            </a:r>
          </a:p>
          <a:p>
            <a:pPr lvl="1"/>
            <a:r>
              <a:rPr lang="pl-PL" dirty="0"/>
              <a:t>wykonywania zadań służbowych przez przedstawicieli organu państwa obcego lub organizacji międzynarodowej</a:t>
            </a:r>
          </a:p>
          <a:p>
            <a:pPr lvl="1"/>
            <a:r>
              <a:rPr lang="pl-PL" dirty="0"/>
              <a:t>odbycia studiów, szkolenia zawodowego</a:t>
            </a:r>
          </a:p>
          <a:p>
            <a:pPr lvl="1"/>
            <a:r>
              <a:rPr lang="pl-PL" dirty="0"/>
              <a:t>Naukowym</a:t>
            </a:r>
          </a:p>
          <a:p>
            <a:pPr lvl="1"/>
            <a:r>
              <a:rPr lang="pl-PL" dirty="0"/>
              <a:t>Leczenia</a:t>
            </a:r>
          </a:p>
          <a:p>
            <a:pPr lvl="1"/>
            <a:r>
              <a:rPr lang="pl-PL" dirty="0"/>
              <a:t>przyjazdu ze względów humanitarnych, z uwagi na interes państwa lub zobowiązania międzynarodowe</a:t>
            </a:r>
          </a:p>
          <a:p>
            <a:pPr lvl="1"/>
            <a:r>
              <a:rPr lang="pl-PL" dirty="0"/>
              <a:t>repatriacji </a:t>
            </a:r>
          </a:p>
          <a:p>
            <a:endParaRPr lang="pl-PL" dirty="0"/>
          </a:p>
        </p:txBody>
      </p:sp>
    </p:spTree>
    <p:extLst>
      <p:ext uri="{BB962C8B-B14F-4D97-AF65-F5344CB8AC3E}">
        <p14:creationId xmlns:p14="http://schemas.microsoft.com/office/powerpoint/2010/main" val="2792971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4FC176-17B2-4093-9020-2E5455977EB2}"/>
              </a:ext>
            </a:extLst>
          </p:cNvPr>
          <p:cNvSpPr>
            <a:spLocks noGrp="1"/>
          </p:cNvSpPr>
          <p:nvPr>
            <p:ph type="title"/>
          </p:nvPr>
        </p:nvSpPr>
        <p:spPr>
          <a:xfrm>
            <a:off x="1371600" y="421640"/>
            <a:ext cx="9601200" cy="797560"/>
          </a:xfrm>
        </p:spPr>
        <p:txBody>
          <a:bodyPr/>
          <a:lstStyle/>
          <a:p>
            <a:r>
              <a:rPr lang="pl-PL" dirty="0"/>
              <a:t>Wizy</a:t>
            </a:r>
          </a:p>
        </p:txBody>
      </p:sp>
      <p:sp>
        <p:nvSpPr>
          <p:cNvPr id="3" name="Symbol zastępczy zawartości 2">
            <a:extLst>
              <a:ext uri="{FF2B5EF4-FFF2-40B4-BE49-F238E27FC236}">
                <a16:creationId xmlns:a16="http://schemas.microsoft.com/office/drawing/2014/main" id="{AD3E84C8-3933-4C2E-9F62-EC9DF5486FD1}"/>
              </a:ext>
            </a:extLst>
          </p:cNvPr>
          <p:cNvSpPr>
            <a:spLocks noGrp="1"/>
          </p:cNvSpPr>
          <p:nvPr>
            <p:ph idx="1"/>
          </p:nvPr>
        </p:nvSpPr>
        <p:spPr>
          <a:xfrm>
            <a:off x="1371600" y="1503680"/>
            <a:ext cx="9601200" cy="4826000"/>
          </a:xfrm>
        </p:spPr>
        <p:txBody>
          <a:bodyPr/>
          <a:lstStyle/>
          <a:p>
            <a:r>
              <a:rPr lang="pl-PL" dirty="0"/>
              <a:t>Odmowa wydania wizy krajowej następuje w sytuacji gdy (przykłady):</a:t>
            </a:r>
          </a:p>
          <a:p>
            <a:pPr lvl="1"/>
            <a:r>
              <a:rPr lang="pl-PL" dirty="0"/>
              <a:t>obowiązuje wpis danych cudzoziemca do wykazu cudzoziemców, których pobyt na terytorium RP jest niepożądany, </a:t>
            </a:r>
          </a:p>
          <a:p>
            <a:pPr lvl="1"/>
            <a:r>
              <a:rPr lang="pl-PL" dirty="0"/>
              <a:t> dane cudzoziemca  znajdują się w Systemie Informacyjnym </a:t>
            </a:r>
            <a:r>
              <a:rPr lang="pl-PL" dirty="0" err="1"/>
              <a:t>Schengen</a:t>
            </a:r>
            <a:r>
              <a:rPr lang="pl-PL" dirty="0"/>
              <a:t> do celów odmowy wjazdu</a:t>
            </a:r>
          </a:p>
          <a:p>
            <a:pPr lvl="1"/>
            <a:r>
              <a:rPr lang="pl-PL" dirty="0"/>
              <a:t>cudzoziemiec nie posiada wystarczających środków finansowych </a:t>
            </a:r>
          </a:p>
          <a:p>
            <a:pPr lvl="1"/>
            <a:r>
              <a:rPr lang="pl-PL" dirty="0"/>
              <a:t>Nie posiada ubezpieczenia zdrowotnego lub medycznego</a:t>
            </a:r>
          </a:p>
          <a:p>
            <a:pPr lvl="1"/>
            <a:r>
              <a:rPr lang="pl-PL" dirty="0"/>
              <a:t>wymagają tego względy obronności lub bezpieczeństwa państwa lub ochrony bezpieczeństwa i porządku publicznego lub interes RP</a:t>
            </a:r>
          </a:p>
          <a:p>
            <a:pPr lvl="1"/>
            <a:r>
              <a:rPr lang="pl-PL" dirty="0"/>
              <a:t>Dokument podróżny cudzoziemca nie spełnia określonych kryteriów </a:t>
            </a:r>
          </a:p>
          <a:p>
            <a:pPr lvl="1"/>
            <a:r>
              <a:rPr lang="pl-PL" dirty="0"/>
              <a:t>w postępowaniu w sprawie wydania wizy krajowej podano nieprawdziwe dane, posłużono się sfałszowanym dokumentem, podano nieprawdę </a:t>
            </a:r>
          </a:p>
          <a:p>
            <a:pPr lvl="1"/>
            <a:endParaRPr lang="pl-PL" dirty="0"/>
          </a:p>
        </p:txBody>
      </p:sp>
    </p:spTree>
    <p:extLst>
      <p:ext uri="{BB962C8B-B14F-4D97-AF65-F5344CB8AC3E}">
        <p14:creationId xmlns:p14="http://schemas.microsoft.com/office/powerpoint/2010/main" val="318212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09A811-980F-4BBB-980C-E4EB88ED2BCC}"/>
              </a:ext>
            </a:extLst>
          </p:cNvPr>
          <p:cNvSpPr>
            <a:spLocks noGrp="1"/>
          </p:cNvSpPr>
          <p:nvPr>
            <p:ph type="title"/>
          </p:nvPr>
        </p:nvSpPr>
        <p:spPr>
          <a:xfrm>
            <a:off x="1371600" y="685800"/>
            <a:ext cx="9601200" cy="828040"/>
          </a:xfrm>
        </p:spPr>
        <p:txBody>
          <a:bodyPr/>
          <a:lstStyle/>
          <a:p>
            <a:r>
              <a:rPr lang="pl-PL" dirty="0"/>
              <a:t>Wiza</a:t>
            </a:r>
          </a:p>
        </p:txBody>
      </p:sp>
      <p:sp>
        <p:nvSpPr>
          <p:cNvPr id="3" name="Symbol zastępczy zawartości 2">
            <a:extLst>
              <a:ext uri="{FF2B5EF4-FFF2-40B4-BE49-F238E27FC236}">
                <a16:creationId xmlns:a16="http://schemas.microsoft.com/office/drawing/2014/main" id="{0172D78C-627D-4572-AC1F-495471DE4083}"/>
              </a:ext>
            </a:extLst>
          </p:cNvPr>
          <p:cNvSpPr>
            <a:spLocks noGrp="1"/>
          </p:cNvSpPr>
          <p:nvPr>
            <p:ph idx="1"/>
          </p:nvPr>
        </p:nvSpPr>
        <p:spPr>
          <a:xfrm>
            <a:off x="1371600" y="1706880"/>
            <a:ext cx="9601200" cy="4160520"/>
          </a:xfrm>
        </p:spPr>
        <p:txBody>
          <a:bodyPr/>
          <a:lstStyle/>
          <a:p>
            <a:r>
              <a:rPr lang="pl-PL" dirty="0"/>
              <a:t>Wizę krajową wydaje lub odmawia jej wydania konsul </a:t>
            </a:r>
          </a:p>
          <a:p>
            <a:r>
              <a:rPr lang="pl-PL" dirty="0"/>
              <a:t>Wizę </a:t>
            </a:r>
            <a:r>
              <a:rPr lang="pl-PL" dirty="0" err="1"/>
              <a:t>Schengen</a:t>
            </a:r>
            <a:r>
              <a:rPr lang="pl-PL" dirty="0"/>
              <a:t> wydaje na granicy lub odmawia jej wydania komendant placówki Straży Granicznej</a:t>
            </a:r>
          </a:p>
          <a:p>
            <a:r>
              <a:rPr lang="pl-PL" dirty="0"/>
              <a:t>Wizę krajową wydaje się na wniosek cudzoziemca, składany przez niego na formularzu</a:t>
            </a:r>
          </a:p>
          <a:p>
            <a:r>
              <a:rPr lang="pl-PL" dirty="0"/>
              <a:t>Wizę krajową członkowi misji dyplomatycznej lub urzędu konsularnego państwa obcego lub innej osobie zrównanej z nimi pod względem przywilejów i immunitetów na podstawie ustaw, umów lub powszechnie zwyczajów międzynarodowych, a także członkom ich rodzin, wydaje lub odmawia im jej wydania minister właściwy ds. zagranicznych lub konsul </a:t>
            </a:r>
          </a:p>
          <a:p>
            <a:r>
              <a:rPr lang="pl-PL" dirty="0"/>
              <a:t>Odmowa wydania wizy krajowej następuje w drodze decyzji (decyzja wydawana jest na właściwym formularzu)</a:t>
            </a:r>
          </a:p>
        </p:txBody>
      </p:sp>
    </p:spTree>
    <p:extLst>
      <p:ext uri="{BB962C8B-B14F-4D97-AF65-F5344CB8AC3E}">
        <p14:creationId xmlns:p14="http://schemas.microsoft.com/office/powerpoint/2010/main" val="192845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2E696B-729F-40E0-BD3C-6B17D898A375}"/>
              </a:ext>
            </a:extLst>
          </p:cNvPr>
          <p:cNvSpPr>
            <a:spLocks noGrp="1"/>
          </p:cNvSpPr>
          <p:nvPr>
            <p:ph type="title"/>
          </p:nvPr>
        </p:nvSpPr>
        <p:spPr>
          <a:xfrm>
            <a:off x="1371600" y="685800"/>
            <a:ext cx="9601200" cy="929640"/>
          </a:xfrm>
        </p:spPr>
        <p:txBody>
          <a:bodyPr/>
          <a:lstStyle/>
          <a:p>
            <a:r>
              <a:rPr lang="pl-PL" dirty="0"/>
              <a:t>Regulacje prawne</a:t>
            </a:r>
          </a:p>
        </p:txBody>
      </p:sp>
      <p:sp>
        <p:nvSpPr>
          <p:cNvPr id="3" name="Symbol zastępczy zawartości 2">
            <a:extLst>
              <a:ext uri="{FF2B5EF4-FFF2-40B4-BE49-F238E27FC236}">
                <a16:creationId xmlns:a16="http://schemas.microsoft.com/office/drawing/2014/main" id="{0E60BE41-9CFE-47B4-8D73-7EF80633B689}"/>
              </a:ext>
            </a:extLst>
          </p:cNvPr>
          <p:cNvSpPr>
            <a:spLocks noGrp="1"/>
          </p:cNvSpPr>
          <p:nvPr>
            <p:ph idx="1"/>
          </p:nvPr>
        </p:nvSpPr>
        <p:spPr/>
        <p:txBody>
          <a:bodyPr/>
          <a:lstStyle/>
          <a:p>
            <a:r>
              <a:rPr lang="pl-PL" dirty="0"/>
              <a:t>Sytuację prawną cudzoziemca w Polsce regulują m.in..:</a:t>
            </a:r>
          </a:p>
          <a:p>
            <a:pPr lvl="1"/>
            <a:r>
              <a:rPr lang="pl-PL" dirty="0"/>
              <a:t>Ustawa z dnia 12 grudnia 2013 r. o cudzoziemcach</a:t>
            </a:r>
          </a:p>
          <a:p>
            <a:pPr lvl="1"/>
            <a:r>
              <a:rPr lang="pl-PL" dirty="0"/>
              <a:t>Ustawa z dnia 24 września 2010 r. o ewidencji ludności (w zakresie realizacji obowiązku meldunkowego przez cudzoziemców)</a:t>
            </a:r>
          </a:p>
          <a:p>
            <a:pPr lvl="1"/>
            <a:r>
              <a:rPr lang="pl-PL" dirty="0"/>
              <a:t>Ustawa z dnia 24 marca 1920 r. o nabywaniu nieruchomości przez cudzoziemców</a:t>
            </a:r>
          </a:p>
          <a:p>
            <a:pPr lvl="1"/>
            <a:r>
              <a:rPr lang="pl-PL" dirty="0"/>
              <a:t>Ustawa z dnia 13 czerwca 2003 r. o udzielaniu cudzoziemcom ochrony na terytorium Rzeczypospolitej Polskiej </a:t>
            </a:r>
          </a:p>
          <a:p>
            <a:pPr lvl="1"/>
            <a:r>
              <a:rPr lang="pl-PL" dirty="0"/>
              <a:t>Ustawa z dnia 12 marca 2004 r. o pomocy społecznej</a:t>
            </a:r>
          </a:p>
        </p:txBody>
      </p:sp>
    </p:spTree>
    <p:extLst>
      <p:ext uri="{BB962C8B-B14F-4D97-AF65-F5344CB8AC3E}">
        <p14:creationId xmlns:p14="http://schemas.microsoft.com/office/powerpoint/2010/main" val="1965202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09A811-980F-4BBB-980C-E4EB88ED2BCC}"/>
              </a:ext>
            </a:extLst>
          </p:cNvPr>
          <p:cNvSpPr>
            <a:spLocks noGrp="1"/>
          </p:cNvSpPr>
          <p:nvPr>
            <p:ph type="title"/>
          </p:nvPr>
        </p:nvSpPr>
        <p:spPr>
          <a:xfrm>
            <a:off x="1371600" y="685800"/>
            <a:ext cx="9601200" cy="828040"/>
          </a:xfrm>
        </p:spPr>
        <p:txBody>
          <a:bodyPr/>
          <a:lstStyle/>
          <a:p>
            <a:r>
              <a:rPr lang="pl-PL" dirty="0"/>
              <a:t>Wiza</a:t>
            </a:r>
          </a:p>
        </p:txBody>
      </p:sp>
      <p:sp>
        <p:nvSpPr>
          <p:cNvPr id="3" name="Symbol zastępczy zawartości 2">
            <a:extLst>
              <a:ext uri="{FF2B5EF4-FFF2-40B4-BE49-F238E27FC236}">
                <a16:creationId xmlns:a16="http://schemas.microsoft.com/office/drawing/2014/main" id="{0172D78C-627D-4572-AC1F-495471DE4083}"/>
              </a:ext>
            </a:extLst>
          </p:cNvPr>
          <p:cNvSpPr>
            <a:spLocks noGrp="1"/>
          </p:cNvSpPr>
          <p:nvPr>
            <p:ph idx="1"/>
          </p:nvPr>
        </p:nvSpPr>
        <p:spPr>
          <a:xfrm>
            <a:off x="1371600" y="1706880"/>
            <a:ext cx="9601200" cy="4160520"/>
          </a:xfrm>
        </p:spPr>
        <p:txBody>
          <a:bodyPr/>
          <a:lstStyle/>
          <a:p>
            <a:r>
              <a:rPr lang="pl-PL" dirty="0"/>
              <a:t>Od decyzji o odmowie wydania wizy </a:t>
            </a:r>
            <a:r>
              <a:rPr lang="pl-PL" dirty="0" err="1"/>
              <a:t>Schengen</a:t>
            </a:r>
            <a:r>
              <a:rPr lang="pl-PL" dirty="0"/>
              <a:t> lub wizy krajowej wydanej przez:</a:t>
            </a:r>
          </a:p>
          <a:p>
            <a:pPr lvl="1"/>
            <a:r>
              <a:rPr lang="pl-PL" dirty="0"/>
              <a:t> konsula – przysługuje wniosek o ponowne rozpatrzenie sprawy przez ten organ; </a:t>
            </a:r>
          </a:p>
          <a:p>
            <a:pPr lvl="1"/>
            <a:r>
              <a:rPr lang="pl-PL" dirty="0"/>
              <a:t>komendanta placówki Straży Granicznej – przysługuje odwołanie do Komendanta Głównego Straży Granicznej</a:t>
            </a:r>
          </a:p>
          <a:p>
            <a:pPr lvl="1"/>
            <a:endParaRPr lang="pl-PL" dirty="0"/>
          </a:p>
          <a:p>
            <a:endParaRPr lang="pl-PL" dirty="0"/>
          </a:p>
        </p:txBody>
      </p:sp>
    </p:spTree>
    <p:extLst>
      <p:ext uri="{BB962C8B-B14F-4D97-AF65-F5344CB8AC3E}">
        <p14:creationId xmlns:p14="http://schemas.microsoft.com/office/powerpoint/2010/main" val="864482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5574B8-6503-4593-9DFE-003CC6912A3F}"/>
              </a:ext>
            </a:extLst>
          </p:cNvPr>
          <p:cNvSpPr>
            <a:spLocks noGrp="1"/>
          </p:cNvSpPr>
          <p:nvPr>
            <p:ph type="title"/>
          </p:nvPr>
        </p:nvSpPr>
        <p:spPr>
          <a:xfrm>
            <a:off x="1371600" y="685800"/>
            <a:ext cx="9601200" cy="756920"/>
          </a:xfrm>
        </p:spPr>
        <p:txBody>
          <a:bodyPr/>
          <a:lstStyle/>
          <a:p>
            <a:r>
              <a:rPr lang="pl-PL" dirty="0"/>
              <a:t>Wiza – cofnięcie, unieważnienie </a:t>
            </a:r>
          </a:p>
        </p:txBody>
      </p:sp>
      <p:sp>
        <p:nvSpPr>
          <p:cNvPr id="3" name="Symbol zastępczy zawartości 2">
            <a:extLst>
              <a:ext uri="{FF2B5EF4-FFF2-40B4-BE49-F238E27FC236}">
                <a16:creationId xmlns:a16="http://schemas.microsoft.com/office/drawing/2014/main" id="{57776B69-9AD7-4008-A2E6-883CCD632626}"/>
              </a:ext>
            </a:extLst>
          </p:cNvPr>
          <p:cNvSpPr>
            <a:spLocks noGrp="1"/>
          </p:cNvSpPr>
          <p:nvPr>
            <p:ph idx="1"/>
          </p:nvPr>
        </p:nvSpPr>
        <p:spPr>
          <a:xfrm>
            <a:off x="1371600" y="1899920"/>
            <a:ext cx="9601200" cy="3967480"/>
          </a:xfrm>
        </p:spPr>
        <p:txBody>
          <a:bodyPr/>
          <a:lstStyle/>
          <a:p>
            <a:r>
              <a:rPr lang="pl-PL" dirty="0"/>
              <a:t>Wizę krajową cofa się:</a:t>
            </a:r>
          </a:p>
          <a:p>
            <a:pPr lvl="1"/>
            <a:r>
              <a:rPr lang="pl-PL" dirty="0"/>
              <a:t> z urzędu, jeżeli okoliczności uzasadniające odmowę wydania wizy krajowej (za wyjątkiem sytuacji, gdy dane cudzoziemca znajdują się w Systemie Informacyjnym </a:t>
            </a:r>
            <a:r>
              <a:rPr lang="pl-PL" dirty="0" err="1"/>
              <a:t>Schengen</a:t>
            </a:r>
            <a:r>
              <a:rPr lang="pl-PL" dirty="0"/>
              <a:t> do celów odmowy wjazdu) powstały po jej wydaniu</a:t>
            </a:r>
          </a:p>
          <a:p>
            <a:pPr lvl="1"/>
            <a:r>
              <a:rPr lang="pl-PL" dirty="0"/>
              <a:t>na wniosek jej posiadacza</a:t>
            </a:r>
          </a:p>
          <a:p>
            <a:r>
              <a:rPr lang="pl-PL" dirty="0"/>
              <a:t>Ustawodawca wprowadził dodatkowe katalogi okoliczności, kiedy następuje cofnięcie wizy wydanej w konkretnym celu </a:t>
            </a:r>
          </a:p>
          <a:p>
            <a:r>
              <a:rPr lang="pl-PL" dirty="0"/>
              <a:t>Wizę krajową unieważnia się, jeżeli w chwili jej wydania zachodziły okoliczności uzasadniające odmowę jej wydania</a:t>
            </a:r>
          </a:p>
          <a:p>
            <a:endParaRPr lang="pl-PL" dirty="0"/>
          </a:p>
          <a:p>
            <a:pPr marL="0" indent="0">
              <a:buNone/>
            </a:pPr>
            <a:endParaRPr lang="pl-PL" dirty="0"/>
          </a:p>
        </p:txBody>
      </p:sp>
    </p:spTree>
    <p:extLst>
      <p:ext uri="{BB962C8B-B14F-4D97-AF65-F5344CB8AC3E}">
        <p14:creationId xmlns:p14="http://schemas.microsoft.com/office/powerpoint/2010/main" val="2801493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5574B8-6503-4593-9DFE-003CC6912A3F}"/>
              </a:ext>
            </a:extLst>
          </p:cNvPr>
          <p:cNvSpPr>
            <a:spLocks noGrp="1"/>
          </p:cNvSpPr>
          <p:nvPr>
            <p:ph type="title"/>
          </p:nvPr>
        </p:nvSpPr>
        <p:spPr>
          <a:xfrm>
            <a:off x="1371600" y="685800"/>
            <a:ext cx="9601200" cy="756920"/>
          </a:xfrm>
        </p:spPr>
        <p:txBody>
          <a:bodyPr/>
          <a:lstStyle/>
          <a:p>
            <a:r>
              <a:rPr lang="pl-PL" dirty="0"/>
              <a:t>Wiza – cofnięcie, unieważnienie </a:t>
            </a:r>
          </a:p>
        </p:txBody>
      </p:sp>
      <p:sp>
        <p:nvSpPr>
          <p:cNvPr id="3" name="Symbol zastępczy zawartości 2">
            <a:extLst>
              <a:ext uri="{FF2B5EF4-FFF2-40B4-BE49-F238E27FC236}">
                <a16:creationId xmlns:a16="http://schemas.microsoft.com/office/drawing/2014/main" id="{57776B69-9AD7-4008-A2E6-883CCD632626}"/>
              </a:ext>
            </a:extLst>
          </p:cNvPr>
          <p:cNvSpPr>
            <a:spLocks noGrp="1"/>
          </p:cNvSpPr>
          <p:nvPr>
            <p:ph idx="1"/>
          </p:nvPr>
        </p:nvSpPr>
        <p:spPr>
          <a:xfrm>
            <a:off x="1371600" y="1899920"/>
            <a:ext cx="9601200" cy="3967480"/>
          </a:xfrm>
        </p:spPr>
        <p:txBody>
          <a:bodyPr/>
          <a:lstStyle/>
          <a:p>
            <a:r>
              <a:rPr lang="pl-PL" dirty="0"/>
              <a:t>Wizę </a:t>
            </a:r>
            <a:r>
              <a:rPr lang="pl-PL" dirty="0" err="1"/>
              <a:t>Schengen</a:t>
            </a:r>
            <a:r>
              <a:rPr lang="pl-PL" dirty="0"/>
              <a:t> lub wizę krajową cofa lub unieważnia, w drodze decyzji: </a:t>
            </a:r>
          </a:p>
          <a:p>
            <a:pPr lvl="1"/>
            <a:r>
              <a:rPr lang="pl-PL" dirty="0"/>
              <a:t>konsul; </a:t>
            </a:r>
          </a:p>
          <a:p>
            <a:pPr lvl="1"/>
            <a:r>
              <a:rPr lang="pl-PL" dirty="0"/>
              <a:t> komendant oddziału Straży Granicznej; </a:t>
            </a:r>
          </a:p>
          <a:p>
            <a:pPr lvl="1"/>
            <a:r>
              <a:rPr lang="pl-PL" dirty="0"/>
              <a:t> komendant placówki Straży Granicznej</a:t>
            </a:r>
          </a:p>
          <a:p>
            <a:r>
              <a:rPr lang="pl-PL" dirty="0"/>
              <a:t>Wizę </a:t>
            </a:r>
            <a:r>
              <a:rPr lang="pl-PL" dirty="0" err="1"/>
              <a:t>Schengen</a:t>
            </a:r>
            <a:r>
              <a:rPr lang="pl-PL" dirty="0"/>
              <a:t> lub wizę krajową wydawaną członkowi misji dyplomatycznej lub urzędu konsularnego państwa obcego lub innej osobie zrównanej z nimi pod względem przywilejów i immunitetów na podstawie ustaw, umów lub powszechnie ustalonych zwyczajów międzynarodowych, a także członkom ich rodzin, cofa lub unieważnia </a:t>
            </a:r>
            <a:r>
              <a:rPr lang="pl-PL" b="1" dirty="0"/>
              <a:t>minister właściwy do spraw zagranicznych</a:t>
            </a:r>
            <a:r>
              <a:rPr lang="pl-PL" dirty="0"/>
              <a:t>, kierując notę do ministerstwa spraw zagranicznych państwa obcego lub jego misji dyplomatycznej</a:t>
            </a:r>
          </a:p>
          <a:p>
            <a:pPr marL="0" indent="0">
              <a:buNone/>
            </a:pPr>
            <a:endParaRPr lang="pl-PL" dirty="0"/>
          </a:p>
        </p:txBody>
      </p:sp>
    </p:spTree>
    <p:extLst>
      <p:ext uri="{BB962C8B-B14F-4D97-AF65-F5344CB8AC3E}">
        <p14:creationId xmlns:p14="http://schemas.microsoft.com/office/powerpoint/2010/main" val="1465663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5574B8-6503-4593-9DFE-003CC6912A3F}"/>
              </a:ext>
            </a:extLst>
          </p:cNvPr>
          <p:cNvSpPr>
            <a:spLocks noGrp="1"/>
          </p:cNvSpPr>
          <p:nvPr>
            <p:ph type="title"/>
          </p:nvPr>
        </p:nvSpPr>
        <p:spPr>
          <a:xfrm>
            <a:off x="1371600" y="685800"/>
            <a:ext cx="9601200" cy="756920"/>
          </a:xfrm>
        </p:spPr>
        <p:txBody>
          <a:bodyPr/>
          <a:lstStyle/>
          <a:p>
            <a:r>
              <a:rPr lang="pl-PL" dirty="0"/>
              <a:t>Wiza – cofnięcie, unieważnienie </a:t>
            </a:r>
          </a:p>
        </p:txBody>
      </p:sp>
      <p:sp>
        <p:nvSpPr>
          <p:cNvPr id="3" name="Symbol zastępczy zawartości 2">
            <a:extLst>
              <a:ext uri="{FF2B5EF4-FFF2-40B4-BE49-F238E27FC236}">
                <a16:creationId xmlns:a16="http://schemas.microsoft.com/office/drawing/2014/main" id="{57776B69-9AD7-4008-A2E6-883CCD632626}"/>
              </a:ext>
            </a:extLst>
          </p:cNvPr>
          <p:cNvSpPr>
            <a:spLocks noGrp="1"/>
          </p:cNvSpPr>
          <p:nvPr>
            <p:ph idx="1"/>
          </p:nvPr>
        </p:nvSpPr>
        <p:spPr>
          <a:xfrm>
            <a:off x="1371600" y="1899920"/>
            <a:ext cx="9601200" cy="3967480"/>
          </a:xfrm>
        </p:spPr>
        <p:txBody>
          <a:bodyPr/>
          <a:lstStyle/>
          <a:p>
            <a:r>
              <a:rPr lang="pl-PL" dirty="0"/>
              <a:t>Od decyzji o cofnięciu lub unieważnieniu wizy </a:t>
            </a:r>
            <a:r>
              <a:rPr lang="pl-PL" dirty="0" err="1"/>
              <a:t>Schengen</a:t>
            </a:r>
            <a:r>
              <a:rPr lang="pl-PL" dirty="0"/>
              <a:t> lub wizy krajowej wydanej przez: </a:t>
            </a:r>
          </a:p>
          <a:p>
            <a:pPr lvl="1"/>
            <a:r>
              <a:rPr lang="pl-PL" dirty="0"/>
              <a:t> konsula – przysługuje wniosek o ponowne rozpatrzenie sprawy przez ten organ; </a:t>
            </a:r>
          </a:p>
          <a:p>
            <a:pPr lvl="1"/>
            <a:r>
              <a:rPr lang="pl-PL" dirty="0"/>
              <a:t> komendanta oddziału Straży Granicznej lub komendanta placówki Straży Granicznej – przysługuje odwołanie do Komendanta Głównego Straży Granicznej</a:t>
            </a:r>
          </a:p>
          <a:p>
            <a:r>
              <a:rPr lang="pl-PL" dirty="0"/>
              <a:t>Decyzja o cofnięciu lub unieważnieniu wizy </a:t>
            </a:r>
            <a:r>
              <a:rPr lang="pl-PL" dirty="0" err="1"/>
              <a:t>Schengen</a:t>
            </a:r>
            <a:r>
              <a:rPr lang="pl-PL" dirty="0"/>
              <a:t> lub wizy krajowej podlega natychmiastowemu wykonaniu</a:t>
            </a:r>
          </a:p>
          <a:p>
            <a:r>
              <a:rPr lang="pl-PL" dirty="0"/>
              <a:t>Decyzja o cofnięciu lub unieważnieniu wydawana jest na stosownym formularzu </a:t>
            </a:r>
          </a:p>
        </p:txBody>
      </p:sp>
    </p:spTree>
    <p:extLst>
      <p:ext uri="{BB962C8B-B14F-4D97-AF65-F5344CB8AC3E}">
        <p14:creationId xmlns:p14="http://schemas.microsoft.com/office/powerpoint/2010/main" val="2647168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56F662-C6DC-475B-9CBD-B86869542365}"/>
              </a:ext>
            </a:extLst>
          </p:cNvPr>
          <p:cNvSpPr>
            <a:spLocks noGrp="1"/>
          </p:cNvSpPr>
          <p:nvPr>
            <p:ph type="title"/>
          </p:nvPr>
        </p:nvSpPr>
        <p:spPr>
          <a:xfrm>
            <a:off x="1371600" y="685800"/>
            <a:ext cx="9601200" cy="960120"/>
          </a:xfrm>
        </p:spPr>
        <p:txBody>
          <a:bodyPr/>
          <a:lstStyle/>
          <a:p>
            <a:r>
              <a:rPr lang="pl-PL" dirty="0"/>
              <a:t>Zezwolenie na pobyt czasowy</a:t>
            </a:r>
          </a:p>
        </p:txBody>
      </p:sp>
      <p:sp>
        <p:nvSpPr>
          <p:cNvPr id="3" name="Symbol zastępczy zawartości 2">
            <a:extLst>
              <a:ext uri="{FF2B5EF4-FFF2-40B4-BE49-F238E27FC236}">
                <a16:creationId xmlns:a16="http://schemas.microsoft.com/office/drawing/2014/main" id="{42760743-83E0-4AE6-867D-5EAB650F73C5}"/>
              </a:ext>
            </a:extLst>
          </p:cNvPr>
          <p:cNvSpPr>
            <a:spLocks noGrp="1"/>
          </p:cNvSpPr>
          <p:nvPr>
            <p:ph idx="1"/>
          </p:nvPr>
        </p:nvSpPr>
        <p:spPr>
          <a:xfrm>
            <a:off x="1371600" y="1747520"/>
            <a:ext cx="9601200" cy="4424680"/>
          </a:xfrm>
        </p:spPr>
        <p:txBody>
          <a:bodyPr>
            <a:normAutofit fontScale="92500" lnSpcReduction="10000"/>
          </a:bodyPr>
          <a:lstStyle/>
          <a:p>
            <a:r>
              <a:rPr lang="pl-PL" dirty="0"/>
              <a:t>Zezwolenia na pobyt czasowy cudzoziemcowi udziela się albo  można udzielić na jego wniosek, jeżeli spełnia wymogi określone ze względu na deklarowany cel pobytu, a okoliczności, które są podstawą ubiegania się o to zezwolenie, uzasadniają jego pobyt na terytorium RP przez okres dłuższy niż 3 miesiące</a:t>
            </a:r>
          </a:p>
          <a:p>
            <a:r>
              <a:rPr lang="pl-PL" dirty="0"/>
              <a:t>Zezwolenia na pobyt czasowy udziela się na okres niezbędny do realizacji celu pobytu cudzoziemca na terytorium RP, nie dłuższy jednak niż 3 lata</a:t>
            </a:r>
          </a:p>
          <a:p>
            <a:r>
              <a:rPr lang="pl-PL" dirty="0"/>
              <a:t>Odmawia się wydania zezwolenia na pobyt czasowy m. in. w sytuacji gdy:</a:t>
            </a:r>
          </a:p>
          <a:p>
            <a:pPr lvl="1"/>
            <a:r>
              <a:rPr lang="pl-PL" dirty="0"/>
              <a:t>obowiązuje wpis danych cudzoziemca do wykazu cudzoziemców, których pobyt jest na terytorium RP niepożądany</a:t>
            </a:r>
          </a:p>
          <a:p>
            <a:pPr lvl="1"/>
            <a:r>
              <a:rPr lang="pl-PL" dirty="0"/>
              <a:t>cudzoziemiec zalega z uiszczeniem podatków, z wyjątkiem przypadków gdy uzyskał przewidziane prawem zwolnienie, odroczenie, rozłożenie na raty zaległych płatności lub wstrzymanie w całości wykonania decyzji właściwego organu</a:t>
            </a:r>
          </a:p>
          <a:p>
            <a:pPr lvl="1"/>
            <a:r>
              <a:rPr lang="pl-PL" dirty="0"/>
              <a:t>złożył wniosek podczas nielegalnego pobytu na terytorium RP lub przebywa na tym terytorium nielegalnie</a:t>
            </a:r>
          </a:p>
        </p:txBody>
      </p:sp>
    </p:spTree>
    <p:extLst>
      <p:ext uri="{BB962C8B-B14F-4D97-AF65-F5344CB8AC3E}">
        <p14:creationId xmlns:p14="http://schemas.microsoft.com/office/powerpoint/2010/main" val="105720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56F662-C6DC-475B-9CBD-B86869542365}"/>
              </a:ext>
            </a:extLst>
          </p:cNvPr>
          <p:cNvSpPr>
            <a:spLocks noGrp="1"/>
          </p:cNvSpPr>
          <p:nvPr>
            <p:ph type="title"/>
          </p:nvPr>
        </p:nvSpPr>
        <p:spPr>
          <a:xfrm>
            <a:off x="1371600" y="685800"/>
            <a:ext cx="9601200" cy="960120"/>
          </a:xfrm>
        </p:spPr>
        <p:txBody>
          <a:bodyPr/>
          <a:lstStyle/>
          <a:p>
            <a:r>
              <a:rPr lang="pl-PL" dirty="0"/>
              <a:t>Zezwolenie na pobyt czasowy</a:t>
            </a:r>
          </a:p>
        </p:txBody>
      </p:sp>
      <p:sp>
        <p:nvSpPr>
          <p:cNvPr id="3" name="Symbol zastępczy zawartości 2">
            <a:extLst>
              <a:ext uri="{FF2B5EF4-FFF2-40B4-BE49-F238E27FC236}">
                <a16:creationId xmlns:a16="http://schemas.microsoft.com/office/drawing/2014/main" id="{42760743-83E0-4AE6-867D-5EAB650F73C5}"/>
              </a:ext>
            </a:extLst>
          </p:cNvPr>
          <p:cNvSpPr>
            <a:spLocks noGrp="1"/>
          </p:cNvSpPr>
          <p:nvPr>
            <p:ph idx="1"/>
          </p:nvPr>
        </p:nvSpPr>
        <p:spPr>
          <a:xfrm>
            <a:off x="1371600" y="2052320"/>
            <a:ext cx="9601200" cy="3815080"/>
          </a:xfrm>
        </p:spPr>
        <p:txBody>
          <a:bodyPr>
            <a:normAutofit/>
          </a:bodyPr>
          <a:lstStyle/>
          <a:p>
            <a:r>
              <a:rPr lang="pl-PL" dirty="0"/>
              <a:t>Zezwolenie na pobyt czasowy cofa się cudzoziemcowi, gdy: </a:t>
            </a:r>
          </a:p>
          <a:p>
            <a:pPr lvl="1"/>
            <a:r>
              <a:rPr lang="pl-PL" dirty="0"/>
              <a:t> ustał cel pobytu, który był powodem udzielenia zezwolenia na pobyt czasowy,</a:t>
            </a:r>
          </a:p>
          <a:p>
            <a:pPr lvl="1"/>
            <a:r>
              <a:rPr lang="pl-PL" dirty="0"/>
              <a:t> przestał on spełniać wymogi udzielenia mu zezwolenia na pobyt czasowy ze względu na deklarowany cel pobytu, </a:t>
            </a:r>
          </a:p>
          <a:p>
            <a:pPr lvl="1"/>
            <a:r>
              <a:rPr lang="pl-PL" dirty="0"/>
              <a:t>wystąpiła przynajmniej jedna z okoliczności stanowiąca przesłankę odmowy wydania zezwolenia na pobyt czasowy</a:t>
            </a:r>
          </a:p>
          <a:p>
            <a:r>
              <a:rPr lang="pl-PL" dirty="0"/>
              <a:t>Zezwolenie na pobyt czasowy wygasa z mocy prawa z dniem uzyskania przez cudzoziemca kolejnego zezwolenia na pobyt czasowy, zezwolenia na pobyt stały, zezwolenia na pobyt rezydenta długoterminowego UE lub obywatelstwa polskiego</a:t>
            </a:r>
          </a:p>
        </p:txBody>
      </p:sp>
    </p:spTree>
    <p:extLst>
      <p:ext uri="{BB962C8B-B14F-4D97-AF65-F5344CB8AC3E}">
        <p14:creationId xmlns:p14="http://schemas.microsoft.com/office/powerpoint/2010/main" val="720398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56F662-C6DC-475B-9CBD-B86869542365}"/>
              </a:ext>
            </a:extLst>
          </p:cNvPr>
          <p:cNvSpPr>
            <a:spLocks noGrp="1"/>
          </p:cNvSpPr>
          <p:nvPr>
            <p:ph type="title"/>
          </p:nvPr>
        </p:nvSpPr>
        <p:spPr>
          <a:xfrm>
            <a:off x="1371600" y="685800"/>
            <a:ext cx="9601200" cy="960120"/>
          </a:xfrm>
        </p:spPr>
        <p:txBody>
          <a:bodyPr/>
          <a:lstStyle/>
          <a:p>
            <a:r>
              <a:rPr lang="pl-PL" dirty="0"/>
              <a:t>Zezwolenie na pobyt czasowy</a:t>
            </a:r>
          </a:p>
        </p:txBody>
      </p:sp>
      <p:sp>
        <p:nvSpPr>
          <p:cNvPr id="3" name="Symbol zastępczy zawartości 2">
            <a:extLst>
              <a:ext uri="{FF2B5EF4-FFF2-40B4-BE49-F238E27FC236}">
                <a16:creationId xmlns:a16="http://schemas.microsoft.com/office/drawing/2014/main" id="{42760743-83E0-4AE6-867D-5EAB650F73C5}"/>
              </a:ext>
            </a:extLst>
          </p:cNvPr>
          <p:cNvSpPr>
            <a:spLocks noGrp="1"/>
          </p:cNvSpPr>
          <p:nvPr>
            <p:ph idx="1"/>
          </p:nvPr>
        </p:nvSpPr>
        <p:spPr>
          <a:xfrm>
            <a:off x="1371600" y="2052320"/>
            <a:ext cx="9601200" cy="3815080"/>
          </a:xfrm>
        </p:spPr>
        <p:txBody>
          <a:bodyPr>
            <a:normAutofit/>
          </a:bodyPr>
          <a:lstStyle/>
          <a:p>
            <a:r>
              <a:rPr lang="pl-PL" dirty="0"/>
              <a:t>Zezwolenia na pobyt czasowy udziela lub odmawia jego udzielenia wojewoda właściwy ze względu na miejsce pobytu cudzoziemca, w drodze decyzji.</a:t>
            </a:r>
            <a:br>
              <a:rPr lang="pl-PL" dirty="0"/>
            </a:br>
            <a:r>
              <a:rPr lang="pl-PL" dirty="0"/>
              <a:t>(za wyjątkiem zezwolenia na pobyt czasowy w celu wykonywania pracy w ramach przeniesienia wewnątrz przedsiębiorstwa oraz zezwolenia na pobyt czasowy w celu mobilności długoterminowej pracownika)</a:t>
            </a:r>
          </a:p>
          <a:p>
            <a:r>
              <a:rPr lang="pl-PL" dirty="0"/>
              <a:t>Zezwolenie na pobyt czasowy cofa wojewoda, który go udzielił, w drodze decyzji</a:t>
            </a:r>
          </a:p>
          <a:p>
            <a:r>
              <a:rPr lang="pl-PL" dirty="0"/>
              <a:t>Wniosek o udzielenie zezwolenia na pobyt czasowy składa się osobiście (za wyjątkiem osób małoletnich oraz ubezwłasnowolnionych całkowicie)</a:t>
            </a:r>
          </a:p>
          <a:p>
            <a:r>
              <a:rPr lang="pl-PL" dirty="0"/>
              <a:t>Przy składaniu wniosku o udzielenie zezwolenia na pobyt czasowy cudzoziemcowi będącemu osobą małoletnią, która do dnia złożenia wniosku ukończyła 6. rok życia, jest wymagana jego obecność </a:t>
            </a:r>
          </a:p>
          <a:p>
            <a:endParaRPr lang="pl-PL" dirty="0"/>
          </a:p>
          <a:p>
            <a:endParaRPr lang="pl-PL" dirty="0"/>
          </a:p>
          <a:p>
            <a:endParaRPr lang="pl-PL" dirty="0"/>
          </a:p>
        </p:txBody>
      </p:sp>
    </p:spTree>
    <p:extLst>
      <p:ext uri="{BB962C8B-B14F-4D97-AF65-F5344CB8AC3E}">
        <p14:creationId xmlns:p14="http://schemas.microsoft.com/office/powerpoint/2010/main" val="3709080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56F662-C6DC-475B-9CBD-B86869542365}"/>
              </a:ext>
            </a:extLst>
          </p:cNvPr>
          <p:cNvSpPr>
            <a:spLocks noGrp="1"/>
          </p:cNvSpPr>
          <p:nvPr>
            <p:ph type="title"/>
          </p:nvPr>
        </p:nvSpPr>
        <p:spPr>
          <a:xfrm>
            <a:off x="1371600" y="685800"/>
            <a:ext cx="9601200" cy="960120"/>
          </a:xfrm>
        </p:spPr>
        <p:txBody>
          <a:bodyPr/>
          <a:lstStyle/>
          <a:p>
            <a:r>
              <a:rPr lang="pl-PL" dirty="0"/>
              <a:t>Zezwolenie na pobyt czasowy</a:t>
            </a:r>
          </a:p>
        </p:txBody>
      </p:sp>
      <p:sp>
        <p:nvSpPr>
          <p:cNvPr id="3" name="Symbol zastępczy zawartości 2">
            <a:extLst>
              <a:ext uri="{FF2B5EF4-FFF2-40B4-BE49-F238E27FC236}">
                <a16:creationId xmlns:a16="http://schemas.microsoft.com/office/drawing/2014/main" id="{42760743-83E0-4AE6-867D-5EAB650F73C5}"/>
              </a:ext>
            </a:extLst>
          </p:cNvPr>
          <p:cNvSpPr>
            <a:spLocks noGrp="1"/>
          </p:cNvSpPr>
          <p:nvPr>
            <p:ph idx="1"/>
          </p:nvPr>
        </p:nvSpPr>
        <p:spPr>
          <a:xfrm>
            <a:off x="1371600" y="2052320"/>
            <a:ext cx="9601200" cy="3815080"/>
          </a:xfrm>
        </p:spPr>
        <p:txBody>
          <a:bodyPr>
            <a:normAutofit lnSpcReduction="10000"/>
          </a:bodyPr>
          <a:lstStyle/>
          <a:p>
            <a:r>
              <a:rPr lang="pl-PL" dirty="0"/>
              <a:t>Przed wydaniem decyzji o udzieleniu cudzoziemcowi zezwolenia na pobyt czasowy wojewoda zwraca się do komendanta oddziału Straży Granicznej, komendanta wojewódzkiego Policji, Szefa Agencji Bezpieczeństwa Wewnętrznego, a w razie potrzeby także do konsula właściwego ze względu na ostatnie miejsce zamieszkania cudzoziemca za granicą lub do innych organów z wnioskiem o przekazanie informacji, czy wjazd cudzoziemca na terytorium Rzeczypospolitej Polskiej i jego pobyt na tym terytorium mogą stanowić zagrożenie dla obronności lub bezpieczeństwa państwa lub ochrony bezpieczeństwa i porządku publicznego</a:t>
            </a:r>
          </a:p>
          <a:p>
            <a:r>
              <a:rPr lang="pl-PL" dirty="0"/>
              <a:t>Cudzoziemiec, któremu udzielono zezwolenia na pobyt czasowy, zawiadamia wojewodę, który udzielił tego zezwolenia, w terminie 15 dni roboczych, o ustaniu przyczyny udzielenia zezwolenia</a:t>
            </a:r>
          </a:p>
          <a:p>
            <a:r>
              <a:rPr lang="pl-PL" dirty="0"/>
              <a:t>W postępowaniu w sprawie udzielenia albo cofnięcia zezwolenia na pobyt czasowy stroną postępowania jest wyłącznie cudzoziemiec</a:t>
            </a:r>
          </a:p>
          <a:p>
            <a:endParaRPr lang="pl-PL" dirty="0"/>
          </a:p>
        </p:txBody>
      </p:sp>
    </p:spTree>
    <p:extLst>
      <p:ext uri="{BB962C8B-B14F-4D97-AF65-F5344CB8AC3E}">
        <p14:creationId xmlns:p14="http://schemas.microsoft.com/office/powerpoint/2010/main" val="2654509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BEF7D9-1482-4D35-80E6-DAB76BC12275}"/>
              </a:ext>
            </a:extLst>
          </p:cNvPr>
          <p:cNvSpPr>
            <a:spLocks noGrp="1"/>
          </p:cNvSpPr>
          <p:nvPr>
            <p:ph type="title"/>
          </p:nvPr>
        </p:nvSpPr>
        <p:spPr>
          <a:xfrm>
            <a:off x="1295400" y="421640"/>
            <a:ext cx="9601200" cy="949960"/>
          </a:xfrm>
        </p:spPr>
        <p:txBody>
          <a:bodyPr/>
          <a:lstStyle/>
          <a:p>
            <a:r>
              <a:rPr lang="pl-PL" dirty="0"/>
              <a:t>Zezwolenie na pobyt czasowy i pracę</a:t>
            </a:r>
          </a:p>
        </p:txBody>
      </p:sp>
      <p:sp>
        <p:nvSpPr>
          <p:cNvPr id="3" name="Symbol zastępczy zawartości 2">
            <a:extLst>
              <a:ext uri="{FF2B5EF4-FFF2-40B4-BE49-F238E27FC236}">
                <a16:creationId xmlns:a16="http://schemas.microsoft.com/office/drawing/2014/main" id="{69EE088A-1A57-483E-B6B5-DB683E096680}"/>
              </a:ext>
            </a:extLst>
          </p:cNvPr>
          <p:cNvSpPr>
            <a:spLocks noGrp="1"/>
          </p:cNvSpPr>
          <p:nvPr>
            <p:ph idx="1"/>
          </p:nvPr>
        </p:nvSpPr>
        <p:spPr>
          <a:xfrm>
            <a:off x="1371600" y="1574800"/>
            <a:ext cx="9601200" cy="4958080"/>
          </a:xfrm>
        </p:spPr>
        <p:txBody>
          <a:bodyPr>
            <a:normAutofit fontScale="92500" lnSpcReduction="10000"/>
          </a:bodyPr>
          <a:lstStyle/>
          <a:p>
            <a:r>
              <a:rPr lang="pl-PL" dirty="0"/>
              <a:t>Zezwolenia na pobyt czasowy i pracę udziela się, gdy celem pobytu cudzoziemca na terytorium Rzeczypospolitej Polskiej jest wykonywanie pracy oraz spełnione są łącznie następujące warunki:</a:t>
            </a:r>
          </a:p>
          <a:p>
            <a:pPr lvl="1"/>
            <a:r>
              <a:rPr lang="pl-PL" dirty="0"/>
              <a:t>cudzoziemiec posiada: </a:t>
            </a:r>
          </a:p>
          <a:p>
            <a:pPr lvl="2"/>
            <a:r>
              <a:rPr lang="pl-PL" dirty="0"/>
              <a:t>ubezpieczenie zdrowotne lub potwierdzenie pokrycia przez ubezpieczyciela kosztów leczenia na terytorium RP, </a:t>
            </a:r>
          </a:p>
          <a:p>
            <a:pPr lvl="2"/>
            <a:r>
              <a:rPr lang="pl-PL" dirty="0"/>
              <a:t>źródło stabilnego i regularnego dochodu wystarczającego na pokrycie kosztów utrzymania siebie i członków rodziny pozostających na jego utrzymaniu</a:t>
            </a:r>
          </a:p>
          <a:p>
            <a:pPr lvl="1"/>
            <a:r>
              <a:rPr lang="pl-PL" dirty="0"/>
              <a:t>cudzoziemiec ma zapewnione na terytorium RP miejsce zamieszkania;</a:t>
            </a:r>
          </a:p>
          <a:p>
            <a:pPr lvl="1"/>
            <a:r>
              <a:rPr lang="pl-PL" dirty="0"/>
              <a:t> podmiot powierzający wykonywanie pracy nie ma możliwości zaspokojenia potrzeb kadrowych na lokalnym rynku pracy</a:t>
            </a:r>
          </a:p>
          <a:p>
            <a:pPr lvl="1"/>
            <a:r>
              <a:rPr lang="pl-PL" dirty="0"/>
              <a:t>wynagrodzenie, które jest wskazane przez podmiot powierzający wykonywanie pracy, nie jest niższe niż wynagrodzenie pracowników wykonujących w tym samym wymiarze czasu pracy pracę porównywalnego rodzaju lub na porównywalnym stanowisku</a:t>
            </a:r>
          </a:p>
          <a:p>
            <a:pPr lvl="1"/>
            <a:r>
              <a:rPr lang="pl-PL" dirty="0"/>
              <a:t>wysokość miesięcznego wynagrodzenia, o którym mowa wyżej nie jest niższa niż wysokość minimalnego wynagrodzenia za pracę</a:t>
            </a:r>
          </a:p>
        </p:txBody>
      </p:sp>
    </p:spTree>
    <p:extLst>
      <p:ext uri="{BB962C8B-B14F-4D97-AF65-F5344CB8AC3E}">
        <p14:creationId xmlns:p14="http://schemas.microsoft.com/office/powerpoint/2010/main" val="1761097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BEF7D9-1482-4D35-80E6-DAB76BC12275}"/>
              </a:ext>
            </a:extLst>
          </p:cNvPr>
          <p:cNvSpPr>
            <a:spLocks noGrp="1"/>
          </p:cNvSpPr>
          <p:nvPr>
            <p:ph type="title"/>
          </p:nvPr>
        </p:nvSpPr>
        <p:spPr>
          <a:xfrm>
            <a:off x="1371600" y="685800"/>
            <a:ext cx="9601200" cy="949960"/>
          </a:xfrm>
        </p:spPr>
        <p:txBody>
          <a:bodyPr/>
          <a:lstStyle/>
          <a:p>
            <a:r>
              <a:rPr lang="pl-PL" dirty="0"/>
              <a:t>Zezwolenie na pobyt czasowy i pracę</a:t>
            </a:r>
          </a:p>
        </p:txBody>
      </p:sp>
      <p:sp>
        <p:nvSpPr>
          <p:cNvPr id="3" name="Symbol zastępczy zawartości 2">
            <a:extLst>
              <a:ext uri="{FF2B5EF4-FFF2-40B4-BE49-F238E27FC236}">
                <a16:creationId xmlns:a16="http://schemas.microsoft.com/office/drawing/2014/main" id="{69EE088A-1A57-483E-B6B5-DB683E096680}"/>
              </a:ext>
            </a:extLst>
          </p:cNvPr>
          <p:cNvSpPr>
            <a:spLocks noGrp="1"/>
          </p:cNvSpPr>
          <p:nvPr>
            <p:ph idx="1"/>
          </p:nvPr>
        </p:nvSpPr>
        <p:spPr>
          <a:xfrm>
            <a:off x="1371600" y="1767840"/>
            <a:ext cx="9601200" cy="4765040"/>
          </a:xfrm>
        </p:spPr>
        <p:txBody>
          <a:bodyPr>
            <a:normAutofit/>
          </a:bodyPr>
          <a:lstStyle/>
          <a:p>
            <a:r>
              <a:rPr lang="pl-PL" dirty="0"/>
              <a:t>Zezwolenia na pobyt czasowy i pracę udziela się także wówczas, gdy celem pobytu cudzoziemca na terytorium RP jest wykonywanie pracy w zawodzie pożądanym dla polskiej gospodarki, cudzoziemiec posiada kwalifikacje zawodowe wymagane do wykonywania pracy w tym zawodzie i spełnione są łącznie warunki dotyczące posiadania ubezpieczenia, źródła stabilnego i regularnego dochodu, miejsca zamieszkania oraz wysokości wynagrodzenia</a:t>
            </a:r>
          </a:p>
          <a:p>
            <a:r>
              <a:rPr lang="pl-PL" dirty="0"/>
              <a:t>Uzyskanie zezwolenia na pobyt czasowy i pracę nie zwalnia od spełnienia określonych odrębnymi przepisami wymogów dotyczących wykonywania zawodów regulowanych lub działalności</a:t>
            </a:r>
          </a:p>
        </p:txBody>
      </p:sp>
    </p:spTree>
    <p:extLst>
      <p:ext uri="{BB962C8B-B14F-4D97-AF65-F5344CB8AC3E}">
        <p14:creationId xmlns:p14="http://schemas.microsoft.com/office/powerpoint/2010/main" val="2295058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297410-EAF7-4674-A2DB-F7CF7FC6B9BD}"/>
              </a:ext>
            </a:extLst>
          </p:cNvPr>
          <p:cNvSpPr>
            <a:spLocks noGrp="1"/>
          </p:cNvSpPr>
          <p:nvPr>
            <p:ph type="title"/>
          </p:nvPr>
        </p:nvSpPr>
        <p:spPr>
          <a:xfrm>
            <a:off x="1371600" y="477520"/>
            <a:ext cx="9601200" cy="1209040"/>
          </a:xfrm>
        </p:spPr>
        <p:txBody>
          <a:bodyPr>
            <a:normAutofit fontScale="90000"/>
          </a:bodyPr>
          <a:lstStyle/>
          <a:p>
            <a:r>
              <a:rPr lang="pl-PL" dirty="0"/>
              <a:t>Ustawa z dnia 12 grudnia 2013 r. o cudzoziemcach</a:t>
            </a:r>
            <a:br>
              <a:rPr lang="pl-PL" dirty="0"/>
            </a:br>
            <a:endParaRPr lang="pl-PL" dirty="0"/>
          </a:p>
        </p:txBody>
      </p:sp>
      <p:sp>
        <p:nvSpPr>
          <p:cNvPr id="3" name="Symbol zastępczy zawartości 2">
            <a:extLst>
              <a:ext uri="{FF2B5EF4-FFF2-40B4-BE49-F238E27FC236}">
                <a16:creationId xmlns:a16="http://schemas.microsoft.com/office/drawing/2014/main" id="{45E00998-7304-48F2-8FF2-DBA2E5B9E48B}"/>
              </a:ext>
            </a:extLst>
          </p:cNvPr>
          <p:cNvSpPr>
            <a:spLocks noGrp="1"/>
          </p:cNvSpPr>
          <p:nvPr>
            <p:ph idx="1"/>
          </p:nvPr>
        </p:nvSpPr>
        <p:spPr>
          <a:xfrm>
            <a:off x="1371600" y="2286000"/>
            <a:ext cx="9987280" cy="3581400"/>
          </a:xfrm>
        </p:spPr>
        <p:txBody>
          <a:bodyPr/>
          <a:lstStyle/>
          <a:p>
            <a:r>
              <a:rPr lang="pl-PL" dirty="0"/>
              <a:t>Ustawa reguluje zasady i warunki:</a:t>
            </a:r>
          </a:p>
          <a:p>
            <a:pPr lvl="1"/>
            <a:r>
              <a:rPr lang="pl-PL" dirty="0"/>
              <a:t>wjazdu cudzoziemców na terytorium Rzeczypospolitej Polskiej</a:t>
            </a:r>
          </a:p>
          <a:p>
            <a:pPr lvl="1"/>
            <a:r>
              <a:rPr lang="pl-PL" dirty="0"/>
              <a:t>przejazdu cudzoziemców przez terytorium Rzeczypospolitej Polskiej</a:t>
            </a:r>
          </a:p>
          <a:p>
            <a:pPr lvl="1"/>
            <a:r>
              <a:rPr lang="pl-PL" dirty="0"/>
              <a:t>pobytu cudzoziemców na terytorium Rzeczypospolitej Polskiej</a:t>
            </a:r>
          </a:p>
          <a:p>
            <a:pPr lvl="1"/>
            <a:r>
              <a:rPr lang="pl-PL" dirty="0"/>
              <a:t>wyjazdu cudzoziemców z terytorium Rzeczypospolitej Polskiej</a:t>
            </a:r>
          </a:p>
          <a:p>
            <a:pPr lvl="1"/>
            <a:r>
              <a:rPr lang="pl-PL" dirty="0"/>
              <a:t>oraz tryb postępowania i organy właściwe w powyższych sprawach</a:t>
            </a:r>
          </a:p>
          <a:p>
            <a:pPr marL="530352" lvl="1" indent="0">
              <a:buNone/>
            </a:pPr>
            <a:endParaRPr lang="pl-PL" dirty="0"/>
          </a:p>
        </p:txBody>
      </p:sp>
    </p:spTree>
    <p:extLst>
      <p:ext uri="{BB962C8B-B14F-4D97-AF65-F5344CB8AC3E}">
        <p14:creationId xmlns:p14="http://schemas.microsoft.com/office/powerpoint/2010/main" val="3051134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BEF7D9-1482-4D35-80E6-DAB76BC12275}"/>
              </a:ext>
            </a:extLst>
          </p:cNvPr>
          <p:cNvSpPr>
            <a:spLocks noGrp="1"/>
          </p:cNvSpPr>
          <p:nvPr>
            <p:ph type="title"/>
          </p:nvPr>
        </p:nvSpPr>
        <p:spPr>
          <a:xfrm>
            <a:off x="1371600" y="685800"/>
            <a:ext cx="9601200" cy="949960"/>
          </a:xfrm>
        </p:spPr>
        <p:txBody>
          <a:bodyPr/>
          <a:lstStyle/>
          <a:p>
            <a:r>
              <a:rPr lang="pl-PL" dirty="0"/>
              <a:t>Zezwolenie na pobyt czasowy i pracę</a:t>
            </a:r>
          </a:p>
        </p:txBody>
      </p:sp>
      <p:sp>
        <p:nvSpPr>
          <p:cNvPr id="3" name="Symbol zastępczy zawartości 2">
            <a:extLst>
              <a:ext uri="{FF2B5EF4-FFF2-40B4-BE49-F238E27FC236}">
                <a16:creationId xmlns:a16="http://schemas.microsoft.com/office/drawing/2014/main" id="{69EE088A-1A57-483E-B6B5-DB683E096680}"/>
              </a:ext>
            </a:extLst>
          </p:cNvPr>
          <p:cNvSpPr>
            <a:spLocks noGrp="1"/>
          </p:cNvSpPr>
          <p:nvPr>
            <p:ph idx="1"/>
          </p:nvPr>
        </p:nvSpPr>
        <p:spPr>
          <a:xfrm>
            <a:off x="1371600" y="1767840"/>
            <a:ext cx="9601200" cy="4765040"/>
          </a:xfrm>
        </p:spPr>
        <p:txBody>
          <a:bodyPr>
            <a:normAutofit fontScale="92500" lnSpcReduction="10000"/>
          </a:bodyPr>
          <a:lstStyle/>
          <a:p>
            <a:r>
              <a:rPr lang="pl-PL" dirty="0"/>
              <a:t>W decyzji o udzieleniu cudzoziemcowi zezwolenia na pobyt czasowy i pracę, poza okresem ważności tego zezwolenia, wskazuje się m. in.:</a:t>
            </a:r>
          </a:p>
          <a:p>
            <a:pPr lvl="1"/>
            <a:r>
              <a:rPr lang="pl-PL" dirty="0"/>
              <a:t>Podmiot powierzający wykonywanie pracy</a:t>
            </a:r>
          </a:p>
          <a:p>
            <a:pPr lvl="1"/>
            <a:r>
              <a:rPr lang="pl-PL" dirty="0"/>
              <a:t>Stanowisko pracy cudzoziemca</a:t>
            </a:r>
          </a:p>
          <a:p>
            <a:pPr lvl="1"/>
            <a:r>
              <a:rPr lang="pl-PL" dirty="0"/>
              <a:t>Wymiar czasu pracy</a:t>
            </a:r>
          </a:p>
          <a:p>
            <a:pPr lvl="1"/>
            <a:r>
              <a:rPr lang="pl-PL" dirty="0"/>
              <a:t>Rodzaj umowy, na postawie której ma być wykonywana praca</a:t>
            </a:r>
          </a:p>
          <a:p>
            <a:r>
              <a:rPr lang="pl-PL" dirty="0"/>
              <a:t>Zezwolenie na pobyt czasowy i pracę może być w każdym czasie, na wniosek cudzoziemca, zmienione przez wojewodę właściwego ze względu na miejsce aktualnego pobytu cudzoziemca, jeżeli cudzoziemiec zamierza wykonywać pracę u innego pracodawcy użytkownika lub na innych warunkach niż określone w dotychczasowym zezwoleniu </a:t>
            </a:r>
          </a:p>
          <a:p>
            <a:r>
              <a:rPr lang="pl-PL" dirty="0"/>
              <a:t>Cudzoziemiec przebywający na terytorium Rzeczypospolitej Polskiej na podstawie zezwolenia na pobyt czasowy i pracę zawiadamia pisemnie wojewodę, który udzielił tego zezwolenia, w terminie 15 dni roboczych, o utracie pracy u któregokolwiek z podmiotów powierzających wykonywanie pracy, wymienionych w zezwoleniu</a:t>
            </a:r>
          </a:p>
        </p:txBody>
      </p:sp>
    </p:spTree>
    <p:extLst>
      <p:ext uri="{BB962C8B-B14F-4D97-AF65-F5344CB8AC3E}">
        <p14:creationId xmlns:p14="http://schemas.microsoft.com/office/powerpoint/2010/main" val="3918452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BEF7D9-1482-4D35-80E6-DAB76BC12275}"/>
              </a:ext>
            </a:extLst>
          </p:cNvPr>
          <p:cNvSpPr>
            <a:spLocks noGrp="1"/>
          </p:cNvSpPr>
          <p:nvPr>
            <p:ph type="title"/>
          </p:nvPr>
        </p:nvSpPr>
        <p:spPr>
          <a:xfrm>
            <a:off x="1371600" y="685800"/>
            <a:ext cx="9601200" cy="949960"/>
          </a:xfrm>
        </p:spPr>
        <p:txBody>
          <a:bodyPr/>
          <a:lstStyle/>
          <a:p>
            <a:r>
              <a:rPr lang="pl-PL" dirty="0"/>
              <a:t>Zezwolenie na pobyt czasowy i pracę</a:t>
            </a:r>
          </a:p>
        </p:txBody>
      </p:sp>
      <p:sp>
        <p:nvSpPr>
          <p:cNvPr id="3" name="Symbol zastępczy zawartości 2">
            <a:extLst>
              <a:ext uri="{FF2B5EF4-FFF2-40B4-BE49-F238E27FC236}">
                <a16:creationId xmlns:a16="http://schemas.microsoft.com/office/drawing/2014/main" id="{69EE088A-1A57-483E-B6B5-DB683E096680}"/>
              </a:ext>
            </a:extLst>
          </p:cNvPr>
          <p:cNvSpPr>
            <a:spLocks noGrp="1"/>
          </p:cNvSpPr>
          <p:nvPr>
            <p:ph idx="1"/>
          </p:nvPr>
        </p:nvSpPr>
        <p:spPr>
          <a:xfrm>
            <a:off x="1371600" y="1767840"/>
            <a:ext cx="9601200" cy="4765040"/>
          </a:xfrm>
        </p:spPr>
        <p:txBody>
          <a:bodyPr>
            <a:normAutofit/>
          </a:bodyPr>
          <a:lstStyle/>
          <a:p>
            <a:r>
              <a:rPr lang="pl-PL" dirty="0"/>
              <a:t>Zezwolenie na pobyt czasowy i prace cofa się:</a:t>
            </a:r>
          </a:p>
          <a:p>
            <a:pPr lvl="1"/>
            <a:r>
              <a:rPr lang="pl-PL" dirty="0"/>
              <a:t>W razie zaistnienia okoliczności warunkujących cofnięcie zezwolenia na pobyt czasowy</a:t>
            </a:r>
          </a:p>
          <a:p>
            <a:pPr lvl="1"/>
            <a:r>
              <a:rPr lang="pl-PL" dirty="0"/>
              <a:t>Jeżeli stanowisko określone w zezwoleniu uległo zmianie lub wysokość wynagrodzenia została obniżona, a zezwolenie to nie zostało zmienione </a:t>
            </a:r>
          </a:p>
          <a:p>
            <a:pPr lvl="1"/>
            <a:r>
              <a:rPr lang="pl-PL" dirty="0"/>
              <a:t>Jeżeli podmiot powierzający wykonywanie pracy cudzoziemcowi nie prowadzi działalności gospodarczej, rolniczej lub statutowej, w szczególności zawiesił działalność, został wykreślony z właściwego rejestru lub jest w okresie likwidacji</a:t>
            </a:r>
          </a:p>
          <a:p>
            <a:r>
              <a:rPr lang="pl-PL" dirty="0"/>
              <a:t>Wojewoda zawiadamia starostę właściwego ze względu na miejsce pobytu cudzoziemca o cofnięciu cudzoziemcowi zezwolenia na pobyt czasowy i pracę, gdy decyzja w tej sprawie stanie się ostateczna</a:t>
            </a:r>
          </a:p>
        </p:txBody>
      </p:sp>
    </p:spTree>
    <p:extLst>
      <p:ext uri="{BB962C8B-B14F-4D97-AF65-F5344CB8AC3E}">
        <p14:creationId xmlns:p14="http://schemas.microsoft.com/office/powerpoint/2010/main" val="2668063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2CA0BF-C781-4E1B-A435-A04AF5785E5A}"/>
              </a:ext>
            </a:extLst>
          </p:cNvPr>
          <p:cNvSpPr>
            <a:spLocks noGrp="1"/>
          </p:cNvSpPr>
          <p:nvPr>
            <p:ph type="title"/>
          </p:nvPr>
        </p:nvSpPr>
        <p:spPr>
          <a:xfrm>
            <a:off x="1371600" y="320040"/>
            <a:ext cx="9601200" cy="1485900"/>
          </a:xfrm>
        </p:spPr>
        <p:txBody>
          <a:bodyPr>
            <a:noAutofit/>
          </a:bodyPr>
          <a:lstStyle/>
          <a:p>
            <a:r>
              <a:rPr lang="pl-PL" sz="3600" dirty="0"/>
              <a:t>Zezwolenie na pobyt czasowy w celu wykonywania pracy w zawodzie wymagającym wysokich kwalifikacji</a:t>
            </a:r>
          </a:p>
        </p:txBody>
      </p:sp>
      <p:sp>
        <p:nvSpPr>
          <p:cNvPr id="3" name="Symbol zastępczy zawartości 2">
            <a:extLst>
              <a:ext uri="{FF2B5EF4-FFF2-40B4-BE49-F238E27FC236}">
                <a16:creationId xmlns:a16="http://schemas.microsoft.com/office/drawing/2014/main" id="{8353741C-A693-4239-9A2B-B45F93C425F7}"/>
              </a:ext>
            </a:extLst>
          </p:cNvPr>
          <p:cNvSpPr>
            <a:spLocks noGrp="1"/>
          </p:cNvSpPr>
          <p:nvPr>
            <p:ph idx="1"/>
          </p:nvPr>
        </p:nvSpPr>
        <p:spPr>
          <a:xfrm>
            <a:off x="1371600" y="2173184"/>
            <a:ext cx="9601200" cy="4500748"/>
          </a:xfrm>
        </p:spPr>
        <p:txBody>
          <a:bodyPr>
            <a:normAutofit fontScale="92500" lnSpcReduction="20000"/>
          </a:bodyPr>
          <a:lstStyle/>
          <a:p>
            <a:r>
              <a:rPr lang="pl-PL" dirty="0"/>
              <a:t>Zezwolenia na pobyt czasowy w celu wykonywania pracy w zawodzie wymagającym wysokich kwalifikacji udziela się, gdy celem pobytu cudzoziemca na terytorium RP jest wykonywanie pracy w zawodzie wymagającym wysokich kwalifikacji oraz spełnione są łącznie ustawowe warunki dotyczące posiadanych kwalifikacji, ubezpieczenia, wysokości wynagrodzenia </a:t>
            </a:r>
          </a:p>
          <a:p>
            <a:r>
              <a:rPr lang="pl-PL" dirty="0"/>
              <a:t>Zezwolenia udziela się na okres dłuższy o 3 miesiące od okresu wykonywania pracy, nie dłuższy jednak niż 3 lata</a:t>
            </a:r>
          </a:p>
          <a:p>
            <a:r>
              <a:rPr lang="pl-PL" dirty="0"/>
              <a:t>Uzyskanie zezwolenia nie zwalnia od spełnienia określonych odrębnymi przepisami wymogów dotyczących wykonywania zawodów regulowanych lub działalności</a:t>
            </a:r>
          </a:p>
          <a:p>
            <a:r>
              <a:rPr lang="pl-PL" dirty="0"/>
              <a:t>Cudzoziemiec przebywający na terytorium Rzeczypospolitej Polskiej na podstawie zezwolenia, w terminie 15 dni roboczych zawiadamia pisemnie o utracie pracy wojewodę, który udzielił tego zezwolenia</a:t>
            </a:r>
          </a:p>
          <a:p>
            <a:r>
              <a:rPr lang="pl-PL" dirty="0"/>
              <a:t>Zezwolenie może być w każdym czasie, na wniosek cudzoziemca, zmienione przez wojewodę właściwego ze względu na miejsce aktualnego pobytu cudzoziemca, jeżeli cudzoziemiec zamierza rozpocząć wykonywanie pracy u innego podmiotu niż określony w zezwoleniu, zamierza zmienić stanowisko lub będzie otrzymywać niższe wynagrodzenie niż określone w zezwoleniu</a:t>
            </a:r>
          </a:p>
          <a:p>
            <a:endParaRPr lang="pl-PL" dirty="0"/>
          </a:p>
        </p:txBody>
      </p:sp>
    </p:spTree>
    <p:extLst>
      <p:ext uri="{BB962C8B-B14F-4D97-AF65-F5344CB8AC3E}">
        <p14:creationId xmlns:p14="http://schemas.microsoft.com/office/powerpoint/2010/main" val="1979724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2CA0BF-C781-4E1B-A435-A04AF5785E5A}"/>
              </a:ext>
            </a:extLst>
          </p:cNvPr>
          <p:cNvSpPr>
            <a:spLocks noGrp="1"/>
          </p:cNvSpPr>
          <p:nvPr>
            <p:ph type="title"/>
          </p:nvPr>
        </p:nvSpPr>
        <p:spPr>
          <a:xfrm>
            <a:off x="1371600" y="320040"/>
            <a:ext cx="9601200" cy="1485900"/>
          </a:xfrm>
        </p:spPr>
        <p:txBody>
          <a:bodyPr>
            <a:normAutofit fontScale="90000"/>
          </a:bodyPr>
          <a:lstStyle/>
          <a:p>
            <a:r>
              <a:rPr lang="pl-PL" dirty="0"/>
              <a:t>Zezwolenie na pobyt czasowy w celu wykonywania pracy w zawodzie wymagającym wysokich kwalifikacji</a:t>
            </a:r>
          </a:p>
        </p:txBody>
      </p:sp>
      <p:sp>
        <p:nvSpPr>
          <p:cNvPr id="3" name="Symbol zastępczy zawartości 2">
            <a:extLst>
              <a:ext uri="{FF2B5EF4-FFF2-40B4-BE49-F238E27FC236}">
                <a16:creationId xmlns:a16="http://schemas.microsoft.com/office/drawing/2014/main" id="{8353741C-A693-4239-9A2B-B45F93C425F7}"/>
              </a:ext>
            </a:extLst>
          </p:cNvPr>
          <p:cNvSpPr>
            <a:spLocks noGrp="1"/>
          </p:cNvSpPr>
          <p:nvPr>
            <p:ph idx="1"/>
          </p:nvPr>
        </p:nvSpPr>
        <p:spPr>
          <a:xfrm>
            <a:off x="1371600" y="2499756"/>
            <a:ext cx="9601200" cy="3581400"/>
          </a:xfrm>
        </p:spPr>
        <p:txBody>
          <a:bodyPr>
            <a:normAutofit/>
          </a:bodyPr>
          <a:lstStyle/>
          <a:p>
            <a:r>
              <a:rPr lang="pl-PL" dirty="0"/>
              <a:t>W okresie pierwszych 2 lat pobytu cudzoziemca na terytorium Rzeczypospolitej Polskiej na podstawie zezwolenia:</a:t>
            </a:r>
          </a:p>
          <a:p>
            <a:pPr lvl="1"/>
            <a:r>
              <a:rPr lang="pl-PL" dirty="0"/>
              <a:t>cudzoziemiec nie może rozpocząć wykonywania pracy u innego podmiotu niż określony w zezwoleniu,</a:t>
            </a:r>
          </a:p>
          <a:p>
            <a:pPr lvl="1"/>
            <a:r>
              <a:rPr lang="pl-PL" dirty="0"/>
              <a:t>cudzoziemiec nie może zmienić stanowiska, na jakim jest zatrudniony, </a:t>
            </a:r>
          </a:p>
          <a:p>
            <a:pPr lvl="1"/>
            <a:r>
              <a:rPr lang="pl-PL" dirty="0"/>
              <a:t>cudzoziemcowi nie można wypłacać wynagrodzenia niższego niż określone w zezwoleniu</a:t>
            </a:r>
          </a:p>
          <a:p>
            <a:pPr marL="0" indent="0">
              <a:buNone/>
            </a:pPr>
            <a:r>
              <a:rPr lang="pl-PL" dirty="0"/>
              <a:t>        bez zmiany tego zezwolenia</a:t>
            </a:r>
          </a:p>
          <a:p>
            <a:pPr marL="0" indent="0">
              <a:buNone/>
            </a:pPr>
            <a:endParaRPr lang="pl-PL" dirty="0"/>
          </a:p>
        </p:txBody>
      </p:sp>
    </p:spTree>
    <p:extLst>
      <p:ext uri="{BB962C8B-B14F-4D97-AF65-F5344CB8AC3E}">
        <p14:creationId xmlns:p14="http://schemas.microsoft.com/office/powerpoint/2010/main" val="2593363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2CA0BF-C781-4E1B-A435-A04AF5785E5A}"/>
              </a:ext>
            </a:extLst>
          </p:cNvPr>
          <p:cNvSpPr>
            <a:spLocks noGrp="1"/>
          </p:cNvSpPr>
          <p:nvPr>
            <p:ph type="title"/>
          </p:nvPr>
        </p:nvSpPr>
        <p:spPr>
          <a:xfrm>
            <a:off x="1371600" y="320040"/>
            <a:ext cx="9601200" cy="1485900"/>
          </a:xfrm>
        </p:spPr>
        <p:txBody>
          <a:bodyPr>
            <a:normAutofit fontScale="90000"/>
          </a:bodyPr>
          <a:lstStyle/>
          <a:p>
            <a:r>
              <a:rPr lang="pl-PL" dirty="0"/>
              <a:t>Zezwolenie na pobyt czasowy w celu wykonywania pracy w zawodzie wymagającym wysokich kwalifikacji</a:t>
            </a:r>
          </a:p>
        </p:txBody>
      </p:sp>
      <p:sp>
        <p:nvSpPr>
          <p:cNvPr id="3" name="Symbol zastępczy zawartości 2">
            <a:extLst>
              <a:ext uri="{FF2B5EF4-FFF2-40B4-BE49-F238E27FC236}">
                <a16:creationId xmlns:a16="http://schemas.microsoft.com/office/drawing/2014/main" id="{8353741C-A693-4239-9A2B-B45F93C425F7}"/>
              </a:ext>
            </a:extLst>
          </p:cNvPr>
          <p:cNvSpPr>
            <a:spLocks noGrp="1"/>
          </p:cNvSpPr>
          <p:nvPr>
            <p:ph idx="1"/>
          </p:nvPr>
        </p:nvSpPr>
        <p:spPr>
          <a:xfrm>
            <a:off x="1371600" y="2476005"/>
            <a:ext cx="9601200" cy="3581400"/>
          </a:xfrm>
        </p:spPr>
        <p:txBody>
          <a:bodyPr>
            <a:normAutofit/>
          </a:bodyPr>
          <a:lstStyle/>
          <a:p>
            <a:r>
              <a:rPr lang="pl-PL" dirty="0"/>
              <a:t>W decyzji o udzieleniu cudzoziemcowi zezwolenia określa się okres ważności tego zezwolenia i wskazuje się: </a:t>
            </a:r>
          </a:p>
          <a:p>
            <a:pPr lvl="1"/>
            <a:r>
              <a:rPr lang="pl-PL" dirty="0"/>
              <a:t> podmiot, u którego cudzoziemiec ma wykonywać pracę; </a:t>
            </a:r>
          </a:p>
          <a:p>
            <a:pPr lvl="1"/>
            <a:r>
              <a:rPr lang="pl-PL" dirty="0"/>
              <a:t>stanowisko, na jakim cudzoziemiec ma być zatrudniony; </a:t>
            </a:r>
          </a:p>
          <a:p>
            <a:pPr lvl="1"/>
            <a:r>
              <a:rPr lang="pl-PL" dirty="0"/>
              <a:t> wynagrodzenie; </a:t>
            </a:r>
          </a:p>
          <a:p>
            <a:pPr lvl="1"/>
            <a:r>
              <a:rPr lang="pl-PL" dirty="0"/>
              <a:t>minimalny wymiar czasu pracy i rodzaj umowy, na podstawie której cudzoziemiec ma wykonywać pracę</a:t>
            </a:r>
          </a:p>
        </p:txBody>
      </p:sp>
    </p:spTree>
    <p:extLst>
      <p:ext uri="{BB962C8B-B14F-4D97-AF65-F5344CB8AC3E}">
        <p14:creationId xmlns:p14="http://schemas.microsoft.com/office/powerpoint/2010/main" val="1914894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450875-AFBC-4064-9EF2-5316A818D873}"/>
              </a:ext>
            </a:extLst>
          </p:cNvPr>
          <p:cNvSpPr>
            <a:spLocks noGrp="1"/>
          </p:cNvSpPr>
          <p:nvPr>
            <p:ph type="title"/>
          </p:nvPr>
        </p:nvSpPr>
        <p:spPr>
          <a:xfrm>
            <a:off x="1371600" y="365167"/>
            <a:ext cx="9601200" cy="1485900"/>
          </a:xfrm>
        </p:spPr>
        <p:txBody>
          <a:bodyPr/>
          <a:lstStyle/>
          <a:p>
            <a:r>
              <a:rPr lang="pl-PL" dirty="0"/>
              <a:t>Zezwolenie na pobyt czasowy w celu kształcenia się na studiach</a:t>
            </a:r>
          </a:p>
        </p:txBody>
      </p:sp>
      <p:sp>
        <p:nvSpPr>
          <p:cNvPr id="3" name="Symbol zastępczy zawartości 2">
            <a:extLst>
              <a:ext uri="{FF2B5EF4-FFF2-40B4-BE49-F238E27FC236}">
                <a16:creationId xmlns:a16="http://schemas.microsoft.com/office/drawing/2014/main" id="{C3D6C672-F014-42A5-BF1F-8E720F166440}"/>
              </a:ext>
            </a:extLst>
          </p:cNvPr>
          <p:cNvSpPr>
            <a:spLocks noGrp="1"/>
          </p:cNvSpPr>
          <p:nvPr>
            <p:ph idx="1"/>
          </p:nvPr>
        </p:nvSpPr>
        <p:spPr/>
        <p:txBody>
          <a:bodyPr/>
          <a:lstStyle/>
          <a:p>
            <a:r>
              <a:rPr lang="pl-PL" dirty="0"/>
              <a:t>Zezwolenia na pobyt czasowy w celu kształcenia się na studiach udziela się cudzoziemcowi, gdy celem jego pobytu na terytorium RP jest podjęcie lub kontynuacja studiów w jednostce prowadzącej studia zatwierdzonej przez ministra właściwego do spraw wewnętrznych, chyba że ta jednostka nie podlega obowiązkowi zatwierdzenia albo w jednostce prowadzącej studia, która nie podlega obowiązkowi zatwierdzenia, w stosunku do której nie została wydana decyzja o zakazie przyjmowania cudzoziemców</a:t>
            </a:r>
          </a:p>
        </p:txBody>
      </p:sp>
    </p:spTree>
    <p:extLst>
      <p:ext uri="{BB962C8B-B14F-4D97-AF65-F5344CB8AC3E}">
        <p14:creationId xmlns:p14="http://schemas.microsoft.com/office/powerpoint/2010/main" val="3291077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450875-AFBC-4064-9EF2-5316A818D873}"/>
              </a:ext>
            </a:extLst>
          </p:cNvPr>
          <p:cNvSpPr>
            <a:spLocks noGrp="1"/>
          </p:cNvSpPr>
          <p:nvPr>
            <p:ph type="title"/>
          </p:nvPr>
        </p:nvSpPr>
        <p:spPr>
          <a:xfrm>
            <a:off x="1371600" y="365167"/>
            <a:ext cx="9601200" cy="1485900"/>
          </a:xfrm>
        </p:spPr>
        <p:txBody>
          <a:bodyPr/>
          <a:lstStyle/>
          <a:p>
            <a:r>
              <a:rPr lang="pl-PL" dirty="0"/>
              <a:t>Zezwolenie na pobyt czasowy w celu kształcenia się na studiach</a:t>
            </a:r>
          </a:p>
        </p:txBody>
      </p:sp>
      <p:sp>
        <p:nvSpPr>
          <p:cNvPr id="3" name="Symbol zastępczy zawartości 2">
            <a:extLst>
              <a:ext uri="{FF2B5EF4-FFF2-40B4-BE49-F238E27FC236}">
                <a16:creationId xmlns:a16="http://schemas.microsoft.com/office/drawing/2014/main" id="{C3D6C672-F014-42A5-BF1F-8E720F166440}"/>
              </a:ext>
            </a:extLst>
          </p:cNvPr>
          <p:cNvSpPr>
            <a:spLocks noGrp="1"/>
          </p:cNvSpPr>
          <p:nvPr>
            <p:ph idx="1"/>
          </p:nvPr>
        </p:nvSpPr>
        <p:spPr/>
        <p:txBody>
          <a:bodyPr/>
          <a:lstStyle/>
          <a:p>
            <a:r>
              <a:rPr lang="pl-PL" dirty="0"/>
              <a:t>Warunki, które muszą być spełnione w celu otrzymania zawiadomienia: </a:t>
            </a:r>
          </a:p>
          <a:p>
            <a:pPr lvl="1"/>
            <a:r>
              <a:rPr lang="pl-PL" dirty="0"/>
              <a:t>Przedłożenie przez cudzoziemca:</a:t>
            </a:r>
          </a:p>
          <a:p>
            <a:pPr lvl="2"/>
            <a:r>
              <a:rPr lang="pl-PL" dirty="0"/>
              <a:t>zaświadczenie jednostki prowadzącej studia o przyjęciu na studia lub o kontynuacji studiów,</a:t>
            </a:r>
          </a:p>
          <a:p>
            <a:pPr lvl="2"/>
            <a:r>
              <a:rPr lang="pl-PL" dirty="0"/>
              <a:t> dowód uiszczenia opłaty, jeżeli podejmuje lub kontynuuje studia odpłatnie</a:t>
            </a:r>
          </a:p>
          <a:p>
            <a:pPr lvl="1"/>
            <a:r>
              <a:rPr lang="pl-PL" dirty="0"/>
              <a:t>cudzoziemiec posiada:</a:t>
            </a:r>
          </a:p>
          <a:p>
            <a:pPr lvl="2"/>
            <a:r>
              <a:rPr lang="pl-PL" dirty="0"/>
              <a:t>Ubezpieczenie zdrowotne</a:t>
            </a:r>
          </a:p>
          <a:p>
            <a:pPr lvl="2"/>
            <a:r>
              <a:rPr lang="pl-PL" dirty="0"/>
              <a:t>Wystarczające środki finansowe </a:t>
            </a:r>
          </a:p>
        </p:txBody>
      </p:sp>
    </p:spTree>
    <p:extLst>
      <p:ext uri="{BB962C8B-B14F-4D97-AF65-F5344CB8AC3E}">
        <p14:creationId xmlns:p14="http://schemas.microsoft.com/office/powerpoint/2010/main" val="796158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450875-AFBC-4064-9EF2-5316A818D873}"/>
              </a:ext>
            </a:extLst>
          </p:cNvPr>
          <p:cNvSpPr>
            <a:spLocks noGrp="1"/>
          </p:cNvSpPr>
          <p:nvPr>
            <p:ph type="title"/>
          </p:nvPr>
        </p:nvSpPr>
        <p:spPr>
          <a:xfrm>
            <a:off x="1371600" y="365167"/>
            <a:ext cx="9601200" cy="1485900"/>
          </a:xfrm>
        </p:spPr>
        <p:txBody>
          <a:bodyPr/>
          <a:lstStyle/>
          <a:p>
            <a:r>
              <a:rPr lang="pl-PL" dirty="0"/>
              <a:t>Zezwolenie na pobyt czasowy w celu kształcenia się na studiach</a:t>
            </a:r>
          </a:p>
        </p:txBody>
      </p:sp>
      <p:sp>
        <p:nvSpPr>
          <p:cNvPr id="3" name="Symbol zastępczy zawartości 2">
            <a:extLst>
              <a:ext uri="{FF2B5EF4-FFF2-40B4-BE49-F238E27FC236}">
                <a16:creationId xmlns:a16="http://schemas.microsoft.com/office/drawing/2014/main" id="{C3D6C672-F014-42A5-BF1F-8E720F166440}"/>
              </a:ext>
            </a:extLst>
          </p:cNvPr>
          <p:cNvSpPr>
            <a:spLocks noGrp="1"/>
          </p:cNvSpPr>
          <p:nvPr>
            <p:ph idx="1"/>
          </p:nvPr>
        </p:nvSpPr>
        <p:spPr/>
        <p:txBody>
          <a:bodyPr/>
          <a:lstStyle/>
          <a:p>
            <a:r>
              <a:rPr lang="pl-PL" dirty="0"/>
              <a:t>Decyzję w sprawie udzielenia cudzoziemcowi zezwolenia wydaje się w terminie 60 dni od dnia złożenia wniosku w tej sprawie wraz z dokumentami niezbędnymi do potwierdzenia danych zawartych we wniosku i okoliczności uzasadniających ubieganie się o udzielenie tego zezwolenia</a:t>
            </a:r>
          </a:p>
          <a:p>
            <a:r>
              <a:rPr lang="pl-PL" dirty="0"/>
              <a:t>O udzieleniu cudzoziemcowi zezwolenia wojewoda zawiadamia rektora uczelni lub kierownika innej jednostki prowadzącej studia, wskazanej przez cudzoziemca we wniosku o udzielenie mu tego zezwolenia</a:t>
            </a:r>
          </a:p>
          <a:p>
            <a:r>
              <a:rPr lang="pl-PL" dirty="0"/>
              <a:t>Rektor uczelni lub kierownik innej jednostki prowadzącej studia niezwłocznie zawiadamia pisemnie wojewodę, który udzielił cudzoziemcowi zezwolenia o skreśleniu cudzoziemca z listy studentów lub doktorantów</a:t>
            </a:r>
          </a:p>
        </p:txBody>
      </p:sp>
    </p:spTree>
    <p:extLst>
      <p:ext uri="{BB962C8B-B14F-4D97-AF65-F5344CB8AC3E}">
        <p14:creationId xmlns:p14="http://schemas.microsoft.com/office/powerpoint/2010/main" val="886072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63508-82F9-42A8-9E75-64CC08573BF4}"/>
              </a:ext>
            </a:extLst>
          </p:cNvPr>
          <p:cNvSpPr>
            <a:spLocks noGrp="1"/>
          </p:cNvSpPr>
          <p:nvPr>
            <p:ph type="title"/>
          </p:nvPr>
        </p:nvSpPr>
        <p:spPr>
          <a:xfrm>
            <a:off x="1371600" y="421574"/>
            <a:ext cx="9601200" cy="905494"/>
          </a:xfrm>
        </p:spPr>
        <p:txBody>
          <a:bodyPr/>
          <a:lstStyle/>
          <a:p>
            <a:r>
              <a:rPr lang="pl-PL" dirty="0"/>
              <a:t>Ofiary handlu ludźmi</a:t>
            </a:r>
          </a:p>
        </p:txBody>
      </p:sp>
      <p:sp>
        <p:nvSpPr>
          <p:cNvPr id="3" name="Symbol zastępczy zawartości 2">
            <a:extLst>
              <a:ext uri="{FF2B5EF4-FFF2-40B4-BE49-F238E27FC236}">
                <a16:creationId xmlns:a16="http://schemas.microsoft.com/office/drawing/2014/main" id="{1E4B0B5D-83D6-4A25-A30F-1427CAC3FCA2}"/>
              </a:ext>
            </a:extLst>
          </p:cNvPr>
          <p:cNvSpPr>
            <a:spLocks noGrp="1"/>
          </p:cNvSpPr>
          <p:nvPr>
            <p:ph idx="1"/>
          </p:nvPr>
        </p:nvSpPr>
        <p:spPr>
          <a:xfrm>
            <a:off x="1371600" y="1686296"/>
            <a:ext cx="9601200" cy="4750130"/>
          </a:xfrm>
        </p:spPr>
        <p:txBody>
          <a:bodyPr>
            <a:normAutofit lnSpcReduction="10000"/>
          </a:bodyPr>
          <a:lstStyle/>
          <a:p>
            <a:r>
              <a:rPr lang="pl-PL" dirty="0"/>
              <a:t>Cudzoziemcowi, w stosunku do którego istnieje domniemanie, że jest ofiarą handlu ludźmi, wydaje się zaświadczenie potwierdzające istnienie tego domniemania</a:t>
            </a:r>
          </a:p>
          <a:p>
            <a:r>
              <a:rPr lang="pl-PL" dirty="0"/>
              <a:t>Pobyt cudzoziemca na terytorium Rzeczypospolitej Polskiej uważa się za legalny przez okres ważności wydanego mu zaświadczenia</a:t>
            </a:r>
          </a:p>
          <a:p>
            <a:r>
              <a:rPr lang="pl-PL" dirty="0"/>
              <a:t>Pobyt takiego  cudzoziemca przestaje się uważać za legalny z chwilą odnotowania przez ministra właściwego do spraw wewnętrznych  informacji o tym, że cudzoziemiec: </a:t>
            </a:r>
          </a:p>
          <a:p>
            <a:pPr lvl="1"/>
            <a:r>
              <a:rPr lang="pl-PL" dirty="0"/>
              <a:t>aktywnie, dobrowolnie i z własnej inicjatywy ponownie nawiązał kontakt z osobami podejrzanymi o popełnienie przestępstwa handlu ludźmi</a:t>
            </a:r>
          </a:p>
          <a:p>
            <a:pPr lvl="1"/>
            <a:r>
              <a:rPr lang="pl-PL" dirty="0"/>
              <a:t> przekroczył lub usiłował przekroczyć granicę wbrew przepisom prawa</a:t>
            </a:r>
          </a:p>
          <a:p>
            <a:r>
              <a:rPr lang="pl-PL" dirty="0"/>
              <a:t>Zaświadczenie jest wydawane przez organ prowadzący śledztwo w sprawie popełnia  przestępstwa handlu ludźmi </a:t>
            </a:r>
          </a:p>
          <a:p>
            <a:r>
              <a:rPr lang="pl-PL" dirty="0"/>
              <a:t>Zaświadczenie jest ważne przez okres 3 miesięcy od dnia jego wydania, a w przypadku małoletniego cudzoziemca – przez okres 4 miesięcy od dnia jego wydania</a:t>
            </a:r>
          </a:p>
        </p:txBody>
      </p:sp>
    </p:spTree>
    <p:extLst>
      <p:ext uri="{BB962C8B-B14F-4D97-AF65-F5344CB8AC3E}">
        <p14:creationId xmlns:p14="http://schemas.microsoft.com/office/powerpoint/2010/main" val="3097872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63508-82F9-42A8-9E75-64CC08573BF4}"/>
              </a:ext>
            </a:extLst>
          </p:cNvPr>
          <p:cNvSpPr>
            <a:spLocks noGrp="1"/>
          </p:cNvSpPr>
          <p:nvPr>
            <p:ph type="title"/>
          </p:nvPr>
        </p:nvSpPr>
        <p:spPr>
          <a:xfrm>
            <a:off x="1371600" y="685800"/>
            <a:ext cx="9601200" cy="905494"/>
          </a:xfrm>
        </p:spPr>
        <p:txBody>
          <a:bodyPr/>
          <a:lstStyle/>
          <a:p>
            <a:r>
              <a:rPr lang="pl-PL" dirty="0"/>
              <a:t>Ofiary handlu ludźmi</a:t>
            </a:r>
          </a:p>
        </p:txBody>
      </p:sp>
      <p:sp>
        <p:nvSpPr>
          <p:cNvPr id="3" name="Symbol zastępczy zawartości 2">
            <a:extLst>
              <a:ext uri="{FF2B5EF4-FFF2-40B4-BE49-F238E27FC236}">
                <a16:creationId xmlns:a16="http://schemas.microsoft.com/office/drawing/2014/main" id="{1E4B0B5D-83D6-4A25-A30F-1427CAC3FCA2}"/>
              </a:ext>
            </a:extLst>
          </p:cNvPr>
          <p:cNvSpPr>
            <a:spLocks noGrp="1"/>
          </p:cNvSpPr>
          <p:nvPr>
            <p:ph idx="1"/>
          </p:nvPr>
        </p:nvSpPr>
        <p:spPr>
          <a:xfrm>
            <a:off x="1371600" y="1686296"/>
            <a:ext cx="9601200" cy="4750130"/>
          </a:xfrm>
        </p:spPr>
        <p:txBody>
          <a:bodyPr>
            <a:normAutofit/>
          </a:bodyPr>
          <a:lstStyle/>
          <a:p>
            <a:r>
              <a:rPr lang="pl-PL" dirty="0"/>
              <a:t>Ofiary handlu ludźmi mogą otrzymać zezwolenie na pobyt czasowy</a:t>
            </a:r>
          </a:p>
          <a:p>
            <a:r>
              <a:rPr lang="pl-PL" dirty="0"/>
              <a:t>Zezwolenia na pobyt czasowy dla ofiar handlu ludźmi udziela się cudzoziemcowi, jeżeli łącznie spełnia następujące warunki: </a:t>
            </a:r>
          </a:p>
          <a:p>
            <a:pPr lvl="1"/>
            <a:r>
              <a:rPr lang="pl-PL" dirty="0"/>
              <a:t>przebywa na terytorium RP</a:t>
            </a:r>
          </a:p>
          <a:p>
            <a:pPr lvl="1"/>
            <a:r>
              <a:rPr lang="pl-PL" dirty="0"/>
              <a:t> podjął współpracę z organem właściwym do prowadzenia postępowania w sprawie o przestępstwo handlu ludźmi, a w przypadku małoletniego cudzoziemca – otrzymał status pokrzywdzonego w postępowaniu w sprawie o przestępstwo handlu ludźmi </a:t>
            </a:r>
          </a:p>
          <a:p>
            <a:pPr lvl="1"/>
            <a:r>
              <a:rPr lang="pl-PL" dirty="0"/>
              <a:t>zerwał kontakty z osobami podejrzanymi o popełnienie przestępstwa handlu ludźmi</a:t>
            </a:r>
          </a:p>
          <a:p>
            <a:r>
              <a:rPr lang="pl-PL" dirty="0"/>
              <a:t>Zezwolenia na pobyt czasowy dla ofiar handlu ludźmi udziela się na okres co najmniej 6 miesięcy</a:t>
            </a:r>
          </a:p>
        </p:txBody>
      </p:sp>
    </p:spTree>
    <p:extLst>
      <p:ext uri="{BB962C8B-B14F-4D97-AF65-F5344CB8AC3E}">
        <p14:creationId xmlns:p14="http://schemas.microsoft.com/office/powerpoint/2010/main" val="139891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297410-EAF7-4674-A2DB-F7CF7FC6B9BD}"/>
              </a:ext>
            </a:extLst>
          </p:cNvPr>
          <p:cNvSpPr>
            <a:spLocks noGrp="1"/>
          </p:cNvSpPr>
          <p:nvPr>
            <p:ph type="title"/>
          </p:nvPr>
        </p:nvSpPr>
        <p:spPr>
          <a:xfrm>
            <a:off x="1371600" y="477520"/>
            <a:ext cx="9601200" cy="1209040"/>
          </a:xfrm>
        </p:spPr>
        <p:txBody>
          <a:bodyPr>
            <a:normAutofit fontScale="90000"/>
          </a:bodyPr>
          <a:lstStyle/>
          <a:p>
            <a:r>
              <a:rPr lang="pl-PL" dirty="0"/>
              <a:t>Ustawa z dnia 12 grudnia 2013 r. o cudzoziemcach</a:t>
            </a:r>
            <a:br>
              <a:rPr lang="pl-PL" dirty="0"/>
            </a:br>
            <a:endParaRPr lang="pl-PL" dirty="0"/>
          </a:p>
        </p:txBody>
      </p:sp>
      <p:sp>
        <p:nvSpPr>
          <p:cNvPr id="3" name="Symbol zastępczy zawartości 2">
            <a:extLst>
              <a:ext uri="{FF2B5EF4-FFF2-40B4-BE49-F238E27FC236}">
                <a16:creationId xmlns:a16="http://schemas.microsoft.com/office/drawing/2014/main" id="{45E00998-7304-48F2-8FF2-DBA2E5B9E48B}"/>
              </a:ext>
            </a:extLst>
          </p:cNvPr>
          <p:cNvSpPr>
            <a:spLocks noGrp="1"/>
          </p:cNvSpPr>
          <p:nvPr>
            <p:ph idx="1"/>
          </p:nvPr>
        </p:nvSpPr>
        <p:spPr>
          <a:xfrm>
            <a:off x="1371600" y="2286000"/>
            <a:ext cx="9987280" cy="3581400"/>
          </a:xfrm>
        </p:spPr>
        <p:txBody>
          <a:bodyPr/>
          <a:lstStyle/>
          <a:p>
            <a:r>
              <a:rPr lang="pl-PL" dirty="0"/>
              <a:t>Ustawy nie stosuje się do:</a:t>
            </a:r>
          </a:p>
          <a:p>
            <a:pPr lvl="1"/>
            <a:r>
              <a:rPr lang="pl-PL" dirty="0"/>
              <a:t>członków misji dyplomatycznych i urzędów konsularnych państw obcych oraz innych osób zrównanych z nimi na podstawie ustaw, umów lub powszechnie ustalonych zwyczajów międzynarodowych pod warunkiem wzajemności i posiadania przez te osoby dokumentów potwierdzających pełnienie przez nie funkcji uprawniających do wjazdu na terytorium Rzeczypospolitej Polskiej i pobytu na tym terytorium (za wyjątkiem niektórych przepisów) </a:t>
            </a:r>
          </a:p>
          <a:p>
            <a:pPr lvl="1"/>
            <a:r>
              <a:rPr lang="pl-PL" dirty="0"/>
              <a:t>obywateli państw członkowskich Unii Europejskiej, państw członkowskich Europejskiego Stowarzyszenia Wolnego Handlu  – stron umowy o Europejskim Obszarze Gospodarczym lub Konfederacji Szwajcarskiej oraz członków ich rodzin, którzy do nich dołączają lub z nimi przebywają</a:t>
            </a:r>
          </a:p>
        </p:txBody>
      </p:sp>
    </p:spTree>
    <p:extLst>
      <p:ext uri="{BB962C8B-B14F-4D97-AF65-F5344CB8AC3E}">
        <p14:creationId xmlns:p14="http://schemas.microsoft.com/office/powerpoint/2010/main" val="22179517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9DC5EF-78E7-48FA-AEAD-3A1626F7C9C4}"/>
              </a:ext>
            </a:extLst>
          </p:cNvPr>
          <p:cNvSpPr>
            <a:spLocks noGrp="1"/>
          </p:cNvSpPr>
          <p:nvPr>
            <p:ph type="title"/>
          </p:nvPr>
        </p:nvSpPr>
        <p:spPr>
          <a:xfrm>
            <a:off x="1371600" y="685800"/>
            <a:ext cx="9601200" cy="786740"/>
          </a:xfrm>
        </p:spPr>
        <p:txBody>
          <a:bodyPr/>
          <a:lstStyle/>
          <a:p>
            <a:r>
              <a:rPr lang="pl-PL" dirty="0"/>
              <a:t>Krótkotrwały pobyt</a:t>
            </a:r>
          </a:p>
        </p:txBody>
      </p:sp>
      <p:sp>
        <p:nvSpPr>
          <p:cNvPr id="3" name="Symbol zastępczy zawartości 2">
            <a:extLst>
              <a:ext uri="{FF2B5EF4-FFF2-40B4-BE49-F238E27FC236}">
                <a16:creationId xmlns:a16="http://schemas.microsoft.com/office/drawing/2014/main" id="{197E4F62-923B-40FE-B127-66D2C7918A7D}"/>
              </a:ext>
            </a:extLst>
          </p:cNvPr>
          <p:cNvSpPr>
            <a:spLocks noGrp="1"/>
          </p:cNvSpPr>
          <p:nvPr>
            <p:ph idx="1"/>
          </p:nvPr>
        </p:nvSpPr>
        <p:spPr>
          <a:xfrm>
            <a:off x="1371600" y="1816925"/>
            <a:ext cx="9601200" cy="4050475"/>
          </a:xfrm>
        </p:spPr>
        <p:txBody>
          <a:bodyPr>
            <a:normAutofit lnSpcReduction="10000"/>
          </a:bodyPr>
          <a:lstStyle/>
          <a:p>
            <a:r>
              <a:rPr lang="pl-PL" dirty="0"/>
              <a:t>Zezwolenie na pobyt czasowy ze względu na okoliczności wymagające krótkotrwałego pobytu</a:t>
            </a:r>
          </a:p>
          <a:p>
            <a:r>
              <a:rPr lang="pl-PL" dirty="0"/>
              <a:t>Powyższego zezwolenia można udzielić cudzoziemcowi, który przebywa na terytorium RP, jeżeli:</a:t>
            </a:r>
          </a:p>
          <a:p>
            <a:pPr lvl="1"/>
            <a:r>
              <a:rPr lang="pl-PL" dirty="0"/>
              <a:t> jest obowiązany do osobistego stawiennictwa przed polskim organem władzy publicznej </a:t>
            </a:r>
          </a:p>
          <a:p>
            <a:pPr lvl="1"/>
            <a:r>
              <a:rPr lang="pl-PL" dirty="0"/>
              <a:t> obecności cudzoziemca na terytorium Rzeczypospolitej Polskiej wymaga jego wyjątkowa sytuacja osobista</a:t>
            </a:r>
          </a:p>
          <a:p>
            <a:pPr lvl="1"/>
            <a:r>
              <a:rPr lang="pl-PL" dirty="0"/>
              <a:t> obecności cudzoziemca na terytorium Rzeczypospolitej Polskiej wymaga interes Rzeczypospolitej Polskiej</a:t>
            </a:r>
          </a:p>
          <a:p>
            <a:r>
              <a:rPr lang="pl-PL" dirty="0"/>
              <a:t>Zezwolenia można udzielić na okres niezbędny do realizacji celu, ze względu na który zezwolenie zostało udzielone, nie dłuższy jednak niż 6 miesięcy.</a:t>
            </a:r>
          </a:p>
        </p:txBody>
      </p:sp>
    </p:spTree>
    <p:extLst>
      <p:ext uri="{BB962C8B-B14F-4D97-AF65-F5344CB8AC3E}">
        <p14:creationId xmlns:p14="http://schemas.microsoft.com/office/powerpoint/2010/main" val="19261825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955BBC-F0D6-4CE6-A181-CDC24027A02C}"/>
              </a:ext>
            </a:extLst>
          </p:cNvPr>
          <p:cNvSpPr>
            <a:spLocks noGrp="1"/>
          </p:cNvSpPr>
          <p:nvPr>
            <p:ph type="title"/>
          </p:nvPr>
        </p:nvSpPr>
        <p:spPr>
          <a:xfrm>
            <a:off x="1371600" y="377041"/>
            <a:ext cx="9601200" cy="1485900"/>
          </a:xfrm>
        </p:spPr>
        <p:txBody>
          <a:bodyPr/>
          <a:lstStyle/>
          <a:p>
            <a:r>
              <a:rPr lang="pl-PL" dirty="0"/>
              <a:t>Zezwolenie na pobyt czasowy ze względu na inne okoliczności </a:t>
            </a:r>
          </a:p>
        </p:txBody>
      </p:sp>
      <p:sp>
        <p:nvSpPr>
          <p:cNvPr id="3" name="Symbol zastępczy zawartości 2">
            <a:extLst>
              <a:ext uri="{FF2B5EF4-FFF2-40B4-BE49-F238E27FC236}">
                <a16:creationId xmlns:a16="http://schemas.microsoft.com/office/drawing/2014/main" id="{39A005DC-3CA5-4B34-8BC8-8B0337E0F821}"/>
              </a:ext>
            </a:extLst>
          </p:cNvPr>
          <p:cNvSpPr>
            <a:spLocks noGrp="1"/>
          </p:cNvSpPr>
          <p:nvPr>
            <p:ph idx="1"/>
          </p:nvPr>
        </p:nvSpPr>
        <p:spPr/>
        <p:txBody>
          <a:bodyPr/>
          <a:lstStyle/>
          <a:p>
            <a:r>
              <a:rPr lang="pl-PL" dirty="0"/>
              <a:t>Zezwolenia na pobyt czasowy ze względu na inne okoliczności udziela się cudzoziemcowi, jeżeli:</a:t>
            </a:r>
          </a:p>
          <a:p>
            <a:pPr lvl="1"/>
            <a:r>
              <a:rPr lang="pl-PL" dirty="0"/>
              <a:t> zamierza jako członek rodziny zamieszkiwać na terytorium RP wspólnie z pracownikiem migrującym, o którym mowa w Europejskiej Karcie Społecznej lub z prowadzącym na tym terytorium działalność gospodarczą na własny rachunek cudzoziemcem, o którym mowa w a Europejskiej Karcie Społecznej, </a:t>
            </a:r>
          </a:p>
          <a:p>
            <a:pPr lvl="1"/>
            <a:r>
              <a:rPr lang="pl-PL" dirty="0"/>
              <a:t>jest urodzonym na terytorium RP małoletnim dzieckiem cudzoziemca przebywającym na tym terytorium bez opieki, </a:t>
            </a:r>
          </a:p>
        </p:txBody>
      </p:sp>
    </p:spTree>
    <p:extLst>
      <p:ext uri="{BB962C8B-B14F-4D97-AF65-F5344CB8AC3E}">
        <p14:creationId xmlns:p14="http://schemas.microsoft.com/office/powerpoint/2010/main" val="4145611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955BBC-F0D6-4CE6-A181-CDC24027A02C}"/>
              </a:ext>
            </a:extLst>
          </p:cNvPr>
          <p:cNvSpPr>
            <a:spLocks noGrp="1"/>
          </p:cNvSpPr>
          <p:nvPr>
            <p:ph type="title"/>
          </p:nvPr>
        </p:nvSpPr>
        <p:spPr>
          <a:xfrm>
            <a:off x="1371600" y="377041"/>
            <a:ext cx="9601200" cy="1485900"/>
          </a:xfrm>
        </p:spPr>
        <p:txBody>
          <a:bodyPr/>
          <a:lstStyle/>
          <a:p>
            <a:r>
              <a:rPr lang="pl-PL" dirty="0"/>
              <a:t>Zezwolenie na pobyt czasowy ze względu na inne okoliczności </a:t>
            </a:r>
          </a:p>
        </p:txBody>
      </p:sp>
      <p:sp>
        <p:nvSpPr>
          <p:cNvPr id="3" name="Symbol zastępczy zawartości 2">
            <a:extLst>
              <a:ext uri="{FF2B5EF4-FFF2-40B4-BE49-F238E27FC236}">
                <a16:creationId xmlns:a16="http://schemas.microsoft.com/office/drawing/2014/main" id="{39A005DC-3CA5-4B34-8BC8-8B0337E0F821}"/>
              </a:ext>
            </a:extLst>
          </p:cNvPr>
          <p:cNvSpPr>
            <a:spLocks noGrp="1"/>
          </p:cNvSpPr>
          <p:nvPr>
            <p:ph idx="1"/>
          </p:nvPr>
        </p:nvSpPr>
        <p:spPr/>
        <p:txBody>
          <a:bodyPr/>
          <a:lstStyle/>
          <a:p>
            <a:r>
              <a:rPr lang="pl-PL" dirty="0"/>
              <a:t>Zezwolenia na pobyt czasowy ze względu na inne okoliczności udziela się cudzoziemcowi, jeżeli:</a:t>
            </a:r>
          </a:p>
          <a:p>
            <a:pPr lvl="1"/>
            <a:r>
              <a:rPr lang="pl-PL" dirty="0"/>
              <a:t> posiada zezwolenie na pobyt rezydenta długoterminowego UE udzielone przez inne państwo członkowskie UE oraz: </a:t>
            </a:r>
          </a:p>
          <a:p>
            <a:pPr lvl="2"/>
            <a:r>
              <a:rPr lang="pl-PL" dirty="0"/>
              <a:t>zamierza wykonywać pracę lub prowadzić działalność gospodarczą na terytorium RP na podstawie przepisów obowiązujących w tym zakresie na tym terytorium lub</a:t>
            </a:r>
          </a:p>
          <a:p>
            <a:pPr lvl="2"/>
            <a:r>
              <a:rPr lang="pl-PL" dirty="0"/>
              <a:t> zamierza podjąć lub kontynuować na terytorium RP studia lub szkolenie zawodowe, lub </a:t>
            </a:r>
          </a:p>
          <a:p>
            <a:pPr lvl="2"/>
            <a:r>
              <a:rPr lang="pl-PL" dirty="0"/>
              <a:t>wykaże, że zachodzą inne okoliczności uzasadniające jego zamieszkiwanie na terytorium RP </a:t>
            </a:r>
          </a:p>
        </p:txBody>
      </p:sp>
    </p:spTree>
    <p:extLst>
      <p:ext uri="{BB962C8B-B14F-4D97-AF65-F5344CB8AC3E}">
        <p14:creationId xmlns:p14="http://schemas.microsoft.com/office/powerpoint/2010/main" val="2605754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955BBC-F0D6-4CE6-A181-CDC24027A02C}"/>
              </a:ext>
            </a:extLst>
          </p:cNvPr>
          <p:cNvSpPr>
            <a:spLocks noGrp="1"/>
          </p:cNvSpPr>
          <p:nvPr>
            <p:ph type="title"/>
          </p:nvPr>
        </p:nvSpPr>
        <p:spPr>
          <a:xfrm>
            <a:off x="1371600" y="377041"/>
            <a:ext cx="9601200" cy="1485900"/>
          </a:xfrm>
        </p:spPr>
        <p:txBody>
          <a:bodyPr/>
          <a:lstStyle/>
          <a:p>
            <a:r>
              <a:rPr lang="pl-PL" dirty="0"/>
              <a:t>Zezwolenie na pobyt czasowy ze względu na inne okoliczności </a:t>
            </a:r>
          </a:p>
        </p:txBody>
      </p:sp>
      <p:sp>
        <p:nvSpPr>
          <p:cNvPr id="3" name="Symbol zastępczy zawartości 2">
            <a:extLst>
              <a:ext uri="{FF2B5EF4-FFF2-40B4-BE49-F238E27FC236}">
                <a16:creationId xmlns:a16="http://schemas.microsoft.com/office/drawing/2014/main" id="{39A005DC-3CA5-4B34-8BC8-8B0337E0F821}"/>
              </a:ext>
            </a:extLst>
          </p:cNvPr>
          <p:cNvSpPr>
            <a:spLocks noGrp="1"/>
          </p:cNvSpPr>
          <p:nvPr>
            <p:ph idx="1"/>
          </p:nvPr>
        </p:nvSpPr>
        <p:spPr>
          <a:xfrm>
            <a:off x="1371600" y="2149435"/>
            <a:ext cx="9601200" cy="4156362"/>
          </a:xfrm>
        </p:spPr>
        <p:txBody>
          <a:bodyPr>
            <a:normAutofit fontScale="92500" lnSpcReduction="10000"/>
          </a:bodyPr>
          <a:lstStyle/>
          <a:p>
            <a:r>
              <a:rPr lang="pl-PL" dirty="0"/>
              <a:t>Zezwolenia na pobyt czasowy ze względu na inne okoliczności udziela się cudzoziemcowi, jeżeli:</a:t>
            </a:r>
          </a:p>
          <a:p>
            <a:pPr lvl="1"/>
            <a:r>
              <a:rPr lang="pl-PL" dirty="0"/>
              <a:t>jest członkiem rodziny cudzoziemca posiadającego zezwolenie na pobyt rezydenta długoterminowego UE, z którym przebywał na terytorium innego państwa członkowskiego UE i towarzyszy mu lub chce się z nim połączyć, </a:t>
            </a:r>
          </a:p>
          <a:p>
            <a:pPr lvl="1"/>
            <a:r>
              <a:rPr lang="pl-PL" dirty="0"/>
              <a:t>posiada uprawnienie do wykonywania pracy na terytorium RP na zasadach określonych w decyzji nr 1/80 Rady Stowarzyszenia Republiki Tureckiej i EWG z dnia 19 września 1980 r. w sprawie rozwoju Stowarzyszenia</a:t>
            </a:r>
          </a:p>
          <a:p>
            <a:pPr lvl="1"/>
            <a:r>
              <a:rPr lang="pl-PL" dirty="0"/>
              <a:t>jest absolwentem polskiej uczelni i poszukuje na terytorium RP pracy lub planuje rozpocząć wykonywanie działalności gospodarczej na tym terytorium,</a:t>
            </a:r>
          </a:p>
          <a:p>
            <a:pPr lvl="1"/>
            <a:r>
              <a:rPr lang="pl-PL" dirty="0"/>
              <a:t>bezpośrednio przed złożeniem wniosku o udzielenie tego zezwolenia przebywał na terytorium RP na podstawie zezwolenia na pobyt czasowy w celu prowadzenia badań naukowych, zakończył prowadzenie badań naukowych lub prac rozwojowych i poszukuje na terytorium RP pracy lub planuje rozpocząć wykonywanie działalności gospodarczej na tym terytorium </a:t>
            </a:r>
          </a:p>
        </p:txBody>
      </p:sp>
    </p:spTree>
    <p:extLst>
      <p:ext uri="{BB962C8B-B14F-4D97-AF65-F5344CB8AC3E}">
        <p14:creationId xmlns:p14="http://schemas.microsoft.com/office/powerpoint/2010/main" val="32430922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955BBC-F0D6-4CE6-A181-CDC24027A02C}"/>
              </a:ext>
            </a:extLst>
          </p:cNvPr>
          <p:cNvSpPr>
            <a:spLocks noGrp="1"/>
          </p:cNvSpPr>
          <p:nvPr>
            <p:ph type="title"/>
          </p:nvPr>
        </p:nvSpPr>
        <p:spPr>
          <a:xfrm>
            <a:off x="1371600" y="377041"/>
            <a:ext cx="9601200" cy="1485900"/>
          </a:xfrm>
        </p:spPr>
        <p:txBody>
          <a:bodyPr/>
          <a:lstStyle/>
          <a:p>
            <a:r>
              <a:rPr lang="pl-PL" dirty="0"/>
              <a:t>Zezwolenie na pobyt czasowy ze względu na inne okoliczności </a:t>
            </a:r>
          </a:p>
        </p:txBody>
      </p:sp>
      <p:sp>
        <p:nvSpPr>
          <p:cNvPr id="3" name="Symbol zastępczy zawartości 2">
            <a:extLst>
              <a:ext uri="{FF2B5EF4-FFF2-40B4-BE49-F238E27FC236}">
                <a16:creationId xmlns:a16="http://schemas.microsoft.com/office/drawing/2014/main" id="{39A005DC-3CA5-4B34-8BC8-8B0337E0F821}"/>
              </a:ext>
            </a:extLst>
          </p:cNvPr>
          <p:cNvSpPr>
            <a:spLocks noGrp="1"/>
          </p:cNvSpPr>
          <p:nvPr>
            <p:ph idx="1"/>
          </p:nvPr>
        </p:nvSpPr>
        <p:spPr>
          <a:xfrm>
            <a:off x="1371600" y="2149435"/>
            <a:ext cx="9601200" cy="4156362"/>
          </a:xfrm>
        </p:spPr>
        <p:txBody>
          <a:bodyPr>
            <a:normAutofit/>
          </a:bodyPr>
          <a:lstStyle/>
          <a:p>
            <a:r>
              <a:rPr lang="pl-PL" dirty="0"/>
              <a:t>Zezwolenia na pobyt czasowy ze względu na inne okoliczności można udzielić cudzoziemcowi, jeżeli (przykłady): </a:t>
            </a:r>
          </a:p>
          <a:p>
            <a:pPr lvl="1"/>
            <a:r>
              <a:rPr lang="pl-PL" dirty="0"/>
              <a:t>zamierza na terytorium RP podjąć lub kontynuować  naukę lub szkolenie zawodowe, </a:t>
            </a:r>
          </a:p>
          <a:p>
            <a:pPr lvl="1"/>
            <a:r>
              <a:rPr lang="pl-PL" dirty="0"/>
              <a:t> jest duchownym, członkiem zakonu lub osobą pełniącą funkcję religijną w kościele lub związku wyznaniowym, którego status jest uregulowany umową międzynarodową, przepisami obowiązującego na terytorium RP prawa lub który działa na podstawie wpisu do rejestru kościołów i innych związków wyznaniowych, i jeżeli jego pobyt na terytorium RP jest związany z pełnioną funkcją lub przygotowaniem do jej pełnienia</a:t>
            </a:r>
          </a:p>
          <a:p>
            <a:pPr lvl="1"/>
            <a:r>
              <a:rPr lang="pl-PL" dirty="0"/>
              <a:t>Jest pokrzywdzonym w spawie karnej prowadzonej przeciwko podmiotowi udzielającemu mu pracę </a:t>
            </a:r>
          </a:p>
          <a:p>
            <a:pPr marL="530352" lvl="1" indent="0">
              <a:buNone/>
            </a:pPr>
            <a:endParaRPr lang="pl-PL" dirty="0"/>
          </a:p>
        </p:txBody>
      </p:sp>
    </p:spTree>
    <p:extLst>
      <p:ext uri="{BB962C8B-B14F-4D97-AF65-F5344CB8AC3E}">
        <p14:creationId xmlns:p14="http://schemas.microsoft.com/office/powerpoint/2010/main" val="35974751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8B9E4C-7764-4A03-AD97-490CA69C3F2F}"/>
              </a:ext>
            </a:extLst>
          </p:cNvPr>
          <p:cNvSpPr>
            <a:spLocks noGrp="1"/>
          </p:cNvSpPr>
          <p:nvPr>
            <p:ph type="title"/>
          </p:nvPr>
        </p:nvSpPr>
        <p:spPr>
          <a:xfrm>
            <a:off x="1371600" y="388917"/>
            <a:ext cx="9601200" cy="834242"/>
          </a:xfrm>
        </p:spPr>
        <p:txBody>
          <a:bodyPr/>
          <a:lstStyle/>
          <a:p>
            <a:r>
              <a:rPr lang="pl-PL" dirty="0"/>
              <a:t>Zezwolenie na pobyt stały </a:t>
            </a:r>
          </a:p>
        </p:txBody>
      </p:sp>
      <p:sp>
        <p:nvSpPr>
          <p:cNvPr id="3" name="Symbol zastępczy zawartości 2">
            <a:extLst>
              <a:ext uri="{FF2B5EF4-FFF2-40B4-BE49-F238E27FC236}">
                <a16:creationId xmlns:a16="http://schemas.microsoft.com/office/drawing/2014/main" id="{77BD06D4-8E06-461A-81CC-43896EDF2FF5}"/>
              </a:ext>
            </a:extLst>
          </p:cNvPr>
          <p:cNvSpPr>
            <a:spLocks noGrp="1"/>
          </p:cNvSpPr>
          <p:nvPr>
            <p:ph idx="1"/>
          </p:nvPr>
        </p:nvSpPr>
        <p:spPr>
          <a:xfrm>
            <a:off x="1371600" y="1531917"/>
            <a:ext cx="9601200" cy="4631377"/>
          </a:xfrm>
        </p:spPr>
        <p:txBody>
          <a:bodyPr>
            <a:normAutofit fontScale="92500" lnSpcReduction="10000"/>
          </a:bodyPr>
          <a:lstStyle/>
          <a:p>
            <a:r>
              <a:rPr lang="pl-PL" dirty="0"/>
              <a:t>Udzielane jest na czas nieoznaczony na wniosek cudzoziemca.</a:t>
            </a:r>
            <a:br>
              <a:rPr lang="pl-PL" dirty="0"/>
            </a:br>
            <a:r>
              <a:rPr lang="pl-PL" dirty="0"/>
              <a:t>Cudzoziemiec składa wniosek o udzielenie mu zezwolenia na pobyt stały osobiście, nie później niż w ostatnim dniu jego legalnego pobytu na terytorium Rzeczypospolitej Polskiej</a:t>
            </a:r>
          </a:p>
          <a:p>
            <a:r>
              <a:rPr lang="pl-PL" dirty="0"/>
              <a:t>Zezwolenia udziela się jeżeli cudzoziemiec (przykłady):</a:t>
            </a:r>
          </a:p>
          <a:p>
            <a:pPr lvl="1"/>
            <a:r>
              <a:rPr lang="pl-PL" dirty="0"/>
              <a:t>jest dzieckiem cudzoziemca, któremu udzielono zezwolenia na pobyt stały lub zezwolenia na pobyt rezydenta długoterminowego UE pozostającym pod jego władzą rodzicielską: </a:t>
            </a:r>
          </a:p>
          <a:p>
            <a:pPr lvl="2"/>
            <a:r>
              <a:rPr lang="pl-PL" dirty="0"/>
              <a:t>urodzonym po udzieleniu temu cudzoziemcowi zezwolenia na pobyt stały lub zezwolenia na pobyt rezydenta długoterminowego UE lub </a:t>
            </a:r>
          </a:p>
          <a:p>
            <a:pPr lvl="2"/>
            <a:r>
              <a:rPr lang="pl-PL" dirty="0"/>
              <a:t> urodzonym w okresie ważności zezwolenia na pobyt czasowy udzielonego temu cudzoziemcowi lub w okresie pobytu tego cudzoziemca na terytorium RP na podstawie zgody na pobyt ze względów humanitarnych lub zgody na pobyt tolerowany albo w związku z nadaniem mu statusu uchodźcy lub udzieleniem ochrony uzupełniającej,</a:t>
            </a:r>
          </a:p>
          <a:p>
            <a:pPr lvl="1"/>
            <a:r>
              <a:rPr lang="pl-PL" dirty="0"/>
              <a:t> jest dzieckiem obywatela polskiego pozostającym pod jego władzą rodzicielską</a:t>
            </a:r>
          </a:p>
          <a:p>
            <a:pPr lvl="1"/>
            <a:r>
              <a:rPr lang="pl-PL" dirty="0"/>
              <a:t>jest osobą o polskim pochodzeniu i zamierza osiedlić się na terytorium Rzeczypospolitej Polskiej na stałe</a:t>
            </a:r>
          </a:p>
          <a:p>
            <a:pPr lvl="1"/>
            <a:endParaRPr lang="pl-PL" dirty="0"/>
          </a:p>
        </p:txBody>
      </p:sp>
    </p:spTree>
    <p:extLst>
      <p:ext uri="{BB962C8B-B14F-4D97-AF65-F5344CB8AC3E}">
        <p14:creationId xmlns:p14="http://schemas.microsoft.com/office/powerpoint/2010/main" val="403307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8B9E4C-7764-4A03-AD97-490CA69C3F2F}"/>
              </a:ext>
            </a:extLst>
          </p:cNvPr>
          <p:cNvSpPr>
            <a:spLocks noGrp="1"/>
          </p:cNvSpPr>
          <p:nvPr>
            <p:ph type="title"/>
          </p:nvPr>
        </p:nvSpPr>
        <p:spPr>
          <a:xfrm>
            <a:off x="1371600" y="388917"/>
            <a:ext cx="9601200" cy="834242"/>
          </a:xfrm>
        </p:spPr>
        <p:txBody>
          <a:bodyPr/>
          <a:lstStyle/>
          <a:p>
            <a:r>
              <a:rPr lang="pl-PL" dirty="0"/>
              <a:t>Zezwolenie na pobyt stały </a:t>
            </a:r>
          </a:p>
        </p:txBody>
      </p:sp>
      <p:sp>
        <p:nvSpPr>
          <p:cNvPr id="3" name="Symbol zastępczy zawartości 2">
            <a:extLst>
              <a:ext uri="{FF2B5EF4-FFF2-40B4-BE49-F238E27FC236}">
                <a16:creationId xmlns:a16="http://schemas.microsoft.com/office/drawing/2014/main" id="{77BD06D4-8E06-461A-81CC-43896EDF2FF5}"/>
              </a:ext>
            </a:extLst>
          </p:cNvPr>
          <p:cNvSpPr>
            <a:spLocks noGrp="1"/>
          </p:cNvSpPr>
          <p:nvPr>
            <p:ph idx="1"/>
          </p:nvPr>
        </p:nvSpPr>
        <p:spPr>
          <a:xfrm>
            <a:off x="1371600" y="1662545"/>
            <a:ext cx="9601200" cy="4500749"/>
          </a:xfrm>
        </p:spPr>
        <p:txBody>
          <a:bodyPr>
            <a:normAutofit fontScale="92500" lnSpcReduction="10000"/>
          </a:bodyPr>
          <a:lstStyle/>
          <a:p>
            <a:r>
              <a:rPr lang="pl-PL" dirty="0"/>
              <a:t>Zezwolenia udziela się jeżeli cudzoziemiec:</a:t>
            </a:r>
          </a:p>
          <a:p>
            <a:pPr lvl="1"/>
            <a:r>
              <a:rPr lang="pl-PL" dirty="0"/>
              <a:t>pozostaje w uznawanym przez prawo RP związku małżeńskim z obywatelem polskim i pozostawał w tym związku małżeńskim przez co najmniej 3 lata przed dniem, w którym złożył wniosek o udzielenie mu zezwolenia na pobyt stały, i bezpośrednio przed złożeniem tego wniosku przebywał nieprzerwanie na terytorium RP przez okres nie krótszy niż 2 lata na podstawie zezwolenia na pobyt czasowy udzielonego w związku z pozostawaniem w związku małżeńskim z tym obywatelem polskim lub w związku z uzyskaniem statusu uchodźcy, ochrony uzupełniającej lub zgody na pobyt ze względów humanitarnych, </a:t>
            </a:r>
          </a:p>
          <a:p>
            <a:pPr lvl="1"/>
            <a:r>
              <a:rPr lang="pl-PL" dirty="0"/>
              <a:t>jest ofiarą handlu ludźmi w rozumieniu art. 115 § 22 Kodeksu karnego i:</a:t>
            </a:r>
          </a:p>
          <a:p>
            <a:pPr lvl="2"/>
            <a:r>
              <a:rPr lang="pl-PL" dirty="0"/>
              <a:t> przebywał na terytorium RP bezpośrednio przed złożeniem wniosku o udzielenie mu zezwolenia na pobyt stały przez okres nie krótszy niż 1 rok na podstawie zezwolenia na pobyt czasowy dla ofiar handlu ludźmi,</a:t>
            </a:r>
          </a:p>
          <a:p>
            <a:pPr lvl="2"/>
            <a:r>
              <a:rPr lang="pl-PL" dirty="0"/>
              <a:t> współpracował z organami ścigania w postępowaniu karnym w sprawie o przestępstwo, o którym mowa w art. 189a § 1 Kodeksu karnego,</a:t>
            </a:r>
          </a:p>
          <a:p>
            <a:pPr lvl="2"/>
            <a:r>
              <a:rPr lang="pl-PL" dirty="0"/>
              <a:t>ma uzasadnione obawy przed powrotem do państwa pochodzenia, lub</a:t>
            </a:r>
          </a:p>
        </p:txBody>
      </p:sp>
    </p:spTree>
    <p:extLst>
      <p:ext uri="{BB962C8B-B14F-4D97-AF65-F5344CB8AC3E}">
        <p14:creationId xmlns:p14="http://schemas.microsoft.com/office/powerpoint/2010/main" val="38939763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A52B2C-D70F-4B79-9952-6743D890FF4E}"/>
              </a:ext>
            </a:extLst>
          </p:cNvPr>
          <p:cNvSpPr>
            <a:spLocks noGrp="1"/>
          </p:cNvSpPr>
          <p:nvPr>
            <p:ph type="title"/>
          </p:nvPr>
        </p:nvSpPr>
        <p:spPr>
          <a:xfrm>
            <a:off x="1371600" y="353291"/>
            <a:ext cx="9601200" cy="834242"/>
          </a:xfrm>
        </p:spPr>
        <p:txBody>
          <a:bodyPr/>
          <a:lstStyle/>
          <a:p>
            <a:r>
              <a:rPr lang="pl-PL" dirty="0"/>
              <a:t>Zezwolenie na pobyt stały</a:t>
            </a:r>
          </a:p>
        </p:txBody>
      </p:sp>
      <p:sp>
        <p:nvSpPr>
          <p:cNvPr id="3" name="Symbol zastępczy zawartości 2">
            <a:extLst>
              <a:ext uri="{FF2B5EF4-FFF2-40B4-BE49-F238E27FC236}">
                <a16:creationId xmlns:a16="http://schemas.microsoft.com/office/drawing/2014/main" id="{EF9BAF9D-46AB-4A21-A5A0-B54095FE5888}"/>
              </a:ext>
            </a:extLst>
          </p:cNvPr>
          <p:cNvSpPr>
            <a:spLocks noGrp="1"/>
          </p:cNvSpPr>
          <p:nvPr>
            <p:ph idx="1"/>
          </p:nvPr>
        </p:nvSpPr>
        <p:spPr>
          <a:xfrm>
            <a:off x="1371600" y="1698171"/>
            <a:ext cx="9601200" cy="4806538"/>
          </a:xfrm>
        </p:spPr>
        <p:txBody>
          <a:bodyPr>
            <a:normAutofit fontScale="92500" lnSpcReduction="20000"/>
          </a:bodyPr>
          <a:lstStyle/>
          <a:p>
            <a:r>
              <a:rPr lang="pl-PL" dirty="0"/>
              <a:t>Zezwolenia na pobyt stały udziela cudzoziemcowi lub odmawia jego udzielenia wojewoda właściwy ze względu na miejsce pobytu cudzoziemca, w drodze decyzji</a:t>
            </a:r>
          </a:p>
          <a:p>
            <a:r>
              <a:rPr lang="pl-PL" dirty="0"/>
              <a:t>Zezwolenie na pobyt stały cofa się cudzoziemcowi, w drodze decyzji. Decyzję wydaje wojewoda, który udzielił tego zezwolenia, a w przypadku gdy zezwolenia udzielił Szef Urzędu ds. Cudzoziemców (w przypadku, gdy zostało wniesione odwołanie od decyzji, które zostało uwzględnione) w drugiej instancji – wojewoda, który orzekał w tej sprawie w pierwszej instancji.</a:t>
            </a:r>
          </a:p>
          <a:p>
            <a:r>
              <a:rPr lang="pl-PL" dirty="0">
                <a:solidFill>
                  <a:schemeClr val="tx1"/>
                </a:solidFill>
              </a:rPr>
              <a:t>Cofnięcie następuje z urzędu lub na wniosek </a:t>
            </a:r>
            <a:r>
              <a:rPr lang="pl-PL" dirty="0"/>
              <a:t>Ministra Obrony Narodowej, Szefa Agencji Bezpieczeństwa Wewnętrznego, Komendanta Głównego Straży Granicznej, Komendanta Głównego Policji, komendanta oddziału Straży Granicznej, komendanta placówki Straży Granicznej lub komendanta wojewódzkiego Policji</a:t>
            </a:r>
            <a:endParaRPr lang="pl-PL" dirty="0">
              <a:solidFill>
                <a:srgbClr val="FF0000"/>
              </a:solidFill>
            </a:endParaRPr>
          </a:p>
          <a:p>
            <a:r>
              <a:rPr lang="pl-PL" dirty="0"/>
              <a:t>Przed wydaniem decyzji o udzieleniu cudzoziemcowi zezwolenia na pobyt stały wojewoda zasięga informacji, czy wjazd na terytorium Rzeczypospolitej Polskiej i pobyt na tym terytorium stanowią zagrożenie dla obronności lub bezpieczeństwa państwa lub ochrony bezpieczeństwa i porządku publicznego</a:t>
            </a:r>
          </a:p>
          <a:p>
            <a:r>
              <a:rPr lang="pl-PL" dirty="0"/>
              <a:t>Postępowanie w sprawie udzielenia cudzoziemcowi zezwolenia na pobyt stały powinno zakończyć się nie później niż w ciągu 3 miesięcy od dnia jego wszczęcia, a postępowanie odwoławcze – w ciągu 2 miesięcy od dnia otrzymania odwołania</a:t>
            </a:r>
          </a:p>
        </p:txBody>
      </p:sp>
    </p:spTree>
    <p:extLst>
      <p:ext uri="{BB962C8B-B14F-4D97-AF65-F5344CB8AC3E}">
        <p14:creationId xmlns:p14="http://schemas.microsoft.com/office/powerpoint/2010/main" val="10737921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CE86DC-67B0-45E0-B211-BA626742AA57}"/>
              </a:ext>
            </a:extLst>
          </p:cNvPr>
          <p:cNvSpPr>
            <a:spLocks noGrp="1"/>
          </p:cNvSpPr>
          <p:nvPr>
            <p:ph type="title"/>
          </p:nvPr>
        </p:nvSpPr>
        <p:spPr>
          <a:xfrm>
            <a:off x="1371600" y="507670"/>
            <a:ext cx="9601200" cy="1485900"/>
          </a:xfrm>
        </p:spPr>
        <p:txBody>
          <a:bodyPr/>
          <a:lstStyle/>
          <a:p>
            <a:r>
              <a:rPr lang="pl-PL" dirty="0"/>
              <a:t>Zezwolenie na pobyt rezydenta długoterminowego UE</a:t>
            </a:r>
          </a:p>
        </p:txBody>
      </p:sp>
      <p:sp>
        <p:nvSpPr>
          <p:cNvPr id="3" name="Symbol zastępczy zawartości 2">
            <a:extLst>
              <a:ext uri="{FF2B5EF4-FFF2-40B4-BE49-F238E27FC236}">
                <a16:creationId xmlns:a16="http://schemas.microsoft.com/office/drawing/2014/main" id="{65A28A23-7720-4C96-8C04-3261AC30E407}"/>
              </a:ext>
            </a:extLst>
          </p:cNvPr>
          <p:cNvSpPr>
            <a:spLocks noGrp="1"/>
          </p:cNvSpPr>
          <p:nvPr>
            <p:ph idx="1"/>
          </p:nvPr>
        </p:nvSpPr>
        <p:spPr/>
        <p:txBody>
          <a:bodyPr/>
          <a:lstStyle/>
          <a:p>
            <a:r>
              <a:rPr lang="pl-PL" dirty="0"/>
              <a:t>Udzielane na czas nieoznaczony, na wiosek cudzoziemca</a:t>
            </a:r>
          </a:p>
          <a:p>
            <a:r>
              <a:rPr lang="pl-PL" dirty="0"/>
              <a:t>Zezwolenie udzielane jest jeżeli cudzoziemiec przebywa na terytorium RP legalnie i nieprzerwanie co najmniej przez 5 lat bezpośrednio przed złożeniem wniosku i spełnia łącznie następujące warunki: </a:t>
            </a:r>
          </a:p>
          <a:p>
            <a:pPr lvl="1"/>
            <a:r>
              <a:rPr lang="pl-PL" dirty="0"/>
              <a:t>osiada źródło stabilnego i regularnego dochodu wystarczającego na pokrycie kosztów utrzymania siebie i członków rodziny pozostających na jego utrzymaniu</a:t>
            </a:r>
          </a:p>
          <a:p>
            <a:pPr lvl="1"/>
            <a:r>
              <a:rPr lang="pl-PL" dirty="0"/>
              <a:t>posiada ubezpieczenie zdrowotne lub potwierdzenie pokrycia przez ubezpieczyciela kosztów leczenia na terytorium RP </a:t>
            </a:r>
          </a:p>
          <a:p>
            <a:pPr lvl="1"/>
            <a:r>
              <a:rPr lang="pl-PL" dirty="0"/>
              <a:t>posiada potwierdzoną znajomość języka polskiego</a:t>
            </a:r>
          </a:p>
        </p:txBody>
      </p:sp>
    </p:spTree>
    <p:extLst>
      <p:ext uri="{BB962C8B-B14F-4D97-AF65-F5344CB8AC3E}">
        <p14:creationId xmlns:p14="http://schemas.microsoft.com/office/powerpoint/2010/main" val="1938340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CE86DC-67B0-45E0-B211-BA626742AA57}"/>
              </a:ext>
            </a:extLst>
          </p:cNvPr>
          <p:cNvSpPr>
            <a:spLocks noGrp="1"/>
          </p:cNvSpPr>
          <p:nvPr>
            <p:ph type="title"/>
          </p:nvPr>
        </p:nvSpPr>
        <p:spPr>
          <a:xfrm>
            <a:off x="1371600" y="507670"/>
            <a:ext cx="9601200" cy="1485900"/>
          </a:xfrm>
        </p:spPr>
        <p:txBody>
          <a:bodyPr/>
          <a:lstStyle/>
          <a:p>
            <a:r>
              <a:rPr lang="pl-PL" dirty="0"/>
              <a:t>Zezwolenie na pobyt rezydenta długoterminowego UE</a:t>
            </a:r>
          </a:p>
        </p:txBody>
      </p:sp>
      <p:sp>
        <p:nvSpPr>
          <p:cNvPr id="3" name="Symbol zastępczy zawartości 2">
            <a:extLst>
              <a:ext uri="{FF2B5EF4-FFF2-40B4-BE49-F238E27FC236}">
                <a16:creationId xmlns:a16="http://schemas.microsoft.com/office/drawing/2014/main" id="{65A28A23-7720-4C96-8C04-3261AC30E407}"/>
              </a:ext>
            </a:extLst>
          </p:cNvPr>
          <p:cNvSpPr>
            <a:spLocks noGrp="1"/>
          </p:cNvSpPr>
          <p:nvPr>
            <p:ph idx="1"/>
          </p:nvPr>
        </p:nvSpPr>
        <p:spPr/>
        <p:txBody>
          <a:bodyPr>
            <a:normAutofit fontScale="92500" lnSpcReduction="10000"/>
          </a:bodyPr>
          <a:lstStyle/>
          <a:p>
            <a:r>
              <a:rPr lang="pl-PL" dirty="0"/>
              <a:t>Zezwolenie na pobyt rezydenta długoterminowego UE wygasa z mocy prawa z dniem nabycia obywatelstwa polskiego</a:t>
            </a:r>
          </a:p>
          <a:p>
            <a:r>
              <a:rPr lang="pl-PL" dirty="0"/>
              <a:t>Zezwolenia na pobyt rezydenta długoterminowego UE udziela cudzoziemcowi lub odmawia mu jego udzielenia, w drodze decyzji, wojewoda właściwy ze względu na miejsce pobytu cudzoziemca</a:t>
            </a:r>
          </a:p>
          <a:p>
            <a:r>
              <a:rPr lang="pl-PL" dirty="0"/>
              <a:t>Zezwolenie na pobyt rezydenta długoterminowego UE cofa, w drodze decyzji, z urzędu lub na wniosek Ministra Obrony Narodowej, Szefa Agencji Bezpieczeństwa Wewnętrznego, Komendanta Głównego Straży Granicznej, Komendanta Głównego Policji, komendanta oddziału Straży Granicznej, komendanta placówki Straży Granicznej lub komendanta wojewódzkiego Policji, wojewoda, który udzielił zezwolenia, a w przypadku gdy zezwolenia udzielił Szef Urzędu w drugiej instancji – wojewoda, który orzekał w tej sprawie w pierwszej instancji</a:t>
            </a:r>
          </a:p>
          <a:p>
            <a:endParaRPr lang="pl-PL" dirty="0"/>
          </a:p>
        </p:txBody>
      </p:sp>
    </p:spTree>
    <p:extLst>
      <p:ext uri="{BB962C8B-B14F-4D97-AF65-F5344CB8AC3E}">
        <p14:creationId xmlns:p14="http://schemas.microsoft.com/office/powerpoint/2010/main" val="1374619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A72CF5-4751-4277-B169-206D5E2600CB}"/>
              </a:ext>
            </a:extLst>
          </p:cNvPr>
          <p:cNvSpPr>
            <a:spLocks noGrp="1"/>
          </p:cNvSpPr>
          <p:nvPr>
            <p:ph type="title"/>
          </p:nvPr>
        </p:nvSpPr>
        <p:spPr>
          <a:xfrm>
            <a:off x="1371600" y="685800"/>
            <a:ext cx="9601200" cy="817880"/>
          </a:xfrm>
        </p:spPr>
        <p:txBody>
          <a:bodyPr/>
          <a:lstStyle/>
          <a:p>
            <a:r>
              <a:rPr lang="pl-PL" dirty="0"/>
              <a:t>Szef Urzędu do Spraw Cudzoziemców</a:t>
            </a:r>
          </a:p>
        </p:txBody>
      </p:sp>
      <p:sp>
        <p:nvSpPr>
          <p:cNvPr id="3" name="Symbol zastępczy zawartości 2">
            <a:extLst>
              <a:ext uri="{FF2B5EF4-FFF2-40B4-BE49-F238E27FC236}">
                <a16:creationId xmlns:a16="http://schemas.microsoft.com/office/drawing/2014/main" id="{9A7C960A-0666-48BE-AE04-F45B2343841A}"/>
              </a:ext>
            </a:extLst>
          </p:cNvPr>
          <p:cNvSpPr>
            <a:spLocks noGrp="1"/>
          </p:cNvSpPr>
          <p:nvPr>
            <p:ph idx="1"/>
          </p:nvPr>
        </p:nvSpPr>
        <p:spPr>
          <a:xfrm>
            <a:off x="1371600" y="1910080"/>
            <a:ext cx="9601200" cy="3957320"/>
          </a:xfrm>
        </p:spPr>
        <p:txBody>
          <a:bodyPr>
            <a:normAutofit fontScale="92500" lnSpcReduction="10000"/>
          </a:bodyPr>
          <a:lstStyle/>
          <a:p>
            <a:r>
              <a:rPr lang="pl-PL" dirty="0"/>
              <a:t>Centralny organ administracji rządowej właściwy w sprawach:</a:t>
            </a:r>
          </a:p>
          <a:p>
            <a:pPr lvl="1"/>
            <a:r>
              <a:rPr lang="pl-PL" dirty="0"/>
              <a:t>wjazdu cudzoziemców na terytorium Rzeczypospolitej Polskiej, przejazdu przez to terytorium, pobytu na nim i wyjazdu z niego; </a:t>
            </a:r>
          </a:p>
          <a:p>
            <a:pPr lvl="1"/>
            <a:r>
              <a:rPr lang="pl-PL" dirty="0"/>
              <a:t>nadawania statusu uchodźcy; </a:t>
            </a:r>
          </a:p>
          <a:p>
            <a:pPr lvl="1"/>
            <a:r>
              <a:rPr lang="pl-PL" dirty="0"/>
              <a:t> udzielania ochrony uzupełniającej; </a:t>
            </a:r>
          </a:p>
          <a:p>
            <a:pPr lvl="1"/>
            <a:r>
              <a:rPr lang="pl-PL" dirty="0"/>
              <a:t>udzielania zgody na pobyt ze względów humanitarnych lub zgody na pobyt tolerowany; </a:t>
            </a:r>
          </a:p>
          <a:p>
            <a:pPr lvl="1"/>
            <a:r>
              <a:rPr lang="pl-PL" dirty="0"/>
              <a:t>udzielania cudzoziemcom azylu;</a:t>
            </a:r>
          </a:p>
          <a:p>
            <a:pPr lvl="1"/>
            <a:r>
              <a:rPr lang="pl-PL" dirty="0"/>
              <a:t>udzielania ochrony czasowej</a:t>
            </a:r>
          </a:p>
          <a:p>
            <a:r>
              <a:rPr lang="pl-PL" dirty="0"/>
              <a:t>Nadzorowany przez ministra właściwego ds. wewnętrznych </a:t>
            </a:r>
          </a:p>
          <a:p>
            <a:r>
              <a:rPr lang="pl-PL" dirty="0"/>
              <a:t>Szef Urzędu wykonuje swoje zadania przy pomocy Urzędu będącego urzędem administracji rządowej</a:t>
            </a:r>
          </a:p>
        </p:txBody>
      </p:sp>
    </p:spTree>
    <p:extLst>
      <p:ext uri="{BB962C8B-B14F-4D97-AF65-F5344CB8AC3E}">
        <p14:creationId xmlns:p14="http://schemas.microsoft.com/office/powerpoint/2010/main" val="7278448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F5A4B5-D60E-4C19-99DD-9FF0108B5064}"/>
              </a:ext>
            </a:extLst>
          </p:cNvPr>
          <p:cNvSpPr>
            <a:spLocks noGrp="1"/>
          </p:cNvSpPr>
          <p:nvPr>
            <p:ph type="title"/>
          </p:nvPr>
        </p:nvSpPr>
        <p:spPr>
          <a:xfrm>
            <a:off x="1371600" y="378279"/>
            <a:ext cx="9601200" cy="999259"/>
          </a:xfrm>
        </p:spPr>
        <p:txBody>
          <a:bodyPr>
            <a:normAutofit fontScale="90000"/>
          </a:bodyPr>
          <a:lstStyle/>
          <a:p>
            <a:r>
              <a:rPr lang="pl-PL" dirty="0"/>
              <a:t>Inne zezwolenia wydawane na podstawie ustawy o cudzoziemcach </a:t>
            </a:r>
          </a:p>
        </p:txBody>
      </p:sp>
      <p:sp>
        <p:nvSpPr>
          <p:cNvPr id="3" name="Symbol zastępczy zawartości 2">
            <a:extLst>
              <a:ext uri="{FF2B5EF4-FFF2-40B4-BE49-F238E27FC236}">
                <a16:creationId xmlns:a16="http://schemas.microsoft.com/office/drawing/2014/main" id="{624BC6AD-8F3B-40FD-9247-1E83CFD49859}"/>
              </a:ext>
            </a:extLst>
          </p:cNvPr>
          <p:cNvSpPr>
            <a:spLocks noGrp="1"/>
          </p:cNvSpPr>
          <p:nvPr>
            <p:ph idx="1"/>
          </p:nvPr>
        </p:nvSpPr>
        <p:spPr>
          <a:xfrm>
            <a:off x="1371600" y="1995055"/>
            <a:ext cx="9601200" cy="4714503"/>
          </a:xfrm>
        </p:spPr>
        <p:txBody>
          <a:bodyPr>
            <a:normAutofit/>
          </a:bodyPr>
          <a:lstStyle/>
          <a:p>
            <a:r>
              <a:rPr lang="pl-PL" b="1" dirty="0"/>
              <a:t>Zezwolenie na pobyt czasowy w celu wykonywania pracy w ramach przeniesienia wewnątrz przedsiębiorstwa </a:t>
            </a:r>
            <a:r>
              <a:rPr lang="pl-PL" dirty="0"/>
              <a:t>udziela się, gdy celem pobytu cudzoziemca na terytorium Rzeczypospolitej Polskiej jest wykonywanie pracy w jednostce przyjmującej, mającej siedzibę na terytorium Rzeczypospolitej Polskiej, w charakterze pracownika kadry kierowniczej, specjalisty lub pracownika odbywającego staż, oraz są spełnione ustawowe warunki </a:t>
            </a:r>
          </a:p>
          <a:p>
            <a:r>
              <a:rPr lang="pl-PL" b="1" dirty="0"/>
              <a:t>Zezwolenia na pobyt czasowy w celu wykonywania pracy przez cudzoziemca delegowanego przez pracodawcę zagranicznego na terytorium Rzeczypospolitej Polskiej </a:t>
            </a:r>
          </a:p>
          <a:p>
            <a:r>
              <a:rPr lang="pl-PL" b="1" dirty="0"/>
              <a:t>Zezwolenie na pobyt czasowy w celu prowadzenia działalności gospodarczej</a:t>
            </a:r>
            <a:endParaRPr lang="pl-PL" dirty="0"/>
          </a:p>
          <a:p>
            <a:r>
              <a:rPr lang="pl-PL" b="1" dirty="0"/>
              <a:t>Zezwolenie na pobyt czasowy w celu prowadzenia badań naukowych</a:t>
            </a:r>
          </a:p>
          <a:p>
            <a:r>
              <a:rPr lang="pl-PL" b="1" dirty="0"/>
              <a:t>Zezwolenie na pobyt czasowy dla stażysty</a:t>
            </a:r>
          </a:p>
        </p:txBody>
      </p:sp>
    </p:spTree>
    <p:extLst>
      <p:ext uri="{BB962C8B-B14F-4D97-AF65-F5344CB8AC3E}">
        <p14:creationId xmlns:p14="http://schemas.microsoft.com/office/powerpoint/2010/main" val="10917977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F5A4B5-D60E-4C19-99DD-9FF0108B5064}"/>
              </a:ext>
            </a:extLst>
          </p:cNvPr>
          <p:cNvSpPr>
            <a:spLocks noGrp="1"/>
          </p:cNvSpPr>
          <p:nvPr>
            <p:ph type="title"/>
          </p:nvPr>
        </p:nvSpPr>
        <p:spPr>
          <a:xfrm>
            <a:off x="1295400" y="247650"/>
            <a:ext cx="9601200" cy="1153638"/>
          </a:xfrm>
        </p:spPr>
        <p:txBody>
          <a:bodyPr>
            <a:normAutofit fontScale="90000"/>
          </a:bodyPr>
          <a:lstStyle/>
          <a:p>
            <a:r>
              <a:rPr lang="pl-PL" dirty="0"/>
              <a:t>Inne zezwolenia wydawane na podstawie ustawy o cudzoziemcach </a:t>
            </a:r>
          </a:p>
        </p:txBody>
      </p:sp>
      <p:sp>
        <p:nvSpPr>
          <p:cNvPr id="3" name="Symbol zastępczy zawartości 2">
            <a:extLst>
              <a:ext uri="{FF2B5EF4-FFF2-40B4-BE49-F238E27FC236}">
                <a16:creationId xmlns:a16="http://schemas.microsoft.com/office/drawing/2014/main" id="{624BC6AD-8F3B-40FD-9247-1E83CFD49859}"/>
              </a:ext>
            </a:extLst>
          </p:cNvPr>
          <p:cNvSpPr>
            <a:spLocks noGrp="1"/>
          </p:cNvSpPr>
          <p:nvPr>
            <p:ph idx="1"/>
          </p:nvPr>
        </p:nvSpPr>
        <p:spPr>
          <a:xfrm>
            <a:off x="1371600" y="1852550"/>
            <a:ext cx="9601200" cy="3764479"/>
          </a:xfrm>
        </p:spPr>
        <p:txBody>
          <a:bodyPr>
            <a:normAutofit/>
          </a:bodyPr>
          <a:lstStyle/>
          <a:p>
            <a:r>
              <a:rPr lang="pl-PL" b="1" dirty="0"/>
              <a:t>Zezwolenie na pobyt czasowy dla wolontariusza</a:t>
            </a:r>
          </a:p>
          <a:p>
            <a:r>
              <a:rPr lang="pl-PL" b="1" dirty="0"/>
              <a:t>Zezwolenie na pobyt czasowy dla członków rodzin obywateli Rzeczypospolitej Polskiej oraz członków rodzin cudzoziemców</a:t>
            </a:r>
          </a:p>
          <a:p>
            <a:r>
              <a:rPr lang="pl-PL" b="1" dirty="0"/>
              <a:t>Zezwolenie na pobyt czasowy ze względu na pracę sezonową</a:t>
            </a:r>
          </a:p>
          <a:p>
            <a:r>
              <a:rPr lang="pl-PL" b="1" dirty="0"/>
              <a:t>Zezwolenie na przekraczanie granicy w ramach małego ruchu granicznego</a:t>
            </a:r>
          </a:p>
          <a:p>
            <a:endParaRPr lang="pl-PL" b="1" dirty="0"/>
          </a:p>
          <a:p>
            <a:endParaRPr lang="pl-PL" b="1" dirty="0"/>
          </a:p>
        </p:txBody>
      </p:sp>
    </p:spTree>
    <p:extLst>
      <p:ext uri="{BB962C8B-B14F-4D97-AF65-F5344CB8AC3E}">
        <p14:creationId xmlns:p14="http://schemas.microsoft.com/office/powerpoint/2010/main" val="18684803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43B8D2-34F9-4771-B39D-5ABC8A8DAC16}"/>
              </a:ext>
            </a:extLst>
          </p:cNvPr>
          <p:cNvSpPr>
            <a:spLocks noGrp="1"/>
          </p:cNvSpPr>
          <p:nvPr>
            <p:ph type="title"/>
          </p:nvPr>
        </p:nvSpPr>
        <p:spPr>
          <a:xfrm>
            <a:off x="1371600" y="685800"/>
            <a:ext cx="9601200" cy="917369"/>
          </a:xfrm>
        </p:spPr>
        <p:txBody>
          <a:bodyPr/>
          <a:lstStyle/>
          <a:p>
            <a:r>
              <a:rPr lang="pl-PL" dirty="0"/>
              <a:t>Dokumenty </a:t>
            </a:r>
          </a:p>
        </p:txBody>
      </p:sp>
      <p:sp>
        <p:nvSpPr>
          <p:cNvPr id="3" name="Symbol zastępczy zawartości 2">
            <a:extLst>
              <a:ext uri="{FF2B5EF4-FFF2-40B4-BE49-F238E27FC236}">
                <a16:creationId xmlns:a16="http://schemas.microsoft.com/office/drawing/2014/main" id="{39D8DCA6-20DF-4CA5-B9FD-CCD9AAB89A3A}"/>
              </a:ext>
            </a:extLst>
          </p:cNvPr>
          <p:cNvSpPr>
            <a:spLocks noGrp="1"/>
          </p:cNvSpPr>
          <p:nvPr>
            <p:ph idx="1"/>
          </p:nvPr>
        </p:nvSpPr>
        <p:spPr>
          <a:xfrm>
            <a:off x="1371600" y="1781299"/>
            <a:ext cx="9601200" cy="4086101"/>
          </a:xfrm>
        </p:spPr>
        <p:txBody>
          <a:bodyPr/>
          <a:lstStyle/>
          <a:p>
            <a:r>
              <a:rPr lang="pl-PL" dirty="0"/>
              <a:t>Cudzoziemcom mogą być wydane:</a:t>
            </a:r>
          </a:p>
          <a:p>
            <a:pPr lvl="1"/>
            <a:r>
              <a:rPr lang="pl-PL" dirty="0"/>
              <a:t>karta pobytu; </a:t>
            </a:r>
          </a:p>
          <a:p>
            <a:pPr lvl="1"/>
            <a:r>
              <a:rPr lang="pl-PL" dirty="0"/>
              <a:t>polski dokument podróży dla cudzoziemca; </a:t>
            </a:r>
          </a:p>
          <a:p>
            <a:pPr lvl="1"/>
            <a:r>
              <a:rPr lang="pl-PL" dirty="0"/>
              <a:t>polski dokument tożsamości cudzoziemca; </a:t>
            </a:r>
          </a:p>
          <a:p>
            <a:pPr lvl="1"/>
            <a:r>
              <a:rPr lang="pl-PL" dirty="0"/>
              <a:t> tymczasowy polski dokument podróży dla cudzoziemca; </a:t>
            </a:r>
          </a:p>
          <a:p>
            <a:pPr lvl="1"/>
            <a:r>
              <a:rPr lang="pl-PL" dirty="0"/>
              <a:t>dokument potwierdzający posiadanie zgody na pobyt tolerowany o nazwie „zgoda na pobyt tolerowany”</a:t>
            </a:r>
          </a:p>
          <a:p>
            <a:r>
              <a:rPr lang="pl-PL" dirty="0"/>
              <a:t>W przypadku gdy którykolwiek z dokumentów został wydany osobie nieuprawnionej, organ wydający ten dokument stwierdza jego nieważność w drodze decyzji</a:t>
            </a:r>
          </a:p>
          <a:p>
            <a:r>
              <a:rPr lang="pl-PL" dirty="0"/>
              <a:t>Dokumenty wydaje się oraz wymienia odpłatnie (ustawa przewiduje szereg zwolnień oraz ulg) </a:t>
            </a:r>
          </a:p>
        </p:txBody>
      </p:sp>
    </p:spTree>
    <p:extLst>
      <p:ext uri="{BB962C8B-B14F-4D97-AF65-F5344CB8AC3E}">
        <p14:creationId xmlns:p14="http://schemas.microsoft.com/office/powerpoint/2010/main" val="20089784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43B8D2-34F9-4771-B39D-5ABC8A8DAC16}"/>
              </a:ext>
            </a:extLst>
          </p:cNvPr>
          <p:cNvSpPr>
            <a:spLocks noGrp="1"/>
          </p:cNvSpPr>
          <p:nvPr>
            <p:ph type="title"/>
          </p:nvPr>
        </p:nvSpPr>
        <p:spPr>
          <a:xfrm>
            <a:off x="1371600" y="685800"/>
            <a:ext cx="9601200" cy="917369"/>
          </a:xfrm>
        </p:spPr>
        <p:txBody>
          <a:bodyPr/>
          <a:lstStyle/>
          <a:p>
            <a:r>
              <a:rPr lang="pl-PL" dirty="0"/>
              <a:t>Dokumenty </a:t>
            </a:r>
          </a:p>
        </p:txBody>
      </p:sp>
      <p:sp>
        <p:nvSpPr>
          <p:cNvPr id="3" name="Symbol zastępczy zawartości 2">
            <a:extLst>
              <a:ext uri="{FF2B5EF4-FFF2-40B4-BE49-F238E27FC236}">
                <a16:creationId xmlns:a16="http://schemas.microsoft.com/office/drawing/2014/main" id="{39D8DCA6-20DF-4CA5-B9FD-CCD9AAB89A3A}"/>
              </a:ext>
            </a:extLst>
          </p:cNvPr>
          <p:cNvSpPr>
            <a:spLocks noGrp="1"/>
          </p:cNvSpPr>
          <p:nvPr>
            <p:ph idx="1"/>
          </p:nvPr>
        </p:nvSpPr>
        <p:spPr>
          <a:xfrm>
            <a:off x="1371600" y="1781299"/>
            <a:ext cx="9601200" cy="4086101"/>
          </a:xfrm>
        </p:spPr>
        <p:txBody>
          <a:bodyPr/>
          <a:lstStyle/>
          <a:p>
            <a:r>
              <a:rPr lang="pl-PL" dirty="0"/>
              <a:t>Dokumenty są wydawane na wniosek cudzoziemca</a:t>
            </a:r>
          </a:p>
          <a:p>
            <a:r>
              <a:rPr lang="pl-PL" dirty="0"/>
              <a:t>Wyjątki:</a:t>
            </a:r>
          </a:p>
          <a:p>
            <a:pPr lvl="1"/>
            <a:r>
              <a:rPr lang="pl-PL" dirty="0"/>
              <a:t>Pierwszą kartę pobytu wydaje się z urzędu</a:t>
            </a:r>
          </a:p>
          <a:p>
            <a:pPr lvl="1"/>
            <a:r>
              <a:rPr lang="pl-PL" dirty="0"/>
              <a:t>Polski dokument tożsamości cudzoziemca, w przypadku małoletniego cudzoziemca urodzonego na terytorium RP i przebywającego na tym terytorium bez opieki rodziców, można wydać z urzędu </a:t>
            </a:r>
          </a:p>
          <a:p>
            <a:pPr lvl="1"/>
            <a:r>
              <a:rPr lang="pl-PL" dirty="0"/>
              <a:t>Tymczasowy polski dokument podróży dla cudzoziemca w przypadku cudzoziemca: </a:t>
            </a:r>
          </a:p>
          <a:p>
            <a:pPr lvl="2"/>
            <a:r>
              <a:rPr lang="pl-PL" dirty="0"/>
              <a:t>podlegającego relokacji lub przesiedleniu – wydaje się na wniosek Szefa Urzędu;</a:t>
            </a:r>
          </a:p>
          <a:p>
            <a:pPr lvl="2"/>
            <a:r>
              <a:rPr lang="pl-PL" dirty="0"/>
              <a:t>Który zamierza opuścić terytorium Rzeczypospolitej Polskiej lub został zobowiązany do opuszczenia tego terytorium</a:t>
            </a:r>
          </a:p>
          <a:p>
            <a:endParaRPr lang="pl-PL" dirty="0"/>
          </a:p>
        </p:txBody>
      </p:sp>
    </p:spTree>
    <p:extLst>
      <p:ext uri="{BB962C8B-B14F-4D97-AF65-F5344CB8AC3E}">
        <p14:creationId xmlns:p14="http://schemas.microsoft.com/office/powerpoint/2010/main" val="3310542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25C4B9-F1D6-4D6C-938F-F6031A72DD38}"/>
              </a:ext>
            </a:extLst>
          </p:cNvPr>
          <p:cNvSpPr>
            <a:spLocks noGrp="1"/>
          </p:cNvSpPr>
          <p:nvPr>
            <p:ph type="title"/>
          </p:nvPr>
        </p:nvSpPr>
        <p:spPr>
          <a:xfrm>
            <a:off x="1371600" y="341415"/>
            <a:ext cx="9601200" cy="941119"/>
          </a:xfrm>
        </p:spPr>
        <p:txBody>
          <a:bodyPr/>
          <a:lstStyle/>
          <a:p>
            <a:r>
              <a:rPr lang="pl-PL" dirty="0"/>
              <a:t>Karta pobytu</a:t>
            </a:r>
          </a:p>
        </p:txBody>
      </p:sp>
      <p:sp>
        <p:nvSpPr>
          <p:cNvPr id="3" name="Symbol zastępczy zawartości 2">
            <a:extLst>
              <a:ext uri="{FF2B5EF4-FFF2-40B4-BE49-F238E27FC236}">
                <a16:creationId xmlns:a16="http://schemas.microsoft.com/office/drawing/2014/main" id="{E479CC19-C57B-4843-9476-73F9A207D74E}"/>
              </a:ext>
            </a:extLst>
          </p:cNvPr>
          <p:cNvSpPr>
            <a:spLocks noGrp="1"/>
          </p:cNvSpPr>
          <p:nvPr>
            <p:ph idx="1"/>
          </p:nvPr>
        </p:nvSpPr>
        <p:spPr>
          <a:xfrm>
            <a:off x="1371600" y="1460665"/>
            <a:ext cx="9601200" cy="4750130"/>
          </a:xfrm>
        </p:spPr>
        <p:txBody>
          <a:bodyPr>
            <a:normAutofit fontScale="92500" lnSpcReduction="10000"/>
          </a:bodyPr>
          <a:lstStyle/>
          <a:p>
            <a:r>
              <a:rPr lang="pl-PL" dirty="0"/>
              <a:t>Kartę pobytu wydaje się cudzoziemcowi, któremu udzielono:</a:t>
            </a:r>
          </a:p>
          <a:p>
            <a:pPr lvl="1"/>
            <a:r>
              <a:rPr lang="pl-PL" dirty="0"/>
              <a:t>zezwolenia na pobyt czasowy;</a:t>
            </a:r>
          </a:p>
          <a:p>
            <a:pPr lvl="1"/>
            <a:r>
              <a:rPr lang="pl-PL" dirty="0"/>
              <a:t> zezwolenia na pobyt stały; </a:t>
            </a:r>
          </a:p>
          <a:p>
            <a:pPr lvl="1"/>
            <a:r>
              <a:rPr lang="pl-PL" dirty="0"/>
              <a:t>zezwolenia na pobyt rezydenta długoterminowego UE;</a:t>
            </a:r>
          </a:p>
          <a:p>
            <a:pPr lvl="1"/>
            <a:r>
              <a:rPr lang="pl-PL" dirty="0"/>
              <a:t> zgody na pobyt ze względów humanitarnych.</a:t>
            </a:r>
          </a:p>
          <a:p>
            <a:r>
              <a:rPr lang="pl-PL" dirty="0"/>
              <a:t>Karta pobytu w okresie swojej ważności potwierdza tożsamość cudzoziemca podczas jego pobytu na terytorium Rzeczypospolitej Polskiej oraz uprawnia go, wraz z dokumentem podróży, do wielokrotnego przekraczania granicy bez konieczności uzyskania wizy</a:t>
            </a:r>
          </a:p>
          <a:p>
            <a:r>
              <a:rPr lang="pl-PL" dirty="0"/>
              <a:t>Kartę pobytu wydaje lub odmawia jej wydania wojewoda, który udzielił cudzoziemcowi zezwolenia na pobyt czasowy, zezwolenia na pobyt stały lub zezwolenia na pobyt rezydenta długoterminowego UE</a:t>
            </a:r>
          </a:p>
          <a:p>
            <a:r>
              <a:rPr lang="pl-PL" dirty="0"/>
              <a:t>2. Kartę pobytu w przypadku cudzoziemca, któremu udzielono zgody na pobyt ze względów humanitarnych, wydaje lub odmawia jej wydania komendant oddziału Straży Granicznej lub komendant placówki Straży Granicznej, który udzielił tej zgody</a:t>
            </a:r>
          </a:p>
        </p:txBody>
      </p:sp>
    </p:spTree>
    <p:extLst>
      <p:ext uri="{BB962C8B-B14F-4D97-AF65-F5344CB8AC3E}">
        <p14:creationId xmlns:p14="http://schemas.microsoft.com/office/powerpoint/2010/main" val="19773105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25C4B9-F1D6-4D6C-938F-F6031A72DD38}"/>
              </a:ext>
            </a:extLst>
          </p:cNvPr>
          <p:cNvSpPr>
            <a:spLocks noGrp="1"/>
          </p:cNvSpPr>
          <p:nvPr>
            <p:ph type="title"/>
          </p:nvPr>
        </p:nvSpPr>
        <p:spPr>
          <a:xfrm>
            <a:off x="1371600" y="341415"/>
            <a:ext cx="9601200" cy="941119"/>
          </a:xfrm>
        </p:spPr>
        <p:txBody>
          <a:bodyPr/>
          <a:lstStyle/>
          <a:p>
            <a:r>
              <a:rPr lang="pl-PL" dirty="0"/>
              <a:t>Karta pobytu</a:t>
            </a:r>
          </a:p>
        </p:txBody>
      </p:sp>
      <p:sp>
        <p:nvSpPr>
          <p:cNvPr id="3" name="Symbol zastępczy zawartości 2">
            <a:extLst>
              <a:ext uri="{FF2B5EF4-FFF2-40B4-BE49-F238E27FC236}">
                <a16:creationId xmlns:a16="http://schemas.microsoft.com/office/drawing/2014/main" id="{E479CC19-C57B-4843-9476-73F9A207D74E}"/>
              </a:ext>
            </a:extLst>
          </p:cNvPr>
          <p:cNvSpPr>
            <a:spLocks noGrp="1"/>
          </p:cNvSpPr>
          <p:nvPr>
            <p:ph idx="1"/>
          </p:nvPr>
        </p:nvSpPr>
        <p:spPr>
          <a:xfrm>
            <a:off x="1371600" y="1460665"/>
            <a:ext cx="9601200" cy="4750130"/>
          </a:xfrm>
        </p:spPr>
        <p:txBody>
          <a:bodyPr>
            <a:normAutofit/>
          </a:bodyPr>
          <a:lstStyle/>
          <a:p>
            <a:r>
              <a:rPr lang="pl-PL" dirty="0"/>
              <a:t>Kartę pobytu wymienia lub odmawia jej wymiany wojewoda właściwy ze względu na miejsce pobytu cudzoziemca</a:t>
            </a:r>
          </a:p>
          <a:p>
            <a:r>
              <a:rPr lang="pl-PL" dirty="0"/>
              <a:t>w przypadku cudzoziemca, któremu udzielono zgody na pobyt ze względów humanitarnych, wymienia lub odmawia jej wymiany komendant oddziału Straży Granicznej lub komendant placówki Straży Granicznej, właściwy ze względu na miejsce pobytu cudzoziemca</a:t>
            </a:r>
          </a:p>
          <a:p>
            <a:r>
              <a:rPr lang="pl-PL" dirty="0"/>
              <a:t>Odmowa wydania albo wymiany karty pobytu następuje w drodze decyzji</a:t>
            </a:r>
          </a:p>
          <a:p>
            <a:r>
              <a:rPr lang="pl-PL" dirty="0"/>
              <a:t>Odbiór karty pobytu następuje osobiście. W przypadku gdy karta pobytu została wydana cudzoziemcowi, który nie ukończył 13. roku życia do dnia jej odbioru, odbiera tę kartę jego przedstawiciel ustawowy lub kurator</a:t>
            </a:r>
          </a:p>
          <a:p>
            <a:endParaRPr lang="pl-PL" dirty="0"/>
          </a:p>
          <a:p>
            <a:endParaRPr lang="pl-PL" dirty="0"/>
          </a:p>
        </p:txBody>
      </p:sp>
    </p:spTree>
    <p:extLst>
      <p:ext uri="{BB962C8B-B14F-4D97-AF65-F5344CB8AC3E}">
        <p14:creationId xmlns:p14="http://schemas.microsoft.com/office/powerpoint/2010/main" val="5667336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2AB886-9DE4-48FB-A6D5-E34FCA4B7577}"/>
              </a:ext>
            </a:extLst>
          </p:cNvPr>
          <p:cNvSpPr>
            <a:spLocks noGrp="1"/>
          </p:cNvSpPr>
          <p:nvPr>
            <p:ph type="title"/>
          </p:nvPr>
        </p:nvSpPr>
        <p:spPr>
          <a:xfrm>
            <a:off x="1371600" y="247650"/>
            <a:ext cx="9601200" cy="1485900"/>
          </a:xfrm>
        </p:spPr>
        <p:txBody>
          <a:bodyPr/>
          <a:lstStyle/>
          <a:p>
            <a:r>
              <a:rPr lang="pl-PL" dirty="0"/>
              <a:t>Polski dokument podróżny dla cudzoziemca </a:t>
            </a:r>
          </a:p>
        </p:txBody>
      </p:sp>
      <p:sp>
        <p:nvSpPr>
          <p:cNvPr id="3" name="Symbol zastępczy zawartości 2">
            <a:extLst>
              <a:ext uri="{FF2B5EF4-FFF2-40B4-BE49-F238E27FC236}">
                <a16:creationId xmlns:a16="http://schemas.microsoft.com/office/drawing/2014/main" id="{DF1A31B1-E898-441C-8B9E-7910AAA7CC8D}"/>
              </a:ext>
            </a:extLst>
          </p:cNvPr>
          <p:cNvSpPr>
            <a:spLocks noGrp="1"/>
          </p:cNvSpPr>
          <p:nvPr>
            <p:ph idx="1"/>
          </p:nvPr>
        </p:nvSpPr>
        <p:spPr>
          <a:xfrm>
            <a:off x="1371600" y="2018805"/>
            <a:ext cx="9601200" cy="4476998"/>
          </a:xfrm>
        </p:spPr>
        <p:txBody>
          <a:bodyPr>
            <a:normAutofit fontScale="92500"/>
          </a:bodyPr>
          <a:lstStyle/>
          <a:p>
            <a:r>
              <a:rPr lang="pl-PL" dirty="0"/>
              <a:t>Polski dokument podróży dla cudzoziemca wydaje się cudzoziemcowi, który utracił swój dokument podróży albo którego dokument podróży uległ zniszczeniu bądź utracił ważność, a nie jest możliwe otrzymanie przez cudzoziemca nowego dokumentu podróży, gdy cudzoziemcowi udzielono: </a:t>
            </a:r>
          </a:p>
          <a:p>
            <a:pPr lvl="1"/>
            <a:r>
              <a:rPr lang="pl-PL" dirty="0"/>
              <a:t> zezwolenia na pobyt stały; </a:t>
            </a:r>
          </a:p>
          <a:p>
            <a:pPr lvl="1"/>
            <a:r>
              <a:rPr lang="pl-PL" dirty="0"/>
              <a:t> zezwolenia na pobyt rezydenta długoterminowego UE; </a:t>
            </a:r>
          </a:p>
          <a:p>
            <a:pPr lvl="1"/>
            <a:r>
              <a:rPr lang="pl-PL" dirty="0"/>
              <a:t>ochrony uzupełniającej; </a:t>
            </a:r>
          </a:p>
          <a:p>
            <a:pPr lvl="1"/>
            <a:r>
              <a:rPr lang="pl-PL" dirty="0"/>
              <a:t>zgody na pobyt ze względów humanitarnych</a:t>
            </a:r>
          </a:p>
          <a:p>
            <a:r>
              <a:rPr lang="pl-PL" dirty="0"/>
              <a:t>Polski dokument podróży dla cudzoziemca w okresie swojej ważności uprawnia cudzoziemca do wielokrotnego przekraczania granicy</a:t>
            </a:r>
          </a:p>
          <a:p>
            <a:r>
              <a:rPr lang="pl-PL" dirty="0"/>
              <a:t>Ważność: przez okres jednego roku od dnia jego wydania</a:t>
            </a:r>
          </a:p>
          <a:p>
            <a:r>
              <a:rPr lang="pl-PL" dirty="0"/>
              <a:t>Wydanie cudzoziemcowi polskiego dokumentu podróży dla cudzoziemca nie zwalnia go z obowiązku podjęcia działań zmierzających do uzyskania przez niego dokumentu podróży</a:t>
            </a:r>
          </a:p>
        </p:txBody>
      </p:sp>
    </p:spTree>
    <p:extLst>
      <p:ext uri="{BB962C8B-B14F-4D97-AF65-F5344CB8AC3E}">
        <p14:creationId xmlns:p14="http://schemas.microsoft.com/office/powerpoint/2010/main" val="8911736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2AB886-9DE4-48FB-A6D5-E34FCA4B7577}"/>
              </a:ext>
            </a:extLst>
          </p:cNvPr>
          <p:cNvSpPr>
            <a:spLocks noGrp="1"/>
          </p:cNvSpPr>
          <p:nvPr>
            <p:ph type="title"/>
          </p:nvPr>
        </p:nvSpPr>
        <p:spPr>
          <a:xfrm>
            <a:off x="1371600" y="247650"/>
            <a:ext cx="9601200" cy="1485900"/>
          </a:xfrm>
        </p:spPr>
        <p:txBody>
          <a:bodyPr/>
          <a:lstStyle/>
          <a:p>
            <a:r>
              <a:rPr lang="pl-PL" dirty="0"/>
              <a:t>Polski dokument podróżny dla cudzoziemca </a:t>
            </a:r>
          </a:p>
        </p:txBody>
      </p:sp>
      <p:sp>
        <p:nvSpPr>
          <p:cNvPr id="3" name="Symbol zastępczy zawartości 2">
            <a:extLst>
              <a:ext uri="{FF2B5EF4-FFF2-40B4-BE49-F238E27FC236}">
                <a16:creationId xmlns:a16="http://schemas.microsoft.com/office/drawing/2014/main" id="{DF1A31B1-E898-441C-8B9E-7910AAA7CC8D}"/>
              </a:ext>
            </a:extLst>
          </p:cNvPr>
          <p:cNvSpPr>
            <a:spLocks noGrp="1"/>
          </p:cNvSpPr>
          <p:nvPr>
            <p:ph idx="1"/>
          </p:nvPr>
        </p:nvSpPr>
        <p:spPr>
          <a:xfrm>
            <a:off x="1371600" y="2018805"/>
            <a:ext cx="9601200" cy="4476998"/>
          </a:xfrm>
        </p:spPr>
        <p:txBody>
          <a:bodyPr>
            <a:normAutofit/>
          </a:bodyPr>
          <a:lstStyle/>
          <a:p>
            <a:r>
              <a:rPr lang="pl-PL" dirty="0"/>
              <a:t>Polski dokument podróży dla cudzoziemca wydaje lub odmawia jego wydania, wymienia lub odmawia jego wymiany wojewoda właściwy ze względu na miejsce pobytu cudzoziemca</a:t>
            </a:r>
          </a:p>
          <a:p>
            <a:r>
              <a:rPr lang="pl-PL" dirty="0"/>
              <a:t>Wydanie lub odmowa wydania następuje w drodze decyzji administracyjnej </a:t>
            </a:r>
          </a:p>
          <a:p>
            <a:r>
              <a:rPr lang="pl-PL" dirty="0"/>
              <a:t>Polski dokument podróżny unieważnia organ, który go wydał lub wymienił dokument </a:t>
            </a:r>
          </a:p>
        </p:txBody>
      </p:sp>
    </p:spTree>
    <p:extLst>
      <p:ext uri="{BB962C8B-B14F-4D97-AF65-F5344CB8AC3E}">
        <p14:creationId xmlns:p14="http://schemas.microsoft.com/office/powerpoint/2010/main" val="39557620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4AB59-A5DC-42C3-B3F9-538A5685E77E}"/>
              </a:ext>
            </a:extLst>
          </p:cNvPr>
          <p:cNvSpPr>
            <a:spLocks noGrp="1"/>
          </p:cNvSpPr>
          <p:nvPr>
            <p:ph type="title"/>
          </p:nvPr>
        </p:nvSpPr>
        <p:spPr>
          <a:xfrm>
            <a:off x="1371600" y="247650"/>
            <a:ext cx="9601200" cy="1485900"/>
          </a:xfrm>
        </p:spPr>
        <p:txBody>
          <a:bodyPr/>
          <a:lstStyle/>
          <a:p>
            <a:r>
              <a:rPr lang="pl-PL" dirty="0"/>
              <a:t>Polski dokument tożsamości cudzoziemca </a:t>
            </a:r>
          </a:p>
        </p:txBody>
      </p:sp>
      <p:sp>
        <p:nvSpPr>
          <p:cNvPr id="3" name="Symbol zastępczy zawartości 2">
            <a:extLst>
              <a:ext uri="{FF2B5EF4-FFF2-40B4-BE49-F238E27FC236}">
                <a16:creationId xmlns:a16="http://schemas.microsoft.com/office/drawing/2014/main" id="{93CE6D12-AA6B-43A6-86DB-76678A964FFF}"/>
              </a:ext>
            </a:extLst>
          </p:cNvPr>
          <p:cNvSpPr>
            <a:spLocks noGrp="1"/>
          </p:cNvSpPr>
          <p:nvPr>
            <p:ph idx="1"/>
          </p:nvPr>
        </p:nvSpPr>
        <p:spPr/>
        <p:txBody>
          <a:bodyPr>
            <a:normAutofit lnSpcReduction="10000"/>
          </a:bodyPr>
          <a:lstStyle/>
          <a:p>
            <a:r>
              <a:rPr lang="pl-PL" dirty="0"/>
              <a:t>Polski dokument tożsamości cudzoziemca może być wydany: </a:t>
            </a:r>
          </a:p>
          <a:p>
            <a:pPr lvl="1"/>
            <a:r>
              <a:rPr lang="pl-PL" dirty="0"/>
              <a:t>małoletniemu cudzoziemcowi urodzonemu na terytorium RP j i przebywającemu na tym terytorium bez opieki rodziców, jeżeli nie sprzeciwia się temu interes RP oraz przemawia za tym dobro dziecka; </a:t>
            </a:r>
          </a:p>
          <a:p>
            <a:pPr lvl="1"/>
            <a:r>
              <a:rPr lang="pl-PL" dirty="0"/>
              <a:t> cudzoziemcowi, który przebywa na terytorium RP na podstawie zaświadczenia potwierdzającego istnienie domniemania, ze jest ofiarą handlu ludźmi </a:t>
            </a:r>
          </a:p>
          <a:p>
            <a:pPr lvl="1"/>
            <a:r>
              <a:rPr lang="pl-PL" dirty="0"/>
              <a:t> cudzoziemcowi, który przebywa na terytorium RP i nie posiada żadnego obywatelstwa, jeżeli przemawia za tym interes RP</a:t>
            </a:r>
          </a:p>
          <a:p>
            <a:pPr marL="530352" lvl="1" indent="0">
              <a:buNone/>
            </a:pPr>
            <a:r>
              <a:rPr lang="pl-PL" dirty="0"/>
              <a:t>polski dokument tożsamości cudzoziemca może być wydany, jeżeli cudzoziemiec nie posiada dokumentu podróży i nie jest możliwe otrzymanie przez niego innego dokumentu potwierdzającego tożsamość</a:t>
            </a:r>
          </a:p>
        </p:txBody>
      </p:sp>
    </p:spTree>
    <p:extLst>
      <p:ext uri="{BB962C8B-B14F-4D97-AF65-F5344CB8AC3E}">
        <p14:creationId xmlns:p14="http://schemas.microsoft.com/office/powerpoint/2010/main" val="34016386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4AB59-A5DC-42C3-B3F9-538A5685E77E}"/>
              </a:ext>
            </a:extLst>
          </p:cNvPr>
          <p:cNvSpPr>
            <a:spLocks noGrp="1"/>
          </p:cNvSpPr>
          <p:nvPr>
            <p:ph type="title"/>
          </p:nvPr>
        </p:nvSpPr>
        <p:spPr>
          <a:xfrm>
            <a:off x="1371600" y="247650"/>
            <a:ext cx="9601200" cy="1485900"/>
          </a:xfrm>
        </p:spPr>
        <p:txBody>
          <a:bodyPr/>
          <a:lstStyle/>
          <a:p>
            <a:r>
              <a:rPr lang="pl-PL" dirty="0"/>
              <a:t>Polski dokument tożsamości cudzoziemca </a:t>
            </a:r>
          </a:p>
        </p:txBody>
      </p:sp>
      <p:sp>
        <p:nvSpPr>
          <p:cNvPr id="3" name="Symbol zastępczy zawartości 2">
            <a:extLst>
              <a:ext uri="{FF2B5EF4-FFF2-40B4-BE49-F238E27FC236}">
                <a16:creationId xmlns:a16="http://schemas.microsoft.com/office/drawing/2014/main" id="{93CE6D12-AA6B-43A6-86DB-76678A964FFF}"/>
              </a:ext>
            </a:extLst>
          </p:cNvPr>
          <p:cNvSpPr>
            <a:spLocks noGrp="1"/>
          </p:cNvSpPr>
          <p:nvPr>
            <p:ph idx="1"/>
          </p:nvPr>
        </p:nvSpPr>
        <p:spPr/>
        <p:txBody>
          <a:bodyPr>
            <a:normAutofit/>
          </a:bodyPr>
          <a:lstStyle/>
          <a:p>
            <a:r>
              <a:rPr lang="pl-PL" dirty="0"/>
              <a:t>Polski dokument tożsamości cudzoziemca, w okresie swojej ważności, potwierdza tożsamość cudzoziemca podczas pobytu cudzoziemca na terytorium Rzeczypospolitej Polskiej, lecz nie potwierdza jego obywatelstwa oraz nie uprawnia do przekraczania granicy</a:t>
            </a:r>
          </a:p>
          <a:p>
            <a:r>
              <a:rPr lang="pl-PL" dirty="0"/>
              <a:t>Posiadanie przez cudzoziemca polskiego dokumentu tożsamości cudzoziemca nie zwalnia go z obowiązku uzyskania wizy, zezwolenia na pobyt czasowy, zezwolenia na pobyt stały lub zezwolenia na pobyt rezydenta długoterminowego UE</a:t>
            </a:r>
          </a:p>
          <a:p>
            <a:r>
              <a:rPr lang="pl-PL" dirty="0"/>
              <a:t>Ważność: przez okres 1 roku od dnia wydania</a:t>
            </a:r>
          </a:p>
        </p:txBody>
      </p:sp>
    </p:spTree>
    <p:extLst>
      <p:ext uri="{BB962C8B-B14F-4D97-AF65-F5344CB8AC3E}">
        <p14:creationId xmlns:p14="http://schemas.microsoft.com/office/powerpoint/2010/main" val="184373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DD032F-C2F6-4833-80C4-4747152717F6}"/>
              </a:ext>
            </a:extLst>
          </p:cNvPr>
          <p:cNvSpPr>
            <a:spLocks noGrp="1"/>
          </p:cNvSpPr>
          <p:nvPr>
            <p:ph type="title"/>
          </p:nvPr>
        </p:nvSpPr>
        <p:spPr>
          <a:xfrm>
            <a:off x="1371600" y="228600"/>
            <a:ext cx="9601200" cy="838200"/>
          </a:xfrm>
        </p:spPr>
        <p:txBody>
          <a:bodyPr/>
          <a:lstStyle/>
          <a:p>
            <a:r>
              <a:rPr lang="pl-PL" dirty="0"/>
              <a:t>Zasady przekraczania granicy</a:t>
            </a:r>
          </a:p>
        </p:txBody>
      </p:sp>
      <p:sp>
        <p:nvSpPr>
          <p:cNvPr id="3" name="Symbol zastępczy zawartości 2">
            <a:extLst>
              <a:ext uri="{FF2B5EF4-FFF2-40B4-BE49-F238E27FC236}">
                <a16:creationId xmlns:a16="http://schemas.microsoft.com/office/drawing/2014/main" id="{316D8FF3-9CE3-46B6-8313-251DF25131FB}"/>
              </a:ext>
            </a:extLst>
          </p:cNvPr>
          <p:cNvSpPr>
            <a:spLocks noGrp="1"/>
          </p:cNvSpPr>
          <p:nvPr>
            <p:ph idx="1"/>
          </p:nvPr>
        </p:nvSpPr>
        <p:spPr>
          <a:xfrm>
            <a:off x="1371600" y="1402080"/>
            <a:ext cx="9601200" cy="4785360"/>
          </a:xfrm>
        </p:spPr>
        <p:txBody>
          <a:bodyPr>
            <a:normAutofit fontScale="92500" lnSpcReduction="20000"/>
          </a:bodyPr>
          <a:lstStyle/>
          <a:p>
            <a:r>
              <a:rPr lang="pl-PL" dirty="0"/>
              <a:t>Cudzoziemiec, który przekracza granicę, jest obowiązany posiadać: </a:t>
            </a:r>
          </a:p>
          <a:p>
            <a:pPr lvl="1"/>
            <a:r>
              <a:rPr lang="pl-PL" dirty="0"/>
              <a:t> ważny dokument podróży; </a:t>
            </a:r>
          </a:p>
          <a:p>
            <a:pPr lvl="1"/>
            <a:r>
              <a:rPr lang="pl-PL" dirty="0"/>
              <a:t>ważną wizę lub inny ważny dokument uprawniający go do wjazdu na terytorium Rzeczypospolitej Polskiej i do pobytu na tym terytorium, jeżeli są wymagane;</a:t>
            </a:r>
          </a:p>
          <a:p>
            <a:pPr lvl="1"/>
            <a:r>
              <a:rPr lang="pl-PL" dirty="0"/>
              <a:t> zezwolenie na wjazd do innego państwa lub zezwolenie na pobyt w innym państwie, jeżeli zezwolenia takie są wymagane w przypadku przejazdu tranzytem</a:t>
            </a:r>
          </a:p>
          <a:p>
            <a:r>
              <a:rPr lang="pl-PL" dirty="0"/>
              <a:t>Zwolnienie z powyższego obowiązku dotyczy: </a:t>
            </a:r>
          </a:p>
          <a:p>
            <a:pPr lvl="1"/>
            <a:r>
              <a:rPr lang="pl-PL" dirty="0"/>
              <a:t>cudzoziemców będących członkami załóg statków morskich przypływających do polskich portów morskich, przekraczający granicę w celu zejścia na ląd i pobytu w granicach miasta portowego oraz gmin z nim graniczących. Zwolnienie dotyczy obowiązku posiadania wiz w trakcie pobytu statku w porcie</a:t>
            </a:r>
          </a:p>
          <a:p>
            <a:pPr lvl="1"/>
            <a:r>
              <a:rPr lang="pl-PL" dirty="0"/>
              <a:t>cudzoziemców, o których mowa w art. 4 ust. 2 lit. a rozporządzenia Rady (WE) nr 539/2001 z dnia 15 marca 2001 r. wymieniającego państwa trzecie, których obywatele muszą posiadać wizy podczas przekraczania granic zewnętrznych, oraz te, których obywatele są zwolnieni z tego wymogu, są zwolnieni z obowiązku posiadania wiz, gdy ich całkowity pobyt na terytorium Rzeczypospolitej Polskiej </a:t>
            </a:r>
            <a:r>
              <a:rPr lang="pl-PL" b="1" dirty="0"/>
              <a:t>nie przekracza 90 dni</a:t>
            </a:r>
          </a:p>
        </p:txBody>
      </p:sp>
    </p:spTree>
    <p:extLst>
      <p:ext uri="{BB962C8B-B14F-4D97-AF65-F5344CB8AC3E}">
        <p14:creationId xmlns:p14="http://schemas.microsoft.com/office/powerpoint/2010/main" val="4975453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4AB59-A5DC-42C3-B3F9-538A5685E77E}"/>
              </a:ext>
            </a:extLst>
          </p:cNvPr>
          <p:cNvSpPr>
            <a:spLocks noGrp="1"/>
          </p:cNvSpPr>
          <p:nvPr>
            <p:ph type="title"/>
          </p:nvPr>
        </p:nvSpPr>
        <p:spPr>
          <a:xfrm>
            <a:off x="1371600" y="247650"/>
            <a:ext cx="9601200" cy="1485900"/>
          </a:xfrm>
        </p:spPr>
        <p:txBody>
          <a:bodyPr/>
          <a:lstStyle/>
          <a:p>
            <a:r>
              <a:rPr lang="pl-PL" dirty="0"/>
              <a:t>Polski dokument tożsamości cudzoziemca </a:t>
            </a:r>
          </a:p>
        </p:txBody>
      </p:sp>
      <p:sp>
        <p:nvSpPr>
          <p:cNvPr id="3" name="Symbol zastępczy zawartości 2">
            <a:extLst>
              <a:ext uri="{FF2B5EF4-FFF2-40B4-BE49-F238E27FC236}">
                <a16:creationId xmlns:a16="http://schemas.microsoft.com/office/drawing/2014/main" id="{93CE6D12-AA6B-43A6-86DB-76678A964FFF}"/>
              </a:ext>
            </a:extLst>
          </p:cNvPr>
          <p:cNvSpPr>
            <a:spLocks noGrp="1"/>
          </p:cNvSpPr>
          <p:nvPr>
            <p:ph idx="1"/>
          </p:nvPr>
        </p:nvSpPr>
        <p:spPr/>
        <p:txBody>
          <a:bodyPr>
            <a:normAutofit/>
          </a:bodyPr>
          <a:lstStyle/>
          <a:p>
            <a:r>
              <a:rPr lang="pl-PL" dirty="0"/>
              <a:t>Polski dokument tożsamości cudzoziemca wydaje lub odmawia jego wydania, wymienia lub odmawia jego wymiany wojewoda właściwy ze względu na miejsce pobytu cudzoziemca</a:t>
            </a:r>
          </a:p>
          <a:p>
            <a:r>
              <a:rPr lang="pl-PL" dirty="0"/>
              <a:t>Odmowa wydania lub wymiany polskiego dokumentu tożsamości cudzoziemca następuje w drodze decyzji</a:t>
            </a:r>
          </a:p>
          <a:p>
            <a:endParaRPr lang="pl-PL" dirty="0"/>
          </a:p>
        </p:txBody>
      </p:sp>
    </p:spTree>
    <p:extLst>
      <p:ext uri="{BB962C8B-B14F-4D97-AF65-F5344CB8AC3E}">
        <p14:creationId xmlns:p14="http://schemas.microsoft.com/office/powerpoint/2010/main" val="6835997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5CBC28-E009-44F1-B790-097935D09A1C}"/>
              </a:ext>
            </a:extLst>
          </p:cNvPr>
          <p:cNvSpPr>
            <a:spLocks noGrp="1"/>
          </p:cNvSpPr>
          <p:nvPr>
            <p:ph type="title"/>
          </p:nvPr>
        </p:nvSpPr>
        <p:spPr/>
        <p:txBody>
          <a:bodyPr/>
          <a:lstStyle/>
          <a:p>
            <a:r>
              <a:rPr lang="pl-PL" dirty="0"/>
              <a:t>Tymczasowy polski dokument podróży dla cudzoziemca</a:t>
            </a:r>
          </a:p>
        </p:txBody>
      </p:sp>
      <p:sp>
        <p:nvSpPr>
          <p:cNvPr id="3" name="Symbol zastępczy zawartości 2">
            <a:extLst>
              <a:ext uri="{FF2B5EF4-FFF2-40B4-BE49-F238E27FC236}">
                <a16:creationId xmlns:a16="http://schemas.microsoft.com/office/drawing/2014/main" id="{42316AB2-0D19-48D7-9FC2-14F9B3BF8162}"/>
              </a:ext>
            </a:extLst>
          </p:cNvPr>
          <p:cNvSpPr>
            <a:spLocks noGrp="1"/>
          </p:cNvSpPr>
          <p:nvPr>
            <p:ph idx="1"/>
          </p:nvPr>
        </p:nvSpPr>
        <p:spPr>
          <a:xfrm>
            <a:off x="1371600" y="2285999"/>
            <a:ext cx="9601200" cy="4102925"/>
          </a:xfrm>
        </p:spPr>
        <p:txBody>
          <a:bodyPr>
            <a:normAutofit/>
          </a:bodyPr>
          <a:lstStyle/>
          <a:p>
            <a:r>
              <a:rPr lang="pl-PL" dirty="0"/>
              <a:t>Tymczasowy polski dokument podróży dla cudzoziemca wydaje się cudzoziemcowi zamierzającemu powrócić na terytorium RP, który podczas pobytu za granicą utracił swój dokument podróży albo którego dokument podróży uległ zniszczeniu bądź utracił ważność, a nie jest możliwe otrzymanie przez niego nowego dokumentu podróży, gdy:</a:t>
            </a:r>
          </a:p>
          <a:p>
            <a:pPr lvl="1"/>
            <a:r>
              <a:rPr lang="pl-PL" dirty="0"/>
              <a:t> cudzoziemcowi udzielono:</a:t>
            </a:r>
          </a:p>
          <a:p>
            <a:pPr lvl="2"/>
            <a:r>
              <a:rPr lang="pl-PL" dirty="0"/>
              <a:t> zezwolenia na pobyt stały, </a:t>
            </a:r>
          </a:p>
          <a:p>
            <a:pPr lvl="2"/>
            <a:r>
              <a:rPr lang="pl-PL" dirty="0"/>
              <a:t>zezwolenia na pobyt rezydenta długoterminowego UE, </a:t>
            </a:r>
          </a:p>
          <a:p>
            <a:pPr lvl="2"/>
            <a:r>
              <a:rPr lang="pl-PL" dirty="0"/>
              <a:t>ochrony uzupełniającej, </a:t>
            </a:r>
          </a:p>
          <a:p>
            <a:pPr lvl="2"/>
            <a:r>
              <a:rPr lang="pl-PL" dirty="0"/>
              <a:t> zgody na pobyt ze względów humanitarnych; </a:t>
            </a:r>
          </a:p>
          <a:p>
            <a:pPr lvl="1"/>
            <a:r>
              <a:rPr lang="pl-PL" dirty="0"/>
              <a:t>cudzoziemcowi nadano status uchodźcy.</a:t>
            </a:r>
          </a:p>
        </p:txBody>
      </p:sp>
    </p:spTree>
    <p:extLst>
      <p:ext uri="{BB962C8B-B14F-4D97-AF65-F5344CB8AC3E}">
        <p14:creationId xmlns:p14="http://schemas.microsoft.com/office/powerpoint/2010/main" val="9149065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5CBC28-E009-44F1-B790-097935D09A1C}"/>
              </a:ext>
            </a:extLst>
          </p:cNvPr>
          <p:cNvSpPr>
            <a:spLocks noGrp="1"/>
          </p:cNvSpPr>
          <p:nvPr>
            <p:ph type="title"/>
          </p:nvPr>
        </p:nvSpPr>
        <p:spPr/>
        <p:txBody>
          <a:bodyPr/>
          <a:lstStyle/>
          <a:p>
            <a:r>
              <a:rPr lang="pl-PL" dirty="0"/>
              <a:t>Tymczasowy polski dokument podróży dla cudzoziemca</a:t>
            </a:r>
          </a:p>
        </p:txBody>
      </p:sp>
      <p:sp>
        <p:nvSpPr>
          <p:cNvPr id="3" name="Symbol zastępczy zawartości 2">
            <a:extLst>
              <a:ext uri="{FF2B5EF4-FFF2-40B4-BE49-F238E27FC236}">
                <a16:creationId xmlns:a16="http://schemas.microsoft.com/office/drawing/2014/main" id="{42316AB2-0D19-48D7-9FC2-14F9B3BF8162}"/>
              </a:ext>
            </a:extLst>
          </p:cNvPr>
          <p:cNvSpPr>
            <a:spLocks noGrp="1"/>
          </p:cNvSpPr>
          <p:nvPr>
            <p:ph idx="1"/>
          </p:nvPr>
        </p:nvSpPr>
        <p:spPr>
          <a:xfrm>
            <a:off x="1371600" y="2285999"/>
            <a:ext cx="9601200" cy="4102925"/>
          </a:xfrm>
        </p:spPr>
        <p:txBody>
          <a:bodyPr>
            <a:normAutofit/>
          </a:bodyPr>
          <a:lstStyle/>
          <a:p>
            <a:r>
              <a:rPr lang="pl-PL" dirty="0"/>
              <a:t>Tymczasowy polski dokument podróży dla cudzoziemca może być wydany cudzoziemcowi, który nie posiada dokumentu podróży i nie jest możliwe otrzymanie przez niego nowego dokumentu podróży, gdy cudzoziemiec:</a:t>
            </a:r>
          </a:p>
          <a:p>
            <a:pPr lvl="1"/>
            <a:r>
              <a:rPr lang="pl-PL" dirty="0"/>
              <a:t> podlega relokacji lub przesiedleniu; </a:t>
            </a:r>
          </a:p>
          <a:p>
            <a:pPr lvl="1"/>
            <a:r>
              <a:rPr lang="pl-PL" dirty="0"/>
              <a:t> zamierza opuścić terytorium Rzeczypospolitej Polskiej lub został zobowiązany do opuszczenia tego terytorium</a:t>
            </a:r>
          </a:p>
          <a:p>
            <a:r>
              <a:rPr lang="pl-PL" dirty="0"/>
              <a:t>Tymczasowy polski dokument podróży dla cudzoziemca w okresie swojej ważności uprawnia cudzoziemca do jednokrotnego wjazdu na terytorium RP oraz wyjazdu z terytorium RP </a:t>
            </a:r>
          </a:p>
          <a:p>
            <a:r>
              <a:rPr lang="pl-PL" dirty="0"/>
              <a:t>Ważność; przez okres w nim oznaczony, nie dłuższy jednak niż 7 dni</a:t>
            </a:r>
          </a:p>
        </p:txBody>
      </p:sp>
    </p:spTree>
    <p:extLst>
      <p:ext uri="{BB962C8B-B14F-4D97-AF65-F5344CB8AC3E}">
        <p14:creationId xmlns:p14="http://schemas.microsoft.com/office/powerpoint/2010/main" val="25138247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5CBC28-E009-44F1-B790-097935D09A1C}"/>
              </a:ext>
            </a:extLst>
          </p:cNvPr>
          <p:cNvSpPr>
            <a:spLocks noGrp="1"/>
          </p:cNvSpPr>
          <p:nvPr>
            <p:ph type="title"/>
          </p:nvPr>
        </p:nvSpPr>
        <p:spPr/>
        <p:txBody>
          <a:bodyPr/>
          <a:lstStyle/>
          <a:p>
            <a:r>
              <a:rPr lang="pl-PL" dirty="0"/>
              <a:t>Tymczasowy polski dokument podróży dla cudzoziemca</a:t>
            </a:r>
          </a:p>
        </p:txBody>
      </p:sp>
      <p:sp>
        <p:nvSpPr>
          <p:cNvPr id="3" name="Symbol zastępczy zawartości 2">
            <a:extLst>
              <a:ext uri="{FF2B5EF4-FFF2-40B4-BE49-F238E27FC236}">
                <a16:creationId xmlns:a16="http://schemas.microsoft.com/office/drawing/2014/main" id="{42316AB2-0D19-48D7-9FC2-14F9B3BF8162}"/>
              </a:ext>
            </a:extLst>
          </p:cNvPr>
          <p:cNvSpPr>
            <a:spLocks noGrp="1"/>
          </p:cNvSpPr>
          <p:nvPr>
            <p:ph idx="1"/>
          </p:nvPr>
        </p:nvSpPr>
        <p:spPr>
          <a:xfrm>
            <a:off x="1371600" y="2285999"/>
            <a:ext cx="9601200" cy="4102925"/>
          </a:xfrm>
        </p:spPr>
        <p:txBody>
          <a:bodyPr>
            <a:normAutofit/>
          </a:bodyPr>
          <a:lstStyle/>
          <a:p>
            <a:r>
              <a:rPr lang="pl-PL" dirty="0"/>
              <a:t>Tymczasowy polski dokument podróży dla cudzoziemca wydaje lub odmawia jego wydania: </a:t>
            </a:r>
          </a:p>
          <a:p>
            <a:pPr lvl="1"/>
            <a:r>
              <a:rPr lang="pl-PL" dirty="0"/>
              <a:t>w Rzeczypospolitej Polskiej – wojewoda właściwy ze względu na miejsce pobytu cudzoziemca, a w przypadku, gdy cudzoziemiec jest obowiązany opuścić terytorium Rzeczypospolitej Polskiej – komendant placówki Straży Granicznej;</a:t>
            </a:r>
          </a:p>
          <a:p>
            <a:pPr lvl="1"/>
            <a:r>
              <a:rPr lang="pl-PL" dirty="0"/>
              <a:t> poza granicami Rzeczypospolitej Polskiej – konsul.</a:t>
            </a:r>
          </a:p>
          <a:p>
            <a:r>
              <a:rPr lang="pl-PL" dirty="0"/>
              <a:t>Odmowa wydania tymczasowego polskiego dokumentu podróży dla cudzoziemca następuje w drodze decyzji</a:t>
            </a:r>
          </a:p>
        </p:txBody>
      </p:sp>
    </p:spTree>
    <p:extLst>
      <p:ext uri="{BB962C8B-B14F-4D97-AF65-F5344CB8AC3E}">
        <p14:creationId xmlns:p14="http://schemas.microsoft.com/office/powerpoint/2010/main" val="8285837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4AAAC-07A2-42F5-9B3D-88267468E57B}"/>
              </a:ext>
            </a:extLst>
          </p:cNvPr>
          <p:cNvSpPr>
            <a:spLocks noGrp="1"/>
          </p:cNvSpPr>
          <p:nvPr>
            <p:ph type="title"/>
          </p:nvPr>
        </p:nvSpPr>
        <p:spPr>
          <a:xfrm>
            <a:off x="1371600" y="685800"/>
            <a:ext cx="9601200" cy="869868"/>
          </a:xfrm>
        </p:spPr>
        <p:txBody>
          <a:bodyPr/>
          <a:lstStyle/>
          <a:p>
            <a:r>
              <a:rPr lang="pl-PL" dirty="0"/>
              <a:t>Zgoda na pobyt tolerowany </a:t>
            </a:r>
          </a:p>
        </p:txBody>
      </p:sp>
      <p:sp>
        <p:nvSpPr>
          <p:cNvPr id="3" name="Symbol zastępczy zawartości 2">
            <a:extLst>
              <a:ext uri="{FF2B5EF4-FFF2-40B4-BE49-F238E27FC236}">
                <a16:creationId xmlns:a16="http://schemas.microsoft.com/office/drawing/2014/main" id="{EF1A3D77-7613-4ED5-B241-1CF1FB7D49AD}"/>
              </a:ext>
            </a:extLst>
          </p:cNvPr>
          <p:cNvSpPr>
            <a:spLocks noGrp="1"/>
          </p:cNvSpPr>
          <p:nvPr>
            <p:ph idx="1"/>
          </p:nvPr>
        </p:nvSpPr>
        <p:spPr/>
        <p:txBody>
          <a:bodyPr/>
          <a:lstStyle/>
          <a:p>
            <a:r>
              <a:rPr lang="pl-PL" dirty="0"/>
              <a:t>Dokument „zgoda na pobyt tolerowany” wydaje się cudzoziemcowi, któremu udzielono zgody na pobyt tolerowany na terytorium Rzeczypospolitej Polskiej. </a:t>
            </a:r>
          </a:p>
          <a:p>
            <a:r>
              <a:rPr lang="pl-PL" dirty="0"/>
              <a:t>Dokument „zgoda na pobyt tolerowany” w okresie swojej ważności potwierdza tożsamość cudzoziemca podczas jego pobytu na terytorium Rzeczypospolitej Polskiej, lecz nie potwierdza obywatelstwa cudzoziemca. Dokument ten nie uprawnia do przekroczenia granicy </a:t>
            </a:r>
          </a:p>
          <a:p>
            <a:r>
              <a:rPr lang="pl-PL" dirty="0"/>
              <a:t>Ważność: przez okres 2 lat od dnia jego wydania.</a:t>
            </a:r>
          </a:p>
        </p:txBody>
      </p:sp>
    </p:spTree>
    <p:extLst>
      <p:ext uri="{BB962C8B-B14F-4D97-AF65-F5344CB8AC3E}">
        <p14:creationId xmlns:p14="http://schemas.microsoft.com/office/powerpoint/2010/main" val="24029448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4AAAC-07A2-42F5-9B3D-88267468E57B}"/>
              </a:ext>
            </a:extLst>
          </p:cNvPr>
          <p:cNvSpPr>
            <a:spLocks noGrp="1"/>
          </p:cNvSpPr>
          <p:nvPr>
            <p:ph type="title"/>
          </p:nvPr>
        </p:nvSpPr>
        <p:spPr>
          <a:xfrm>
            <a:off x="1371600" y="685800"/>
            <a:ext cx="9601200" cy="869868"/>
          </a:xfrm>
        </p:spPr>
        <p:txBody>
          <a:bodyPr/>
          <a:lstStyle/>
          <a:p>
            <a:r>
              <a:rPr lang="pl-PL" dirty="0"/>
              <a:t>Zgoda na pobyt tolerowany </a:t>
            </a:r>
          </a:p>
        </p:txBody>
      </p:sp>
      <p:sp>
        <p:nvSpPr>
          <p:cNvPr id="3" name="Symbol zastępczy zawartości 2">
            <a:extLst>
              <a:ext uri="{FF2B5EF4-FFF2-40B4-BE49-F238E27FC236}">
                <a16:creationId xmlns:a16="http://schemas.microsoft.com/office/drawing/2014/main" id="{EF1A3D77-7613-4ED5-B241-1CF1FB7D49AD}"/>
              </a:ext>
            </a:extLst>
          </p:cNvPr>
          <p:cNvSpPr>
            <a:spLocks noGrp="1"/>
          </p:cNvSpPr>
          <p:nvPr>
            <p:ph idx="1"/>
          </p:nvPr>
        </p:nvSpPr>
        <p:spPr/>
        <p:txBody>
          <a:bodyPr/>
          <a:lstStyle/>
          <a:p>
            <a:r>
              <a:rPr lang="pl-PL" dirty="0"/>
              <a:t>Dokument „zgoda na pobyt tolerowany” wydaje lub odmawia jego wydania komendant oddziału Straży Granicznej lub komendant placówki Straży Granicznej, który udzielił cudzoziemcowi zgody na pobyt tolerowany, a wymienia lub odmawia jego wymiany komendant oddziału Straży Granicznej lub komendant placówki Straży Granicznej właściwy ze względu na miejsce pobytu cudzoziemca.</a:t>
            </a:r>
          </a:p>
          <a:p>
            <a:r>
              <a:rPr lang="pl-PL" dirty="0"/>
              <a:t>Odmowa wydania i wymiany dokumentu „zgoda na pobyt tolerowany” następuje w drodze decyzji.</a:t>
            </a:r>
          </a:p>
        </p:txBody>
      </p:sp>
    </p:spTree>
    <p:extLst>
      <p:ext uri="{BB962C8B-B14F-4D97-AF65-F5344CB8AC3E}">
        <p14:creationId xmlns:p14="http://schemas.microsoft.com/office/powerpoint/2010/main" val="38429516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8667B6-C5F6-4833-82D8-1CC41EA600F7}"/>
              </a:ext>
            </a:extLst>
          </p:cNvPr>
          <p:cNvSpPr>
            <a:spLocks noGrp="1"/>
          </p:cNvSpPr>
          <p:nvPr>
            <p:ph type="title"/>
          </p:nvPr>
        </p:nvSpPr>
        <p:spPr/>
        <p:txBody>
          <a:bodyPr/>
          <a:lstStyle/>
          <a:p>
            <a:r>
              <a:rPr lang="pl-PL" dirty="0"/>
              <a:t>Kontrola legalności pobytu na terytorium RP </a:t>
            </a:r>
          </a:p>
        </p:txBody>
      </p:sp>
      <p:sp>
        <p:nvSpPr>
          <p:cNvPr id="3" name="Symbol zastępczy zawartości 2">
            <a:extLst>
              <a:ext uri="{FF2B5EF4-FFF2-40B4-BE49-F238E27FC236}">
                <a16:creationId xmlns:a16="http://schemas.microsoft.com/office/drawing/2014/main" id="{BDCC4CAD-EBED-422C-B5AE-120D189B1C76}"/>
              </a:ext>
            </a:extLst>
          </p:cNvPr>
          <p:cNvSpPr>
            <a:spLocks noGrp="1"/>
          </p:cNvSpPr>
          <p:nvPr>
            <p:ph idx="1"/>
          </p:nvPr>
        </p:nvSpPr>
        <p:spPr/>
        <p:txBody>
          <a:bodyPr/>
          <a:lstStyle/>
          <a:p>
            <a:r>
              <a:rPr lang="pl-PL" dirty="0"/>
              <a:t>Cudzoziemiec w okresie pobytu na terytorium RP jest obowiązany posiadać ważny dokument podróży oraz dokumenty uprawniające go do pobytu na terytorium RP, jeżeli są wymagane</a:t>
            </a:r>
          </a:p>
          <a:p>
            <a:r>
              <a:rPr lang="pl-PL" dirty="0"/>
              <a:t>Kontrolę legalności pobytu cudzoziemców na terytorium RP prowadzą w celu ustalenia stanu faktycznego w zakresie przestrzegania przepisów dotyczących warunków wjazdu cudzoziemców na to terytorium i pobytu na nim organy Straży Granicznej i Policji</a:t>
            </a:r>
          </a:p>
          <a:p>
            <a:r>
              <a:rPr lang="pl-PL" dirty="0"/>
              <a:t>Szef Urzędu i wojewoda mogą prowadzić kontrolę legalności pobytu cudzoziemców na terytorium Rzeczypospolitej Polskiej w zakresie niezbędnym do prowadzenia przez te organy postępowań w sprawach cudzoziemców</a:t>
            </a:r>
          </a:p>
          <a:p>
            <a:endParaRPr lang="pl-PL" dirty="0"/>
          </a:p>
        </p:txBody>
      </p:sp>
    </p:spTree>
    <p:extLst>
      <p:ext uri="{BB962C8B-B14F-4D97-AF65-F5344CB8AC3E}">
        <p14:creationId xmlns:p14="http://schemas.microsoft.com/office/powerpoint/2010/main" val="61994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DD032F-C2F6-4833-80C4-4747152717F6}"/>
              </a:ext>
            </a:extLst>
          </p:cNvPr>
          <p:cNvSpPr>
            <a:spLocks noGrp="1"/>
          </p:cNvSpPr>
          <p:nvPr>
            <p:ph type="title"/>
          </p:nvPr>
        </p:nvSpPr>
        <p:spPr>
          <a:xfrm>
            <a:off x="1371600" y="228600"/>
            <a:ext cx="9601200" cy="838200"/>
          </a:xfrm>
        </p:spPr>
        <p:txBody>
          <a:bodyPr/>
          <a:lstStyle/>
          <a:p>
            <a:r>
              <a:rPr lang="pl-PL" dirty="0"/>
              <a:t>Zasady przekraczania granicy</a:t>
            </a:r>
          </a:p>
        </p:txBody>
      </p:sp>
      <p:sp>
        <p:nvSpPr>
          <p:cNvPr id="3" name="Symbol zastępczy zawartości 2">
            <a:extLst>
              <a:ext uri="{FF2B5EF4-FFF2-40B4-BE49-F238E27FC236}">
                <a16:creationId xmlns:a16="http://schemas.microsoft.com/office/drawing/2014/main" id="{316D8FF3-9CE3-46B6-8313-251DF25131FB}"/>
              </a:ext>
            </a:extLst>
          </p:cNvPr>
          <p:cNvSpPr>
            <a:spLocks noGrp="1"/>
          </p:cNvSpPr>
          <p:nvPr>
            <p:ph idx="1"/>
          </p:nvPr>
        </p:nvSpPr>
        <p:spPr>
          <a:xfrm>
            <a:off x="1371600" y="1402080"/>
            <a:ext cx="9601200" cy="4785360"/>
          </a:xfrm>
        </p:spPr>
        <p:txBody>
          <a:bodyPr>
            <a:normAutofit fontScale="92500" lnSpcReduction="10000"/>
          </a:bodyPr>
          <a:lstStyle/>
          <a:p>
            <a:r>
              <a:rPr lang="pl-PL" dirty="0"/>
              <a:t>Cudzoziemiec, który przekracza granicę, jest obowiązany:</a:t>
            </a:r>
          </a:p>
          <a:p>
            <a:pPr lvl="1"/>
            <a:r>
              <a:rPr lang="pl-PL" dirty="0"/>
              <a:t>uzasadnić cel i warunki planowanego pobytu</a:t>
            </a:r>
          </a:p>
          <a:p>
            <a:pPr lvl="1"/>
            <a:r>
              <a:rPr lang="pl-PL" dirty="0"/>
              <a:t>posiadać oraz okazać na żądanie: </a:t>
            </a:r>
          </a:p>
          <a:p>
            <a:pPr lvl="2"/>
            <a:r>
              <a:rPr lang="pl-PL" dirty="0"/>
              <a:t>dokument potwierdzający posiadanie ubezpieczenia zdrowotnego lub posiadanie podróżnego ubezpieczenia medycznego o minimalnej kwocie ubezpieczenia w wysokości 30 000 euro, ważnego przez okres planowanego pobytu cudzoziemca na terytorium Rzeczypospolitej Polskiej</a:t>
            </a:r>
          </a:p>
          <a:p>
            <a:pPr lvl="2"/>
            <a:r>
              <a:rPr lang="pl-PL" dirty="0"/>
              <a:t>środki finansowe wystarczające na pokrycie kosztów planowanego pobytu oraz podróży powrotnej do państwa pochodzenia lub zamieszkania lub kosztów tranzytu do państwa trzeciego, które udzieli pozwolenia na wjazd, albo dokument potwierdzający możliwość uzyskania takich środków zgodnie z prawem (istnieje szereg zwolnień od powyższego obowiązku dotyczących np. przekraczania granicy na podstawie wizy w celu repatriacji, wynikających z zawartych umów międzynarodowych)</a:t>
            </a:r>
          </a:p>
          <a:p>
            <a:pPr lvl="2"/>
            <a:r>
              <a:rPr lang="pl-PL" dirty="0"/>
              <a:t>kopii zawiadomienia potwierdzającego, że pobyt związany jest z korzystaniem  z mobilności krótkoterminowej związanej z wykonywaniem pracy, studiowaniem, pracą naukową</a:t>
            </a:r>
          </a:p>
          <a:p>
            <a:r>
              <a:rPr lang="pl-PL" dirty="0"/>
              <a:t>Kontroli dokonuje funkcjonariusz Straży Granicznej podczas przekraczania przez cudzoziemca granicy </a:t>
            </a:r>
          </a:p>
        </p:txBody>
      </p:sp>
    </p:spTree>
    <p:extLst>
      <p:ext uri="{BB962C8B-B14F-4D97-AF65-F5344CB8AC3E}">
        <p14:creationId xmlns:p14="http://schemas.microsoft.com/office/powerpoint/2010/main" val="287493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5938D0-AB40-48AD-BAD2-28B37A95431F}"/>
              </a:ext>
            </a:extLst>
          </p:cNvPr>
          <p:cNvSpPr>
            <a:spLocks noGrp="1"/>
          </p:cNvSpPr>
          <p:nvPr>
            <p:ph type="title"/>
          </p:nvPr>
        </p:nvSpPr>
        <p:spPr>
          <a:xfrm>
            <a:off x="1371600" y="279400"/>
            <a:ext cx="9601200" cy="878840"/>
          </a:xfrm>
        </p:spPr>
        <p:txBody>
          <a:bodyPr/>
          <a:lstStyle/>
          <a:p>
            <a:r>
              <a:rPr lang="pl-PL" dirty="0"/>
              <a:t>Odmowa wjazdu na terytorium RP</a:t>
            </a:r>
          </a:p>
        </p:txBody>
      </p:sp>
      <p:sp>
        <p:nvSpPr>
          <p:cNvPr id="3" name="Symbol zastępczy zawartości 2">
            <a:extLst>
              <a:ext uri="{FF2B5EF4-FFF2-40B4-BE49-F238E27FC236}">
                <a16:creationId xmlns:a16="http://schemas.microsoft.com/office/drawing/2014/main" id="{3D9F0062-2670-433D-A984-3186059D760D}"/>
              </a:ext>
            </a:extLst>
          </p:cNvPr>
          <p:cNvSpPr>
            <a:spLocks noGrp="1"/>
          </p:cNvSpPr>
          <p:nvPr>
            <p:ph idx="1"/>
          </p:nvPr>
        </p:nvSpPr>
        <p:spPr>
          <a:xfrm>
            <a:off x="1371600" y="1422400"/>
            <a:ext cx="9601200" cy="4445000"/>
          </a:xfrm>
        </p:spPr>
        <p:txBody>
          <a:bodyPr>
            <a:normAutofit fontScale="92500" lnSpcReduction="20000"/>
          </a:bodyPr>
          <a:lstStyle/>
          <a:p>
            <a:r>
              <a:rPr lang="pl-PL" dirty="0"/>
              <a:t>Cudzoziemcowi odmawia się wjazdu na terytorium RP w sytuacji gdy:</a:t>
            </a:r>
          </a:p>
          <a:p>
            <a:pPr lvl="1"/>
            <a:r>
              <a:rPr lang="pl-PL" dirty="0"/>
              <a:t>nie posiada ważnego dokumentu podróży, ważnej wizy lub innych ważnych dokumentów uprawniających do wjazdu na terytorium Rzeczypospolitej Polskiej i do pobytu na tym terytorium</a:t>
            </a:r>
          </a:p>
          <a:p>
            <a:pPr lvl="1"/>
            <a:r>
              <a:rPr lang="pl-PL" dirty="0"/>
              <a:t>nie posiada dokumentu potwierdzającego posiadanie ubezpieczenia zdrowotnego lub podróżnego ubezpieczenia medycznego</a:t>
            </a:r>
          </a:p>
          <a:p>
            <a:pPr lvl="1"/>
            <a:r>
              <a:rPr lang="pl-PL" dirty="0"/>
              <a:t>wykorzystał dopuszczalny okres pobytu na terytorium państw obszaru </a:t>
            </a:r>
            <a:r>
              <a:rPr lang="pl-PL" dirty="0" err="1"/>
              <a:t>Schengen</a:t>
            </a:r>
            <a:r>
              <a:rPr lang="pl-PL" dirty="0"/>
              <a:t> wynoszący 90 dni w każdym okresie 180 dni, chyba że umowy międzynarodowe stanowią inaczej</a:t>
            </a:r>
          </a:p>
          <a:p>
            <a:pPr lvl="1"/>
            <a:r>
              <a:rPr lang="pl-PL" dirty="0"/>
              <a:t>nie przedstawił dokumentów wystarczających do potwierdzenia celu i warunków planowanego pobytu</a:t>
            </a:r>
          </a:p>
          <a:p>
            <a:pPr lvl="1"/>
            <a:r>
              <a:rPr lang="pl-PL" dirty="0"/>
              <a:t>nie posiada wystarczających środków finansowych w wysokości uzależnionej od czasu trwania i celu planowanego pobytu lub środków finansowych na podróż powrotną do państwa pochodzenia lub zamieszkania lub na tranzyt przez terytorium RP do państwa trzeciego, które udzieli pozwolenia na wjazd, albo dokumentu potwierdzającego możliwość uzyskania takich środków zgodnie z prawem</a:t>
            </a:r>
          </a:p>
        </p:txBody>
      </p:sp>
    </p:spTree>
    <p:extLst>
      <p:ext uri="{BB962C8B-B14F-4D97-AF65-F5344CB8AC3E}">
        <p14:creationId xmlns:p14="http://schemas.microsoft.com/office/powerpoint/2010/main" val="185388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5938D0-AB40-48AD-BAD2-28B37A95431F}"/>
              </a:ext>
            </a:extLst>
          </p:cNvPr>
          <p:cNvSpPr>
            <a:spLocks noGrp="1"/>
          </p:cNvSpPr>
          <p:nvPr>
            <p:ph type="title"/>
          </p:nvPr>
        </p:nvSpPr>
        <p:spPr>
          <a:xfrm>
            <a:off x="1371600" y="279400"/>
            <a:ext cx="9601200" cy="878840"/>
          </a:xfrm>
        </p:spPr>
        <p:txBody>
          <a:bodyPr/>
          <a:lstStyle/>
          <a:p>
            <a:r>
              <a:rPr lang="pl-PL" dirty="0"/>
              <a:t>Odmowa wjazdu na terytorium RP</a:t>
            </a:r>
          </a:p>
        </p:txBody>
      </p:sp>
      <p:sp>
        <p:nvSpPr>
          <p:cNvPr id="3" name="Symbol zastępczy zawartości 2">
            <a:extLst>
              <a:ext uri="{FF2B5EF4-FFF2-40B4-BE49-F238E27FC236}">
                <a16:creationId xmlns:a16="http://schemas.microsoft.com/office/drawing/2014/main" id="{3D9F0062-2670-433D-A984-3186059D760D}"/>
              </a:ext>
            </a:extLst>
          </p:cNvPr>
          <p:cNvSpPr>
            <a:spLocks noGrp="1"/>
          </p:cNvSpPr>
          <p:nvPr>
            <p:ph idx="1"/>
          </p:nvPr>
        </p:nvSpPr>
        <p:spPr>
          <a:xfrm>
            <a:off x="1371600" y="1422400"/>
            <a:ext cx="9601200" cy="4445000"/>
          </a:xfrm>
        </p:spPr>
        <p:txBody>
          <a:bodyPr>
            <a:normAutofit lnSpcReduction="10000"/>
          </a:bodyPr>
          <a:lstStyle/>
          <a:p>
            <a:r>
              <a:rPr lang="pl-PL" dirty="0"/>
              <a:t>Cudzoziemcowi odmawia się wjazdu na terytorium RP w sytuacji gdy:</a:t>
            </a:r>
          </a:p>
          <a:p>
            <a:pPr lvl="1"/>
            <a:r>
              <a:rPr lang="pl-PL" dirty="0"/>
              <a:t>posiada podrobiony lub przerobiony dokument podróży, wizę lub inny dokument uprawniający go do wjazdu na terytorium Rzeczypospolitej Polskiej i pobytu na tym terytorium</a:t>
            </a:r>
          </a:p>
          <a:p>
            <a:pPr lvl="1"/>
            <a:r>
              <a:rPr lang="pl-PL" dirty="0"/>
              <a:t>jego wjazd następuje w okresie obowiązywania wpisu do wykazu cudzoziemców, których pobyt na terytorium Rzeczypospolitej Polskiej jest niepożądany</a:t>
            </a:r>
          </a:p>
          <a:p>
            <a:pPr lvl="1"/>
            <a:r>
              <a:rPr lang="pl-PL" dirty="0"/>
              <a:t>jego dane znajdują się w Systemie Informacyjnym </a:t>
            </a:r>
            <a:r>
              <a:rPr lang="pl-PL" dirty="0" err="1"/>
              <a:t>Schengen</a:t>
            </a:r>
            <a:r>
              <a:rPr lang="pl-PL" dirty="0"/>
              <a:t> do celów odmowy wjazdu</a:t>
            </a:r>
          </a:p>
          <a:p>
            <a:pPr lvl="1"/>
            <a:r>
              <a:rPr lang="pl-PL" dirty="0"/>
              <a:t>jego wjazd na terytorium Rzeczypospolitej Polskiej lub pobyt na tym terytorium może stanowić zagrożenie dla zdrowia publicznego</a:t>
            </a:r>
          </a:p>
          <a:p>
            <a:pPr lvl="1"/>
            <a:r>
              <a:rPr lang="pl-PL" dirty="0"/>
              <a:t>wymagają tego względy obronności lub bezpieczeństwa państwa lub ochrony bezpieczeństwa i porządku publicznego lub stosunki międzynarodowe Rzeczypospolitej Polskiej lub innego państwa członkowskiego Unii Europejskiej</a:t>
            </a:r>
          </a:p>
        </p:txBody>
      </p:sp>
    </p:spTree>
    <p:extLst>
      <p:ext uri="{BB962C8B-B14F-4D97-AF65-F5344CB8AC3E}">
        <p14:creationId xmlns:p14="http://schemas.microsoft.com/office/powerpoint/2010/main" val="3672797589"/>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447</TotalTime>
  <Words>6504</Words>
  <Application>Microsoft Office PowerPoint</Application>
  <PresentationFormat>Panoramiczny</PresentationFormat>
  <Paragraphs>412</Paragraphs>
  <Slides>66</Slides>
  <Notes>8</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66</vt:i4>
      </vt:variant>
    </vt:vector>
  </HeadingPairs>
  <TitlesOfParts>
    <vt:vector size="69" baseType="lpstr">
      <vt:lpstr>Calibri</vt:lpstr>
      <vt:lpstr>Franklin Gothic Book</vt:lpstr>
      <vt:lpstr>Przycinanie</vt:lpstr>
      <vt:lpstr>Administracyjnoprawna sytuacja cudzoziemca w Polsce</vt:lpstr>
      <vt:lpstr>Regulacje prawne</vt:lpstr>
      <vt:lpstr>Ustawa z dnia 12 grudnia 2013 r. o cudzoziemcach </vt:lpstr>
      <vt:lpstr>Ustawa z dnia 12 grudnia 2013 r. o cudzoziemcach </vt:lpstr>
      <vt:lpstr>Szef Urzędu do Spraw Cudzoziemców</vt:lpstr>
      <vt:lpstr>Zasady przekraczania granicy</vt:lpstr>
      <vt:lpstr>Zasady przekraczania granicy</vt:lpstr>
      <vt:lpstr>Odmowa wjazdu na terytorium RP</vt:lpstr>
      <vt:lpstr>Odmowa wjazdu na terytorium RP</vt:lpstr>
      <vt:lpstr>Odmowa wjazdu na terytorium RP</vt:lpstr>
      <vt:lpstr>Zaproszenie </vt:lpstr>
      <vt:lpstr>Zaproszenie </vt:lpstr>
      <vt:lpstr>Zaproszenie </vt:lpstr>
      <vt:lpstr>Zaproszenie </vt:lpstr>
      <vt:lpstr>Prezentacja programu PowerPoint</vt:lpstr>
      <vt:lpstr>Wizy</vt:lpstr>
      <vt:lpstr>Wizy</vt:lpstr>
      <vt:lpstr>Wizy</vt:lpstr>
      <vt:lpstr>Wiza</vt:lpstr>
      <vt:lpstr>Wiza</vt:lpstr>
      <vt:lpstr>Wiza – cofnięcie, unieważnienie </vt:lpstr>
      <vt:lpstr>Wiza – cofnięcie, unieważnienie </vt:lpstr>
      <vt:lpstr>Wiza – cofnięcie, unieważnienie </vt:lpstr>
      <vt:lpstr>Zezwolenie na pobyt czasowy</vt:lpstr>
      <vt:lpstr>Zezwolenie na pobyt czasowy</vt:lpstr>
      <vt:lpstr>Zezwolenie na pobyt czasowy</vt:lpstr>
      <vt:lpstr>Zezwolenie na pobyt czasowy</vt:lpstr>
      <vt:lpstr>Zezwolenie na pobyt czasowy i pracę</vt:lpstr>
      <vt:lpstr>Zezwolenie na pobyt czasowy i pracę</vt:lpstr>
      <vt:lpstr>Zezwolenie na pobyt czasowy i pracę</vt:lpstr>
      <vt:lpstr>Zezwolenie na pobyt czasowy i pracę</vt:lpstr>
      <vt:lpstr>Zezwolenie na pobyt czasowy w celu wykonywania pracy w zawodzie wymagającym wysokich kwalifikacji</vt:lpstr>
      <vt:lpstr>Zezwolenie na pobyt czasowy w celu wykonywania pracy w zawodzie wymagającym wysokich kwalifikacji</vt:lpstr>
      <vt:lpstr>Zezwolenie na pobyt czasowy w celu wykonywania pracy w zawodzie wymagającym wysokich kwalifikacji</vt:lpstr>
      <vt:lpstr>Zezwolenie na pobyt czasowy w celu kształcenia się na studiach</vt:lpstr>
      <vt:lpstr>Zezwolenie na pobyt czasowy w celu kształcenia się na studiach</vt:lpstr>
      <vt:lpstr>Zezwolenie na pobyt czasowy w celu kształcenia się na studiach</vt:lpstr>
      <vt:lpstr>Ofiary handlu ludźmi</vt:lpstr>
      <vt:lpstr>Ofiary handlu ludźmi</vt:lpstr>
      <vt:lpstr>Krótkotrwały pobyt</vt:lpstr>
      <vt:lpstr>Zezwolenie na pobyt czasowy ze względu na inne okoliczności </vt:lpstr>
      <vt:lpstr>Zezwolenie na pobyt czasowy ze względu na inne okoliczności </vt:lpstr>
      <vt:lpstr>Zezwolenie na pobyt czasowy ze względu na inne okoliczności </vt:lpstr>
      <vt:lpstr>Zezwolenie na pobyt czasowy ze względu na inne okoliczności </vt:lpstr>
      <vt:lpstr>Zezwolenie na pobyt stały </vt:lpstr>
      <vt:lpstr>Zezwolenie na pobyt stały </vt:lpstr>
      <vt:lpstr>Zezwolenie na pobyt stały</vt:lpstr>
      <vt:lpstr>Zezwolenie na pobyt rezydenta długoterminowego UE</vt:lpstr>
      <vt:lpstr>Zezwolenie na pobyt rezydenta długoterminowego UE</vt:lpstr>
      <vt:lpstr>Inne zezwolenia wydawane na podstawie ustawy o cudzoziemcach </vt:lpstr>
      <vt:lpstr>Inne zezwolenia wydawane na podstawie ustawy o cudzoziemcach </vt:lpstr>
      <vt:lpstr>Dokumenty </vt:lpstr>
      <vt:lpstr>Dokumenty </vt:lpstr>
      <vt:lpstr>Karta pobytu</vt:lpstr>
      <vt:lpstr>Karta pobytu</vt:lpstr>
      <vt:lpstr>Polski dokument podróżny dla cudzoziemca </vt:lpstr>
      <vt:lpstr>Polski dokument podróżny dla cudzoziemca </vt:lpstr>
      <vt:lpstr>Polski dokument tożsamości cudzoziemca </vt:lpstr>
      <vt:lpstr>Polski dokument tożsamości cudzoziemca </vt:lpstr>
      <vt:lpstr>Polski dokument tożsamości cudzoziemca </vt:lpstr>
      <vt:lpstr>Tymczasowy polski dokument podróży dla cudzoziemca</vt:lpstr>
      <vt:lpstr>Tymczasowy polski dokument podróży dla cudzoziemca</vt:lpstr>
      <vt:lpstr>Tymczasowy polski dokument podróży dla cudzoziemca</vt:lpstr>
      <vt:lpstr>Zgoda na pobyt tolerowany </vt:lpstr>
      <vt:lpstr>Zgoda na pobyt tolerowany </vt:lpstr>
      <vt:lpstr>Kontrola legalności pobytu na terytorium RP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Administracyjnoprawna sytuacja cudzoziemca w Polsce</dc:title>
  <dc:creator>Patrycja Przybyła</dc:creator>
  <cp:lastModifiedBy>Patrycja Przybyła</cp:lastModifiedBy>
  <cp:revision>75</cp:revision>
  <dcterms:created xsi:type="dcterms:W3CDTF">2020-04-25T17:18:07Z</dcterms:created>
  <dcterms:modified xsi:type="dcterms:W3CDTF">2020-05-05T12:35:26Z</dcterms:modified>
</cp:coreProperties>
</file>