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5" r:id="rId4"/>
    <p:sldId id="284"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7" r:id="rId21"/>
    <p:sldId id="308" r:id="rId22"/>
    <p:sldId id="310" r:id="rId2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FB2680-2919-4A00-B8A9-C39628ED5DC3}"/>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788130D4-23FE-40AD-A1A0-F6E6F55EDA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A12AD3C9-FF8D-4AEC-95B5-9F7F21581ED3}"/>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5" name="Symbol zastępczy stopki 4">
            <a:extLst>
              <a:ext uri="{FF2B5EF4-FFF2-40B4-BE49-F238E27FC236}">
                <a16:creationId xmlns:a16="http://schemas.microsoft.com/office/drawing/2014/main" id="{FA297A6B-7193-4E08-9C82-7369AABAA5D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0738250-9F53-4C0A-855E-61B37918A73E}"/>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253247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2C9528-7339-4B42-837A-700A7B29BC04}"/>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06BA6870-392F-4613-B939-BD7C9813614A}"/>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CADAAAA-1D19-4E86-BF6B-56E0EB5CC6A4}"/>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5" name="Symbol zastępczy stopki 4">
            <a:extLst>
              <a:ext uri="{FF2B5EF4-FFF2-40B4-BE49-F238E27FC236}">
                <a16:creationId xmlns:a16="http://schemas.microsoft.com/office/drawing/2014/main" id="{4D91C544-D4B1-4669-AA92-412D3E1D514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48BDA7A-360F-4BCE-A6A0-69C9E47BA6FF}"/>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1172984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F22E3E3B-2283-430F-84A0-E30899FC25C0}"/>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CE80F6A-356F-4440-9578-9C5008A20C21}"/>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B8DAE6E-E86F-4F4F-B680-FDA3211074C0}"/>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5" name="Symbol zastępczy stopki 4">
            <a:extLst>
              <a:ext uri="{FF2B5EF4-FFF2-40B4-BE49-F238E27FC236}">
                <a16:creationId xmlns:a16="http://schemas.microsoft.com/office/drawing/2014/main" id="{9641080F-0359-4B5F-A8D9-07FB5BF06F5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107B73E-41B5-4123-A979-FA271630ED40}"/>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158148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F630AD-7B6A-4554-8C94-0847863D735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E1478C6-0D0D-4F07-8968-BA9A8FFA0F60}"/>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5D75DFE-24D1-4F31-89C3-326424AA2979}"/>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5" name="Symbol zastępczy stopki 4">
            <a:extLst>
              <a:ext uri="{FF2B5EF4-FFF2-40B4-BE49-F238E27FC236}">
                <a16:creationId xmlns:a16="http://schemas.microsoft.com/office/drawing/2014/main" id="{44F93A87-5A7F-41CD-B20F-92FEB6496E0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778782C-5835-4E2E-B3FC-4A62B4DB23D8}"/>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3828241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A571C7-1840-4290-9D4D-0205F5A307DE}"/>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FF7DB5B2-444D-4D78-A07A-07D1E077CA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C8507265-D7AF-4081-A17E-31CED8C220E6}"/>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5" name="Symbol zastępczy stopki 4">
            <a:extLst>
              <a:ext uri="{FF2B5EF4-FFF2-40B4-BE49-F238E27FC236}">
                <a16:creationId xmlns:a16="http://schemas.microsoft.com/office/drawing/2014/main" id="{6B2B0726-394B-4D21-817C-A0706306048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2C57149-9925-4E9D-9701-D8B803600F69}"/>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400042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3F1998-761D-4AFB-8FBB-8C136C729AA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FC0199E4-F8F2-40AC-AD7E-B4DDD86E488B}"/>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14B52423-871A-4948-BC98-2A72DF5A90D5}"/>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D1037E94-BCCE-4697-83CA-F2EA2E2372FE}"/>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6" name="Symbol zastępczy stopki 5">
            <a:extLst>
              <a:ext uri="{FF2B5EF4-FFF2-40B4-BE49-F238E27FC236}">
                <a16:creationId xmlns:a16="http://schemas.microsoft.com/office/drawing/2014/main" id="{D7A0E27B-54E1-4E95-A61D-6D512A9D31D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CA46B85-82C1-46A8-93EC-898B8AC8106B}"/>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3450539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D4930D-8FDC-499D-ADD6-41BD804AD123}"/>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E5510CC8-E039-46C4-9490-80BB1F0EB8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78EC2575-AC7D-488F-A0A9-E48EE09E1CD4}"/>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7601C752-4073-41BB-A0D4-6B872178B5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D7C83128-D183-469D-9370-ADEF22DDF3C4}"/>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04031758-7C10-4595-9B80-95B4552BA256}"/>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8" name="Symbol zastępczy stopki 7">
            <a:extLst>
              <a:ext uri="{FF2B5EF4-FFF2-40B4-BE49-F238E27FC236}">
                <a16:creationId xmlns:a16="http://schemas.microsoft.com/office/drawing/2014/main" id="{4EA917FB-BE53-4442-9733-A8D34DCE9B46}"/>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180B413A-90DF-46F4-9B8E-FD103E46C65C}"/>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2209003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6A6FEB-8D66-4EFF-AFDD-3933AC3AB971}"/>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D0216AF0-4303-4064-9FF9-9CBFD92277E2}"/>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4" name="Symbol zastępczy stopki 3">
            <a:extLst>
              <a:ext uri="{FF2B5EF4-FFF2-40B4-BE49-F238E27FC236}">
                <a16:creationId xmlns:a16="http://schemas.microsoft.com/office/drawing/2014/main" id="{9ACFB6C2-626A-4891-B1F1-FC31BE7FB586}"/>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53781809-EFD9-492E-8859-2FC9B4761303}"/>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2024931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4EBD60E-C5B1-47E4-BB36-562F4E5924F0}"/>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3" name="Symbol zastępczy stopki 2">
            <a:extLst>
              <a:ext uri="{FF2B5EF4-FFF2-40B4-BE49-F238E27FC236}">
                <a16:creationId xmlns:a16="http://schemas.microsoft.com/office/drawing/2014/main" id="{DEFA7DF7-488A-4AC9-AD2C-A1786E923FF4}"/>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E428BEFA-61E3-4A97-AA6D-66306554A8C3}"/>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44463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355FD4-EDBE-4B17-B940-6AC84CD0E75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00682319-0859-49CA-86F1-A9B79053D5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44A83BD8-ECBC-40BF-B9AB-53BF61AFBF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A5B47616-2AFC-4881-B7E1-60478C556F32}"/>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6" name="Symbol zastępczy stopki 5">
            <a:extLst>
              <a:ext uri="{FF2B5EF4-FFF2-40B4-BE49-F238E27FC236}">
                <a16:creationId xmlns:a16="http://schemas.microsoft.com/office/drawing/2014/main" id="{0D5262DB-CCBF-4C56-8333-B31131EDF38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22C2C0D-ADC4-411B-B0B2-D538F5893A6A}"/>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2246224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C5A4AC-316D-4E14-9A8F-413F7AF9915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3DB9D1F4-2691-4B17-AEDC-9176C4CB85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E68D598D-EFC1-4BC8-B4DB-85DD170C71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5D845403-3522-473F-8B1D-BA2510350F97}"/>
              </a:ext>
            </a:extLst>
          </p:cNvPr>
          <p:cNvSpPr>
            <a:spLocks noGrp="1"/>
          </p:cNvSpPr>
          <p:nvPr>
            <p:ph type="dt" sz="half" idx="10"/>
          </p:nvPr>
        </p:nvSpPr>
        <p:spPr/>
        <p:txBody>
          <a:bodyPr/>
          <a:lstStyle/>
          <a:p>
            <a:fld id="{71F1C6CA-E28D-4597-B540-D1BC588E7FBB}" type="datetimeFigureOut">
              <a:rPr lang="pl-PL" smtClean="0"/>
              <a:t>19.03.2019</a:t>
            </a:fld>
            <a:endParaRPr lang="pl-PL"/>
          </a:p>
        </p:txBody>
      </p:sp>
      <p:sp>
        <p:nvSpPr>
          <p:cNvPr id="6" name="Symbol zastępczy stopki 5">
            <a:extLst>
              <a:ext uri="{FF2B5EF4-FFF2-40B4-BE49-F238E27FC236}">
                <a16:creationId xmlns:a16="http://schemas.microsoft.com/office/drawing/2014/main" id="{BEA4A884-2AE7-4263-8EFC-FAA478E605F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5A4777F-35CD-415A-9E86-0B5E952D106D}"/>
              </a:ext>
            </a:extLst>
          </p:cNvPr>
          <p:cNvSpPr>
            <a:spLocks noGrp="1"/>
          </p:cNvSpPr>
          <p:nvPr>
            <p:ph type="sldNum" sz="quarter" idx="12"/>
          </p:nvPr>
        </p:nvSpPr>
        <p:spPr/>
        <p:txBody>
          <a:bodyPr/>
          <a:lstStyle/>
          <a:p>
            <a:fld id="{011680FF-0088-4019-A0AC-06A6751237F7}" type="slidenum">
              <a:rPr lang="pl-PL" smtClean="0"/>
              <a:t>‹#›</a:t>
            </a:fld>
            <a:endParaRPr lang="pl-PL"/>
          </a:p>
        </p:txBody>
      </p:sp>
    </p:spTree>
    <p:extLst>
      <p:ext uri="{BB962C8B-B14F-4D97-AF65-F5344CB8AC3E}">
        <p14:creationId xmlns:p14="http://schemas.microsoft.com/office/powerpoint/2010/main" val="272324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6FBB9E3-66D6-4B04-96B6-6C148C56FE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9B5DB9D-4AF8-4052-92DC-A8898DE1CF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60F3924-AF3D-4769-8900-B0B1083E7B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1C6CA-E28D-4597-B540-D1BC588E7FBB}" type="datetimeFigureOut">
              <a:rPr lang="pl-PL" smtClean="0"/>
              <a:t>19.03.2019</a:t>
            </a:fld>
            <a:endParaRPr lang="pl-PL"/>
          </a:p>
        </p:txBody>
      </p:sp>
      <p:sp>
        <p:nvSpPr>
          <p:cNvPr id="5" name="Symbol zastępczy stopki 4">
            <a:extLst>
              <a:ext uri="{FF2B5EF4-FFF2-40B4-BE49-F238E27FC236}">
                <a16:creationId xmlns:a16="http://schemas.microsoft.com/office/drawing/2014/main" id="{13C5CEBE-91E7-4993-9A1A-E389953036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76881189-3C68-4BDD-91BE-CDC5638B42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680FF-0088-4019-A0AC-06A6751237F7}" type="slidenum">
              <a:rPr lang="pl-PL" smtClean="0"/>
              <a:t>‹#›</a:t>
            </a:fld>
            <a:endParaRPr lang="pl-PL"/>
          </a:p>
        </p:txBody>
      </p:sp>
    </p:spTree>
    <p:extLst>
      <p:ext uri="{BB962C8B-B14F-4D97-AF65-F5344CB8AC3E}">
        <p14:creationId xmlns:p14="http://schemas.microsoft.com/office/powerpoint/2010/main" val="2615916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371141-6FA5-42D6-BBCC-9FCFC5513692}"/>
              </a:ext>
            </a:extLst>
          </p:cNvPr>
          <p:cNvSpPr>
            <a:spLocks noGrp="1"/>
          </p:cNvSpPr>
          <p:nvPr>
            <p:ph type="ctrTitle"/>
          </p:nvPr>
        </p:nvSpPr>
        <p:spPr/>
        <p:txBody>
          <a:bodyPr/>
          <a:lstStyle/>
          <a:p>
            <a:r>
              <a:rPr lang="pl-PL" dirty="0">
                <a:latin typeface="Book Antiqua" panose="02040602050305030304" pitchFamily="18" charset="0"/>
              </a:rPr>
              <a:t>Wady oświadczenia woli</a:t>
            </a:r>
          </a:p>
        </p:txBody>
      </p:sp>
      <p:sp>
        <p:nvSpPr>
          <p:cNvPr id="3" name="Podtytuł 2">
            <a:extLst>
              <a:ext uri="{FF2B5EF4-FFF2-40B4-BE49-F238E27FC236}">
                <a16:creationId xmlns:a16="http://schemas.microsoft.com/office/drawing/2014/main" id="{081F7F31-C37E-4903-AC7D-3D305094C537}"/>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609564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Błąd-</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b="1" dirty="0">
                <a:latin typeface="Book Antiqua" panose="02040602050305030304" pitchFamily="18" charset="0"/>
              </a:rPr>
              <a:t>Art. 84 KC Błąd jako wada oświadczenia woli</a:t>
            </a:r>
          </a:p>
          <a:p>
            <a:pPr marL="0" indent="0">
              <a:buNone/>
            </a:pPr>
            <a:r>
              <a:rPr lang="pl-PL" dirty="0">
                <a:latin typeface="Book Antiqua" panose="02040602050305030304" pitchFamily="18" charset="0"/>
              </a:rPr>
              <a:t>§ 1. W razie </a:t>
            </a:r>
            <a:r>
              <a:rPr lang="pl-PL" b="1" dirty="0">
                <a:latin typeface="Book Antiqua" panose="02040602050305030304" pitchFamily="18" charset="0"/>
              </a:rPr>
              <a:t>błędu co do treści czynności prawnej </a:t>
            </a:r>
            <a:r>
              <a:rPr lang="pl-PL" dirty="0">
                <a:latin typeface="Book Antiqua" panose="02040602050305030304" pitchFamily="18" charset="0"/>
              </a:rPr>
              <a:t>można uchylić się od skutków prawnych swego oświadczenia woli. Jeżeli jednak oświadczenie woli było złożone innej osobie, uchylenie się od jego skutków prawnych dopuszczalne jest tylko wtedy, gdy błąd został wywołany przez tę osobę, chociażby bez jej winy, albo gdy wiedziała ona o błędzie lub mogła z łatwością błąd zauważyć; ograniczenie to nie dotyczy czynności prawnej nieodpłatnej.</a:t>
            </a:r>
            <a:br>
              <a:rPr lang="pl-PL" dirty="0">
                <a:latin typeface="Book Antiqua" panose="02040602050305030304" pitchFamily="18" charset="0"/>
              </a:rPr>
            </a:br>
            <a:r>
              <a:rPr lang="pl-PL" dirty="0">
                <a:latin typeface="Book Antiqua" panose="02040602050305030304" pitchFamily="18" charset="0"/>
              </a:rPr>
              <a:t>§ 2. Można powoływać się tylko na błąd uzasadniający przypuszczenie, że gdyby składający oświadczenie woli nie działał pod wpływem błędu i oceniał sprawę rozsądnie, nie złożyłby oświadczenia tej treści </a:t>
            </a:r>
            <a:r>
              <a:rPr lang="pl-PL" b="1" dirty="0">
                <a:latin typeface="Book Antiqua" panose="02040602050305030304" pitchFamily="18" charset="0"/>
              </a:rPr>
              <a:t>(błąd istotny).</a:t>
            </a:r>
            <a:br>
              <a:rPr lang="pl-PL" dirty="0">
                <a:latin typeface="Book Antiqua" panose="02040602050305030304" pitchFamily="18" charset="0"/>
              </a:rPr>
            </a:br>
            <a:endParaRPr lang="pl-PL" dirty="0">
              <a:latin typeface="Book Antiqua" panose="02040602050305030304" pitchFamily="18" charset="0"/>
            </a:endParaRPr>
          </a:p>
          <a:p>
            <a:pPr marL="0" indent="0">
              <a:buNone/>
            </a:pPr>
            <a:r>
              <a:rPr lang="pl-PL" b="1" dirty="0">
                <a:latin typeface="Book Antiqua" panose="02040602050305030304" pitchFamily="18" charset="0"/>
              </a:rPr>
              <a:t>Art. 85 KC Skutki zniekształcenia oświadczenia woli przez </a:t>
            </a:r>
            <a:r>
              <a:rPr lang="pl-PL" b="1" dirty="0">
                <a:solidFill>
                  <a:srgbClr val="FF0000"/>
                </a:solidFill>
                <a:latin typeface="Book Antiqua" panose="02040602050305030304" pitchFamily="18" charset="0"/>
              </a:rPr>
              <a:t>posłańca </a:t>
            </a:r>
          </a:p>
          <a:p>
            <a:pPr marL="0" indent="0">
              <a:buNone/>
            </a:pPr>
            <a:r>
              <a:rPr lang="pl-PL" dirty="0">
                <a:latin typeface="Book Antiqua" panose="02040602050305030304" pitchFamily="18" charset="0"/>
              </a:rPr>
              <a:t>Zniekształcenie oświadczenia woli przez osobę użytą do jego przesłania ma takie same skutki, jak błąd przy złożeniu oświadczenia. </a:t>
            </a:r>
          </a:p>
          <a:p>
            <a:endParaRPr lang="pl-PL" dirty="0"/>
          </a:p>
        </p:txBody>
      </p:sp>
    </p:spTree>
    <p:extLst>
      <p:ext uri="{BB962C8B-B14F-4D97-AF65-F5344CB8AC3E}">
        <p14:creationId xmlns:p14="http://schemas.microsoft.com/office/powerpoint/2010/main" val="18432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Błąd-</a:t>
            </a:r>
          </a:p>
        </p:txBody>
      </p:sp>
      <p:sp>
        <p:nvSpPr>
          <p:cNvPr id="3" name="Symbol zastępczy zawartości 2"/>
          <p:cNvSpPr>
            <a:spLocks noGrp="1"/>
          </p:cNvSpPr>
          <p:nvPr>
            <p:ph idx="1"/>
          </p:nvPr>
        </p:nvSpPr>
        <p:spPr/>
        <p:txBody>
          <a:bodyPr>
            <a:normAutofit/>
          </a:bodyPr>
          <a:lstStyle/>
          <a:p>
            <a:r>
              <a:rPr lang="pl-PL" dirty="0">
                <a:latin typeface="Book Antiqua" panose="02040602050305030304" pitchFamily="18" charset="0"/>
              </a:rPr>
              <a:t>Mylne wyobrażenie o rzeczywistości osoby dokonującej czynności prawnej.</a:t>
            </a:r>
          </a:p>
          <a:p>
            <a:pPr marL="0" indent="0">
              <a:buNone/>
            </a:pPr>
            <a:r>
              <a:rPr lang="pl-PL" dirty="0">
                <a:latin typeface="Book Antiqua" panose="02040602050305030304" pitchFamily="18" charset="0"/>
              </a:rPr>
              <a:t>Błąd musi:</a:t>
            </a:r>
          </a:p>
          <a:p>
            <a:pPr>
              <a:buFont typeface="Wingdings" pitchFamily="2" charset="2"/>
              <a:buChar char="ü"/>
            </a:pPr>
            <a:r>
              <a:rPr lang="pl-PL" dirty="0">
                <a:latin typeface="Book Antiqua" panose="02040602050305030304" pitchFamily="18" charset="0"/>
              </a:rPr>
              <a:t> Dotyczyć </a:t>
            </a:r>
            <a:r>
              <a:rPr lang="pl-PL" b="1" dirty="0">
                <a:solidFill>
                  <a:srgbClr val="FF0000"/>
                </a:solidFill>
                <a:latin typeface="Book Antiqua" panose="02040602050305030304" pitchFamily="18" charset="0"/>
              </a:rPr>
              <a:t>treści</a:t>
            </a:r>
            <a:r>
              <a:rPr lang="pl-PL" dirty="0">
                <a:latin typeface="Book Antiqua" panose="02040602050305030304" pitchFamily="18" charset="0"/>
              </a:rPr>
              <a:t> czynności prawnej</a:t>
            </a:r>
          </a:p>
          <a:p>
            <a:pPr>
              <a:buFont typeface="Wingdings" pitchFamily="2" charset="2"/>
              <a:buChar char="ü"/>
            </a:pPr>
            <a:r>
              <a:rPr lang="pl-PL" dirty="0">
                <a:latin typeface="Book Antiqua" panose="02040602050305030304" pitchFamily="18" charset="0"/>
              </a:rPr>
              <a:t> Być </a:t>
            </a:r>
            <a:r>
              <a:rPr lang="pl-PL" b="1" dirty="0">
                <a:solidFill>
                  <a:srgbClr val="FF0000"/>
                </a:solidFill>
                <a:latin typeface="Book Antiqua" panose="02040602050305030304" pitchFamily="18" charset="0"/>
              </a:rPr>
              <a:t>istotny </a:t>
            </a:r>
            <a:r>
              <a:rPr lang="pl-PL" dirty="0">
                <a:latin typeface="Book Antiqua" panose="02040602050305030304" pitchFamily="18" charset="0"/>
              </a:rPr>
              <a:t>(gdyby składający oświadczenie woli nie działał pod wpływem błędu i oceniał sprawę rozsądnie, nie złożyłby oświadczenia takiej treści)</a:t>
            </a:r>
          </a:p>
          <a:p>
            <a:pPr>
              <a:buFont typeface="Wingdings" pitchFamily="2" charset="2"/>
              <a:buChar char="ü"/>
            </a:pPr>
            <a:endParaRPr lang="pl-PL" dirty="0"/>
          </a:p>
        </p:txBody>
      </p:sp>
    </p:spTree>
    <p:extLst>
      <p:ext uri="{BB962C8B-B14F-4D97-AF65-F5344CB8AC3E}">
        <p14:creationId xmlns:p14="http://schemas.microsoft.com/office/powerpoint/2010/main" val="3468442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Błąd-</a:t>
            </a:r>
          </a:p>
        </p:txBody>
      </p:sp>
      <p:sp>
        <p:nvSpPr>
          <p:cNvPr id="3" name="Symbol zastępczy zawartości 2"/>
          <p:cNvSpPr>
            <a:spLocks noGrp="1"/>
          </p:cNvSpPr>
          <p:nvPr>
            <p:ph idx="1"/>
          </p:nvPr>
        </p:nvSpPr>
        <p:spPr/>
        <p:txBody>
          <a:bodyPr>
            <a:normAutofit/>
          </a:bodyPr>
          <a:lstStyle/>
          <a:p>
            <a:r>
              <a:rPr lang="pl-PL" dirty="0">
                <a:latin typeface="Book Antiqua" panose="02040602050305030304" pitchFamily="18" charset="0"/>
              </a:rPr>
              <a:t>Przesłanki są zaostrzone, gdy chodzi o czynność odpłatną i oświadczenie woli składane jest innej osobie.</a:t>
            </a:r>
          </a:p>
          <a:p>
            <a:pPr marL="0" indent="0">
              <a:buNone/>
            </a:pPr>
            <a:r>
              <a:rPr lang="pl-PL" dirty="0">
                <a:latin typeface="Book Antiqua" panose="02040602050305030304" pitchFamily="18" charset="0"/>
              </a:rPr>
              <a:t>Jeżeli oświadczenie woli było złożone innej osobie, uchylenie się od jego skutków prawnych dopuszczalne jest tylko wtedy, gdy:</a:t>
            </a:r>
          </a:p>
          <a:p>
            <a:pPr>
              <a:buFont typeface="Wingdings" pitchFamily="2" charset="2"/>
              <a:buChar char="ü"/>
            </a:pPr>
            <a:r>
              <a:rPr lang="pl-PL" dirty="0">
                <a:latin typeface="Book Antiqua" panose="02040602050305030304" pitchFamily="18" charset="0"/>
              </a:rPr>
              <a:t> błąd został wywołany przez tę osobę, chociażby bez jej winy, albo</a:t>
            </a:r>
          </a:p>
          <a:p>
            <a:pPr>
              <a:buFont typeface="Wingdings" pitchFamily="2" charset="2"/>
              <a:buChar char="ü"/>
            </a:pPr>
            <a:r>
              <a:rPr lang="pl-PL" dirty="0">
                <a:latin typeface="Book Antiqua" panose="02040602050305030304" pitchFamily="18" charset="0"/>
              </a:rPr>
              <a:t> gdy wiedziała ona o błędzie lub mogła z łatwością błąd zauważyć; ograniczenie to nie dotyczy czynności prawnej nieodpłatnej.</a:t>
            </a:r>
          </a:p>
        </p:txBody>
      </p:sp>
    </p:spTree>
    <p:extLst>
      <p:ext uri="{BB962C8B-B14F-4D97-AF65-F5344CB8AC3E}">
        <p14:creationId xmlns:p14="http://schemas.microsoft.com/office/powerpoint/2010/main" val="1650374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Podstęp-</a:t>
            </a:r>
          </a:p>
        </p:txBody>
      </p:sp>
      <p:sp>
        <p:nvSpPr>
          <p:cNvPr id="3" name="Symbol zastępczy zawartości 2"/>
          <p:cNvSpPr>
            <a:spLocks noGrp="1"/>
          </p:cNvSpPr>
          <p:nvPr>
            <p:ph idx="1"/>
          </p:nvPr>
        </p:nvSpPr>
        <p:spPr/>
        <p:txBody>
          <a:bodyPr>
            <a:normAutofit/>
          </a:bodyPr>
          <a:lstStyle/>
          <a:p>
            <a:pPr marL="0" indent="0">
              <a:buNone/>
            </a:pPr>
            <a:r>
              <a:rPr lang="pl-PL" b="1" dirty="0">
                <a:latin typeface="Book Antiqua" panose="02040602050305030304" pitchFamily="18" charset="0"/>
              </a:rPr>
              <a:t>Art. 86 KC Podstęp jako wada </a:t>
            </a:r>
          </a:p>
          <a:p>
            <a:pPr marL="0" indent="0">
              <a:buNone/>
            </a:pPr>
            <a:r>
              <a:rPr lang="pl-PL" dirty="0">
                <a:latin typeface="Book Antiqua" panose="02040602050305030304" pitchFamily="18" charset="0"/>
              </a:rPr>
              <a:t>§ 1. Jeżeli błąd wywołała druga strona podstępnie, uchylenie się od skutków prawnych oświadczenia woli złożonego pod wpływem błędu może nastąpić </a:t>
            </a:r>
            <a:r>
              <a:rPr lang="pl-PL" b="1" dirty="0">
                <a:latin typeface="Book Antiqua" panose="02040602050305030304" pitchFamily="18" charset="0"/>
              </a:rPr>
              <a:t>także wtedy, gdy błąd nie był istotny, jak również wtedy, gdy nie dotyczył treści czynności prawnej.</a:t>
            </a:r>
            <a:br>
              <a:rPr lang="pl-PL" b="1" dirty="0">
                <a:latin typeface="Book Antiqua" panose="02040602050305030304" pitchFamily="18" charset="0"/>
              </a:rPr>
            </a:br>
            <a:r>
              <a:rPr lang="pl-PL" dirty="0">
                <a:latin typeface="Book Antiqua" panose="02040602050305030304" pitchFamily="18" charset="0"/>
              </a:rPr>
              <a:t>§ 2. </a:t>
            </a:r>
            <a:r>
              <a:rPr lang="pl-PL" b="1" dirty="0">
                <a:latin typeface="Book Antiqua" panose="02040602050305030304" pitchFamily="18" charset="0"/>
              </a:rPr>
              <a:t>Podstęp osoby trzeciej </a:t>
            </a:r>
            <a:r>
              <a:rPr lang="pl-PL" dirty="0">
                <a:latin typeface="Book Antiqua" panose="02040602050305030304" pitchFamily="18" charset="0"/>
              </a:rPr>
              <a:t>jest </a:t>
            </a:r>
            <a:r>
              <a:rPr lang="pl-PL" u="sng" dirty="0">
                <a:latin typeface="Book Antiqua" panose="02040602050305030304" pitchFamily="18" charset="0"/>
              </a:rPr>
              <a:t>jednoznaczny</a:t>
            </a:r>
            <a:r>
              <a:rPr lang="pl-PL" dirty="0">
                <a:latin typeface="Book Antiqua" panose="02040602050305030304" pitchFamily="18" charset="0"/>
              </a:rPr>
              <a:t> z podstępem strony, jeżeli ta o podstępie wiedziała i nie zawiadomiła o nim drugiej strony albo jeżeli czynność prawna była nieodpłatna.</a:t>
            </a:r>
          </a:p>
          <a:p>
            <a:endParaRPr lang="pl-PL" dirty="0">
              <a:latin typeface="Book Antiqua" panose="02040602050305030304" pitchFamily="18" charset="0"/>
            </a:endParaRPr>
          </a:p>
        </p:txBody>
      </p:sp>
    </p:spTree>
    <p:extLst>
      <p:ext uri="{BB962C8B-B14F-4D97-AF65-F5344CB8AC3E}">
        <p14:creationId xmlns:p14="http://schemas.microsoft.com/office/powerpoint/2010/main" val="3506227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Podstęp-</a:t>
            </a:r>
          </a:p>
        </p:txBody>
      </p:sp>
      <p:sp>
        <p:nvSpPr>
          <p:cNvPr id="3" name="Symbol zastępczy zawartości 2"/>
          <p:cNvSpPr>
            <a:spLocks noGrp="1"/>
          </p:cNvSpPr>
          <p:nvPr>
            <p:ph idx="1"/>
          </p:nvPr>
        </p:nvSpPr>
        <p:spPr/>
        <p:txBody>
          <a:bodyPr/>
          <a:lstStyle/>
          <a:p>
            <a:r>
              <a:rPr lang="pl-PL" dirty="0">
                <a:latin typeface="Book Antiqua" panose="02040602050305030304" pitchFamily="18" charset="0"/>
              </a:rPr>
              <a:t>Kwalifikowana postać błędu: mylne wyobrażenie o rzeczywistości osoby składającej oświadczenie woli, </a:t>
            </a:r>
            <a:r>
              <a:rPr lang="pl-PL" b="1" dirty="0">
                <a:latin typeface="Book Antiqua" panose="02040602050305030304" pitchFamily="18" charset="0"/>
              </a:rPr>
              <a:t>spowodowane przez naganne zachowanie się drugiej strony</a:t>
            </a:r>
          </a:p>
          <a:p>
            <a:r>
              <a:rPr lang="pl-PL" dirty="0">
                <a:latin typeface="Book Antiqua" panose="02040602050305030304" pitchFamily="18" charset="0"/>
              </a:rPr>
              <a:t>Liberalizacja przesłanek:</a:t>
            </a:r>
          </a:p>
          <a:p>
            <a:pPr marL="0" indent="0">
              <a:buNone/>
            </a:pPr>
            <a:r>
              <a:rPr lang="pl-PL" dirty="0">
                <a:latin typeface="Book Antiqua" panose="02040602050305030304" pitchFamily="18" charset="0"/>
                <a:sym typeface="Wingdings" pitchFamily="2" charset="2"/>
              </a:rPr>
              <a:t> b</a:t>
            </a:r>
            <a:r>
              <a:rPr lang="pl-PL" dirty="0">
                <a:latin typeface="Book Antiqua" panose="02040602050305030304" pitchFamily="18" charset="0"/>
              </a:rPr>
              <a:t>łąd nie musi być istotny ani dotyczyć treści czynności prawnej</a:t>
            </a:r>
          </a:p>
        </p:txBody>
      </p:sp>
    </p:spTree>
    <p:extLst>
      <p:ext uri="{BB962C8B-B14F-4D97-AF65-F5344CB8AC3E}">
        <p14:creationId xmlns:p14="http://schemas.microsoft.com/office/powerpoint/2010/main" val="2219577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Groźba-</a:t>
            </a:r>
          </a:p>
        </p:txBody>
      </p:sp>
      <p:sp>
        <p:nvSpPr>
          <p:cNvPr id="3" name="Symbol zastępczy zawartości 2"/>
          <p:cNvSpPr>
            <a:spLocks noGrp="1"/>
          </p:cNvSpPr>
          <p:nvPr>
            <p:ph idx="1"/>
          </p:nvPr>
        </p:nvSpPr>
        <p:spPr/>
        <p:txBody>
          <a:bodyPr/>
          <a:lstStyle/>
          <a:p>
            <a:pPr marL="0" indent="0">
              <a:buNone/>
            </a:pPr>
            <a:r>
              <a:rPr lang="pl-PL" b="1" dirty="0">
                <a:latin typeface="Book Antiqua" panose="02040602050305030304" pitchFamily="18" charset="0"/>
              </a:rPr>
              <a:t>Art. 87 KC Groźba jako wada oświadczenia woli</a:t>
            </a:r>
          </a:p>
          <a:p>
            <a:pPr marL="0" indent="0">
              <a:buNone/>
            </a:pPr>
            <a:r>
              <a:rPr lang="pl-PL" dirty="0">
                <a:latin typeface="Book Antiqua" panose="02040602050305030304" pitchFamily="18" charset="0"/>
              </a:rPr>
              <a:t>Kto złożył oświadczenie woli pod wpływem bezprawnej groźby drugiej strony lub osoby trzeciej, ten może uchylić się od skutków prawnych swego oświadczenia, jeżeli z okoliczności wynika, że mógł się obawiać, iż jemu samemu lub innej osobie grozi poważne niebezpieczeństwo osobiste lub majątkowe. </a:t>
            </a:r>
          </a:p>
          <a:p>
            <a:endParaRPr lang="pl-PL" dirty="0"/>
          </a:p>
        </p:txBody>
      </p:sp>
    </p:spTree>
    <p:extLst>
      <p:ext uri="{BB962C8B-B14F-4D97-AF65-F5344CB8AC3E}">
        <p14:creationId xmlns:p14="http://schemas.microsoft.com/office/powerpoint/2010/main" val="2392683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Groźba-</a:t>
            </a:r>
          </a:p>
        </p:txBody>
      </p:sp>
      <p:sp>
        <p:nvSpPr>
          <p:cNvPr id="3" name="Symbol zastępczy zawartości 2"/>
          <p:cNvSpPr>
            <a:spLocks noGrp="1"/>
          </p:cNvSpPr>
          <p:nvPr>
            <p:ph idx="1"/>
          </p:nvPr>
        </p:nvSpPr>
        <p:spPr/>
        <p:txBody>
          <a:bodyPr>
            <a:normAutofit/>
          </a:bodyPr>
          <a:lstStyle/>
          <a:p>
            <a:r>
              <a:rPr lang="pl-PL" dirty="0">
                <a:latin typeface="Book Antiqua" panose="02040602050305030304" pitchFamily="18" charset="0"/>
              </a:rPr>
              <a:t>Złożenie oświadczenia woli następuje w obawie, że spełnią się niekorzystne następstwa natury osobistej lub majątkowe, które zapowiedziała druga strona czynności prawnej lub osoba trzecia.</a:t>
            </a:r>
          </a:p>
          <a:p>
            <a:r>
              <a:rPr lang="pl-PL" dirty="0">
                <a:latin typeface="Book Antiqua" panose="02040602050305030304" pitchFamily="18" charset="0"/>
              </a:rPr>
              <a:t>Przymus psychiczny nie wyłącza świadomości i swobody, ostateczna decyzja złożenia oświadczenia woli należy do składającego oświadczenie</a:t>
            </a:r>
          </a:p>
          <a:p>
            <a:endParaRPr lang="pl-PL" dirty="0"/>
          </a:p>
        </p:txBody>
      </p:sp>
    </p:spTree>
    <p:extLst>
      <p:ext uri="{BB962C8B-B14F-4D97-AF65-F5344CB8AC3E}">
        <p14:creationId xmlns:p14="http://schemas.microsoft.com/office/powerpoint/2010/main" val="849329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Groźba-</a:t>
            </a:r>
            <a:endParaRPr lang="pl-PL" b="1" dirty="0">
              <a:latin typeface="Book Antiqua" panose="02040602050305030304" pitchFamily="18" charset="0"/>
            </a:endParaRPr>
          </a:p>
        </p:txBody>
      </p:sp>
      <p:sp>
        <p:nvSpPr>
          <p:cNvPr id="3" name="Symbol zastępczy zawartości 2"/>
          <p:cNvSpPr>
            <a:spLocks noGrp="1"/>
          </p:cNvSpPr>
          <p:nvPr>
            <p:ph idx="1"/>
          </p:nvPr>
        </p:nvSpPr>
        <p:spPr/>
        <p:txBody>
          <a:bodyPr>
            <a:normAutofit fontScale="85000" lnSpcReduction="20000"/>
          </a:bodyPr>
          <a:lstStyle/>
          <a:p>
            <a:r>
              <a:rPr lang="pl-PL" dirty="0">
                <a:latin typeface="Book Antiqua" panose="02040602050305030304" pitchFamily="18" charset="0"/>
              </a:rPr>
              <a:t>Groźba musi być:</a:t>
            </a:r>
          </a:p>
          <a:p>
            <a:pPr>
              <a:buFont typeface="Wingdings" pitchFamily="2" charset="2"/>
              <a:buChar char="ü"/>
            </a:pPr>
            <a:r>
              <a:rPr lang="pl-PL" cap="small" dirty="0">
                <a:latin typeface="Book Antiqua" panose="02040602050305030304" pitchFamily="18" charset="0"/>
              </a:rPr>
              <a:t>Bezprawna:</a:t>
            </a:r>
          </a:p>
          <a:p>
            <a:pPr>
              <a:buFont typeface="Wingdings" panose="05000000000000000000" pitchFamily="2" charset="2"/>
              <a:buChar char="q"/>
            </a:pPr>
            <a:r>
              <a:rPr lang="pl-PL" b="1" dirty="0">
                <a:latin typeface="Book Antiqua" panose="02040602050305030304" pitchFamily="18" charset="0"/>
              </a:rPr>
              <a:t>zapowiedź zachowania zabronionego przez ustawę</a:t>
            </a:r>
            <a:r>
              <a:rPr lang="pl-PL" dirty="0">
                <a:latin typeface="Book Antiqua" panose="02040602050305030304" pitchFamily="18" charset="0"/>
              </a:rPr>
              <a:t> </a:t>
            </a:r>
            <a:br>
              <a:rPr lang="pl-PL" dirty="0">
                <a:latin typeface="Book Antiqua" panose="02040602050305030304" pitchFamily="18" charset="0"/>
              </a:rPr>
            </a:br>
            <a:r>
              <a:rPr lang="pl-PL" dirty="0">
                <a:latin typeface="Book Antiqua" panose="02040602050305030304" pitchFamily="18" charset="0"/>
              </a:rPr>
              <a:t>(np. popełnienia przestępstwa) </a:t>
            </a:r>
          </a:p>
          <a:p>
            <a:pPr>
              <a:buFont typeface="Wingdings" panose="05000000000000000000" pitchFamily="2" charset="2"/>
              <a:buChar char="q"/>
            </a:pPr>
            <a:r>
              <a:rPr lang="pl-PL" b="1" dirty="0">
                <a:latin typeface="Book Antiqua" panose="02040602050305030304" pitchFamily="18" charset="0"/>
              </a:rPr>
              <a:t>zapowiedź zachowania  sprzecznego z zasadami współżycia społecznego</a:t>
            </a:r>
            <a:r>
              <a:rPr lang="pl-PL" dirty="0">
                <a:latin typeface="Book Antiqua" panose="02040602050305030304" pitchFamily="18" charset="0"/>
              </a:rPr>
              <a:t> (np. groźba popełnienia samobójstwa)</a:t>
            </a:r>
          </a:p>
          <a:p>
            <a:pPr>
              <a:buFont typeface="Wingdings" panose="05000000000000000000" pitchFamily="2" charset="2"/>
              <a:buChar char="q"/>
            </a:pPr>
            <a:r>
              <a:rPr lang="pl-PL" b="1" dirty="0">
                <a:latin typeface="Book Antiqua" panose="02040602050305030304" pitchFamily="18" charset="0"/>
              </a:rPr>
              <a:t>groźba skorzystania ze środków dozwolonych przez prawo, które nie służą dochodzeniu złożenia oświadczenia woli </a:t>
            </a:r>
            <a:br>
              <a:rPr lang="pl-PL" b="1" dirty="0">
                <a:latin typeface="Book Antiqua" panose="02040602050305030304" pitchFamily="18" charset="0"/>
              </a:rPr>
            </a:br>
            <a:r>
              <a:rPr lang="pl-PL" dirty="0">
                <a:latin typeface="Book Antiqua" panose="02040602050305030304" pitchFamily="18" charset="0"/>
              </a:rPr>
              <a:t>(np. zapowiedź zawiadomienia o przestępstwie, gdyby jego sprawca nie zawarł umowy z grożącą tym osobą)</a:t>
            </a:r>
          </a:p>
          <a:p>
            <a:pPr>
              <a:buFont typeface="Wingdings" pitchFamily="2" charset="2"/>
              <a:buChar char="ü"/>
            </a:pPr>
            <a:r>
              <a:rPr lang="pl-PL" cap="small" dirty="0">
                <a:latin typeface="Book Antiqua" panose="02040602050305030304" pitchFamily="18" charset="0"/>
              </a:rPr>
              <a:t>Poważna </a:t>
            </a:r>
            <a:r>
              <a:rPr lang="pl-PL" dirty="0">
                <a:latin typeface="Book Antiqua" panose="02040602050305030304" pitchFamily="18" charset="0"/>
              </a:rPr>
              <a:t>(realne niebezpieczeństwo, oceniane w sposób obiektywny)</a:t>
            </a:r>
          </a:p>
          <a:p>
            <a:pPr>
              <a:buFont typeface="Wingdings" pitchFamily="2" charset="2"/>
              <a:buChar char="ü"/>
            </a:pPr>
            <a:r>
              <a:rPr lang="pl-PL" cap="small" dirty="0">
                <a:latin typeface="Book Antiqua" panose="02040602050305030304" pitchFamily="18" charset="0"/>
              </a:rPr>
              <a:t>Doniosła</a:t>
            </a:r>
            <a:r>
              <a:rPr lang="pl-PL" dirty="0">
                <a:latin typeface="Book Antiqua" panose="02040602050305030304" pitchFamily="18" charset="0"/>
              </a:rPr>
              <a:t> (rodzaj niebezpieczeństwa zapowiedziany w groźbie nie jest nieznaczny, np. afront towarzyski, itp.)</a:t>
            </a:r>
          </a:p>
        </p:txBody>
      </p:sp>
    </p:spTree>
    <p:extLst>
      <p:ext uri="{BB962C8B-B14F-4D97-AF65-F5344CB8AC3E}">
        <p14:creationId xmlns:p14="http://schemas.microsoft.com/office/powerpoint/2010/main" val="2311952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świadczenia woli</a:t>
            </a:r>
          </a:p>
        </p:txBody>
      </p:sp>
      <p:sp>
        <p:nvSpPr>
          <p:cNvPr id="3" name="Symbol zastępczy zawartości 2"/>
          <p:cNvSpPr>
            <a:spLocks noGrp="1"/>
          </p:cNvSpPr>
          <p:nvPr>
            <p:ph idx="1"/>
          </p:nvPr>
        </p:nvSpPr>
        <p:spPr>
          <a:xfrm>
            <a:off x="1981200" y="1600200"/>
            <a:ext cx="5842992" cy="4565104"/>
          </a:xfrm>
        </p:spPr>
        <p:txBody>
          <a:bodyPr/>
          <a:lstStyle/>
          <a:p>
            <a:r>
              <a:rPr lang="pl-PL" dirty="0">
                <a:latin typeface="Book Antiqua" panose="02040602050305030304" pitchFamily="18" charset="0"/>
              </a:rPr>
              <a:t>Brak świadomości i swobody</a:t>
            </a:r>
          </a:p>
          <a:p>
            <a:r>
              <a:rPr lang="pl-PL" dirty="0">
                <a:latin typeface="Book Antiqua" panose="02040602050305030304" pitchFamily="18" charset="0"/>
              </a:rPr>
              <a:t>Pozorność</a:t>
            </a:r>
          </a:p>
          <a:p>
            <a:endParaRPr lang="pl-PL" dirty="0">
              <a:latin typeface="Book Antiqua" panose="02040602050305030304" pitchFamily="18" charset="0"/>
            </a:endParaRPr>
          </a:p>
          <a:p>
            <a:r>
              <a:rPr lang="pl-PL" dirty="0">
                <a:latin typeface="Book Antiqua" panose="02040602050305030304" pitchFamily="18" charset="0"/>
              </a:rPr>
              <a:t>Błąd</a:t>
            </a:r>
          </a:p>
          <a:p>
            <a:r>
              <a:rPr lang="pl-PL" dirty="0">
                <a:latin typeface="Book Antiqua" panose="02040602050305030304" pitchFamily="18" charset="0"/>
              </a:rPr>
              <a:t>Podstęp</a:t>
            </a:r>
          </a:p>
          <a:p>
            <a:r>
              <a:rPr lang="pl-PL" dirty="0">
                <a:latin typeface="Book Antiqua" panose="02040602050305030304" pitchFamily="18" charset="0"/>
              </a:rPr>
              <a:t>Groźba</a:t>
            </a:r>
          </a:p>
          <a:p>
            <a:endParaRPr lang="pl-PL" dirty="0">
              <a:latin typeface="Book Antiqua" panose="02040602050305030304" pitchFamily="18" charset="0"/>
            </a:endParaRPr>
          </a:p>
        </p:txBody>
      </p:sp>
      <p:sp>
        <p:nvSpPr>
          <p:cNvPr id="4" name="Nawias klamrowy zamykający 3"/>
          <p:cNvSpPr/>
          <p:nvPr/>
        </p:nvSpPr>
        <p:spPr>
          <a:xfrm>
            <a:off x="7499354" y="1700808"/>
            <a:ext cx="155448" cy="127444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7869623" y="2023974"/>
            <a:ext cx="2448272" cy="646331"/>
          </a:xfrm>
          <a:prstGeom prst="rect">
            <a:avLst/>
          </a:prstGeom>
          <a:noFill/>
        </p:spPr>
        <p:txBody>
          <a:bodyPr wrap="square" rtlCol="0">
            <a:spAutoFit/>
          </a:bodyPr>
          <a:lstStyle/>
          <a:p>
            <a:pPr algn="ctr"/>
            <a:r>
              <a:rPr lang="pl-PL" dirty="0">
                <a:latin typeface="Book Antiqua" panose="02040602050305030304" pitchFamily="18" charset="0"/>
              </a:rPr>
              <a:t>Czynność prawna jest </a:t>
            </a:r>
            <a:r>
              <a:rPr lang="pl-PL" b="1" dirty="0">
                <a:latin typeface="Book Antiqua" panose="02040602050305030304" pitchFamily="18" charset="0"/>
              </a:rPr>
              <a:t>nieważna</a:t>
            </a:r>
          </a:p>
        </p:txBody>
      </p:sp>
      <p:sp>
        <p:nvSpPr>
          <p:cNvPr id="6" name="Nawias klamrowy zamykający 5"/>
          <p:cNvSpPr/>
          <p:nvPr/>
        </p:nvSpPr>
        <p:spPr>
          <a:xfrm>
            <a:off x="4288307" y="3356992"/>
            <a:ext cx="936104" cy="18722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5596479" y="4108430"/>
            <a:ext cx="3168352" cy="646331"/>
          </a:xfrm>
          <a:prstGeom prst="rect">
            <a:avLst/>
          </a:prstGeom>
          <a:noFill/>
        </p:spPr>
        <p:txBody>
          <a:bodyPr wrap="square" rtlCol="0">
            <a:spAutoFit/>
          </a:bodyPr>
          <a:lstStyle/>
          <a:p>
            <a:r>
              <a:rPr lang="pl-PL" dirty="0">
                <a:latin typeface="Book Antiqua" panose="02040602050305030304" pitchFamily="18" charset="0"/>
              </a:rPr>
              <a:t>Czynność prawna jest wzruszalna</a:t>
            </a:r>
          </a:p>
        </p:txBody>
      </p:sp>
    </p:spTree>
    <p:extLst>
      <p:ext uri="{BB962C8B-B14F-4D97-AF65-F5344CB8AC3E}">
        <p14:creationId xmlns:p14="http://schemas.microsoft.com/office/powerpoint/2010/main" val="2687106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Wady oświadczenia woli</a:t>
            </a:r>
          </a:p>
        </p:txBody>
      </p:sp>
      <p:sp>
        <p:nvSpPr>
          <p:cNvPr id="3" name="Symbol zastępczy zawartości 2"/>
          <p:cNvSpPr>
            <a:spLocks noGrp="1"/>
          </p:cNvSpPr>
          <p:nvPr>
            <p:ph idx="1"/>
          </p:nvPr>
        </p:nvSpPr>
        <p:spPr/>
        <p:txBody>
          <a:bodyPr>
            <a:normAutofit/>
          </a:bodyPr>
          <a:lstStyle/>
          <a:p>
            <a:pPr marL="0" indent="0">
              <a:buNone/>
            </a:pPr>
            <a:r>
              <a:rPr lang="pl-PL" b="1" dirty="0">
                <a:latin typeface="Book Antiqua" panose="02040602050305030304" pitchFamily="18" charset="0"/>
              </a:rPr>
              <a:t>Art. 88 KC</a:t>
            </a:r>
          </a:p>
          <a:p>
            <a:pPr marL="0" indent="0">
              <a:buNone/>
            </a:pPr>
            <a:r>
              <a:rPr lang="pl-PL" b="1" dirty="0">
                <a:latin typeface="Book Antiqua" panose="02040602050305030304" pitchFamily="18" charset="0"/>
              </a:rPr>
              <a:t>Uchylenie się od skutków prawnych błędu lub groźby </a:t>
            </a:r>
          </a:p>
          <a:p>
            <a:pPr marL="0" indent="0">
              <a:buNone/>
            </a:pPr>
            <a:r>
              <a:rPr lang="pl-PL" dirty="0">
                <a:latin typeface="Book Antiqua" panose="02040602050305030304" pitchFamily="18" charset="0"/>
              </a:rPr>
              <a:t>§ 1. Uchylenie się od skutków prawnych oświadczenia woli, które zostało złożone innej osobie pod wpływem błędu lub groźby, następuje </a:t>
            </a:r>
            <a:r>
              <a:rPr lang="pl-PL" b="1" dirty="0">
                <a:latin typeface="Book Antiqua" panose="02040602050305030304" pitchFamily="18" charset="0"/>
              </a:rPr>
              <a:t>przez oświadczenie złożone tej osobie na piśmie</a:t>
            </a:r>
            <a:r>
              <a:rPr lang="pl-PL" dirty="0">
                <a:latin typeface="Book Antiqua" panose="02040602050305030304" pitchFamily="18" charset="0"/>
              </a:rPr>
              <a:t>.</a:t>
            </a:r>
            <a:br>
              <a:rPr lang="pl-PL" dirty="0">
                <a:latin typeface="Book Antiqua" panose="02040602050305030304" pitchFamily="18" charset="0"/>
              </a:rPr>
            </a:br>
            <a:r>
              <a:rPr lang="pl-PL" dirty="0">
                <a:latin typeface="Book Antiqua" panose="02040602050305030304" pitchFamily="18" charset="0"/>
              </a:rPr>
              <a:t>§ 2. Uprawnienie do uchylenia się </a:t>
            </a:r>
            <a:r>
              <a:rPr lang="pl-PL" b="1" dirty="0">
                <a:latin typeface="Book Antiqua" panose="02040602050305030304" pitchFamily="18" charset="0"/>
              </a:rPr>
              <a:t>wygasa</a:t>
            </a:r>
            <a:r>
              <a:rPr lang="pl-PL" dirty="0">
                <a:latin typeface="Book Antiqua" panose="02040602050305030304" pitchFamily="18" charset="0"/>
              </a:rPr>
              <a:t>: w razie błędu - z upływem roku od jego wykrycia, a w razie groźby - z upływem roku od chwili, kiedy stan obawy ustał.</a:t>
            </a:r>
          </a:p>
          <a:p>
            <a:endParaRPr lang="pl-PL" dirty="0"/>
          </a:p>
        </p:txBody>
      </p:sp>
    </p:spTree>
    <p:extLst>
      <p:ext uri="{BB962C8B-B14F-4D97-AF65-F5344CB8AC3E}">
        <p14:creationId xmlns:p14="http://schemas.microsoft.com/office/powerpoint/2010/main" val="3529258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Wady oświadczenia woli</a:t>
            </a:r>
          </a:p>
        </p:txBody>
      </p:sp>
      <p:sp>
        <p:nvSpPr>
          <p:cNvPr id="3" name="Symbol zastępczy zawartości 2"/>
          <p:cNvSpPr>
            <a:spLocks noGrp="1"/>
          </p:cNvSpPr>
          <p:nvPr>
            <p:ph idx="1"/>
          </p:nvPr>
        </p:nvSpPr>
        <p:spPr/>
        <p:txBody>
          <a:bodyPr>
            <a:normAutofit/>
          </a:bodyPr>
          <a:lstStyle/>
          <a:p>
            <a:r>
              <a:rPr lang="pl-PL" dirty="0">
                <a:latin typeface="Book Antiqua" panose="02040602050305030304" pitchFamily="18" charset="0"/>
              </a:rPr>
              <a:t>nieprawidłowości związane ze złożeniem oświadczenia woli</a:t>
            </a:r>
          </a:p>
          <a:p>
            <a:r>
              <a:rPr lang="pl-PL" dirty="0">
                <a:latin typeface="Book Antiqua" panose="02040602050305030304" pitchFamily="18" charset="0"/>
              </a:rPr>
              <a:t>mają charakter normatywny – przesłanki ich wystąpienia są szczegółowo uregulowane przez ustawodawcę</a:t>
            </a:r>
          </a:p>
          <a:p>
            <a:r>
              <a:rPr lang="pl-PL" dirty="0">
                <a:latin typeface="Book Antiqua" panose="02040602050305030304" pitchFamily="18" charset="0"/>
              </a:rPr>
              <a:t>regulują je przepisy </a:t>
            </a:r>
            <a:r>
              <a:rPr lang="pl-PL" b="1" dirty="0">
                <a:latin typeface="Book Antiqua" panose="02040602050305030304" pitchFamily="18" charset="0"/>
              </a:rPr>
              <a:t>bezwzględnie</a:t>
            </a:r>
            <a:r>
              <a:rPr lang="pl-PL" dirty="0">
                <a:latin typeface="Book Antiqua" panose="02040602050305030304" pitchFamily="18" charset="0"/>
              </a:rPr>
              <a:t> obowiązujące</a:t>
            </a:r>
          </a:p>
          <a:p>
            <a:r>
              <a:rPr lang="pl-PL" dirty="0">
                <a:latin typeface="Book Antiqua" panose="02040602050305030304" pitchFamily="18" charset="0"/>
              </a:rPr>
              <a:t>przy niektórych oświadczeniach woli mogą występować pewne odmienności (np.– co do testamentu- art. 945)</a:t>
            </a:r>
          </a:p>
          <a:p>
            <a:endParaRPr lang="pl-PL" dirty="0"/>
          </a:p>
        </p:txBody>
      </p:sp>
    </p:spTree>
    <p:extLst>
      <p:ext uri="{BB962C8B-B14F-4D97-AF65-F5344CB8AC3E}">
        <p14:creationId xmlns:p14="http://schemas.microsoft.com/office/powerpoint/2010/main" val="1382854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Kazus 1</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latin typeface="Book Antiqua" panose="02040602050305030304" pitchFamily="18" charset="0"/>
              </a:rPr>
              <a:t>Eulalia Z. została zmuszona do podpisania umowy, przenoszącej własność jej samochodu na Cypriana P. – Cyprian pojawił się u niej z gotową umową, a gdy Eulalia odmówiła złożenia podpisu, Cyprian przemocą włożył jej długopis w dłoń, skierował ją nad kartę z treścią umowy i powiódł nią, odwzorowując litery składające się na imię i nazwisko Eulalii. Zrozpaczona Eulalia postanowiła zasięgnąć rady swojego przyjaciela, studenta administracji, który właśnie zdał egzamin z podstaw prawa cywilnego. Przyjaciel powiedział Eulalii, żeby się nie martwiła, bowiem czynność ta – jako obarczona błędem  oświadczenia woli w postaci braku świadomości i swobody – jest nieważna i nie rodzi żadnych skutków prawnych.</a:t>
            </a:r>
          </a:p>
          <a:p>
            <a:pPr algn="just"/>
            <a:r>
              <a:rPr lang="pl-PL" dirty="0">
                <a:latin typeface="Book Antiqua" panose="02040602050305030304" pitchFamily="18" charset="0"/>
              </a:rPr>
              <a:t>Czy przyjaciel Eulalii ma rację?</a:t>
            </a:r>
          </a:p>
        </p:txBody>
      </p:sp>
    </p:spTree>
    <p:extLst>
      <p:ext uri="{BB962C8B-B14F-4D97-AF65-F5344CB8AC3E}">
        <p14:creationId xmlns:p14="http://schemas.microsoft.com/office/powerpoint/2010/main" val="3708640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Kazus 2</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latin typeface="Book Antiqua" panose="02040602050305030304" pitchFamily="18" charset="0"/>
              </a:rPr>
              <a:t>Pewnego dnia Anatol W. z przerażeniem odkrył, że gdzieś zniknął jego ukochany chomik, Puszek, który nie tylko był jego ulubionym zwierzątkiem, lecz także należał do bardzo rzadkiej i drogiej rasy i był jedynym chomikiem tego gatunku w całej Polsce. Anatol w skrzynce pocztowej znalazł niepokojący list, którego treść głosiła:</a:t>
            </a:r>
          </a:p>
          <a:p>
            <a:pPr marL="0" indent="0" algn="just">
              <a:buNone/>
            </a:pPr>
            <a:r>
              <a:rPr lang="pl-PL" dirty="0">
                <a:latin typeface="Book Antiqua" panose="02040602050305030304" pitchFamily="18" charset="0"/>
              </a:rPr>
              <a:t>„Jeśli nie darujesz Igorowi P. swojego </a:t>
            </a:r>
            <a:r>
              <a:rPr lang="pl-PL" dirty="0" err="1">
                <a:latin typeface="Book Antiqua" panose="02040602050305030304" pitchFamily="18" charset="0"/>
              </a:rPr>
              <a:t>Harleya</a:t>
            </a:r>
            <a:r>
              <a:rPr lang="pl-PL" dirty="0">
                <a:latin typeface="Book Antiqua" panose="02040602050305030304" pitchFamily="18" charset="0"/>
              </a:rPr>
              <a:t>, Puszek umrze.”</a:t>
            </a:r>
            <a:br>
              <a:rPr lang="pl-PL" dirty="0">
                <a:latin typeface="Book Antiqua" panose="02040602050305030304" pitchFamily="18" charset="0"/>
              </a:rPr>
            </a:br>
            <a:r>
              <a:rPr lang="pl-PL" dirty="0">
                <a:latin typeface="Book Antiqua" panose="02040602050305030304" pitchFamily="18" charset="0"/>
              </a:rPr>
              <a:t>List był podpisany przez Edmunda H., znanego z bezwzględności wobec zwierząt lokalnego chuligana, kuzyna Igora P. Bojąc się o życie swojego chomika, Anatol W. zawarł z Igorem P. umowę darowizny swojego </a:t>
            </a:r>
            <a:r>
              <a:rPr lang="pl-PL" dirty="0" err="1">
                <a:latin typeface="Book Antiqua" panose="02040602050305030304" pitchFamily="18" charset="0"/>
              </a:rPr>
              <a:t>Harleya</a:t>
            </a:r>
            <a:r>
              <a:rPr lang="pl-PL" dirty="0">
                <a:latin typeface="Book Antiqua" panose="02040602050305030304" pitchFamily="18" charset="0"/>
              </a:rPr>
              <a:t>. Po dwóch tygodniach Anatol znalazł pod drzwiami klatkę, w której znajdował się Puszek – cały i zdrowy.</a:t>
            </a:r>
          </a:p>
          <a:p>
            <a:pPr algn="just"/>
            <a:r>
              <a:rPr lang="pl-PL" dirty="0">
                <a:latin typeface="Book Antiqua" panose="02040602050305030304" pitchFamily="18" charset="0"/>
              </a:rPr>
              <a:t>Doradź Anatolowi, co może zrobić, by odzyskać motocykl.</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1646010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Kazus 3</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latin typeface="Book Antiqua" panose="02040602050305030304" pitchFamily="18" charset="0"/>
              </a:rPr>
              <a:t>Euzebiusz C. jest wielkim miłośnikiem Napoleona Bonaparte. Pewnego dnia zauważył, że na sprzedaż został wystawiony piękny pałacyk, położony niedaleko jego rodzinnej miejscowości. Euzebiusz pojechał obejrzeć pałacyk – oprowadzał go właściciel, Hieronim P. W pewnym momencie Euzebiusz skomentował wystrój pałacyku, mówiąc, że przypomina mu on styl </a:t>
            </a:r>
            <a:r>
              <a:rPr lang="pl-PL" i="1" dirty="0" err="1">
                <a:latin typeface="Book Antiqua" panose="02040602050305030304" pitchFamily="18" charset="0"/>
              </a:rPr>
              <a:t>empire</a:t>
            </a:r>
            <a:r>
              <a:rPr lang="pl-PL" i="1" dirty="0">
                <a:latin typeface="Book Antiqua" panose="02040602050305030304" pitchFamily="18" charset="0"/>
              </a:rPr>
              <a:t>, </a:t>
            </a:r>
            <a:r>
              <a:rPr lang="pl-PL" dirty="0">
                <a:latin typeface="Book Antiqua" panose="02040602050305030304" pitchFamily="18" charset="0"/>
              </a:rPr>
              <a:t>czyli ten obowiązujący za panowania Napoleona Bonaparte, którego bardzo podziwia. Chcący szybko sprzedać pałacyk Hieronim P., wyczuwając okazję, skłamał, że kiedyś w tym pałacyku na parę dni zatrzymał się nie kto inny, a sam Napoleon, a w jednym z pokoi zachowało się nawet łoże, w którym spał. Zachwycony Euzebiusz nabył pałacyk. Po roku jednak dowiedział się, że został oszukany i pałacyk stracił dla niego cały swój powab.</a:t>
            </a:r>
          </a:p>
          <a:p>
            <a:pPr algn="just"/>
            <a:r>
              <a:rPr lang="pl-PL" dirty="0">
                <a:latin typeface="Book Antiqua" panose="02040602050305030304" pitchFamily="18" charset="0"/>
              </a:rPr>
              <a:t>Doradź Euzebiuszowi, co może zrobić w tej sytuacji?</a:t>
            </a:r>
          </a:p>
        </p:txBody>
      </p:sp>
    </p:spTree>
    <p:extLst>
      <p:ext uri="{BB962C8B-B14F-4D97-AF65-F5344CB8AC3E}">
        <p14:creationId xmlns:p14="http://schemas.microsoft.com/office/powerpoint/2010/main" val="1730077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Wady oświadczenia woli</a:t>
            </a:r>
          </a:p>
        </p:txBody>
      </p:sp>
      <p:sp>
        <p:nvSpPr>
          <p:cNvPr id="3" name="Symbol zastępczy zawartości 2"/>
          <p:cNvSpPr>
            <a:spLocks noGrp="1"/>
          </p:cNvSpPr>
          <p:nvPr>
            <p:ph idx="1"/>
          </p:nvPr>
        </p:nvSpPr>
        <p:spPr/>
        <p:txBody>
          <a:bodyPr/>
          <a:lstStyle/>
          <a:p>
            <a:pPr algn="ctr"/>
            <a:r>
              <a:rPr lang="pl-PL" dirty="0">
                <a:latin typeface="Book Antiqua" panose="02040602050305030304" pitchFamily="18" charset="0"/>
              </a:rPr>
              <a:t>Nieważność czynności</a:t>
            </a:r>
          </a:p>
          <a:p>
            <a:pPr algn="ctr"/>
            <a:r>
              <a:rPr lang="pl-PL" dirty="0">
                <a:latin typeface="Book Antiqua" panose="02040602050305030304" pitchFamily="18" charset="0"/>
              </a:rPr>
              <a:t>Wzruszalność czynności</a:t>
            </a:r>
          </a:p>
          <a:p>
            <a:endParaRPr lang="pl-PL" dirty="0"/>
          </a:p>
        </p:txBody>
      </p:sp>
    </p:spTree>
    <p:extLst>
      <p:ext uri="{BB962C8B-B14F-4D97-AF65-F5344CB8AC3E}">
        <p14:creationId xmlns:p14="http://schemas.microsoft.com/office/powerpoint/2010/main" val="378485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latin typeface="Book Antiqua" panose="02040602050305030304" pitchFamily="18" charset="0"/>
              </a:rPr>
              <a:t>Wady oświadczenia woli</a:t>
            </a:r>
          </a:p>
        </p:txBody>
      </p:sp>
      <p:sp>
        <p:nvSpPr>
          <p:cNvPr id="3" name="Symbol zastępczy zawartości 2"/>
          <p:cNvSpPr>
            <a:spLocks noGrp="1"/>
          </p:cNvSpPr>
          <p:nvPr>
            <p:ph idx="1"/>
          </p:nvPr>
        </p:nvSpPr>
        <p:spPr/>
        <p:txBody>
          <a:bodyPr/>
          <a:lstStyle/>
          <a:p>
            <a:pPr algn="ctr"/>
            <a:r>
              <a:rPr lang="pl-PL" dirty="0">
                <a:latin typeface="Book Antiqua" panose="02040602050305030304" pitchFamily="18" charset="0"/>
              </a:rPr>
              <a:t>Brak świadomości lub swobody</a:t>
            </a:r>
          </a:p>
          <a:p>
            <a:pPr algn="ctr"/>
            <a:r>
              <a:rPr lang="pl-PL" dirty="0">
                <a:latin typeface="Book Antiqua" panose="02040602050305030304" pitchFamily="18" charset="0"/>
              </a:rPr>
              <a:t>Pozorność</a:t>
            </a:r>
          </a:p>
          <a:p>
            <a:pPr algn="ctr"/>
            <a:r>
              <a:rPr lang="pl-PL" dirty="0">
                <a:latin typeface="Book Antiqua" panose="02040602050305030304" pitchFamily="18" charset="0"/>
              </a:rPr>
              <a:t>Błąd </a:t>
            </a:r>
          </a:p>
          <a:p>
            <a:pPr algn="ctr"/>
            <a:r>
              <a:rPr lang="pl-PL" dirty="0">
                <a:latin typeface="Book Antiqua" panose="02040602050305030304" pitchFamily="18" charset="0"/>
              </a:rPr>
              <a:t>Podstęp</a:t>
            </a:r>
          </a:p>
          <a:p>
            <a:pPr algn="ctr"/>
            <a:r>
              <a:rPr lang="pl-PL" dirty="0">
                <a:latin typeface="Book Antiqua" panose="02040602050305030304" pitchFamily="18" charset="0"/>
              </a:rPr>
              <a:t>Groźba</a:t>
            </a:r>
          </a:p>
          <a:p>
            <a:endParaRPr lang="pl-PL" dirty="0"/>
          </a:p>
        </p:txBody>
      </p:sp>
    </p:spTree>
    <p:extLst>
      <p:ext uri="{BB962C8B-B14F-4D97-AF65-F5344CB8AC3E}">
        <p14:creationId xmlns:p14="http://schemas.microsoft.com/office/powerpoint/2010/main" val="1898620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Brak świadomości lub swobody -</a:t>
            </a:r>
          </a:p>
        </p:txBody>
      </p:sp>
      <p:sp>
        <p:nvSpPr>
          <p:cNvPr id="3" name="Symbol zastępczy zawartości 2"/>
          <p:cNvSpPr>
            <a:spLocks noGrp="1"/>
          </p:cNvSpPr>
          <p:nvPr>
            <p:ph idx="1"/>
          </p:nvPr>
        </p:nvSpPr>
        <p:spPr/>
        <p:txBody>
          <a:bodyPr>
            <a:normAutofit/>
          </a:bodyPr>
          <a:lstStyle/>
          <a:p>
            <a:pPr marL="0" indent="0">
              <a:buNone/>
            </a:pPr>
            <a:r>
              <a:rPr lang="pl-PL" b="1" dirty="0">
                <a:latin typeface="Book Antiqua" panose="02040602050305030304" pitchFamily="18" charset="0"/>
              </a:rPr>
              <a:t>Art. 82 KC Brak świadomości lub swobody jako wada oświadczenia woli</a:t>
            </a:r>
          </a:p>
          <a:p>
            <a:pPr marL="0" indent="0">
              <a:buNone/>
            </a:pPr>
            <a:r>
              <a:rPr lang="pl-PL" b="1" dirty="0">
                <a:solidFill>
                  <a:srgbClr val="FF0000"/>
                </a:solidFill>
                <a:latin typeface="Book Antiqua" panose="02040602050305030304" pitchFamily="18" charset="0"/>
              </a:rPr>
              <a:t>Nieważne</a:t>
            </a:r>
            <a:r>
              <a:rPr lang="pl-PL" dirty="0">
                <a:latin typeface="Book Antiqua" panose="02040602050305030304" pitchFamily="18" charset="0"/>
              </a:rPr>
              <a:t> jest oświadczenie woli złożone przez osobę, która z jakichkolwiek powodów znajdowała się w stanie wyłączającym świadome albo swobodne </a:t>
            </a:r>
            <a:r>
              <a:rPr lang="pl-PL" b="1" dirty="0">
                <a:latin typeface="Book Antiqua" panose="02040602050305030304" pitchFamily="18" charset="0"/>
              </a:rPr>
              <a:t>powzięcie decyzji i wyrażenie woli. </a:t>
            </a:r>
            <a:r>
              <a:rPr lang="pl-PL" dirty="0">
                <a:latin typeface="Book Antiqua" panose="02040602050305030304" pitchFamily="18" charset="0"/>
              </a:rPr>
              <a:t>Dotyczy to w szczególności choroby psychicznej, niedorozwoju umysłowego albo innego, chociażby nawet przemijającego, zaburzenia czynności psychicznych. </a:t>
            </a:r>
          </a:p>
          <a:p>
            <a:endParaRPr lang="pl-PL" dirty="0">
              <a:latin typeface="Book Antiqua" panose="02040602050305030304" pitchFamily="18" charset="0"/>
            </a:endParaRPr>
          </a:p>
        </p:txBody>
      </p:sp>
    </p:spTree>
    <p:extLst>
      <p:ext uri="{BB962C8B-B14F-4D97-AF65-F5344CB8AC3E}">
        <p14:creationId xmlns:p14="http://schemas.microsoft.com/office/powerpoint/2010/main" val="571737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Brak świadomości lub swobody -</a:t>
            </a:r>
          </a:p>
        </p:txBody>
      </p:sp>
      <p:sp>
        <p:nvSpPr>
          <p:cNvPr id="3" name="Symbol zastępczy zawartości 2"/>
          <p:cNvSpPr>
            <a:spLocks noGrp="1"/>
          </p:cNvSpPr>
          <p:nvPr>
            <p:ph idx="1"/>
          </p:nvPr>
        </p:nvSpPr>
        <p:spPr>
          <a:xfrm>
            <a:off x="1981200" y="1628801"/>
            <a:ext cx="6203032" cy="4497363"/>
          </a:xfrm>
        </p:spPr>
        <p:txBody>
          <a:bodyPr>
            <a:normAutofit fontScale="92500" lnSpcReduction="10000"/>
          </a:bodyPr>
          <a:lstStyle/>
          <a:p>
            <a:pPr marL="0" indent="0">
              <a:buNone/>
            </a:pPr>
            <a:r>
              <a:rPr lang="pl-PL" dirty="0">
                <a:latin typeface="Book Antiqua" panose="02040602050305030304" pitchFamily="18" charset="0"/>
              </a:rPr>
              <a:t>Brak świadomości</a:t>
            </a:r>
          </a:p>
          <a:p>
            <a:r>
              <a:rPr lang="pl-PL" dirty="0">
                <a:latin typeface="Book Antiqua" panose="02040602050305030304" pitchFamily="18" charset="0"/>
              </a:rPr>
              <a:t>Odnosi się do zaburzonego stanu psychiki osoby dokonującej czynności prawnej</a:t>
            </a:r>
          </a:p>
          <a:p>
            <a:r>
              <a:rPr lang="pl-PL" dirty="0">
                <a:latin typeface="Book Antiqua" panose="02040602050305030304" pitchFamily="18" charset="0"/>
              </a:rPr>
              <a:t>Niemożność zrozumienia treści i znaczenia decyzji, podejmowanej przez osobę składającą oświadczenie woli</a:t>
            </a:r>
          </a:p>
          <a:p>
            <a:pPr marL="0" indent="0">
              <a:buNone/>
            </a:pPr>
            <a:r>
              <a:rPr lang="pl-PL" dirty="0">
                <a:latin typeface="Book Antiqua" panose="02040602050305030304" pitchFamily="18" charset="0"/>
              </a:rPr>
              <a:t>Brak swobody:</a:t>
            </a:r>
          </a:p>
          <a:p>
            <a:r>
              <a:rPr lang="pl-PL" dirty="0">
                <a:latin typeface="Book Antiqua" panose="02040602050305030304" pitchFamily="18" charset="0"/>
              </a:rPr>
              <a:t>Stan psychiki, który wyłącza świadome powzięcie decyzji (np. głód narkotyczny</a:t>
            </a:r>
            <a:r>
              <a:rPr lang="pl-PL" dirty="0"/>
              <a:t>)</a:t>
            </a:r>
          </a:p>
        </p:txBody>
      </p:sp>
      <p:sp>
        <p:nvSpPr>
          <p:cNvPr id="4" name="Nawias klamrowy zamykający 3"/>
          <p:cNvSpPr/>
          <p:nvPr/>
        </p:nvSpPr>
        <p:spPr>
          <a:xfrm>
            <a:off x="7680176" y="1628800"/>
            <a:ext cx="1512168" cy="43204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8760296" y="3188876"/>
            <a:ext cx="1619672" cy="1200329"/>
          </a:xfrm>
          <a:prstGeom prst="rect">
            <a:avLst/>
          </a:prstGeom>
          <a:noFill/>
        </p:spPr>
        <p:txBody>
          <a:bodyPr wrap="square" rtlCol="0">
            <a:spAutoFit/>
          </a:bodyPr>
          <a:lstStyle/>
          <a:p>
            <a:pPr algn="ctr"/>
            <a:r>
              <a:rPr lang="pl-PL" dirty="0">
                <a:latin typeface="Book Antiqua" panose="02040602050305030304" pitchFamily="18" charset="0"/>
              </a:rPr>
              <a:t>W chwili </a:t>
            </a:r>
            <a:r>
              <a:rPr lang="pl-PL" b="1" dirty="0">
                <a:latin typeface="Book Antiqua" panose="02040602050305030304" pitchFamily="18" charset="0"/>
              </a:rPr>
              <a:t>składania</a:t>
            </a:r>
            <a:r>
              <a:rPr lang="pl-PL" dirty="0">
                <a:latin typeface="Book Antiqua" panose="02040602050305030304" pitchFamily="18" charset="0"/>
              </a:rPr>
              <a:t> oświadczenia woli</a:t>
            </a:r>
          </a:p>
        </p:txBody>
      </p:sp>
    </p:spTree>
    <p:extLst>
      <p:ext uri="{BB962C8B-B14F-4D97-AF65-F5344CB8AC3E}">
        <p14:creationId xmlns:p14="http://schemas.microsoft.com/office/powerpoint/2010/main" val="1764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Pozorność-</a:t>
            </a:r>
          </a:p>
        </p:txBody>
      </p:sp>
      <p:sp>
        <p:nvSpPr>
          <p:cNvPr id="3" name="Symbol zastępczy zawartości 2"/>
          <p:cNvSpPr>
            <a:spLocks noGrp="1"/>
          </p:cNvSpPr>
          <p:nvPr>
            <p:ph idx="1"/>
          </p:nvPr>
        </p:nvSpPr>
        <p:spPr/>
        <p:txBody>
          <a:bodyPr>
            <a:normAutofit/>
          </a:bodyPr>
          <a:lstStyle/>
          <a:p>
            <a:pPr marL="0" indent="0">
              <a:buNone/>
            </a:pPr>
            <a:r>
              <a:rPr lang="pl-PL" b="1" dirty="0">
                <a:latin typeface="Book Antiqua" panose="02040602050305030304" pitchFamily="18" charset="0"/>
              </a:rPr>
              <a:t>Art. 83 KC Pozorność jako wada oświadczenia woli</a:t>
            </a:r>
          </a:p>
          <a:p>
            <a:r>
              <a:rPr lang="pl-PL" dirty="0">
                <a:latin typeface="Book Antiqua" panose="02040602050305030304" pitchFamily="18" charset="0"/>
              </a:rPr>
              <a:t>§ 1. Nieważne jest oświadczenie woli złożone drugiej stronie za jej zgodą dla pozoru. Jeżeli oświadczenie takie zostało złożone dla ukrycia innej czynności prawnej, ważność oświadczenia ocenia się według właściwości tej czynności.</a:t>
            </a:r>
            <a:br>
              <a:rPr lang="pl-PL" dirty="0">
                <a:latin typeface="Book Antiqua" panose="02040602050305030304" pitchFamily="18" charset="0"/>
              </a:rPr>
            </a:br>
            <a:r>
              <a:rPr lang="pl-PL" dirty="0">
                <a:latin typeface="Book Antiqua" panose="02040602050305030304" pitchFamily="18" charset="0"/>
              </a:rPr>
              <a:t>§ 2. Pozorność oświadczenia woli nie ma wpływu na skuteczność odpłatnej czynności prawnej, dokonanej na podstawie pozornego oświadczenia, jeżeli wskutek tej czynności osoba trzecia nabywa prawo lub zostaje zwolniona od obowiązku, chyba że działała w złej wierze.</a:t>
            </a:r>
          </a:p>
          <a:p>
            <a:endParaRPr lang="pl-PL" dirty="0"/>
          </a:p>
        </p:txBody>
      </p:sp>
    </p:spTree>
    <p:extLst>
      <p:ext uri="{BB962C8B-B14F-4D97-AF65-F5344CB8AC3E}">
        <p14:creationId xmlns:p14="http://schemas.microsoft.com/office/powerpoint/2010/main" val="3457864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Pozorność-</a:t>
            </a:r>
          </a:p>
        </p:txBody>
      </p:sp>
      <p:sp>
        <p:nvSpPr>
          <p:cNvPr id="3" name="Symbol zastępczy zawartości 2"/>
          <p:cNvSpPr>
            <a:spLocks noGrp="1"/>
          </p:cNvSpPr>
          <p:nvPr>
            <p:ph idx="1"/>
          </p:nvPr>
        </p:nvSpPr>
        <p:spPr/>
        <p:txBody>
          <a:bodyPr>
            <a:normAutofit/>
          </a:bodyPr>
          <a:lstStyle/>
          <a:p>
            <a:r>
              <a:rPr lang="pl-PL" dirty="0">
                <a:latin typeface="Book Antiqua" panose="02040602050305030304" pitchFamily="18" charset="0"/>
              </a:rPr>
              <a:t>Jedna strona składa drugiej stronie – za jej zgodą – oświadczenie prawne, bez zamiaru wywołania danego skutku prawnego.</a:t>
            </a:r>
          </a:p>
          <a:p>
            <a:pPr>
              <a:buFont typeface="Wingdings" pitchFamily="2" charset="2"/>
              <a:buChar char="ü"/>
            </a:pPr>
            <a:r>
              <a:rPr lang="pl-PL" dirty="0">
                <a:latin typeface="Book Antiqua" panose="02040602050305030304" pitchFamily="18" charset="0"/>
              </a:rPr>
              <a:t>Złożenie oświadczenia woli, które wcale nie zmierza do wywołania określonych skutków</a:t>
            </a:r>
          </a:p>
          <a:p>
            <a:pPr>
              <a:buFont typeface="Wingdings" pitchFamily="2" charset="2"/>
              <a:buChar char="ü"/>
            </a:pPr>
            <a:r>
              <a:rPr lang="pl-PL" dirty="0">
                <a:latin typeface="Book Antiqua" panose="02040602050305030304" pitchFamily="18" charset="0"/>
              </a:rPr>
              <a:t>Oświadczenie musi być złożone drugiej stronie – nie mogą być pozorne oświadczenia woli, które nie mają adresata! (np. testament)</a:t>
            </a:r>
          </a:p>
          <a:p>
            <a:pPr>
              <a:buFont typeface="Wingdings" pitchFamily="2" charset="2"/>
              <a:buChar char="ü"/>
            </a:pPr>
            <a:r>
              <a:rPr lang="pl-PL" dirty="0">
                <a:latin typeface="Book Antiqua" panose="02040602050305030304" pitchFamily="18" charset="0"/>
              </a:rPr>
              <a:t>Adresat oświadczenia woli godzi się na dokonanie czynności prawnej dla pozoru</a:t>
            </a:r>
          </a:p>
        </p:txBody>
      </p:sp>
    </p:spTree>
    <p:extLst>
      <p:ext uri="{BB962C8B-B14F-4D97-AF65-F5344CB8AC3E}">
        <p14:creationId xmlns:p14="http://schemas.microsoft.com/office/powerpoint/2010/main" val="4258793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latin typeface="Book Antiqua" panose="02040602050305030304" pitchFamily="18" charset="0"/>
              </a:rPr>
              <a:t>Wady oświadczenia woli</a:t>
            </a:r>
            <a:br>
              <a:rPr lang="pl-PL" dirty="0">
                <a:latin typeface="Book Antiqua" panose="02040602050305030304" pitchFamily="18" charset="0"/>
              </a:rPr>
            </a:br>
            <a:r>
              <a:rPr lang="pl-PL" dirty="0">
                <a:latin typeface="Book Antiqua" panose="02040602050305030304" pitchFamily="18" charset="0"/>
              </a:rPr>
              <a:t>- Pozorność-</a:t>
            </a:r>
          </a:p>
        </p:txBody>
      </p:sp>
      <p:sp>
        <p:nvSpPr>
          <p:cNvPr id="3" name="Symbol zastępczy zawartości 2"/>
          <p:cNvSpPr>
            <a:spLocks noGrp="1"/>
          </p:cNvSpPr>
          <p:nvPr>
            <p:ph idx="1"/>
          </p:nvPr>
        </p:nvSpPr>
        <p:spPr/>
        <p:txBody>
          <a:bodyPr/>
          <a:lstStyle/>
          <a:p>
            <a:pPr marL="0" indent="0">
              <a:buNone/>
            </a:pPr>
            <a:r>
              <a:rPr lang="pl-PL" dirty="0">
                <a:latin typeface="Book Antiqua" panose="02040602050305030304" pitchFamily="18" charset="0"/>
              </a:rPr>
              <a:t>Ochrona osób trzecich:</a:t>
            </a:r>
          </a:p>
          <a:p>
            <a:r>
              <a:rPr lang="pl-PL" dirty="0">
                <a:latin typeface="Book Antiqua" panose="02040602050305030304" pitchFamily="18" charset="0"/>
              </a:rPr>
              <a:t>Pozorność oświadczenia woli nie ma wpływu na skuteczność </a:t>
            </a:r>
            <a:r>
              <a:rPr lang="pl-PL" b="1" dirty="0">
                <a:latin typeface="Book Antiqua" panose="02040602050305030304" pitchFamily="18" charset="0"/>
              </a:rPr>
              <a:t>odpłatnej czynności prawnej</a:t>
            </a:r>
            <a:r>
              <a:rPr lang="pl-PL" dirty="0">
                <a:latin typeface="Book Antiqua" panose="02040602050305030304" pitchFamily="18" charset="0"/>
              </a:rPr>
              <a:t>, dokonanej na podstawie pozornego oświadczenia, jeżeli wskutek tej czynności osoba trzecia nabywa prawo lub zostaje zwolniona od obowiązku, chyba że działała w złej wierze.</a:t>
            </a:r>
          </a:p>
        </p:txBody>
      </p:sp>
    </p:spTree>
    <p:extLst>
      <p:ext uri="{BB962C8B-B14F-4D97-AF65-F5344CB8AC3E}">
        <p14:creationId xmlns:p14="http://schemas.microsoft.com/office/powerpoint/2010/main" val="82409491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1166</Words>
  <Application>Microsoft Office PowerPoint</Application>
  <PresentationFormat>Panoramiczny</PresentationFormat>
  <Paragraphs>95</Paragraphs>
  <Slides>22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22</vt:i4>
      </vt:variant>
    </vt:vector>
  </HeadingPairs>
  <TitlesOfParts>
    <vt:vector size="28" baseType="lpstr">
      <vt:lpstr>Arial</vt:lpstr>
      <vt:lpstr>Book Antiqua</vt:lpstr>
      <vt:lpstr>Calibri</vt:lpstr>
      <vt:lpstr>Calibri Light</vt:lpstr>
      <vt:lpstr>Wingdings</vt:lpstr>
      <vt:lpstr>Motyw pakietu Office</vt:lpstr>
      <vt:lpstr>Wady oświadczenia woli</vt:lpstr>
      <vt:lpstr>Wady oświadczenia woli</vt:lpstr>
      <vt:lpstr>Wady oświadczenia woli</vt:lpstr>
      <vt:lpstr>Wady oświadczenia woli</vt:lpstr>
      <vt:lpstr>Wady oświadczenia woli - Brak świadomości lub swobody -</vt:lpstr>
      <vt:lpstr>Wady oświadczenia woli - Brak świadomości lub swobody -</vt:lpstr>
      <vt:lpstr>Wady oświadczenia woli - Pozorność-</vt:lpstr>
      <vt:lpstr>Wady oświadczenia woli - Pozorność-</vt:lpstr>
      <vt:lpstr>Wady oświadczenia woli - Pozorność-</vt:lpstr>
      <vt:lpstr>Wady oświadczenia woli - Błąd-</vt:lpstr>
      <vt:lpstr>Wady oświadczenia woli - Błąd-</vt:lpstr>
      <vt:lpstr>Wady oświadczenia woli - Błąd-</vt:lpstr>
      <vt:lpstr>Wady oświadczenia woli - Podstęp-</vt:lpstr>
      <vt:lpstr>Wady oświadczenia woli - Podstęp-</vt:lpstr>
      <vt:lpstr>Wady oświadczenia woli - Groźba-</vt:lpstr>
      <vt:lpstr>Wady oświadczenia woli - Groźba-</vt:lpstr>
      <vt:lpstr>Wady oświadczenia woli - Groźba-</vt:lpstr>
      <vt:lpstr>Wady świadczenia woli</vt:lpstr>
      <vt:lpstr>Wady oświadczenia woli</vt:lpstr>
      <vt:lpstr>Kazus 1</vt:lpstr>
      <vt:lpstr>Kazus 2</vt:lpstr>
      <vt:lpstr>Kazus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Wady oświadczenia woli</dc:title>
  <dc:creator>WLASCCIEL</dc:creator>
  <cp:lastModifiedBy>WLASCCIEL</cp:lastModifiedBy>
  <cp:revision>7</cp:revision>
  <dcterms:created xsi:type="dcterms:W3CDTF">2019-03-19T13:58:20Z</dcterms:created>
  <dcterms:modified xsi:type="dcterms:W3CDTF">2019-03-19T14:24:32Z</dcterms:modified>
</cp:coreProperties>
</file>