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44657F-99B8-4376-B774-4316CB81BE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wydziedziczenie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7ED156-A17A-43FE-B068-CE3362807F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dirty="0" err="1"/>
              <a:t>agnieszka</a:t>
            </a:r>
            <a:r>
              <a:rPr lang="pl-PL" dirty="0"/>
              <a:t> kwiecień-</a:t>
            </a:r>
            <a:r>
              <a:rPr lang="pl-PL" dirty="0" err="1"/>
              <a:t>madej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94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208233-EC60-40DF-9C4C-0A79D0CF2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wydziedziczenia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C6E721-1E56-4FAE-AD8F-6683EA4DC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Wydziedziczenie to pozbawienie prawa do zachowku – 1008 </a:t>
            </a:r>
            <a:r>
              <a:rPr lang="pl-PL" i="1" dirty="0"/>
              <a:t>in </a:t>
            </a:r>
            <a:r>
              <a:rPr lang="pl-PL" i="1" dirty="0" err="1"/>
              <a:t>principio</a:t>
            </a:r>
            <a:r>
              <a:rPr lang="pl-PL" i="1" dirty="0"/>
              <a:t> </a:t>
            </a:r>
            <a:r>
              <a:rPr lang="pl-PL" dirty="0"/>
              <a:t>k.c.</a:t>
            </a:r>
          </a:p>
          <a:p>
            <a:r>
              <a:rPr lang="pl-PL" dirty="0"/>
              <a:t>NIE jest wydziedziczeniem wyłączenie od dziedziczenia testamentem pozytywnym czy negatywnym – wyłączony od dziedziczenia zachowuje prawo do zachowku, </a:t>
            </a:r>
          </a:p>
          <a:p>
            <a:r>
              <a:rPr lang="pl-PL" dirty="0"/>
              <a:t>Jest sankcją prywatną za określone, nieetyczne zachowanie uprawnionego, </a:t>
            </a:r>
          </a:p>
          <a:p>
            <a:r>
              <a:rPr lang="pl-PL" dirty="0"/>
              <a:t>Nie jest możliwe zrzeczenie się prawa do wydziedziczenia, </a:t>
            </a:r>
          </a:p>
          <a:p>
            <a:r>
              <a:rPr lang="pl-PL" dirty="0"/>
              <a:t>Dopuszczalność wydziedziczenia częściowego – dyskusyjne, </a:t>
            </a:r>
          </a:p>
        </p:txBody>
      </p:sp>
    </p:spTree>
    <p:extLst>
      <p:ext uri="{BB962C8B-B14F-4D97-AF65-F5344CB8AC3E}">
        <p14:creationId xmlns:p14="http://schemas.microsoft.com/office/powerpoint/2010/main" val="241943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BB1E62-CA85-4C3B-B9EE-4ED5D3E22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13" y="90980"/>
            <a:ext cx="9905998" cy="1478570"/>
          </a:xfrm>
        </p:spPr>
        <p:txBody>
          <a:bodyPr/>
          <a:lstStyle/>
          <a:p>
            <a:r>
              <a:rPr lang="pl-PL" dirty="0"/>
              <a:t>Podstawy wydziedziczenia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85BDAE-6517-4BF3-B6DA-87C707BF2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816" y="1195754"/>
            <a:ext cx="10150596" cy="546881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Podstawą wydziedziczenia może być </a:t>
            </a:r>
            <a:r>
              <a:rPr lang="pl-PL" b="1" dirty="0"/>
              <a:t>uporczywe postępowanie wbrew woli spadkodawcy </a:t>
            </a:r>
            <a:r>
              <a:rPr lang="pl-PL" dirty="0"/>
              <a:t>w sposób sprzeczny z zasadami współżycia społecznego (art. 1008 pkt 1 k.c.)</a:t>
            </a:r>
          </a:p>
          <a:p>
            <a:pPr lvl="1"/>
            <a:r>
              <a:rPr lang="pl-PL" dirty="0"/>
              <a:t>Zachowanie obiektywnie naganne,</a:t>
            </a:r>
          </a:p>
          <a:p>
            <a:pPr lvl="1"/>
            <a:r>
              <a:rPr lang="pl-PL" dirty="0"/>
              <a:t>Ocena zindywidualizowana i odniesiona do konkretnej rodziny,</a:t>
            </a:r>
          </a:p>
          <a:p>
            <a:pPr lvl="1"/>
            <a:r>
              <a:rPr lang="pl-PL" dirty="0"/>
              <a:t>Uporczywość zachowania – długotrwałość, ciągłość, powtarzanie się,</a:t>
            </a:r>
          </a:p>
          <a:p>
            <a:pPr lvl="1"/>
            <a:r>
              <a:rPr lang="pl-PL" dirty="0"/>
              <a:t>Świadome działanie wbrew woli spadkodawcy </a:t>
            </a:r>
          </a:p>
          <a:p>
            <a:r>
              <a:rPr lang="pl-PL" dirty="0"/>
              <a:t>Dopuszczenie się względem spadkodawcy albo jednej z jego najbliższych osób umyślnego przestępstwa przeciwko życiu, zdrowiu lub wolności albo rażącej obrazy czci (art. 1008 pkt 2 k.c.)</a:t>
            </a:r>
          </a:p>
          <a:p>
            <a:pPr lvl="1"/>
            <a:r>
              <a:rPr lang="pl-PL" dirty="0"/>
              <a:t>Ocena przestępstwa tylko częściowo na podstawie i przy zastosowaniu zasad prawa karnego, </a:t>
            </a:r>
          </a:p>
          <a:p>
            <a:pPr lvl="1"/>
            <a:r>
              <a:rPr lang="pl-PL" dirty="0"/>
              <a:t>Pojęcia z art. 1008 pkt 2 k.c. mają charakter autonomiczny </a:t>
            </a:r>
          </a:p>
        </p:txBody>
      </p:sp>
    </p:spTree>
    <p:extLst>
      <p:ext uri="{BB962C8B-B14F-4D97-AF65-F5344CB8AC3E}">
        <p14:creationId xmlns:p14="http://schemas.microsoft.com/office/powerpoint/2010/main" val="96170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84D08D-6020-4FEE-BC81-AA1D9A2A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815" y="0"/>
            <a:ext cx="9825280" cy="1332157"/>
          </a:xfrm>
        </p:spPr>
        <p:txBody>
          <a:bodyPr/>
          <a:lstStyle/>
          <a:p>
            <a:r>
              <a:rPr lang="pl-PL" dirty="0"/>
              <a:t>Podstawy wydziedziczenia cz.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7B8158-A43A-48F3-9AAB-10EC75437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081454"/>
            <a:ext cx="10247311" cy="5345723"/>
          </a:xfrm>
        </p:spPr>
        <p:txBody>
          <a:bodyPr/>
          <a:lstStyle/>
          <a:p>
            <a:pPr lvl="1"/>
            <a:r>
              <a:rPr lang="pl-PL" dirty="0"/>
              <a:t>Pojęcie „osoby najbliższej spadkodawcy: - ocena indywidualna każdego przypadku,</a:t>
            </a:r>
          </a:p>
          <a:p>
            <a:r>
              <a:rPr lang="pl-PL" dirty="0"/>
              <a:t>Uporczywe niewywiązywanie się przez osobę uprawnioną do zachowku względem spadkodawcy obowiązków rodzinnych (art. 1008 pkt 3 k.c.)</a:t>
            </a:r>
          </a:p>
          <a:p>
            <a:pPr lvl="1"/>
            <a:r>
              <a:rPr lang="pl-PL" dirty="0"/>
              <a:t>Musi odnosić się do samego spadkodawcy,</a:t>
            </a:r>
          </a:p>
          <a:p>
            <a:pPr lvl="1"/>
            <a:r>
              <a:rPr lang="pl-PL" dirty="0"/>
              <a:t>Obowiązki w KRO: między małżonkami – art. 23, 27, 28(1), między rodzicami a dziećmi: art. 87, obowiązek alimentacyjny między krewnymi w linii prostej – art. 128 itd. </a:t>
            </a:r>
          </a:p>
          <a:p>
            <a:pPr lvl="1"/>
            <a:r>
              <a:rPr lang="pl-PL" dirty="0"/>
              <a:t>Niedopełnienie obowiązków ma mieć charakter uporczywy – zarówno w sensie długotrwałości jak i nastawienia psychicznego, </a:t>
            </a:r>
          </a:p>
          <a:p>
            <a:pPr lvl="1"/>
            <a:endParaRPr lang="pl-PL" dirty="0"/>
          </a:p>
          <a:p>
            <a:pPr marL="457200" lvl="1" indent="0">
              <a:buNone/>
            </a:pPr>
            <a:r>
              <a:rPr lang="pl-PL" dirty="0"/>
              <a:t>Podstawy wydziedziczenia mogą zachodzić łącznie, </a:t>
            </a:r>
          </a:p>
          <a:p>
            <a:pPr marL="457200" lvl="1" indent="0">
              <a:buNone/>
            </a:pPr>
            <a:r>
              <a:rPr lang="pl-PL" dirty="0"/>
              <a:t>Art. 1008 KC stanowi </a:t>
            </a:r>
            <a:r>
              <a:rPr lang="pl-PL" i="1" dirty="0"/>
              <a:t>numerus clausus</a:t>
            </a:r>
            <a:r>
              <a:rPr lang="pl-PL" dirty="0"/>
              <a:t> podstaw wydziedziczenia,</a:t>
            </a:r>
          </a:p>
          <a:p>
            <a:pPr marL="457200" lvl="1" indent="0">
              <a:buNone/>
            </a:pPr>
            <a:r>
              <a:rPr lang="pl-PL" dirty="0"/>
              <a:t>Przyczyna wydziedziczenia musi istnieć już w chwili sporządzenia testamentu,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500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536A06-698B-4A84-9441-AA3F380D6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151" y="139216"/>
            <a:ext cx="9905998" cy="1478570"/>
          </a:xfrm>
        </p:spPr>
        <p:txBody>
          <a:bodyPr/>
          <a:lstStyle/>
          <a:p>
            <a:r>
              <a:rPr lang="pl-PL" dirty="0"/>
              <a:t>Sposób wydziedziczenia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DD82E9-BF3A-44D7-AAA7-1B6DF587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17786"/>
            <a:ext cx="10438057" cy="4950068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Wyłącznie w testamencie,</a:t>
            </a:r>
          </a:p>
          <a:p>
            <a:r>
              <a:rPr lang="pl-PL" dirty="0"/>
              <a:t>Sposób dowolny, byleby wyraźnie wynikała wola wydziedziczenia</a:t>
            </a:r>
          </a:p>
          <a:p>
            <a:r>
              <a:rPr lang="pl-PL" dirty="0"/>
              <a:t>Nie jest możliwe wydziedziczenie blankietowe,</a:t>
            </a:r>
          </a:p>
          <a:p>
            <a:r>
              <a:rPr lang="pl-PL" dirty="0"/>
              <a:t>Bezskuteczność wydziedziczenia jednego z uprawnionych nie wyklucza skuteczności wydziedziczenia pozostałych, </a:t>
            </a:r>
          </a:p>
          <a:p>
            <a:r>
              <a:rPr lang="pl-PL" dirty="0"/>
              <a:t>Przyczyna wydziedziczenia powinna wynikać z testamentu – art. 1009 k.c.</a:t>
            </a:r>
          </a:p>
          <a:p>
            <a:r>
              <a:rPr lang="pl-PL" dirty="0"/>
              <a:t>Relewantna jest tylko przyczyna wynikająca z testamentu, </a:t>
            </a:r>
          </a:p>
          <a:p>
            <a:r>
              <a:rPr lang="pl-PL" dirty="0"/>
              <a:t>Przyczyna musi być prawdziwa – musi istnieć związek między podstawą a pozbawieniem zachowku,</a:t>
            </a:r>
          </a:p>
          <a:p>
            <a:r>
              <a:rPr lang="pl-PL" dirty="0"/>
              <a:t>W wyjątkowych okolicznościach, mimo braku skutecznego wydziedziczenia, dochodzenie zachowku może być uznane za nadużycie prawa (art. 5 k.c.),</a:t>
            </a:r>
          </a:p>
          <a:p>
            <a:r>
              <a:rPr lang="pl-PL" dirty="0"/>
              <a:t>Istnienie podstawy wydziedziczenia musi wykazać ten, kto wywodzi z tego faktu skutki prawne – art. 6 k.c.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477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46D23B-6CD8-4E51-9E73-3A62E765F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wydziedziczenia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AEA01D-2208-43D7-A828-8411FED18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Wydziedziczenie NIE powoduje, że uprawniony do zachowku jest traktowany tak, jakby nie dożył otwarcia spadku, </a:t>
            </a:r>
          </a:p>
          <a:p>
            <a:r>
              <a:rPr lang="pl-PL" dirty="0"/>
              <a:t>Pozostaje on nadal osobą, która dziedziczyłaby z ustawy, gdyby nie było testamentu (art. 991 k.c.) – skutkuje to tym, że do spadku z ustawy nie dochodzą ani zstępni wydziedziczonego, ani – w ich braku – rodzice, rodzeństwo, dalsi krewni spadkodawcy. </a:t>
            </a:r>
          </a:p>
          <a:p>
            <a:r>
              <a:rPr lang="pl-PL" dirty="0"/>
              <a:t>Art. 1011 k.c. – zstępni wydziedziczonego zstępnego są uprawnieni do zachowku, chociażby przeżył on spadkodawcę, </a:t>
            </a:r>
          </a:p>
          <a:p>
            <a:pPr lvl="1"/>
            <a:r>
              <a:rPr lang="pl-PL" dirty="0"/>
              <a:t>Jest to ich własne prawo do zachowku, nie zaś prawo dziedziczone po wydziedziczonym</a:t>
            </a:r>
          </a:p>
        </p:txBody>
      </p:sp>
    </p:spTree>
    <p:extLst>
      <p:ext uri="{BB962C8B-B14F-4D97-AF65-F5344CB8AC3E}">
        <p14:creationId xmlns:p14="http://schemas.microsoft.com/office/powerpoint/2010/main" val="2980291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0FCCC2-4CCC-4B6A-992A-29057FA12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398" y="117357"/>
            <a:ext cx="9905998" cy="972889"/>
          </a:xfrm>
        </p:spPr>
        <p:txBody>
          <a:bodyPr/>
          <a:lstStyle/>
          <a:p>
            <a:r>
              <a:rPr lang="pl-PL" dirty="0"/>
              <a:t>przebaczenie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6C5531-BEC5-4844-9161-78161BEF5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139" y="993531"/>
            <a:ext cx="10220934" cy="5424854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Spadkodawca nie może wydziedziczyć uprawnionego do zachowku, jeśli mu przebaczył – art. 1010 par. 1 k.c.</a:t>
            </a:r>
          </a:p>
          <a:p>
            <a:r>
              <a:rPr lang="pl-PL" dirty="0"/>
              <a:t>Jeśli w chwili przebaczenia spadkodawca nie miał zdolności do czynności prawnych, przebaczenie jest skuteczne jeśli nastąpiło z dostatecznym rozeznaniem – art. 1010 par. 2 k.c.</a:t>
            </a:r>
          </a:p>
          <a:p>
            <a:r>
              <a:rPr lang="pl-PL" dirty="0"/>
              <a:t>Przebaczenie to wyrażona na zewnątrz decyzja, by nie wywodzić nic więcej z doznanej krzywdy, </a:t>
            </a:r>
          </a:p>
          <a:p>
            <a:r>
              <a:rPr lang="pl-PL" dirty="0"/>
              <a:t>Nie jest oświadczeniem woli, ani innym oświadczeniem, o którym mowa w art. 65(1) k.c.</a:t>
            </a:r>
          </a:p>
          <a:p>
            <a:r>
              <a:rPr lang="pl-PL" dirty="0"/>
              <a:t>Musi istnieć wola przebaczenia, nie jest istotne czy przebaczający znał skutki prawne tego zachowania, </a:t>
            </a:r>
          </a:p>
          <a:p>
            <a:r>
              <a:rPr lang="pl-PL" dirty="0"/>
              <a:t>Dorozumiane przebaczenie – powołanie do spadku,</a:t>
            </a:r>
          </a:p>
          <a:p>
            <a:r>
              <a:rPr lang="pl-PL" dirty="0"/>
              <a:t>Przebaczenie nie może być dokonane przez osoby trzecie, </a:t>
            </a:r>
          </a:p>
          <a:p>
            <a:r>
              <a:rPr lang="pl-PL" dirty="0"/>
              <a:t>Nieprawidłowości w procesie podejmowania decyzji o przebaczeniu skutkują jego bezskutecznością,</a:t>
            </a:r>
          </a:p>
          <a:p>
            <a:r>
              <a:rPr lang="pl-PL" dirty="0"/>
              <a:t>Przebaczenie nie może być odwołane,</a:t>
            </a:r>
          </a:p>
        </p:txBody>
      </p:sp>
    </p:spTree>
    <p:extLst>
      <p:ext uri="{BB962C8B-B14F-4D97-AF65-F5344CB8AC3E}">
        <p14:creationId xmlns:p14="http://schemas.microsoft.com/office/powerpoint/2010/main" val="2050726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5150B8-484F-4EDD-9F9D-C2FFFDE3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55EB94-ACC4-48CA-B135-582E2D6E5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93631"/>
            <a:ext cx="9905999" cy="469509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Jan Z. sporządził testament własnoręczny, w którym do spadku powołał w częściach równych dwóch synów Piotra i Pawła, wydziedziczając córkę Annę z powodu zawarcia przez nią małżeństwa z Kazimierzem karanym za kradzieże. Jan Z. zmarł 12 maja 2009r., a wcześniej – 10 maja 2009r. Zmarł Piotr, pozostawiając żonę Irenę i dwoje małoletnich dzieci Karolinę i Mateusza. Uczestnicy postępowania o stwierdzenie nabycia spadku: Paweł, Irena działająca w imieniu własnym oraz jako przedstawicielka ustawowa małoletnich Karoliny i Mateusza oraz Anna nie kwestionują ważności testamentu. </a:t>
            </a:r>
          </a:p>
          <a:p>
            <a:r>
              <a:rPr lang="pl-PL" b="1" dirty="0"/>
              <a:t>Kto nabędzie spadek po Janie Z. i jakie roszczenia przysługują pozostałym uczestnikom postępowania spadkowego?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52177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TM04033919[[fn=Obwód]]</Template>
  <TotalTime>669</TotalTime>
  <Words>775</Words>
  <Application>Microsoft Office PowerPoint</Application>
  <PresentationFormat>Panoramiczny</PresentationFormat>
  <Paragraphs>55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Tw Cen MT</vt:lpstr>
      <vt:lpstr>Obwód</vt:lpstr>
      <vt:lpstr>wydziedziczenie</vt:lpstr>
      <vt:lpstr>Pojęcie wydziedziczenia</vt:lpstr>
      <vt:lpstr>Podstawy wydziedziczenia</vt:lpstr>
      <vt:lpstr>Podstawy wydziedziczenia cz. 2</vt:lpstr>
      <vt:lpstr>Sposób wydziedziczenia</vt:lpstr>
      <vt:lpstr>Skutki wydziedziczenia</vt:lpstr>
      <vt:lpstr>przebaczenie</vt:lpstr>
      <vt:lpstr>kazus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wydziedziczenie</dc:title>
  <dc:creator>Agnieszka Agnieszka</dc:creator>
  <cp:lastModifiedBy>Agnieszka Agnieszka</cp:lastModifiedBy>
  <cp:revision>15</cp:revision>
  <dcterms:created xsi:type="dcterms:W3CDTF">2018-04-25T08:05:31Z</dcterms:created>
  <dcterms:modified xsi:type="dcterms:W3CDTF">2019-03-21T19:59:09Z</dcterms:modified>
</cp:coreProperties>
</file>