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88" r:id="rId1"/>
  </p:sldMasterIdLst>
  <p:sldIdLst>
    <p:sldId id="280" r:id="rId2"/>
    <p:sldId id="292" r:id="rId3"/>
    <p:sldId id="281" r:id="rId4"/>
    <p:sldId id="283" r:id="rId5"/>
    <p:sldId id="285" r:id="rId6"/>
    <p:sldId id="294" r:id="rId7"/>
    <p:sldId id="295" r:id="rId8"/>
    <p:sldId id="287" r:id="rId9"/>
    <p:sldId id="288" r:id="rId10"/>
    <p:sldId id="289" r:id="rId11"/>
    <p:sldId id="284" r:id="rId12"/>
    <p:sldId id="290" r:id="rId13"/>
    <p:sldId id="258" r:id="rId14"/>
    <p:sldId id="259" r:id="rId15"/>
    <p:sldId id="260" r:id="rId16"/>
    <p:sldId id="262" r:id="rId17"/>
    <p:sldId id="299" r:id="rId18"/>
    <p:sldId id="263" r:id="rId19"/>
    <p:sldId id="264" r:id="rId20"/>
    <p:sldId id="270" r:id="rId21"/>
    <p:sldId id="305" r:id="rId22"/>
    <p:sldId id="265" r:id="rId23"/>
    <p:sldId id="272" r:id="rId24"/>
    <p:sldId id="268" r:id="rId25"/>
    <p:sldId id="273" r:id="rId26"/>
    <p:sldId id="274" r:id="rId27"/>
    <p:sldId id="275" r:id="rId28"/>
    <p:sldId id="314" r:id="rId29"/>
    <p:sldId id="313" r:id="rId30"/>
    <p:sldId id="303" r:id="rId31"/>
    <p:sldId id="304" r:id="rId32"/>
    <p:sldId id="278" r:id="rId33"/>
    <p:sldId id="308" r:id="rId34"/>
    <p:sldId id="309" r:id="rId35"/>
    <p:sldId id="310" r:id="rId36"/>
    <p:sldId id="311" r:id="rId37"/>
    <p:sldId id="306" r:id="rId38"/>
    <p:sldId id="318" r:id="rId39"/>
    <p:sldId id="319" r:id="rId40"/>
    <p:sldId id="317" r:id="rId41"/>
    <p:sldId id="302" r:id="rId42"/>
    <p:sldId id="300" r:id="rId4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 userDrawn="1">
          <p15:clr>
            <a:srgbClr val="A4A3A4"/>
          </p15:clr>
        </p15:guide>
        <p15:guide id="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Arkusz1!$C$47:$E$47</c:f>
              <c:strCache>
                <c:ptCount val="3"/>
                <c:pt idx="0">
                  <c:v>bony skarbowe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Arkusz1!$F$46:$Q$46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Arkusz1!$F$47:$Q$47</c:f>
              <c:numCache>
                <c:formatCode>General</c:formatCode>
                <c:ptCount val="12"/>
                <c:pt idx="0">
                  <c:v>24.4</c:v>
                </c:pt>
                <c:pt idx="1">
                  <c:v>25.8</c:v>
                </c:pt>
                <c:pt idx="2">
                  <c:v>22.6</c:v>
                </c:pt>
                <c:pt idx="3">
                  <c:v>50.4</c:v>
                </c:pt>
                <c:pt idx="4">
                  <c:v>47.7</c:v>
                </c:pt>
                <c:pt idx="5">
                  <c:v>28</c:v>
                </c:pt>
                <c:pt idx="6">
                  <c:v>12</c:v>
                </c:pt>
                <c:pt idx="7">
                  <c:v>6.1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Arkusz1!$C$48:$E$48</c:f>
              <c:strCache>
                <c:ptCount val="3"/>
                <c:pt idx="0">
                  <c:v>bony pieniężne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Arkusz1!$F$46:$Q$46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Arkusz1!$F$48:$Q$48</c:f>
              <c:numCache>
                <c:formatCode>General</c:formatCode>
                <c:ptCount val="12"/>
                <c:pt idx="0">
                  <c:v>23</c:v>
                </c:pt>
                <c:pt idx="1">
                  <c:v>18.399999999999999</c:v>
                </c:pt>
                <c:pt idx="2">
                  <c:v>7.8</c:v>
                </c:pt>
                <c:pt idx="3">
                  <c:v>10.199999999999999</c:v>
                </c:pt>
                <c:pt idx="4">
                  <c:v>41</c:v>
                </c:pt>
                <c:pt idx="5">
                  <c:v>74.599999999999994</c:v>
                </c:pt>
                <c:pt idx="6">
                  <c:v>93.4</c:v>
                </c:pt>
                <c:pt idx="7">
                  <c:v>127.5</c:v>
                </c:pt>
                <c:pt idx="8">
                  <c:v>131.4</c:v>
                </c:pt>
                <c:pt idx="9">
                  <c:v>110.6</c:v>
                </c:pt>
                <c:pt idx="10">
                  <c:v>98.8</c:v>
                </c:pt>
                <c:pt idx="11">
                  <c:v>81.38</c:v>
                </c:pt>
              </c:numCache>
            </c:numRef>
          </c:val>
        </c:ser>
        <c:ser>
          <c:idx val="2"/>
          <c:order val="2"/>
          <c:tx>
            <c:strRef>
              <c:f>Arkusz1!$C$49:$E$49</c:f>
              <c:strCache>
                <c:ptCount val="3"/>
                <c:pt idx="0">
                  <c:v>KBPD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cat>
            <c:numRef>
              <c:f>Arkusz1!$F$46:$Q$46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Arkusz1!$F$49:$Q$49</c:f>
              <c:numCache>
                <c:formatCode>General</c:formatCode>
                <c:ptCount val="12"/>
                <c:pt idx="0">
                  <c:v>2.8</c:v>
                </c:pt>
                <c:pt idx="1">
                  <c:v>4.5</c:v>
                </c:pt>
                <c:pt idx="2">
                  <c:v>2.9</c:v>
                </c:pt>
                <c:pt idx="3">
                  <c:v>2.1</c:v>
                </c:pt>
                <c:pt idx="4">
                  <c:v>3</c:v>
                </c:pt>
                <c:pt idx="5">
                  <c:v>2.6</c:v>
                </c:pt>
                <c:pt idx="6">
                  <c:v>7.7</c:v>
                </c:pt>
                <c:pt idx="7">
                  <c:v>5.9</c:v>
                </c:pt>
                <c:pt idx="8">
                  <c:v>4.2</c:v>
                </c:pt>
                <c:pt idx="9">
                  <c:v>5.0999999999999996</c:v>
                </c:pt>
                <c:pt idx="10">
                  <c:v>5</c:v>
                </c:pt>
                <c:pt idx="11">
                  <c:v>4.7</c:v>
                </c:pt>
              </c:numCache>
            </c:numRef>
          </c:val>
        </c:ser>
        <c:ser>
          <c:idx val="3"/>
          <c:order val="3"/>
          <c:tx>
            <c:strRef>
              <c:f>Arkusz1!$C$50:$E$50</c:f>
              <c:strCache>
                <c:ptCount val="3"/>
                <c:pt idx="0">
                  <c:v>KPDP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Arkusz1!$F$46:$Q$46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Arkusz1!$F$50:$Q$50</c:f>
              <c:numCache>
                <c:formatCode>General</c:formatCode>
                <c:ptCount val="12"/>
                <c:pt idx="0">
                  <c:v>5.6</c:v>
                </c:pt>
                <c:pt idx="1">
                  <c:v>6.3</c:v>
                </c:pt>
                <c:pt idx="2">
                  <c:v>10.6</c:v>
                </c:pt>
                <c:pt idx="3">
                  <c:v>11.6</c:v>
                </c:pt>
                <c:pt idx="4">
                  <c:v>6.2</c:v>
                </c:pt>
                <c:pt idx="5">
                  <c:v>11.7</c:v>
                </c:pt>
                <c:pt idx="6">
                  <c:v>15.9</c:v>
                </c:pt>
                <c:pt idx="7">
                  <c:v>18.5</c:v>
                </c:pt>
                <c:pt idx="8">
                  <c:v>16.2</c:v>
                </c:pt>
                <c:pt idx="9">
                  <c:v>13.5</c:v>
                </c:pt>
                <c:pt idx="10">
                  <c:v>7.3</c:v>
                </c:pt>
                <c:pt idx="11">
                  <c:v>7.8</c:v>
                </c:pt>
              </c:numCache>
            </c:numRef>
          </c:val>
        </c:ser>
        <c:ser>
          <c:idx val="4"/>
          <c:order val="4"/>
          <c:tx>
            <c:strRef>
              <c:f>Arkusz1!$C$51:$E$51</c:f>
              <c:strCache>
                <c:ptCount val="3"/>
                <c:pt idx="0">
                  <c:v>Obligacje BGK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cat>
            <c:numRef>
              <c:f>Arkusz1!$F$46:$Q$46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Arkusz1!$F$51:$Q$51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7.9</c:v>
                </c:pt>
                <c:pt idx="5">
                  <c:v>13.9</c:v>
                </c:pt>
                <c:pt idx="6">
                  <c:v>22.6</c:v>
                </c:pt>
                <c:pt idx="7">
                  <c:v>25.6</c:v>
                </c:pt>
                <c:pt idx="8">
                  <c:v>25.7</c:v>
                </c:pt>
                <c:pt idx="9">
                  <c:v>19.600000000000001</c:v>
                </c:pt>
                <c:pt idx="10">
                  <c:v>19.399999999999999</c:v>
                </c:pt>
                <c:pt idx="11">
                  <c:v>22.7</c:v>
                </c:pt>
              </c:numCache>
            </c:numRef>
          </c:val>
        </c:ser>
        <c:ser>
          <c:idx val="5"/>
          <c:order val="5"/>
          <c:tx>
            <c:strRef>
              <c:f>Arkusz1!$C$52:$E$52</c:f>
              <c:strCache>
                <c:ptCount val="3"/>
                <c:pt idx="0">
                  <c:v>DPDP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cat>
            <c:numRef>
              <c:f>Arkusz1!$F$46:$Q$46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Arkusz1!$F$52:$Q$52</c:f>
              <c:numCache>
                <c:formatCode>General</c:formatCode>
                <c:ptCount val="12"/>
                <c:pt idx="0">
                  <c:v>8.9</c:v>
                </c:pt>
                <c:pt idx="1">
                  <c:v>9.8000000000000007</c:v>
                </c:pt>
                <c:pt idx="2">
                  <c:v>15.8</c:v>
                </c:pt>
                <c:pt idx="3">
                  <c:v>16</c:v>
                </c:pt>
                <c:pt idx="4">
                  <c:v>15.5</c:v>
                </c:pt>
                <c:pt idx="5">
                  <c:v>19.899999999999999</c:v>
                </c:pt>
                <c:pt idx="6">
                  <c:v>29.7</c:v>
                </c:pt>
                <c:pt idx="7">
                  <c:v>32.299999999999997</c:v>
                </c:pt>
                <c:pt idx="8">
                  <c:v>37.799999999999997</c:v>
                </c:pt>
                <c:pt idx="9">
                  <c:v>54.2</c:v>
                </c:pt>
                <c:pt idx="10">
                  <c:v>65.2</c:v>
                </c:pt>
                <c:pt idx="11">
                  <c:v>69</c:v>
                </c:pt>
              </c:numCache>
            </c:numRef>
          </c:val>
        </c:ser>
        <c:ser>
          <c:idx val="6"/>
          <c:order val="6"/>
          <c:tx>
            <c:strRef>
              <c:f>Arkusz1!$C$53:$E$53</c:f>
              <c:strCache>
                <c:ptCount val="3"/>
                <c:pt idx="0">
                  <c:v>obligacje komunal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numRef>
              <c:f>Arkusz1!$F$46:$Q$46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Arkusz1!$F$53:$Q$53</c:f>
              <c:numCache>
                <c:formatCode>General</c:formatCode>
                <c:ptCount val="12"/>
                <c:pt idx="0">
                  <c:v>3.3</c:v>
                </c:pt>
                <c:pt idx="1">
                  <c:v>3.8</c:v>
                </c:pt>
                <c:pt idx="2">
                  <c:v>4.0999999999999996</c:v>
                </c:pt>
                <c:pt idx="3">
                  <c:v>4.5</c:v>
                </c:pt>
                <c:pt idx="4">
                  <c:v>6.9</c:v>
                </c:pt>
                <c:pt idx="5">
                  <c:v>10.9</c:v>
                </c:pt>
                <c:pt idx="6">
                  <c:v>14.4</c:v>
                </c:pt>
                <c:pt idx="7">
                  <c:v>15.8</c:v>
                </c:pt>
                <c:pt idx="8">
                  <c:v>18.600000000000001</c:v>
                </c:pt>
                <c:pt idx="9">
                  <c:v>19.100000000000001</c:v>
                </c:pt>
                <c:pt idx="10">
                  <c:v>20</c:v>
                </c:pt>
                <c:pt idx="11">
                  <c:v>19.899999999999999</c:v>
                </c:pt>
              </c:numCache>
            </c:numRef>
          </c:val>
        </c:ser>
        <c:ser>
          <c:idx val="7"/>
          <c:order val="7"/>
          <c:tx>
            <c:strRef>
              <c:f>Arkusz1!$C$54:$E$54</c:f>
              <c:strCache>
                <c:ptCount val="3"/>
                <c:pt idx="0">
                  <c:v>DBPD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cat>
            <c:numRef>
              <c:f>Arkusz1!$F$46:$Q$46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Arkusz1!$F$54:$Q$54</c:f>
              <c:numCache>
                <c:formatCode>General</c:formatCode>
                <c:ptCount val="12"/>
                <c:pt idx="0">
                  <c:v>2.7</c:v>
                </c:pt>
                <c:pt idx="1">
                  <c:v>5.3</c:v>
                </c:pt>
                <c:pt idx="2">
                  <c:v>8.3000000000000007</c:v>
                </c:pt>
                <c:pt idx="3">
                  <c:v>6.6</c:v>
                </c:pt>
                <c:pt idx="4">
                  <c:v>5.5</c:v>
                </c:pt>
                <c:pt idx="5">
                  <c:v>5.2</c:v>
                </c:pt>
                <c:pt idx="6">
                  <c:v>9.5</c:v>
                </c:pt>
                <c:pt idx="7">
                  <c:v>17.2</c:v>
                </c:pt>
                <c:pt idx="8">
                  <c:v>20</c:v>
                </c:pt>
                <c:pt idx="9">
                  <c:v>25.1</c:v>
                </c:pt>
                <c:pt idx="10">
                  <c:v>26.5</c:v>
                </c:pt>
                <c:pt idx="11">
                  <c:v>27.4</c:v>
                </c:pt>
              </c:numCache>
            </c:numRef>
          </c:val>
        </c:ser>
        <c:ser>
          <c:idx val="8"/>
          <c:order val="8"/>
          <c:tx>
            <c:strRef>
              <c:f>Arkusz1!$C$55:$E$55</c:f>
              <c:strCache>
                <c:ptCount val="3"/>
                <c:pt idx="0">
                  <c:v>LZ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cat>
            <c:numRef>
              <c:f>Arkusz1!$F$46:$Q$46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Arkusz1!$F$55:$Q$55</c:f>
              <c:numCache>
                <c:formatCode>General</c:formatCode>
                <c:ptCount val="12"/>
                <c:pt idx="0">
                  <c:v>1.8</c:v>
                </c:pt>
                <c:pt idx="1">
                  <c:v>1.7</c:v>
                </c:pt>
                <c:pt idx="2">
                  <c:v>2.4</c:v>
                </c:pt>
                <c:pt idx="3">
                  <c:v>2.9</c:v>
                </c:pt>
                <c:pt idx="4">
                  <c:v>3</c:v>
                </c:pt>
                <c:pt idx="5">
                  <c:v>2.5</c:v>
                </c:pt>
                <c:pt idx="6">
                  <c:v>2.9</c:v>
                </c:pt>
                <c:pt idx="7">
                  <c:v>3.1</c:v>
                </c:pt>
                <c:pt idx="8">
                  <c:v>3.3</c:v>
                </c:pt>
                <c:pt idx="9">
                  <c:v>4.0999999999999996</c:v>
                </c:pt>
                <c:pt idx="10">
                  <c:v>5.4</c:v>
                </c:pt>
                <c:pt idx="11">
                  <c:v>7.6</c:v>
                </c:pt>
              </c:numCache>
            </c:numRef>
          </c:val>
        </c:ser>
        <c:ser>
          <c:idx val="9"/>
          <c:order val="9"/>
          <c:tx>
            <c:strRef>
              <c:f>Arkusz1!$C$56:$E$56</c:f>
              <c:strCache>
                <c:ptCount val="3"/>
                <c:pt idx="0">
                  <c:v>KP inwest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cat>
            <c:numRef>
              <c:f>Arkusz1!$F$46:$Q$46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Arkusz1!$F$56:$Q$56</c:f>
              <c:numCache>
                <c:formatCode>General</c:formatCode>
                <c:ptCount val="12"/>
                <c:pt idx="0">
                  <c:v>33.6</c:v>
                </c:pt>
                <c:pt idx="1">
                  <c:v>42.7</c:v>
                </c:pt>
                <c:pt idx="2">
                  <c:v>48.8</c:v>
                </c:pt>
                <c:pt idx="3">
                  <c:v>65.400000000000006</c:v>
                </c:pt>
                <c:pt idx="4">
                  <c:v>64.400000000000006</c:v>
                </c:pt>
                <c:pt idx="5">
                  <c:v>65.3</c:v>
                </c:pt>
                <c:pt idx="6">
                  <c:v>84</c:v>
                </c:pt>
                <c:pt idx="7">
                  <c:v>81.599999999999994</c:v>
                </c:pt>
                <c:pt idx="8">
                  <c:v>87</c:v>
                </c:pt>
                <c:pt idx="9">
                  <c:v>96</c:v>
                </c:pt>
                <c:pt idx="10">
                  <c:v>102.5</c:v>
                </c:pt>
                <c:pt idx="11">
                  <c:v>113.6</c:v>
                </c:pt>
              </c:numCache>
            </c:numRef>
          </c:val>
        </c:ser>
        <c:ser>
          <c:idx val="10"/>
          <c:order val="10"/>
          <c:tx>
            <c:strRef>
              <c:f>Arkusz1!$C$57:$E$57</c:f>
              <c:strCache>
                <c:ptCount val="3"/>
                <c:pt idx="0">
                  <c:v>leasing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cat>
            <c:numRef>
              <c:f>Arkusz1!$F$46:$Q$46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Arkusz1!$F$57:$Q$57</c:f>
              <c:numCache>
                <c:formatCode>General</c:formatCode>
                <c:ptCount val="12"/>
                <c:pt idx="3">
                  <c:v>57</c:v>
                </c:pt>
                <c:pt idx="4">
                  <c:v>55</c:v>
                </c:pt>
                <c:pt idx="5">
                  <c:v>55</c:v>
                </c:pt>
                <c:pt idx="6">
                  <c:v>61</c:v>
                </c:pt>
                <c:pt idx="7">
                  <c:v>62</c:v>
                </c:pt>
                <c:pt idx="8">
                  <c:v>65</c:v>
                </c:pt>
                <c:pt idx="9">
                  <c:v>76</c:v>
                </c:pt>
                <c:pt idx="10">
                  <c:v>88.3</c:v>
                </c:pt>
                <c:pt idx="11">
                  <c:v>105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6277168"/>
        <c:axId val="316277952"/>
      </c:areaChart>
      <c:catAx>
        <c:axId val="31627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6277952"/>
        <c:crosses val="autoZero"/>
        <c:auto val="1"/>
        <c:lblAlgn val="ctr"/>
        <c:lblOffset val="100"/>
        <c:noMultiLvlLbl val="0"/>
      </c:catAx>
      <c:valAx>
        <c:axId val="316277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62771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Arkusz1!$H$18:$I$18</c:f>
              <c:strCache>
                <c:ptCount val="2"/>
                <c:pt idx="0">
                  <c:v>akcje 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cat>
            <c:numRef>
              <c:f>Arkusz1!$J$17:$AI$17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Arkusz1!$J$18:$AI$18</c:f>
              <c:numCache>
                <c:formatCode>General</c:formatCode>
                <c:ptCount val="26"/>
                <c:pt idx="0">
                  <c:v>5</c:v>
                </c:pt>
                <c:pt idx="1">
                  <c:v>114</c:v>
                </c:pt>
                <c:pt idx="2">
                  <c:v>3935</c:v>
                </c:pt>
                <c:pt idx="3">
                  <c:v>11710</c:v>
                </c:pt>
                <c:pt idx="4">
                  <c:v>6638</c:v>
                </c:pt>
                <c:pt idx="5">
                  <c:v>14160</c:v>
                </c:pt>
                <c:pt idx="6">
                  <c:v>23828</c:v>
                </c:pt>
                <c:pt idx="7">
                  <c:v>26648</c:v>
                </c:pt>
                <c:pt idx="8">
                  <c:v>35567</c:v>
                </c:pt>
                <c:pt idx="9">
                  <c:v>51902</c:v>
                </c:pt>
                <c:pt idx="10">
                  <c:v>30351</c:v>
                </c:pt>
                <c:pt idx="11">
                  <c:v>23683</c:v>
                </c:pt>
                <c:pt idx="12">
                  <c:v>33357</c:v>
                </c:pt>
                <c:pt idx="13">
                  <c:v>55234</c:v>
                </c:pt>
                <c:pt idx="14">
                  <c:v>90567</c:v>
                </c:pt>
                <c:pt idx="15">
                  <c:v>161960</c:v>
                </c:pt>
                <c:pt idx="16">
                  <c:v>230959</c:v>
                </c:pt>
                <c:pt idx="17">
                  <c:v>160558</c:v>
                </c:pt>
                <c:pt idx="18">
                  <c:v>166696</c:v>
                </c:pt>
                <c:pt idx="19">
                  <c:v>206857</c:v>
                </c:pt>
                <c:pt idx="20">
                  <c:v>250589</c:v>
                </c:pt>
                <c:pt idx="21">
                  <c:v>187555</c:v>
                </c:pt>
                <c:pt idx="22">
                  <c:v>220153</c:v>
                </c:pt>
                <c:pt idx="23">
                  <c:v>205297</c:v>
                </c:pt>
                <c:pt idx="24">
                  <c:v>225287</c:v>
                </c:pt>
                <c:pt idx="25">
                  <c:v>202293</c:v>
                </c:pt>
              </c:numCache>
            </c:numRef>
          </c:val>
        </c:ser>
        <c:ser>
          <c:idx val="1"/>
          <c:order val="1"/>
          <c:tx>
            <c:strRef>
              <c:f>Arkusz1!$H$19:$I$19</c:f>
              <c:strCache>
                <c:ptCount val="2"/>
                <c:pt idx="0">
                  <c:v>obligacje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Arkusz1!$J$17:$AI$17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Arkusz1!$J$19:$AI$19</c:f>
              <c:numCache>
                <c:formatCode>General</c:formatCode>
                <c:ptCount val="26"/>
                <c:pt idx="1">
                  <c:v>11</c:v>
                </c:pt>
                <c:pt idx="2">
                  <c:v>151</c:v>
                </c:pt>
                <c:pt idx="3">
                  <c:v>1075</c:v>
                </c:pt>
                <c:pt idx="4">
                  <c:v>2077</c:v>
                </c:pt>
                <c:pt idx="5">
                  <c:v>2953</c:v>
                </c:pt>
                <c:pt idx="6">
                  <c:v>1817</c:v>
                </c:pt>
                <c:pt idx="7">
                  <c:v>2475</c:v>
                </c:pt>
                <c:pt idx="8">
                  <c:v>2338</c:v>
                </c:pt>
                <c:pt idx="9">
                  <c:v>2191</c:v>
                </c:pt>
                <c:pt idx="10">
                  <c:v>2547</c:v>
                </c:pt>
                <c:pt idx="11">
                  <c:v>1993</c:v>
                </c:pt>
                <c:pt idx="12">
                  <c:v>3920</c:v>
                </c:pt>
                <c:pt idx="13">
                  <c:v>3910</c:v>
                </c:pt>
                <c:pt idx="14">
                  <c:v>2530</c:v>
                </c:pt>
                <c:pt idx="15">
                  <c:v>2744</c:v>
                </c:pt>
                <c:pt idx="16">
                  <c:v>1632</c:v>
                </c:pt>
                <c:pt idx="17">
                  <c:v>250</c:v>
                </c:pt>
                <c:pt idx="18">
                  <c:v>1431</c:v>
                </c:pt>
                <c:pt idx="19">
                  <c:v>1233</c:v>
                </c:pt>
                <c:pt idx="20">
                  <c:v>790</c:v>
                </c:pt>
                <c:pt idx="21">
                  <c:v>1021</c:v>
                </c:pt>
                <c:pt idx="22">
                  <c:v>1600</c:v>
                </c:pt>
                <c:pt idx="23">
                  <c:v>966</c:v>
                </c:pt>
                <c:pt idx="24">
                  <c:v>2130</c:v>
                </c:pt>
                <c:pt idx="25">
                  <c:v>2750</c:v>
                </c:pt>
              </c:numCache>
            </c:numRef>
          </c:val>
        </c:ser>
        <c:ser>
          <c:idx val="2"/>
          <c:order val="2"/>
          <c:tx>
            <c:strRef>
              <c:f>Arkusz1!$H$20:$I$20</c:f>
              <c:strCache>
                <c:ptCount val="2"/>
                <c:pt idx="0">
                  <c:v>kontrakty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cat>
            <c:numRef>
              <c:f>Arkusz1!$J$17:$AI$17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Arkusz1!$J$20:$AI$20</c:f>
              <c:numCache>
                <c:formatCode>General</c:formatCode>
                <c:ptCount val="26"/>
                <c:pt idx="7">
                  <c:v>301</c:v>
                </c:pt>
                <c:pt idx="8">
                  <c:v>3184</c:v>
                </c:pt>
                <c:pt idx="9">
                  <c:v>29306</c:v>
                </c:pt>
                <c:pt idx="10">
                  <c:v>49323</c:v>
                </c:pt>
                <c:pt idx="11">
                  <c:v>38667</c:v>
                </c:pt>
                <c:pt idx="12">
                  <c:v>58101</c:v>
                </c:pt>
                <c:pt idx="13">
                  <c:v>62747</c:v>
                </c:pt>
                <c:pt idx="14">
                  <c:v>119013</c:v>
                </c:pt>
                <c:pt idx="15">
                  <c:v>190470</c:v>
                </c:pt>
                <c:pt idx="16">
                  <c:v>337748</c:v>
                </c:pt>
                <c:pt idx="17">
                  <c:v>306748</c:v>
                </c:pt>
                <c:pt idx="18">
                  <c:v>258683</c:v>
                </c:pt>
                <c:pt idx="19">
                  <c:v>340648</c:v>
                </c:pt>
                <c:pt idx="20">
                  <c:v>361655</c:v>
                </c:pt>
                <c:pt idx="21">
                  <c:v>216436</c:v>
                </c:pt>
                <c:pt idx="22">
                  <c:v>218839</c:v>
                </c:pt>
                <c:pt idx="23">
                  <c:v>230148</c:v>
                </c:pt>
                <c:pt idx="24">
                  <c:v>210745</c:v>
                </c:pt>
                <c:pt idx="25">
                  <c:v>181040</c:v>
                </c:pt>
              </c:numCache>
            </c:numRef>
          </c:val>
        </c:ser>
        <c:ser>
          <c:idx val="3"/>
          <c:order val="3"/>
          <c:tx>
            <c:strRef>
              <c:f>Arkusz1!$H$21:$I$21</c:f>
              <c:strCache>
                <c:ptCount val="2"/>
                <c:pt idx="0">
                  <c:v>opcje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cat>
            <c:numRef>
              <c:f>Arkusz1!$J$17:$AI$17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Arkusz1!$J$21:$AI$21</c:f>
              <c:numCache>
                <c:formatCode>General</c:formatCode>
                <c:ptCount val="26"/>
                <c:pt idx="12">
                  <c:v>318</c:v>
                </c:pt>
                <c:pt idx="13">
                  <c:v>1393</c:v>
                </c:pt>
                <c:pt idx="14">
                  <c:v>5778</c:v>
                </c:pt>
                <c:pt idx="15">
                  <c:v>9727</c:v>
                </c:pt>
                <c:pt idx="16">
                  <c:v>14256</c:v>
                </c:pt>
                <c:pt idx="17">
                  <c:v>8295</c:v>
                </c:pt>
                <c:pt idx="18">
                  <c:v>8391</c:v>
                </c:pt>
                <c:pt idx="19">
                  <c:v>16888</c:v>
                </c:pt>
                <c:pt idx="20">
                  <c:v>23562</c:v>
                </c:pt>
                <c:pt idx="21">
                  <c:v>16269</c:v>
                </c:pt>
                <c:pt idx="22">
                  <c:v>17419</c:v>
                </c:pt>
                <c:pt idx="23">
                  <c:v>11584</c:v>
                </c:pt>
                <c:pt idx="24">
                  <c:v>9068</c:v>
                </c:pt>
                <c:pt idx="25">
                  <c:v>6492</c:v>
                </c:pt>
              </c:numCache>
            </c:numRef>
          </c:val>
        </c:ser>
        <c:ser>
          <c:idx val="4"/>
          <c:order val="4"/>
          <c:tx>
            <c:strRef>
              <c:f>Arkusz1!$H$22:$I$22</c:f>
              <c:strCache>
                <c:ptCount val="2"/>
                <c:pt idx="0">
                  <c:v>akcje na NC 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cat>
            <c:numRef>
              <c:f>Arkusz1!$J$17:$AI$17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Arkusz1!$J$22:$AI$22</c:f>
              <c:numCache>
                <c:formatCode>General</c:formatCode>
                <c:ptCount val="26"/>
                <c:pt idx="18">
                  <c:v>170</c:v>
                </c:pt>
                <c:pt idx="19">
                  <c:v>751</c:v>
                </c:pt>
                <c:pt idx="20">
                  <c:v>1214</c:v>
                </c:pt>
                <c:pt idx="21">
                  <c:v>1666</c:v>
                </c:pt>
                <c:pt idx="22">
                  <c:v>2758</c:v>
                </c:pt>
                <c:pt idx="23">
                  <c:v>2328</c:v>
                </c:pt>
                <c:pt idx="24">
                  <c:v>1949</c:v>
                </c:pt>
                <c:pt idx="25">
                  <c:v>1360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321880"/>
        <c:axId val="362322272"/>
      </c:areaChart>
      <c:catAx>
        <c:axId val="362321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2322272"/>
        <c:crosses val="autoZero"/>
        <c:auto val="1"/>
        <c:lblAlgn val="ctr"/>
        <c:lblOffset val="100"/>
        <c:noMultiLvlLbl val="0"/>
      </c:catAx>
      <c:valAx>
        <c:axId val="36232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623218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Arkusz1!$D$8:$G$8</c:f>
              <c:strCache>
                <c:ptCount val="4"/>
                <c:pt idx="0">
                  <c:v>Inwestorzy zagraniczni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cat>
            <c:numRef>
              <c:f>Arkusz1!$H$7:$U$7</c:f>
              <c:numCache>
                <c:formatCode>General</c:formatCod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Arkusz1!$H$8:$U$8</c:f>
              <c:numCache>
                <c:formatCode>#,##0</c:formatCode>
                <c:ptCount val="14"/>
                <c:pt idx="0">
                  <c:v>71691</c:v>
                </c:pt>
                <c:pt idx="1">
                  <c:v>96985</c:v>
                </c:pt>
                <c:pt idx="2">
                  <c:v>151801</c:v>
                </c:pt>
                <c:pt idx="3">
                  <c:v>136239</c:v>
                </c:pt>
                <c:pt idx="4">
                  <c:v>120422</c:v>
                </c:pt>
                <c:pt idx="5">
                  <c:v>193286</c:v>
                </c:pt>
                <c:pt idx="6">
                  <c:v>235647</c:v>
                </c:pt>
                <c:pt idx="7">
                  <c:v>179790</c:v>
                </c:pt>
                <c:pt idx="8">
                  <c:v>207081</c:v>
                </c:pt>
                <c:pt idx="9">
                  <c:v>200440</c:v>
                </c:pt>
                <c:pt idx="10">
                  <c:v>210694</c:v>
                </c:pt>
                <c:pt idx="11">
                  <c:v>202526</c:v>
                </c:pt>
                <c:pt idx="12">
                  <c:v>252582</c:v>
                </c:pt>
                <c:pt idx="13">
                  <c:v>239019</c:v>
                </c:pt>
              </c:numCache>
            </c:numRef>
          </c:val>
        </c:ser>
        <c:ser>
          <c:idx val="1"/>
          <c:order val="1"/>
          <c:tx>
            <c:strRef>
              <c:f>Arkusz1!$D$9:$G$9</c:f>
              <c:strCache>
                <c:ptCount val="4"/>
                <c:pt idx="0">
                  <c:v>inwestorzy krajowi indywidualni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cat>
            <c:numRef>
              <c:f>Arkusz1!$H$7:$U$7</c:f>
              <c:numCache>
                <c:formatCode>General</c:formatCod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Arkusz1!$H$9:$U$9</c:f>
              <c:numCache>
                <c:formatCode>#,##0</c:formatCode>
                <c:ptCount val="14"/>
                <c:pt idx="0">
                  <c:v>46188</c:v>
                </c:pt>
                <c:pt idx="1">
                  <c:v>111270</c:v>
                </c:pt>
                <c:pt idx="2">
                  <c:v>135357</c:v>
                </c:pt>
                <c:pt idx="3">
                  <c:v>55010</c:v>
                </c:pt>
                <c:pt idx="4">
                  <c:v>89614</c:v>
                </c:pt>
                <c:pt idx="5">
                  <c:v>80647</c:v>
                </c:pt>
                <c:pt idx="6">
                  <c:v>92671</c:v>
                </c:pt>
                <c:pt idx="7">
                  <c:v>65841</c:v>
                </c:pt>
                <c:pt idx="8">
                  <c:v>65977</c:v>
                </c:pt>
                <c:pt idx="9">
                  <c:v>53702</c:v>
                </c:pt>
                <c:pt idx="10">
                  <c:v>48341</c:v>
                </c:pt>
                <c:pt idx="11">
                  <c:v>49257</c:v>
                </c:pt>
                <c:pt idx="12">
                  <c:v>76200</c:v>
                </c:pt>
                <c:pt idx="13">
                  <c:v>49022</c:v>
                </c:pt>
              </c:numCache>
            </c:numRef>
          </c:val>
        </c:ser>
        <c:ser>
          <c:idx val="2"/>
          <c:order val="2"/>
          <c:tx>
            <c:strRef>
              <c:f>Arkusz1!$D$10:$G$10</c:f>
              <c:strCache>
                <c:ptCount val="4"/>
                <c:pt idx="0">
                  <c:v>inwestorzy krajowi instytucjonalni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cat>
            <c:numRef>
              <c:f>Arkusz1!$H$7:$U$7</c:f>
              <c:numCache>
                <c:formatCode>General</c:formatCode>
                <c:ptCount val="1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</c:numCache>
            </c:numRef>
          </c:cat>
          <c:val>
            <c:numRef>
              <c:f>Arkusz1!$H$10:$U$10</c:f>
              <c:numCache>
                <c:formatCode>#,##0</c:formatCode>
                <c:ptCount val="14"/>
                <c:pt idx="0">
                  <c:v>57420</c:v>
                </c:pt>
                <c:pt idx="1">
                  <c:v>109685</c:v>
                </c:pt>
                <c:pt idx="2">
                  <c:v>167852</c:v>
                </c:pt>
                <c:pt idx="3">
                  <c:v>122713</c:v>
                </c:pt>
                <c:pt idx="4">
                  <c:v>123355</c:v>
                </c:pt>
                <c:pt idx="5">
                  <c:v>139781</c:v>
                </c:pt>
                <c:pt idx="6">
                  <c:v>172859</c:v>
                </c:pt>
                <c:pt idx="7">
                  <c:v>129479</c:v>
                </c:pt>
                <c:pt idx="8">
                  <c:v>167247</c:v>
                </c:pt>
                <c:pt idx="9">
                  <c:v>156235</c:v>
                </c:pt>
                <c:pt idx="10">
                  <c:v>147618</c:v>
                </c:pt>
                <c:pt idx="11">
                  <c:v>127120</c:v>
                </c:pt>
                <c:pt idx="12">
                  <c:v>144091</c:v>
                </c:pt>
                <c:pt idx="13">
                  <c:v>120472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3401168"/>
        <c:axId val="393403520"/>
      </c:areaChart>
      <c:catAx>
        <c:axId val="39340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93403520"/>
        <c:crosses val="autoZero"/>
        <c:auto val="1"/>
        <c:lblAlgn val="ctr"/>
        <c:lblOffset val="100"/>
        <c:noMultiLvlLbl val="0"/>
      </c:catAx>
      <c:valAx>
        <c:axId val="393403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934011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Arkusz1!$B$42:$C$42</c:f>
              <c:strCache>
                <c:ptCount val="2"/>
                <c:pt idx="0">
                  <c:v>zagraniczni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Arkusz1!$D$41:$R$41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Arkusz1!$D$42:$R$42</c:f>
              <c:numCache>
                <c:formatCode>#,##0</c:formatCode>
                <c:ptCount val="15"/>
                <c:pt idx="0">
                  <c:v>16749</c:v>
                </c:pt>
                <c:pt idx="1">
                  <c:v>21379</c:v>
                </c:pt>
                <c:pt idx="2">
                  <c:v>36158</c:v>
                </c:pt>
                <c:pt idx="3">
                  <c:v>71691</c:v>
                </c:pt>
                <c:pt idx="4">
                  <c:v>96985</c:v>
                </c:pt>
                <c:pt idx="5">
                  <c:v>151801</c:v>
                </c:pt>
                <c:pt idx="6">
                  <c:v>136239</c:v>
                </c:pt>
                <c:pt idx="7">
                  <c:v>120422</c:v>
                </c:pt>
                <c:pt idx="8">
                  <c:v>193286</c:v>
                </c:pt>
                <c:pt idx="9">
                  <c:v>235647</c:v>
                </c:pt>
                <c:pt idx="10">
                  <c:v>179790</c:v>
                </c:pt>
                <c:pt idx="11">
                  <c:v>207081</c:v>
                </c:pt>
                <c:pt idx="12">
                  <c:v>200440</c:v>
                </c:pt>
                <c:pt idx="13">
                  <c:v>106300</c:v>
                </c:pt>
                <c:pt idx="14">
                  <c:v>93200</c:v>
                </c:pt>
              </c:numCache>
            </c:numRef>
          </c:val>
        </c:ser>
        <c:ser>
          <c:idx val="1"/>
          <c:order val="1"/>
          <c:tx>
            <c:strRef>
              <c:f>Arkusz1!$B$43:$C$43</c:f>
              <c:strCache>
                <c:ptCount val="2"/>
                <c:pt idx="0">
                  <c:v>indywidualni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Arkusz1!$D$41:$R$41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Arkusz1!$D$43:$R$43</c:f>
              <c:numCache>
                <c:formatCode>#,##0</c:formatCode>
                <c:ptCount val="15"/>
                <c:pt idx="0">
                  <c:v>13930</c:v>
                </c:pt>
                <c:pt idx="1">
                  <c:v>19054</c:v>
                </c:pt>
                <c:pt idx="2">
                  <c:v>38760</c:v>
                </c:pt>
                <c:pt idx="3">
                  <c:v>46188</c:v>
                </c:pt>
                <c:pt idx="4">
                  <c:v>111270</c:v>
                </c:pt>
                <c:pt idx="5">
                  <c:v>135357</c:v>
                </c:pt>
                <c:pt idx="6">
                  <c:v>55010</c:v>
                </c:pt>
                <c:pt idx="7">
                  <c:v>89614</c:v>
                </c:pt>
                <c:pt idx="8">
                  <c:v>80647</c:v>
                </c:pt>
                <c:pt idx="9">
                  <c:v>92671</c:v>
                </c:pt>
                <c:pt idx="10">
                  <c:v>65841</c:v>
                </c:pt>
                <c:pt idx="11">
                  <c:v>65977</c:v>
                </c:pt>
                <c:pt idx="12">
                  <c:v>53702</c:v>
                </c:pt>
                <c:pt idx="13">
                  <c:v>24400</c:v>
                </c:pt>
                <c:pt idx="14">
                  <c:v>24400</c:v>
                </c:pt>
              </c:numCache>
            </c:numRef>
          </c:val>
        </c:ser>
        <c:ser>
          <c:idx val="2"/>
          <c:order val="2"/>
          <c:tx>
            <c:strRef>
              <c:f>Arkusz1!$B$44:$C$44</c:f>
              <c:strCache>
                <c:ptCount val="2"/>
                <c:pt idx="0">
                  <c:v>instytucjonalni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Arkusz1!$D$41:$R$41</c:f>
              <c:numCache>
                <c:formatCode>General</c:formatCode>
                <c:ptCount val="15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</c:numCache>
            </c:numRef>
          </c:cat>
          <c:val>
            <c:numRef>
              <c:f>Arkusz1!$D$44:$R$44</c:f>
              <c:numCache>
                <c:formatCode>#,##0</c:formatCode>
                <c:ptCount val="15"/>
                <c:pt idx="0">
                  <c:v>17049</c:v>
                </c:pt>
                <c:pt idx="1">
                  <c:v>26009</c:v>
                </c:pt>
                <c:pt idx="2">
                  <c:v>35119</c:v>
                </c:pt>
                <c:pt idx="3">
                  <c:v>57420</c:v>
                </c:pt>
                <c:pt idx="4">
                  <c:v>109685</c:v>
                </c:pt>
                <c:pt idx="5">
                  <c:v>167852</c:v>
                </c:pt>
                <c:pt idx="6">
                  <c:v>122713</c:v>
                </c:pt>
                <c:pt idx="7">
                  <c:v>123355</c:v>
                </c:pt>
                <c:pt idx="8">
                  <c:v>139781</c:v>
                </c:pt>
                <c:pt idx="9">
                  <c:v>172859</c:v>
                </c:pt>
                <c:pt idx="10">
                  <c:v>129479</c:v>
                </c:pt>
                <c:pt idx="11">
                  <c:v>167247</c:v>
                </c:pt>
                <c:pt idx="12">
                  <c:v>167247</c:v>
                </c:pt>
                <c:pt idx="13">
                  <c:v>73600</c:v>
                </c:pt>
                <c:pt idx="14">
                  <c:v>6100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100"/>
        <c:axId val="363952072"/>
        <c:axId val="358838976"/>
      </c:barChart>
      <c:catAx>
        <c:axId val="363952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58838976"/>
        <c:crosses val="autoZero"/>
        <c:auto val="1"/>
        <c:lblAlgn val="ctr"/>
        <c:lblOffset val="100"/>
        <c:noMultiLvlLbl val="0"/>
      </c:catAx>
      <c:valAx>
        <c:axId val="35883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63952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Arkusz1!$G$82</c:f>
              <c:strCache>
                <c:ptCount val="1"/>
                <c:pt idx="0">
                  <c:v>Aktywa netto OFE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76200">
                <a:solidFill>
                  <a:schemeClr val="accent1"/>
                </a:solidFill>
              </a:ln>
              <a:effectLst/>
            </c:spPr>
          </c:marker>
          <c:xVal>
            <c:numRef>
              <c:f>Arkusz1!$F$83:$F$102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xVal>
          <c:yVal>
            <c:numRef>
              <c:f>Arkusz1!$G$83:$G$102</c:f>
              <c:numCache>
                <c:formatCode>#,##0.00</c:formatCode>
                <c:ptCount val="20"/>
                <c:pt idx="0">
                  <c:v>2.2000000000000002</c:v>
                </c:pt>
                <c:pt idx="1">
                  <c:v>9.9</c:v>
                </c:pt>
                <c:pt idx="2">
                  <c:v>19.399999999999999</c:v>
                </c:pt>
                <c:pt idx="3">
                  <c:v>31.6</c:v>
                </c:pt>
                <c:pt idx="4">
                  <c:v>44.8</c:v>
                </c:pt>
                <c:pt idx="5">
                  <c:v>62.6</c:v>
                </c:pt>
                <c:pt idx="6">
                  <c:v>86.1</c:v>
                </c:pt>
                <c:pt idx="7">
                  <c:v>116.6</c:v>
                </c:pt>
                <c:pt idx="8">
                  <c:v>140</c:v>
                </c:pt>
                <c:pt idx="9">
                  <c:v>138.19999999999999</c:v>
                </c:pt>
                <c:pt idx="10">
                  <c:v>178.6</c:v>
                </c:pt>
                <c:pt idx="11">
                  <c:v>221.2</c:v>
                </c:pt>
                <c:pt idx="12">
                  <c:v>224.7</c:v>
                </c:pt>
                <c:pt idx="13">
                  <c:v>269.60000000000002</c:v>
                </c:pt>
                <c:pt idx="14">
                  <c:v>229.3</c:v>
                </c:pt>
                <c:pt idx="15">
                  <c:v>149</c:v>
                </c:pt>
                <c:pt idx="16" formatCode="General">
                  <c:v>140</c:v>
                </c:pt>
                <c:pt idx="17" formatCode="General">
                  <c:v>153</c:v>
                </c:pt>
                <c:pt idx="18" formatCode="General">
                  <c:v>179</c:v>
                </c:pt>
                <c:pt idx="19" formatCode="General">
                  <c:v>157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Arkusz1!$H$82</c:f>
              <c:strCache>
                <c:ptCount val="1"/>
                <c:pt idx="0">
                  <c:v>aktywa Funduszy inwestycyjnych 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76200">
                <a:solidFill>
                  <a:schemeClr val="accent2"/>
                </a:solidFill>
              </a:ln>
              <a:effectLst/>
            </c:spPr>
          </c:marker>
          <c:xVal>
            <c:numRef>
              <c:f>Arkusz1!$F$83:$F$102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xVal>
          <c:yVal>
            <c:numRef>
              <c:f>Arkusz1!$H$83:$H$102</c:f>
              <c:numCache>
                <c:formatCode>0</c:formatCode>
                <c:ptCount val="20"/>
                <c:pt idx="0">
                  <c:v>3.2</c:v>
                </c:pt>
                <c:pt idx="1">
                  <c:v>7</c:v>
                </c:pt>
                <c:pt idx="2">
                  <c:v>12.1</c:v>
                </c:pt>
                <c:pt idx="3">
                  <c:v>23</c:v>
                </c:pt>
                <c:pt idx="4">
                  <c:v>33</c:v>
                </c:pt>
                <c:pt idx="5">
                  <c:v>37.6</c:v>
                </c:pt>
                <c:pt idx="6">
                  <c:v>61.6</c:v>
                </c:pt>
                <c:pt idx="7">
                  <c:v>99.2</c:v>
                </c:pt>
                <c:pt idx="8">
                  <c:v>133.80000000000001</c:v>
                </c:pt>
                <c:pt idx="9">
                  <c:v>74</c:v>
                </c:pt>
                <c:pt idx="10">
                  <c:v>93</c:v>
                </c:pt>
                <c:pt idx="11">
                  <c:v>120</c:v>
                </c:pt>
                <c:pt idx="12">
                  <c:v>115</c:v>
                </c:pt>
                <c:pt idx="13">
                  <c:v>146</c:v>
                </c:pt>
                <c:pt idx="14">
                  <c:v>189</c:v>
                </c:pt>
                <c:pt idx="15" formatCode="General">
                  <c:v>220</c:v>
                </c:pt>
                <c:pt idx="16" formatCode="General">
                  <c:v>289</c:v>
                </c:pt>
                <c:pt idx="17" formatCode="General">
                  <c:v>293</c:v>
                </c:pt>
                <c:pt idx="18" formatCode="General">
                  <c:v>318</c:v>
                </c:pt>
                <c:pt idx="19" formatCode="General">
                  <c:v>372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Arkusz1!$I$82</c:f>
              <c:strCache>
                <c:ptCount val="1"/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Arkusz1!$F$83:$F$102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xVal>
          <c:yVal>
            <c:numRef>
              <c:f>Arkusz1!$I$83:$I$102</c:f>
              <c:numCache>
                <c:formatCode>General</c:formatCode>
                <c:ptCount val="20"/>
              </c:numCache>
            </c:numRef>
          </c:yVal>
          <c:smooth val="0"/>
        </c:ser>
        <c:ser>
          <c:idx val="3"/>
          <c:order val="3"/>
          <c:tx>
            <c:strRef>
              <c:f>Arkusz1!$J$82</c:f>
              <c:strCache>
                <c:ptCount val="1"/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Arkusz1!$F$83:$F$102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xVal>
          <c:yVal>
            <c:numRef>
              <c:f>Arkusz1!$J$83:$J$102</c:f>
              <c:numCache>
                <c:formatCode>General</c:formatCode>
                <c:ptCount val="20"/>
              </c:numCache>
            </c:numRef>
          </c:yVal>
          <c:smooth val="0"/>
        </c:ser>
        <c:ser>
          <c:idx val="4"/>
          <c:order val="4"/>
          <c:tx>
            <c:strRef>
              <c:f>Arkusz1!$K$82</c:f>
              <c:strCache>
                <c:ptCount val="1"/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Arkusz1!$F$83:$F$102</c:f>
              <c:numCache>
                <c:formatCode>General</c:formatCode>
                <c:ptCount val="20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</c:numCache>
            </c:numRef>
          </c:xVal>
          <c:yVal>
            <c:numRef>
              <c:f>Arkusz1!$K$83:$K$102</c:f>
              <c:numCache>
                <c:formatCode>General</c:formatCode>
                <c:ptCount val="20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323448"/>
        <c:axId val="360975136"/>
      </c:scatterChart>
      <c:valAx>
        <c:axId val="3623234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60975136"/>
        <c:crosses val="autoZero"/>
        <c:crossBetween val="midCat"/>
      </c:valAx>
      <c:valAx>
        <c:axId val="360975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6232344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Arkusz1!$B$6:$F$6</c:f>
              <c:strCache>
                <c:ptCount val="1"/>
                <c:pt idx="0">
                  <c:v>Japan Exchange Group - Tokyo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Arkusz1!$G$5:$AL$5</c:f>
              <c:strCache>
                <c:ptCount val="32"/>
                <c:pt idx="0">
                  <c:v>2005 Q1</c:v>
                </c:pt>
                <c:pt idx="1">
                  <c:v>2005Q2</c:v>
                </c:pt>
                <c:pt idx="2">
                  <c:v>2005Q3</c:v>
                </c:pt>
                <c:pt idx="3">
                  <c:v>2005Q4</c:v>
                </c:pt>
                <c:pt idx="4">
                  <c:v>2006Q1</c:v>
                </c:pt>
                <c:pt idx="5">
                  <c:v>2006Q2</c:v>
                </c:pt>
                <c:pt idx="6">
                  <c:v>2006Q3</c:v>
                </c:pt>
                <c:pt idx="7">
                  <c:v>2006Q4</c:v>
                </c:pt>
                <c:pt idx="8">
                  <c:v>2007Q1</c:v>
                </c:pt>
                <c:pt idx="9">
                  <c:v>2007Q2</c:v>
                </c:pt>
                <c:pt idx="10">
                  <c:v>2007Q3</c:v>
                </c:pt>
                <c:pt idx="11">
                  <c:v>2007Q4</c:v>
                </c:pt>
                <c:pt idx="12">
                  <c:v>2008Q1</c:v>
                </c:pt>
                <c:pt idx="13">
                  <c:v>2008Q2</c:v>
                </c:pt>
                <c:pt idx="14">
                  <c:v>2008Q3</c:v>
                </c:pt>
                <c:pt idx="15">
                  <c:v>2008Q4</c:v>
                </c:pt>
                <c:pt idx="16">
                  <c:v>2009Q1</c:v>
                </c:pt>
                <c:pt idx="17">
                  <c:v>2009Q2</c:v>
                </c:pt>
                <c:pt idx="18">
                  <c:v>2009Q3</c:v>
                </c:pt>
                <c:pt idx="19">
                  <c:v>2009Q4</c:v>
                </c:pt>
                <c:pt idx="20">
                  <c:v>2010Q1</c:v>
                </c:pt>
                <c:pt idx="21">
                  <c:v>2010Q2</c:v>
                </c:pt>
                <c:pt idx="22">
                  <c:v>2010Q3</c:v>
                </c:pt>
                <c:pt idx="23">
                  <c:v>2010Q4</c:v>
                </c:pt>
                <c:pt idx="24">
                  <c:v>2011Q1</c:v>
                </c:pt>
                <c:pt idx="25">
                  <c:v>2011Q2</c:v>
                </c:pt>
                <c:pt idx="26">
                  <c:v>2011Q3</c:v>
                </c:pt>
                <c:pt idx="27">
                  <c:v>2011Q4</c:v>
                </c:pt>
                <c:pt idx="28">
                  <c:v>2012Q1</c:v>
                </c:pt>
                <c:pt idx="29">
                  <c:v>2012Q2</c:v>
                </c:pt>
                <c:pt idx="30">
                  <c:v>2012Q3</c:v>
                </c:pt>
                <c:pt idx="31">
                  <c:v>2012Q4</c:v>
                </c:pt>
              </c:strCache>
            </c:strRef>
          </c:cat>
          <c:val>
            <c:numRef>
              <c:f>Arkusz1!$G$6:$AL$6</c:f>
              <c:numCache>
                <c:formatCode>General</c:formatCode>
                <c:ptCount val="32"/>
                <c:pt idx="0">
                  <c:v>8.3000000000000007</c:v>
                </c:pt>
                <c:pt idx="1">
                  <c:v>7.7</c:v>
                </c:pt>
                <c:pt idx="2">
                  <c:v>10</c:v>
                </c:pt>
                <c:pt idx="3">
                  <c:v>12.6</c:v>
                </c:pt>
                <c:pt idx="4">
                  <c:v>10.8</c:v>
                </c:pt>
                <c:pt idx="5">
                  <c:v>10.3</c:v>
                </c:pt>
                <c:pt idx="6">
                  <c:v>8.8000000000000007</c:v>
                </c:pt>
                <c:pt idx="7">
                  <c:v>9.3000000000000007</c:v>
                </c:pt>
                <c:pt idx="8">
                  <c:v>10.9</c:v>
                </c:pt>
                <c:pt idx="9">
                  <c:v>10.4</c:v>
                </c:pt>
                <c:pt idx="10">
                  <c:v>11.1</c:v>
                </c:pt>
                <c:pt idx="11">
                  <c:v>10.9</c:v>
                </c:pt>
                <c:pt idx="12">
                  <c:v>12.2</c:v>
                </c:pt>
                <c:pt idx="13">
                  <c:v>11.1</c:v>
                </c:pt>
                <c:pt idx="14">
                  <c:v>11.1</c:v>
                </c:pt>
                <c:pt idx="15">
                  <c:v>12.9</c:v>
                </c:pt>
                <c:pt idx="16">
                  <c:v>10.3</c:v>
                </c:pt>
                <c:pt idx="17">
                  <c:v>11.1</c:v>
                </c:pt>
                <c:pt idx="18">
                  <c:v>9.3000000000000007</c:v>
                </c:pt>
                <c:pt idx="19">
                  <c:v>9.1999999999999993</c:v>
                </c:pt>
                <c:pt idx="20">
                  <c:v>8.9</c:v>
                </c:pt>
                <c:pt idx="21">
                  <c:v>10.1</c:v>
                </c:pt>
                <c:pt idx="22">
                  <c:v>8.5</c:v>
                </c:pt>
                <c:pt idx="23">
                  <c:v>9</c:v>
                </c:pt>
                <c:pt idx="24">
                  <c:v>10.9</c:v>
                </c:pt>
                <c:pt idx="25">
                  <c:v>8.8000000000000007</c:v>
                </c:pt>
                <c:pt idx="26">
                  <c:v>9.4</c:v>
                </c:pt>
                <c:pt idx="27">
                  <c:v>7.6</c:v>
                </c:pt>
                <c:pt idx="28">
                  <c:v>9</c:v>
                </c:pt>
                <c:pt idx="29">
                  <c:v>8.4</c:v>
                </c:pt>
                <c:pt idx="30">
                  <c:v>7.7</c:v>
                </c:pt>
                <c:pt idx="31">
                  <c:v>8.8000000000000007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Arkusz1!$B$7:$F$7</c:f>
              <c:strCache>
                <c:ptCount val="1"/>
                <c:pt idx="0">
                  <c:v>NYSE Euronext (US)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Arkusz1!$G$5:$AL$5</c:f>
              <c:strCache>
                <c:ptCount val="32"/>
                <c:pt idx="0">
                  <c:v>2005 Q1</c:v>
                </c:pt>
                <c:pt idx="1">
                  <c:v>2005Q2</c:v>
                </c:pt>
                <c:pt idx="2">
                  <c:v>2005Q3</c:v>
                </c:pt>
                <c:pt idx="3">
                  <c:v>2005Q4</c:v>
                </c:pt>
                <c:pt idx="4">
                  <c:v>2006Q1</c:v>
                </c:pt>
                <c:pt idx="5">
                  <c:v>2006Q2</c:v>
                </c:pt>
                <c:pt idx="6">
                  <c:v>2006Q3</c:v>
                </c:pt>
                <c:pt idx="7">
                  <c:v>2006Q4</c:v>
                </c:pt>
                <c:pt idx="8">
                  <c:v>2007Q1</c:v>
                </c:pt>
                <c:pt idx="9">
                  <c:v>2007Q2</c:v>
                </c:pt>
                <c:pt idx="10">
                  <c:v>2007Q3</c:v>
                </c:pt>
                <c:pt idx="11">
                  <c:v>2007Q4</c:v>
                </c:pt>
                <c:pt idx="12">
                  <c:v>2008Q1</c:v>
                </c:pt>
                <c:pt idx="13">
                  <c:v>2008Q2</c:v>
                </c:pt>
                <c:pt idx="14">
                  <c:v>2008Q3</c:v>
                </c:pt>
                <c:pt idx="15">
                  <c:v>2008Q4</c:v>
                </c:pt>
                <c:pt idx="16">
                  <c:v>2009Q1</c:v>
                </c:pt>
                <c:pt idx="17">
                  <c:v>2009Q2</c:v>
                </c:pt>
                <c:pt idx="18">
                  <c:v>2009Q3</c:v>
                </c:pt>
                <c:pt idx="19">
                  <c:v>2009Q4</c:v>
                </c:pt>
                <c:pt idx="20">
                  <c:v>2010Q1</c:v>
                </c:pt>
                <c:pt idx="21">
                  <c:v>2010Q2</c:v>
                </c:pt>
                <c:pt idx="22">
                  <c:v>2010Q3</c:v>
                </c:pt>
                <c:pt idx="23">
                  <c:v>2010Q4</c:v>
                </c:pt>
                <c:pt idx="24">
                  <c:v>2011Q1</c:v>
                </c:pt>
                <c:pt idx="25">
                  <c:v>2011Q2</c:v>
                </c:pt>
                <c:pt idx="26">
                  <c:v>2011Q3</c:v>
                </c:pt>
                <c:pt idx="27">
                  <c:v>2011Q4</c:v>
                </c:pt>
                <c:pt idx="28">
                  <c:v>2012Q1</c:v>
                </c:pt>
                <c:pt idx="29">
                  <c:v>2012Q2</c:v>
                </c:pt>
                <c:pt idx="30">
                  <c:v>2012Q3</c:v>
                </c:pt>
                <c:pt idx="31">
                  <c:v>2012Q4</c:v>
                </c:pt>
              </c:strCache>
            </c:strRef>
          </c:cat>
          <c:val>
            <c:numRef>
              <c:f>Arkusz1!$G$7:$AL$7</c:f>
              <c:numCache>
                <c:formatCode>General</c:formatCode>
                <c:ptCount val="32"/>
                <c:pt idx="0">
                  <c:v>10.5</c:v>
                </c:pt>
                <c:pt idx="1">
                  <c:v>10.7</c:v>
                </c:pt>
                <c:pt idx="2">
                  <c:v>10.3</c:v>
                </c:pt>
                <c:pt idx="3">
                  <c:v>11.1</c:v>
                </c:pt>
                <c:pt idx="4">
                  <c:v>11.6</c:v>
                </c:pt>
                <c:pt idx="5">
                  <c:v>12.7</c:v>
                </c:pt>
                <c:pt idx="6">
                  <c:v>10.9</c:v>
                </c:pt>
                <c:pt idx="7">
                  <c:v>11.2</c:v>
                </c:pt>
                <c:pt idx="8">
                  <c:v>12.3</c:v>
                </c:pt>
                <c:pt idx="9">
                  <c:v>12.5</c:v>
                </c:pt>
                <c:pt idx="10">
                  <c:v>15.2</c:v>
                </c:pt>
                <c:pt idx="11">
                  <c:v>15.5</c:v>
                </c:pt>
                <c:pt idx="12">
                  <c:v>15.9</c:v>
                </c:pt>
                <c:pt idx="13">
                  <c:v>13.3</c:v>
                </c:pt>
                <c:pt idx="14">
                  <c:v>16.5</c:v>
                </c:pt>
                <c:pt idx="15">
                  <c:v>19.399999999999999</c:v>
                </c:pt>
                <c:pt idx="16">
                  <c:v>16.399999999999999</c:v>
                </c:pt>
                <c:pt idx="17">
                  <c:v>15</c:v>
                </c:pt>
                <c:pt idx="18">
                  <c:v>11.4</c:v>
                </c:pt>
                <c:pt idx="19">
                  <c:v>9.9</c:v>
                </c:pt>
                <c:pt idx="20">
                  <c:v>10.199999999999999</c:v>
                </c:pt>
                <c:pt idx="21">
                  <c:v>13.2</c:v>
                </c:pt>
                <c:pt idx="22">
                  <c:v>10.6</c:v>
                </c:pt>
                <c:pt idx="23">
                  <c:v>9.3000000000000007</c:v>
                </c:pt>
                <c:pt idx="24">
                  <c:v>9.1999999999999993</c:v>
                </c:pt>
                <c:pt idx="25">
                  <c:v>8.9</c:v>
                </c:pt>
                <c:pt idx="26">
                  <c:v>13.6</c:v>
                </c:pt>
                <c:pt idx="27">
                  <c:v>10.6</c:v>
                </c:pt>
                <c:pt idx="28">
                  <c:v>8.3000000000000007</c:v>
                </c:pt>
                <c:pt idx="29">
                  <c:v>8.6</c:v>
                </c:pt>
                <c:pt idx="30">
                  <c:v>7.1</c:v>
                </c:pt>
                <c:pt idx="31">
                  <c:v>7.1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Arkusz1!$B$8:$F$8</c:f>
              <c:strCache>
                <c:ptCount val="1"/>
                <c:pt idx="0">
                  <c:v>London SE Group</c:v>
                </c:pt>
              </c:strCache>
            </c:strRef>
          </c:tx>
          <c:marker>
            <c:symbol val="none"/>
          </c:marker>
          <c:cat>
            <c:strRef>
              <c:f>Arkusz1!$G$5:$AL$5</c:f>
              <c:strCache>
                <c:ptCount val="32"/>
                <c:pt idx="0">
                  <c:v>2005 Q1</c:v>
                </c:pt>
                <c:pt idx="1">
                  <c:v>2005Q2</c:v>
                </c:pt>
                <c:pt idx="2">
                  <c:v>2005Q3</c:v>
                </c:pt>
                <c:pt idx="3">
                  <c:v>2005Q4</c:v>
                </c:pt>
                <c:pt idx="4">
                  <c:v>2006Q1</c:v>
                </c:pt>
                <c:pt idx="5">
                  <c:v>2006Q2</c:v>
                </c:pt>
                <c:pt idx="6">
                  <c:v>2006Q3</c:v>
                </c:pt>
                <c:pt idx="7">
                  <c:v>2006Q4</c:v>
                </c:pt>
                <c:pt idx="8">
                  <c:v>2007Q1</c:v>
                </c:pt>
                <c:pt idx="9">
                  <c:v>2007Q2</c:v>
                </c:pt>
                <c:pt idx="10">
                  <c:v>2007Q3</c:v>
                </c:pt>
                <c:pt idx="11">
                  <c:v>2007Q4</c:v>
                </c:pt>
                <c:pt idx="12">
                  <c:v>2008Q1</c:v>
                </c:pt>
                <c:pt idx="13">
                  <c:v>2008Q2</c:v>
                </c:pt>
                <c:pt idx="14">
                  <c:v>2008Q3</c:v>
                </c:pt>
                <c:pt idx="15">
                  <c:v>2008Q4</c:v>
                </c:pt>
                <c:pt idx="16">
                  <c:v>2009Q1</c:v>
                </c:pt>
                <c:pt idx="17">
                  <c:v>2009Q2</c:v>
                </c:pt>
                <c:pt idx="18">
                  <c:v>2009Q3</c:v>
                </c:pt>
                <c:pt idx="19">
                  <c:v>2009Q4</c:v>
                </c:pt>
                <c:pt idx="20">
                  <c:v>2010Q1</c:v>
                </c:pt>
                <c:pt idx="21">
                  <c:v>2010Q2</c:v>
                </c:pt>
                <c:pt idx="22">
                  <c:v>2010Q3</c:v>
                </c:pt>
                <c:pt idx="23">
                  <c:v>2010Q4</c:v>
                </c:pt>
                <c:pt idx="24">
                  <c:v>2011Q1</c:v>
                </c:pt>
                <c:pt idx="25">
                  <c:v>2011Q2</c:v>
                </c:pt>
                <c:pt idx="26">
                  <c:v>2011Q3</c:v>
                </c:pt>
                <c:pt idx="27">
                  <c:v>2011Q4</c:v>
                </c:pt>
                <c:pt idx="28">
                  <c:v>2012Q1</c:v>
                </c:pt>
                <c:pt idx="29">
                  <c:v>2012Q2</c:v>
                </c:pt>
                <c:pt idx="30">
                  <c:v>2012Q3</c:v>
                </c:pt>
                <c:pt idx="31">
                  <c:v>2012Q4</c:v>
                </c:pt>
              </c:strCache>
            </c:strRef>
          </c:cat>
          <c:val>
            <c:numRef>
              <c:f>Arkusz1!$G$8:$AL$8</c:f>
              <c:numCache>
                <c:formatCode>General</c:formatCode>
                <c:ptCount val="32"/>
                <c:pt idx="16">
                  <c:v>8.6999999999999993</c:v>
                </c:pt>
                <c:pt idx="17">
                  <c:v>8.5</c:v>
                </c:pt>
                <c:pt idx="18">
                  <c:v>6.9</c:v>
                </c:pt>
                <c:pt idx="19">
                  <c:v>6.2</c:v>
                </c:pt>
                <c:pt idx="20">
                  <c:v>6.4</c:v>
                </c:pt>
                <c:pt idx="21">
                  <c:v>8</c:v>
                </c:pt>
                <c:pt idx="22">
                  <c:v>5.8</c:v>
                </c:pt>
                <c:pt idx="23">
                  <c:v>5.2</c:v>
                </c:pt>
                <c:pt idx="24">
                  <c:v>6.1</c:v>
                </c:pt>
                <c:pt idx="25">
                  <c:v>5.4</c:v>
                </c:pt>
                <c:pt idx="26">
                  <c:v>6.2</c:v>
                </c:pt>
                <c:pt idx="27">
                  <c:v>4.7</c:v>
                </c:pt>
                <c:pt idx="28">
                  <c:v>5.0999999999999996</c:v>
                </c:pt>
                <c:pt idx="29">
                  <c:v>5</c:v>
                </c:pt>
                <c:pt idx="30">
                  <c:v>4.4000000000000004</c:v>
                </c:pt>
                <c:pt idx="31">
                  <c:v>4.0999999999999996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Arkusz1!$B$9:$F$9</c:f>
              <c:strCache>
                <c:ptCount val="1"/>
                <c:pt idx="0">
                  <c:v>Warsaw SE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cat>
            <c:strRef>
              <c:f>Arkusz1!$G$5:$AL$5</c:f>
              <c:strCache>
                <c:ptCount val="32"/>
                <c:pt idx="0">
                  <c:v>2005 Q1</c:v>
                </c:pt>
                <c:pt idx="1">
                  <c:v>2005Q2</c:v>
                </c:pt>
                <c:pt idx="2">
                  <c:v>2005Q3</c:v>
                </c:pt>
                <c:pt idx="3">
                  <c:v>2005Q4</c:v>
                </c:pt>
                <c:pt idx="4">
                  <c:v>2006Q1</c:v>
                </c:pt>
                <c:pt idx="5">
                  <c:v>2006Q2</c:v>
                </c:pt>
                <c:pt idx="6">
                  <c:v>2006Q3</c:v>
                </c:pt>
                <c:pt idx="7">
                  <c:v>2006Q4</c:v>
                </c:pt>
                <c:pt idx="8">
                  <c:v>2007Q1</c:v>
                </c:pt>
                <c:pt idx="9">
                  <c:v>2007Q2</c:v>
                </c:pt>
                <c:pt idx="10">
                  <c:v>2007Q3</c:v>
                </c:pt>
                <c:pt idx="11">
                  <c:v>2007Q4</c:v>
                </c:pt>
                <c:pt idx="12">
                  <c:v>2008Q1</c:v>
                </c:pt>
                <c:pt idx="13">
                  <c:v>2008Q2</c:v>
                </c:pt>
                <c:pt idx="14">
                  <c:v>2008Q3</c:v>
                </c:pt>
                <c:pt idx="15">
                  <c:v>2008Q4</c:v>
                </c:pt>
                <c:pt idx="16">
                  <c:v>2009Q1</c:v>
                </c:pt>
                <c:pt idx="17">
                  <c:v>2009Q2</c:v>
                </c:pt>
                <c:pt idx="18">
                  <c:v>2009Q3</c:v>
                </c:pt>
                <c:pt idx="19">
                  <c:v>2009Q4</c:v>
                </c:pt>
                <c:pt idx="20">
                  <c:v>2010Q1</c:v>
                </c:pt>
                <c:pt idx="21">
                  <c:v>2010Q2</c:v>
                </c:pt>
                <c:pt idx="22">
                  <c:v>2010Q3</c:v>
                </c:pt>
                <c:pt idx="23">
                  <c:v>2010Q4</c:v>
                </c:pt>
                <c:pt idx="24">
                  <c:v>2011Q1</c:v>
                </c:pt>
                <c:pt idx="25">
                  <c:v>2011Q2</c:v>
                </c:pt>
                <c:pt idx="26">
                  <c:v>2011Q3</c:v>
                </c:pt>
                <c:pt idx="27">
                  <c:v>2011Q4</c:v>
                </c:pt>
                <c:pt idx="28">
                  <c:v>2012Q1</c:v>
                </c:pt>
                <c:pt idx="29">
                  <c:v>2012Q2</c:v>
                </c:pt>
                <c:pt idx="30">
                  <c:v>2012Q3</c:v>
                </c:pt>
                <c:pt idx="31">
                  <c:v>2012Q4</c:v>
                </c:pt>
              </c:strCache>
            </c:strRef>
          </c:cat>
          <c:val>
            <c:numRef>
              <c:f>Arkusz1!$G$9:$AL$9</c:f>
              <c:numCache>
                <c:formatCode>General</c:formatCode>
                <c:ptCount val="32"/>
                <c:pt idx="0">
                  <c:v>3.1</c:v>
                </c:pt>
                <c:pt idx="1">
                  <c:v>2.4</c:v>
                </c:pt>
                <c:pt idx="2">
                  <c:v>3.1</c:v>
                </c:pt>
                <c:pt idx="3">
                  <c:v>3</c:v>
                </c:pt>
                <c:pt idx="4">
                  <c:v>3.7</c:v>
                </c:pt>
                <c:pt idx="5">
                  <c:v>4.0999999999999996</c:v>
                </c:pt>
                <c:pt idx="6">
                  <c:v>2.9</c:v>
                </c:pt>
                <c:pt idx="7">
                  <c:v>3.5</c:v>
                </c:pt>
                <c:pt idx="8">
                  <c:v>3.9</c:v>
                </c:pt>
                <c:pt idx="9">
                  <c:v>3.5</c:v>
                </c:pt>
                <c:pt idx="10">
                  <c:v>3.2</c:v>
                </c:pt>
                <c:pt idx="11">
                  <c:v>3.2</c:v>
                </c:pt>
                <c:pt idx="12">
                  <c:v>3.6</c:v>
                </c:pt>
                <c:pt idx="13">
                  <c:v>2.6</c:v>
                </c:pt>
                <c:pt idx="14">
                  <c:v>3.2</c:v>
                </c:pt>
                <c:pt idx="15">
                  <c:v>4.4000000000000004</c:v>
                </c:pt>
                <c:pt idx="16">
                  <c:v>4.3</c:v>
                </c:pt>
                <c:pt idx="17">
                  <c:v>4.7</c:v>
                </c:pt>
                <c:pt idx="18">
                  <c:v>4.3</c:v>
                </c:pt>
                <c:pt idx="19">
                  <c:v>3.7</c:v>
                </c:pt>
                <c:pt idx="20">
                  <c:v>3.3</c:v>
                </c:pt>
                <c:pt idx="21">
                  <c:v>3.7</c:v>
                </c:pt>
                <c:pt idx="22">
                  <c:v>3.2</c:v>
                </c:pt>
                <c:pt idx="23">
                  <c:v>3.5</c:v>
                </c:pt>
                <c:pt idx="24">
                  <c:v>3.7</c:v>
                </c:pt>
                <c:pt idx="25">
                  <c:v>3.6</c:v>
                </c:pt>
                <c:pt idx="26">
                  <c:v>4.3</c:v>
                </c:pt>
                <c:pt idx="27">
                  <c:v>3.7</c:v>
                </c:pt>
                <c:pt idx="28">
                  <c:v>3.5</c:v>
                </c:pt>
                <c:pt idx="29">
                  <c:v>2.8</c:v>
                </c:pt>
                <c:pt idx="30">
                  <c:v>3</c:v>
                </c:pt>
                <c:pt idx="31">
                  <c:v>2.9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Arkusz1!$B$10:$F$10</c:f>
              <c:strCache>
                <c:ptCount val="1"/>
                <c:pt idx="0">
                  <c:v>Winer Borse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Arkusz1!$G$5:$AL$5</c:f>
              <c:strCache>
                <c:ptCount val="32"/>
                <c:pt idx="0">
                  <c:v>2005 Q1</c:v>
                </c:pt>
                <c:pt idx="1">
                  <c:v>2005Q2</c:v>
                </c:pt>
                <c:pt idx="2">
                  <c:v>2005Q3</c:v>
                </c:pt>
                <c:pt idx="3">
                  <c:v>2005Q4</c:v>
                </c:pt>
                <c:pt idx="4">
                  <c:v>2006Q1</c:v>
                </c:pt>
                <c:pt idx="5">
                  <c:v>2006Q2</c:v>
                </c:pt>
                <c:pt idx="6">
                  <c:v>2006Q3</c:v>
                </c:pt>
                <c:pt idx="7">
                  <c:v>2006Q4</c:v>
                </c:pt>
                <c:pt idx="8">
                  <c:v>2007Q1</c:v>
                </c:pt>
                <c:pt idx="9">
                  <c:v>2007Q2</c:v>
                </c:pt>
                <c:pt idx="10">
                  <c:v>2007Q3</c:v>
                </c:pt>
                <c:pt idx="11">
                  <c:v>2007Q4</c:v>
                </c:pt>
                <c:pt idx="12">
                  <c:v>2008Q1</c:v>
                </c:pt>
                <c:pt idx="13">
                  <c:v>2008Q2</c:v>
                </c:pt>
                <c:pt idx="14">
                  <c:v>2008Q3</c:v>
                </c:pt>
                <c:pt idx="15">
                  <c:v>2008Q4</c:v>
                </c:pt>
                <c:pt idx="16">
                  <c:v>2009Q1</c:v>
                </c:pt>
                <c:pt idx="17">
                  <c:v>2009Q2</c:v>
                </c:pt>
                <c:pt idx="18">
                  <c:v>2009Q3</c:v>
                </c:pt>
                <c:pt idx="19">
                  <c:v>2009Q4</c:v>
                </c:pt>
                <c:pt idx="20">
                  <c:v>2010Q1</c:v>
                </c:pt>
                <c:pt idx="21">
                  <c:v>2010Q2</c:v>
                </c:pt>
                <c:pt idx="22">
                  <c:v>2010Q3</c:v>
                </c:pt>
                <c:pt idx="23">
                  <c:v>2010Q4</c:v>
                </c:pt>
                <c:pt idx="24">
                  <c:v>2011Q1</c:v>
                </c:pt>
                <c:pt idx="25">
                  <c:v>2011Q2</c:v>
                </c:pt>
                <c:pt idx="26">
                  <c:v>2011Q3</c:v>
                </c:pt>
                <c:pt idx="27">
                  <c:v>2011Q4</c:v>
                </c:pt>
                <c:pt idx="28">
                  <c:v>2012Q1</c:v>
                </c:pt>
                <c:pt idx="29">
                  <c:v>2012Q2</c:v>
                </c:pt>
                <c:pt idx="30">
                  <c:v>2012Q3</c:v>
                </c:pt>
                <c:pt idx="31">
                  <c:v>2012Q4</c:v>
                </c:pt>
              </c:strCache>
            </c:strRef>
          </c:cat>
          <c:val>
            <c:numRef>
              <c:f>Arkusz1!$G$10:$AL$10</c:f>
              <c:numCache>
                <c:formatCode>General</c:formatCode>
                <c:ptCount val="32"/>
                <c:pt idx="0">
                  <c:v>3.5</c:v>
                </c:pt>
                <c:pt idx="1">
                  <c:v>3.7</c:v>
                </c:pt>
                <c:pt idx="2">
                  <c:v>3.3</c:v>
                </c:pt>
                <c:pt idx="3">
                  <c:v>3.4</c:v>
                </c:pt>
                <c:pt idx="4">
                  <c:v>4.2</c:v>
                </c:pt>
                <c:pt idx="5">
                  <c:v>5.0999999999999996</c:v>
                </c:pt>
                <c:pt idx="6">
                  <c:v>3.5</c:v>
                </c:pt>
                <c:pt idx="7">
                  <c:v>3.9</c:v>
                </c:pt>
                <c:pt idx="8">
                  <c:v>4.9000000000000004</c:v>
                </c:pt>
                <c:pt idx="9">
                  <c:v>4.3</c:v>
                </c:pt>
                <c:pt idx="10">
                  <c:v>4.4000000000000004</c:v>
                </c:pt>
                <c:pt idx="11">
                  <c:v>4.4000000000000004</c:v>
                </c:pt>
                <c:pt idx="12">
                  <c:v>5.2</c:v>
                </c:pt>
                <c:pt idx="13">
                  <c:v>4.2</c:v>
                </c:pt>
                <c:pt idx="14">
                  <c:v>6.4</c:v>
                </c:pt>
                <c:pt idx="15">
                  <c:v>6</c:v>
                </c:pt>
                <c:pt idx="16">
                  <c:v>4.5</c:v>
                </c:pt>
                <c:pt idx="17">
                  <c:v>4.5999999999999996</c:v>
                </c:pt>
                <c:pt idx="18">
                  <c:v>4.2</c:v>
                </c:pt>
                <c:pt idx="19">
                  <c:v>4.5</c:v>
                </c:pt>
                <c:pt idx="20">
                  <c:v>4.0999999999999996</c:v>
                </c:pt>
                <c:pt idx="21">
                  <c:v>4.5</c:v>
                </c:pt>
                <c:pt idx="22">
                  <c:v>2.9</c:v>
                </c:pt>
                <c:pt idx="23">
                  <c:v>3.4</c:v>
                </c:pt>
                <c:pt idx="24">
                  <c:v>3.3</c:v>
                </c:pt>
                <c:pt idx="25">
                  <c:v>2.5</c:v>
                </c:pt>
                <c:pt idx="26">
                  <c:v>3.6</c:v>
                </c:pt>
                <c:pt idx="27">
                  <c:v>2.7</c:v>
                </c:pt>
                <c:pt idx="28">
                  <c:v>2.5</c:v>
                </c:pt>
                <c:pt idx="29">
                  <c:v>2.2000000000000002</c:v>
                </c:pt>
                <c:pt idx="30">
                  <c:v>1.8</c:v>
                </c:pt>
                <c:pt idx="31">
                  <c:v>1.7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Arkusz1!$B$11:$F$11</c:f>
              <c:strCache>
                <c:ptCount val="1"/>
                <c:pt idx="0">
                  <c:v>NYSE Euronext (Europe)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none"/>
          </c:marker>
          <c:cat>
            <c:strRef>
              <c:f>Arkusz1!$G$5:$AL$5</c:f>
              <c:strCache>
                <c:ptCount val="32"/>
                <c:pt idx="0">
                  <c:v>2005 Q1</c:v>
                </c:pt>
                <c:pt idx="1">
                  <c:v>2005Q2</c:v>
                </c:pt>
                <c:pt idx="2">
                  <c:v>2005Q3</c:v>
                </c:pt>
                <c:pt idx="3">
                  <c:v>2005Q4</c:v>
                </c:pt>
                <c:pt idx="4">
                  <c:v>2006Q1</c:v>
                </c:pt>
                <c:pt idx="5">
                  <c:v>2006Q2</c:v>
                </c:pt>
                <c:pt idx="6">
                  <c:v>2006Q3</c:v>
                </c:pt>
                <c:pt idx="7">
                  <c:v>2006Q4</c:v>
                </c:pt>
                <c:pt idx="8">
                  <c:v>2007Q1</c:v>
                </c:pt>
                <c:pt idx="9">
                  <c:v>2007Q2</c:v>
                </c:pt>
                <c:pt idx="10">
                  <c:v>2007Q3</c:v>
                </c:pt>
                <c:pt idx="11">
                  <c:v>2007Q4</c:v>
                </c:pt>
                <c:pt idx="12">
                  <c:v>2008Q1</c:v>
                </c:pt>
                <c:pt idx="13">
                  <c:v>2008Q2</c:v>
                </c:pt>
                <c:pt idx="14">
                  <c:v>2008Q3</c:v>
                </c:pt>
                <c:pt idx="15">
                  <c:v>2008Q4</c:v>
                </c:pt>
                <c:pt idx="16">
                  <c:v>2009Q1</c:v>
                </c:pt>
                <c:pt idx="17">
                  <c:v>2009Q2</c:v>
                </c:pt>
                <c:pt idx="18">
                  <c:v>2009Q3</c:v>
                </c:pt>
                <c:pt idx="19">
                  <c:v>2009Q4</c:v>
                </c:pt>
                <c:pt idx="20">
                  <c:v>2010Q1</c:v>
                </c:pt>
                <c:pt idx="21">
                  <c:v>2010Q2</c:v>
                </c:pt>
                <c:pt idx="22">
                  <c:v>2010Q3</c:v>
                </c:pt>
                <c:pt idx="23">
                  <c:v>2010Q4</c:v>
                </c:pt>
                <c:pt idx="24">
                  <c:v>2011Q1</c:v>
                </c:pt>
                <c:pt idx="25">
                  <c:v>2011Q2</c:v>
                </c:pt>
                <c:pt idx="26">
                  <c:v>2011Q3</c:v>
                </c:pt>
                <c:pt idx="27">
                  <c:v>2011Q4</c:v>
                </c:pt>
                <c:pt idx="28">
                  <c:v>2012Q1</c:v>
                </c:pt>
                <c:pt idx="29">
                  <c:v>2012Q2</c:v>
                </c:pt>
                <c:pt idx="30">
                  <c:v>2012Q3</c:v>
                </c:pt>
                <c:pt idx="31">
                  <c:v>2012Q4</c:v>
                </c:pt>
              </c:strCache>
            </c:strRef>
          </c:cat>
          <c:val>
            <c:numRef>
              <c:f>Arkusz1!$G$11:$AL$11</c:f>
              <c:numCache>
                <c:formatCode>General</c:formatCode>
                <c:ptCount val="32"/>
                <c:pt idx="0">
                  <c:v>7.1</c:v>
                </c:pt>
                <c:pt idx="1">
                  <c:v>7.5</c:v>
                </c:pt>
                <c:pt idx="2">
                  <c:v>7.1</c:v>
                </c:pt>
                <c:pt idx="3">
                  <c:v>6.8</c:v>
                </c:pt>
                <c:pt idx="4">
                  <c:v>8.1999999999999993</c:v>
                </c:pt>
                <c:pt idx="5">
                  <c:v>8.5</c:v>
                </c:pt>
                <c:pt idx="6">
                  <c:v>6.7</c:v>
                </c:pt>
                <c:pt idx="7">
                  <c:v>7.2</c:v>
                </c:pt>
                <c:pt idx="8">
                  <c:v>9.1999999999999993</c:v>
                </c:pt>
                <c:pt idx="9">
                  <c:v>8.6</c:v>
                </c:pt>
                <c:pt idx="10">
                  <c:v>10</c:v>
                </c:pt>
                <c:pt idx="11">
                  <c:v>9</c:v>
                </c:pt>
                <c:pt idx="12">
                  <c:v>10.8</c:v>
                </c:pt>
                <c:pt idx="13">
                  <c:v>8.6999999999999993</c:v>
                </c:pt>
                <c:pt idx="14">
                  <c:v>10.4</c:v>
                </c:pt>
                <c:pt idx="15">
                  <c:v>10.7</c:v>
                </c:pt>
                <c:pt idx="16">
                  <c:v>8</c:v>
                </c:pt>
                <c:pt idx="17">
                  <c:v>7.2</c:v>
                </c:pt>
                <c:pt idx="18">
                  <c:v>6.4</c:v>
                </c:pt>
                <c:pt idx="19">
                  <c:v>6.4</c:v>
                </c:pt>
                <c:pt idx="20">
                  <c:v>6.3</c:v>
                </c:pt>
                <c:pt idx="21">
                  <c:v>8</c:v>
                </c:pt>
                <c:pt idx="22">
                  <c:v>5.8</c:v>
                </c:pt>
                <c:pt idx="23">
                  <c:v>5.3</c:v>
                </c:pt>
                <c:pt idx="24">
                  <c:v>6.3</c:v>
                </c:pt>
                <c:pt idx="25">
                  <c:v>5.4</c:v>
                </c:pt>
                <c:pt idx="26">
                  <c:v>7.2</c:v>
                </c:pt>
                <c:pt idx="27">
                  <c:v>5.4</c:v>
                </c:pt>
                <c:pt idx="28">
                  <c:v>5.3</c:v>
                </c:pt>
                <c:pt idx="29">
                  <c:v>5.8</c:v>
                </c:pt>
                <c:pt idx="30">
                  <c:v>4.9000000000000004</c:v>
                </c:pt>
                <c:pt idx="31">
                  <c:v>4.2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3256072"/>
        <c:axId val="363258816"/>
      </c:lineChart>
      <c:catAx>
        <c:axId val="363256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63258816"/>
        <c:crosses val="autoZero"/>
        <c:auto val="1"/>
        <c:lblAlgn val="ctr"/>
        <c:lblOffset val="100"/>
        <c:noMultiLvlLbl val="0"/>
      </c:catAx>
      <c:valAx>
        <c:axId val="363258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32560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Arkusz1!$M$61:$O$61</c:f>
              <c:strCache>
                <c:ptCount val="3"/>
                <c:pt idx="0">
                  <c:v>obligacje rynkowe SP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Arkusz1!$P$60:$AA$60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Arkusz1!$P$61:$AA$61</c:f>
              <c:numCache>
                <c:formatCode>General</c:formatCode>
                <c:ptCount val="12"/>
                <c:pt idx="0">
                  <c:v>278.39999999999998</c:v>
                </c:pt>
                <c:pt idx="1">
                  <c:v>317</c:v>
                </c:pt>
                <c:pt idx="2">
                  <c:v>350.9</c:v>
                </c:pt>
                <c:pt idx="3">
                  <c:v>360.8</c:v>
                </c:pt>
                <c:pt idx="4">
                  <c:v>405.4</c:v>
                </c:pt>
                <c:pt idx="5">
                  <c:v>471.3</c:v>
                </c:pt>
                <c:pt idx="6">
                  <c:v>495.2</c:v>
                </c:pt>
                <c:pt idx="7">
                  <c:v>520</c:v>
                </c:pt>
                <c:pt idx="8">
                  <c:v>565.70000000000005</c:v>
                </c:pt>
                <c:pt idx="9">
                  <c:v>482.9</c:v>
                </c:pt>
                <c:pt idx="10">
                  <c:v>513.4</c:v>
                </c:pt>
                <c:pt idx="11">
                  <c:v>576.70000000000005</c:v>
                </c:pt>
              </c:numCache>
            </c:numRef>
          </c:val>
        </c:ser>
        <c:ser>
          <c:idx val="1"/>
          <c:order val="1"/>
          <c:tx>
            <c:strRef>
              <c:f>Arkusz1!$M$62:$O$62</c:f>
              <c:strCache>
                <c:ptCount val="3"/>
                <c:pt idx="0">
                  <c:v>kapitalizacja GPW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Arkusz1!$P$60:$AA$60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Arkusz1!$P$62:$AA$62</c:f>
              <c:numCache>
                <c:formatCode>General</c:formatCode>
                <c:ptCount val="12"/>
                <c:pt idx="0">
                  <c:v>424.9</c:v>
                </c:pt>
                <c:pt idx="1">
                  <c:v>635.9</c:v>
                </c:pt>
                <c:pt idx="2">
                  <c:v>1080.3</c:v>
                </c:pt>
                <c:pt idx="3">
                  <c:v>465</c:v>
                </c:pt>
                <c:pt idx="4">
                  <c:v>718.3</c:v>
                </c:pt>
                <c:pt idx="5">
                  <c:v>801.6</c:v>
                </c:pt>
                <c:pt idx="6">
                  <c:v>642.9</c:v>
                </c:pt>
                <c:pt idx="7">
                  <c:v>734.9</c:v>
                </c:pt>
                <c:pt idx="8">
                  <c:v>851.8</c:v>
                </c:pt>
                <c:pt idx="9">
                  <c:v>1262</c:v>
                </c:pt>
                <c:pt idx="10">
                  <c:v>1092</c:v>
                </c:pt>
                <c:pt idx="11">
                  <c:v>1126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2744544"/>
        <c:axId val="313185728"/>
      </c:barChart>
      <c:catAx>
        <c:axId val="31274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3185728"/>
        <c:crosses val="autoZero"/>
        <c:auto val="1"/>
        <c:lblAlgn val="ctr"/>
        <c:lblOffset val="100"/>
        <c:noMultiLvlLbl val="0"/>
      </c:catAx>
      <c:valAx>
        <c:axId val="31318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12744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Arkusz1!$A$20</c:f>
              <c:strCache>
                <c:ptCount val="1"/>
                <c:pt idx="0">
                  <c:v>liczba debiutów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Arkusz1!$B$19:$AD$19</c:f>
              <c:numCache>
                <c:formatCode>General</c:formatCode>
                <c:ptCount val="29"/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</c:numCache>
            </c:numRef>
          </c:cat>
          <c:val>
            <c:numRef>
              <c:f>Arkusz1!$B$20:$AD$20</c:f>
              <c:numCache>
                <c:formatCode>General</c:formatCode>
                <c:ptCount val="29"/>
                <c:pt idx="1">
                  <c:v>9</c:v>
                </c:pt>
                <c:pt idx="2">
                  <c:v>7</c:v>
                </c:pt>
                <c:pt idx="3">
                  <c:v>6</c:v>
                </c:pt>
                <c:pt idx="4">
                  <c:v>22</c:v>
                </c:pt>
                <c:pt idx="5">
                  <c:v>21</c:v>
                </c:pt>
                <c:pt idx="6">
                  <c:v>18</c:v>
                </c:pt>
                <c:pt idx="7">
                  <c:v>62</c:v>
                </c:pt>
                <c:pt idx="8">
                  <c:v>57</c:v>
                </c:pt>
                <c:pt idx="9">
                  <c:v>28</c:v>
                </c:pt>
                <c:pt idx="10">
                  <c:v>13</c:v>
                </c:pt>
                <c:pt idx="11">
                  <c:v>9</c:v>
                </c:pt>
                <c:pt idx="12">
                  <c:v>5</c:v>
                </c:pt>
                <c:pt idx="13">
                  <c:v>6</c:v>
                </c:pt>
                <c:pt idx="14">
                  <c:v>36</c:v>
                </c:pt>
                <c:pt idx="15">
                  <c:v>35</c:v>
                </c:pt>
                <c:pt idx="16">
                  <c:v>38</c:v>
                </c:pt>
                <c:pt idx="17">
                  <c:v>81</c:v>
                </c:pt>
                <c:pt idx="18">
                  <c:v>33</c:v>
                </c:pt>
                <c:pt idx="19">
                  <c:v>13</c:v>
                </c:pt>
                <c:pt idx="20">
                  <c:v>34</c:v>
                </c:pt>
                <c:pt idx="21">
                  <c:v>38</c:v>
                </c:pt>
                <c:pt idx="22">
                  <c:v>19</c:v>
                </c:pt>
                <c:pt idx="23">
                  <c:v>23</c:v>
                </c:pt>
                <c:pt idx="24">
                  <c:v>28</c:v>
                </c:pt>
                <c:pt idx="25">
                  <c:v>30</c:v>
                </c:pt>
                <c:pt idx="26">
                  <c:v>19</c:v>
                </c:pt>
                <c:pt idx="27">
                  <c:v>15</c:v>
                </c:pt>
                <c:pt idx="28">
                  <c:v>7</c:v>
                </c:pt>
              </c:numCache>
            </c:numRef>
          </c:val>
        </c:ser>
        <c:ser>
          <c:idx val="1"/>
          <c:order val="1"/>
          <c:tx>
            <c:strRef>
              <c:f>Arkusz1!$A$21</c:f>
              <c:strCache>
                <c:ptCount val="1"/>
                <c:pt idx="0">
                  <c:v>liczba wycofań 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Arkusz1!$B$19:$AD$19</c:f>
              <c:numCache>
                <c:formatCode>General</c:formatCode>
                <c:ptCount val="29"/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</c:numCache>
            </c:numRef>
          </c:cat>
          <c:val>
            <c:numRef>
              <c:f>Arkusz1!$B$21:$AD$21</c:f>
              <c:numCache>
                <c:formatCode>General</c:formatCode>
                <c:ptCount val="29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-2</c:v>
                </c:pt>
                <c:pt idx="8">
                  <c:v>-2</c:v>
                </c:pt>
                <c:pt idx="9">
                  <c:v>-5</c:v>
                </c:pt>
                <c:pt idx="10">
                  <c:v>-9</c:v>
                </c:pt>
                <c:pt idx="11">
                  <c:v>-4</c:v>
                </c:pt>
                <c:pt idx="12">
                  <c:v>-19</c:v>
                </c:pt>
                <c:pt idx="13">
                  <c:v>-19</c:v>
                </c:pt>
                <c:pt idx="14">
                  <c:v>-9</c:v>
                </c:pt>
                <c:pt idx="15">
                  <c:v>-10</c:v>
                </c:pt>
                <c:pt idx="16">
                  <c:v>-9</c:v>
                </c:pt>
                <c:pt idx="17">
                  <c:v>-14</c:v>
                </c:pt>
                <c:pt idx="18">
                  <c:v>-10</c:v>
                </c:pt>
                <c:pt idx="19">
                  <c:v>-8</c:v>
                </c:pt>
                <c:pt idx="20">
                  <c:v>-13</c:v>
                </c:pt>
                <c:pt idx="21">
                  <c:v>-12</c:v>
                </c:pt>
                <c:pt idx="22">
                  <c:v>-7</c:v>
                </c:pt>
                <c:pt idx="23">
                  <c:v>-11</c:v>
                </c:pt>
                <c:pt idx="24">
                  <c:v>-8</c:v>
                </c:pt>
                <c:pt idx="25">
                  <c:v>-13</c:v>
                </c:pt>
                <c:pt idx="26">
                  <c:v>-20</c:v>
                </c:pt>
                <c:pt idx="27">
                  <c:v>-20</c:v>
                </c:pt>
                <c:pt idx="28">
                  <c:v>-25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8"/>
        <c:overlap val="100"/>
        <c:axId val="360969648"/>
        <c:axId val="360969256"/>
      </c:barChart>
      <c:lineChart>
        <c:grouping val="standard"/>
        <c:varyColors val="0"/>
        <c:ser>
          <c:idx val="2"/>
          <c:order val="2"/>
          <c:tx>
            <c:strRef>
              <c:f>Arkusz1!$A$22</c:f>
              <c:strCache>
                <c:ptCount val="1"/>
                <c:pt idx="0">
                  <c:v>WIG </c:v>
                </c:pt>
              </c:strCache>
            </c:strRef>
          </c:tx>
          <c:spPr>
            <a:ln w="571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Arkusz1!$B$19:$AD$19</c:f>
              <c:numCache>
                <c:formatCode>General</c:formatCode>
                <c:ptCount val="29"/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</c:numCache>
            </c:numRef>
          </c:cat>
          <c:val>
            <c:numRef>
              <c:f>Arkusz1!$B$22:$AD$22</c:f>
              <c:numCache>
                <c:formatCode>General</c:formatCode>
                <c:ptCount val="29"/>
                <c:pt idx="1">
                  <c:v>919.1</c:v>
                </c:pt>
                <c:pt idx="2">
                  <c:v>1040.7</c:v>
                </c:pt>
                <c:pt idx="3">
                  <c:v>12439</c:v>
                </c:pt>
                <c:pt idx="4">
                  <c:v>7473.1</c:v>
                </c:pt>
                <c:pt idx="5">
                  <c:v>7585.9</c:v>
                </c:pt>
                <c:pt idx="6">
                  <c:v>14342.8</c:v>
                </c:pt>
                <c:pt idx="7">
                  <c:v>14668</c:v>
                </c:pt>
                <c:pt idx="8">
                  <c:v>12795.6</c:v>
                </c:pt>
                <c:pt idx="9">
                  <c:v>18083.599999999999</c:v>
                </c:pt>
                <c:pt idx="10">
                  <c:v>17847.55</c:v>
                </c:pt>
                <c:pt idx="11">
                  <c:v>13922.16</c:v>
                </c:pt>
                <c:pt idx="12">
                  <c:v>14366.65</c:v>
                </c:pt>
                <c:pt idx="13">
                  <c:v>20820.07</c:v>
                </c:pt>
                <c:pt idx="14">
                  <c:v>26636.19</c:v>
                </c:pt>
                <c:pt idx="15">
                  <c:v>35600.79</c:v>
                </c:pt>
                <c:pt idx="16">
                  <c:v>50411.82</c:v>
                </c:pt>
                <c:pt idx="17">
                  <c:v>55648</c:v>
                </c:pt>
                <c:pt idx="18">
                  <c:v>27222</c:v>
                </c:pt>
                <c:pt idx="19">
                  <c:v>39985</c:v>
                </c:pt>
                <c:pt idx="20">
                  <c:v>47490</c:v>
                </c:pt>
                <c:pt idx="21">
                  <c:v>37595</c:v>
                </c:pt>
                <c:pt idx="22">
                  <c:v>47450</c:v>
                </c:pt>
                <c:pt idx="23">
                  <c:v>51284</c:v>
                </c:pt>
                <c:pt idx="24">
                  <c:v>51416</c:v>
                </c:pt>
                <c:pt idx="25">
                  <c:v>46467</c:v>
                </c:pt>
                <c:pt idx="26">
                  <c:v>51754</c:v>
                </c:pt>
                <c:pt idx="27">
                  <c:v>63746</c:v>
                </c:pt>
                <c:pt idx="28">
                  <c:v>57690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0970040"/>
        <c:axId val="360972000"/>
      </c:lineChart>
      <c:catAx>
        <c:axId val="36096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0969256"/>
        <c:crosses val="autoZero"/>
        <c:auto val="1"/>
        <c:lblAlgn val="ctr"/>
        <c:lblOffset val="100"/>
        <c:noMultiLvlLbl val="0"/>
      </c:catAx>
      <c:valAx>
        <c:axId val="360969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60969648"/>
        <c:crosses val="autoZero"/>
        <c:crossBetween val="between"/>
      </c:valAx>
      <c:valAx>
        <c:axId val="36097200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60970040"/>
        <c:crosses val="max"/>
        <c:crossBetween val="between"/>
      </c:valAx>
      <c:catAx>
        <c:axId val="360970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09720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Arkusz1!$F$38</c:f>
              <c:strCache>
                <c:ptCount val="1"/>
                <c:pt idx="0">
                  <c:v>krajowe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Arkusz1!$G$37:$AF$37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Arkusz1!$G$38:$AF$38</c:f>
              <c:numCache>
                <c:formatCode>General</c:formatCode>
                <c:ptCount val="26"/>
                <c:pt idx="0">
                  <c:v>9</c:v>
                </c:pt>
                <c:pt idx="1">
                  <c:v>16</c:v>
                </c:pt>
                <c:pt idx="2">
                  <c:v>22</c:v>
                </c:pt>
                <c:pt idx="3">
                  <c:v>44</c:v>
                </c:pt>
                <c:pt idx="4">
                  <c:v>65</c:v>
                </c:pt>
                <c:pt idx="5">
                  <c:v>83</c:v>
                </c:pt>
                <c:pt idx="6">
                  <c:v>143</c:v>
                </c:pt>
                <c:pt idx="7">
                  <c:v>198</c:v>
                </c:pt>
                <c:pt idx="8">
                  <c:v>221</c:v>
                </c:pt>
                <c:pt idx="9">
                  <c:v>225</c:v>
                </c:pt>
                <c:pt idx="10">
                  <c:v>230</c:v>
                </c:pt>
                <c:pt idx="11">
                  <c:v>217</c:v>
                </c:pt>
                <c:pt idx="12">
                  <c:v>202</c:v>
                </c:pt>
                <c:pt idx="13">
                  <c:v>225</c:v>
                </c:pt>
                <c:pt idx="14">
                  <c:v>218</c:v>
                </c:pt>
                <c:pt idx="15">
                  <c:v>272</c:v>
                </c:pt>
                <c:pt idx="16">
                  <c:v>328</c:v>
                </c:pt>
                <c:pt idx="17">
                  <c:v>349</c:v>
                </c:pt>
                <c:pt idx="18">
                  <c:v>354</c:v>
                </c:pt>
                <c:pt idx="19">
                  <c:v>371</c:v>
                </c:pt>
                <c:pt idx="20">
                  <c:v>387</c:v>
                </c:pt>
                <c:pt idx="21">
                  <c:v>395</c:v>
                </c:pt>
                <c:pt idx="22">
                  <c:v>403</c:v>
                </c:pt>
                <c:pt idx="23">
                  <c:v>420</c:v>
                </c:pt>
                <c:pt idx="24">
                  <c:v>433</c:v>
                </c:pt>
                <c:pt idx="25">
                  <c:v>434</c:v>
                </c:pt>
              </c:numCache>
            </c:numRef>
          </c:val>
        </c:ser>
        <c:ser>
          <c:idx val="1"/>
          <c:order val="1"/>
          <c:tx>
            <c:strRef>
              <c:f>Arkusz1!$F$39</c:f>
              <c:strCache>
                <c:ptCount val="1"/>
                <c:pt idx="0">
                  <c:v>zagranicz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Arkusz1!$G$37:$AF$37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Arkusz1!$G$39:$AF$39</c:f>
              <c:numCache>
                <c:formatCode>General</c:formatCode>
                <c:ptCount val="26"/>
                <c:pt idx="12">
                  <c:v>1</c:v>
                </c:pt>
                <c:pt idx="13">
                  <c:v>5</c:v>
                </c:pt>
                <c:pt idx="14">
                  <c:v>7</c:v>
                </c:pt>
                <c:pt idx="15">
                  <c:v>12</c:v>
                </c:pt>
                <c:pt idx="16">
                  <c:v>23</c:v>
                </c:pt>
                <c:pt idx="17">
                  <c:v>25</c:v>
                </c:pt>
                <c:pt idx="18">
                  <c:v>25</c:v>
                </c:pt>
                <c:pt idx="19">
                  <c:v>25</c:v>
                </c:pt>
                <c:pt idx="20">
                  <c:v>39</c:v>
                </c:pt>
                <c:pt idx="21">
                  <c:v>43</c:v>
                </c:pt>
                <c:pt idx="22">
                  <c:v>47</c:v>
                </c:pt>
                <c:pt idx="23">
                  <c:v>51</c:v>
                </c:pt>
                <c:pt idx="24">
                  <c:v>54</c:v>
                </c:pt>
                <c:pt idx="25">
                  <c:v>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overlap val="-27"/>
        <c:axId val="360975528"/>
        <c:axId val="360971216"/>
      </c:barChart>
      <c:catAx>
        <c:axId val="36097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0971216"/>
        <c:crosses val="autoZero"/>
        <c:auto val="1"/>
        <c:lblAlgn val="ctr"/>
        <c:lblOffset val="100"/>
        <c:noMultiLvlLbl val="0"/>
      </c:catAx>
      <c:valAx>
        <c:axId val="360971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097552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2"/>
          <c:order val="2"/>
          <c:tx>
            <c:strRef>
              <c:f>Arkusz1!$F$29</c:f>
              <c:strCache>
                <c:ptCount val="1"/>
                <c:pt idx="0">
                  <c:v>kapitalizacja razem</c:v>
                </c:pt>
              </c:strCache>
            </c:strRef>
          </c:tx>
          <c:spPr>
            <a:solidFill>
              <a:schemeClr val="tx1">
                <a:lumMod val="85000"/>
              </a:schemeClr>
            </a:solidFill>
            <a:ln>
              <a:noFill/>
            </a:ln>
            <a:effectLst/>
          </c:spPr>
          <c:cat>
            <c:numRef>
              <c:f>Arkusz1!$G$26:$AG$26</c:f>
              <c:numCache>
                <c:formatCode>General</c:formatCode>
                <c:ptCount val="27"/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Arkusz1!$G$29:$AG$29</c:f>
              <c:numCache>
                <c:formatCode>General</c:formatCode>
                <c:ptCount val="27"/>
                <c:pt idx="1">
                  <c:v>161</c:v>
                </c:pt>
                <c:pt idx="2">
                  <c:v>351</c:v>
                </c:pt>
                <c:pt idx="3">
                  <c:v>5845</c:v>
                </c:pt>
                <c:pt idx="4">
                  <c:v>7450</c:v>
                </c:pt>
                <c:pt idx="5">
                  <c:v>11271</c:v>
                </c:pt>
                <c:pt idx="6">
                  <c:v>24000</c:v>
                </c:pt>
                <c:pt idx="7">
                  <c:v>43766</c:v>
                </c:pt>
                <c:pt idx="8">
                  <c:v>72442</c:v>
                </c:pt>
                <c:pt idx="9">
                  <c:v>123411</c:v>
                </c:pt>
                <c:pt idx="10">
                  <c:v>130085</c:v>
                </c:pt>
                <c:pt idx="11">
                  <c:v>103370</c:v>
                </c:pt>
                <c:pt idx="12">
                  <c:v>110565</c:v>
                </c:pt>
                <c:pt idx="13">
                  <c:v>167716</c:v>
                </c:pt>
                <c:pt idx="14">
                  <c:v>291698</c:v>
                </c:pt>
                <c:pt idx="15">
                  <c:v>424900</c:v>
                </c:pt>
                <c:pt idx="16">
                  <c:v>635904</c:v>
                </c:pt>
                <c:pt idx="17">
                  <c:v>1080257</c:v>
                </c:pt>
                <c:pt idx="18">
                  <c:v>465115</c:v>
                </c:pt>
                <c:pt idx="19">
                  <c:v>715821</c:v>
                </c:pt>
                <c:pt idx="20">
                  <c:v>796482</c:v>
                </c:pt>
                <c:pt idx="21">
                  <c:v>642863</c:v>
                </c:pt>
                <c:pt idx="22">
                  <c:v>734048</c:v>
                </c:pt>
                <c:pt idx="23">
                  <c:v>840780</c:v>
                </c:pt>
                <c:pt idx="24">
                  <c:v>1252958</c:v>
                </c:pt>
                <c:pt idx="25">
                  <c:v>1082863</c:v>
                </c:pt>
                <c:pt idx="26">
                  <c:v>1115719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0975920"/>
        <c:axId val="360974744"/>
      </c:areaChart>
      <c:barChart>
        <c:barDir val="col"/>
        <c:grouping val="clustered"/>
        <c:varyColors val="0"/>
        <c:ser>
          <c:idx val="0"/>
          <c:order val="0"/>
          <c:tx>
            <c:strRef>
              <c:f>Arkusz1!$F$27</c:f>
              <c:strCache>
                <c:ptCount val="1"/>
                <c:pt idx="0">
                  <c:v>spółki krajowe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Arkusz1!$G$26:$AG$26</c:f>
              <c:numCache>
                <c:formatCode>General</c:formatCode>
                <c:ptCount val="27"/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Arkusz1!$G$27:$AG$27</c:f>
              <c:numCache>
                <c:formatCode>General</c:formatCode>
                <c:ptCount val="27"/>
                <c:pt idx="1">
                  <c:v>161</c:v>
                </c:pt>
                <c:pt idx="2">
                  <c:v>351</c:v>
                </c:pt>
                <c:pt idx="3">
                  <c:v>5845</c:v>
                </c:pt>
                <c:pt idx="4">
                  <c:v>7450</c:v>
                </c:pt>
                <c:pt idx="5">
                  <c:v>11271</c:v>
                </c:pt>
                <c:pt idx="6">
                  <c:v>24000</c:v>
                </c:pt>
                <c:pt idx="7">
                  <c:v>43766</c:v>
                </c:pt>
                <c:pt idx="8">
                  <c:v>72442</c:v>
                </c:pt>
                <c:pt idx="9">
                  <c:v>123411</c:v>
                </c:pt>
                <c:pt idx="10">
                  <c:v>130085</c:v>
                </c:pt>
                <c:pt idx="11">
                  <c:v>103370</c:v>
                </c:pt>
                <c:pt idx="12">
                  <c:v>110565</c:v>
                </c:pt>
                <c:pt idx="13">
                  <c:v>140001</c:v>
                </c:pt>
                <c:pt idx="14">
                  <c:v>214313</c:v>
                </c:pt>
                <c:pt idx="15">
                  <c:v>308418</c:v>
                </c:pt>
                <c:pt idx="16">
                  <c:v>437719</c:v>
                </c:pt>
                <c:pt idx="17">
                  <c:v>509887</c:v>
                </c:pt>
                <c:pt idx="18">
                  <c:v>267359</c:v>
                </c:pt>
                <c:pt idx="19">
                  <c:v>421178</c:v>
                </c:pt>
                <c:pt idx="20">
                  <c:v>542646</c:v>
                </c:pt>
                <c:pt idx="21">
                  <c:v>446151</c:v>
                </c:pt>
                <c:pt idx="22">
                  <c:v>523390</c:v>
                </c:pt>
                <c:pt idx="23">
                  <c:v>593464</c:v>
                </c:pt>
                <c:pt idx="24">
                  <c:v>591165</c:v>
                </c:pt>
                <c:pt idx="25">
                  <c:v>516785</c:v>
                </c:pt>
                <c:pt idx="26">
                  <c:v>557124</c:v>
                </c:pt>
              </c:numCache>
            </c:numRef>
          </c:val>
        </c:ser>
        <c:ser>
          <c:idx val="1"/>
          <c:order val="1"/>
          <c:tx>
            <c:strRef>
              <c:f>Arkusz1!$F$28</c:f>
              <c:strCache>
                <c:ptCount val="1"/>
                <c:pt idx="0">
                  <c:v>spółki zagraniczne 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Arkusz1!$G$26:$AG$26</c:f>
              <c:numCache>
                <c:formatCode>General</c:formatCode>
                <c:ptCount val="27"/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numCache>
            </c:numRef>
          </c:cat>
          <c:val>
            <c:numRef>
              <c:f>Arkusz1!$G$28:$AG$28</c:f>
              <c:numCache>
                <c:formatCode>General</c:formatCode>
                <c:ptCount val="27"/>
                <c:pt idx="13">
                  <c:v>27715</c:v>
                </c:pt>
                <c:pt idx="14">
                  <c:v>77385</c:v>
                </c:pt>
                <c:pt idx="15">
                  <c:v>116482</c:v>
                </c:pt>
                <c:pt idx="16">
                  <c:v>198190</c:v>
                </c:pt>
                <c:pt idx="17">
                  <c:v>570370</c:v>
                </c:pt>
                <c:pt idx="18">
                  <c:v>197756</c:v>
                </c:pt>
                <c:pt idx="19">
                  <c:v>294643</c:v>
                </c:pt>
                <c:pt idx="20">
                  <c:v>253836</c:v>
                </c:pt>
                <c:pt idx="21">
                  <c:v>196712</c:v>
                </c:pt>
                <c:pt idx="22">
                  <c:v>210652</c:v>
                </c:pt>
                <c:pt idx="23">
                  <c:v>247316</c:v>
                </c:pt>
                <c:pt idx="24">
                  <c:v>661793</c:v>
                </c:pt>
                <c:pt idx="25">
                  <c:v>566072</c:v>
                </c:pt>
                <c:pt idx="26">
                  <c:v>558596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60975920"/>
        <c:axId val="360974744"/>
      </c:barChart>
      <c:catAx>
        <c:axId val="36097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0974744"/>
        <c:crosses val="autoZero"/>
        <c:auto val="1"/>
        <c:lblAlgn val="ctr"/>
        <c:lblOffset val="100"/>
        <c:noMultiLvlLbl val="0"/>
      </c:catAx>
      <c:valAx>
        <c:axId val="360974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09759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l-PL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Arkusz1!$S$58:$T$58</c:f>
              <c:strCache>
                <c:ptCount val="2"/>
                <c:pt idx="0">
                  <c:v>akcje 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cat>
            <c:numRef>
              <c:f>Arkusz1!$U$57:$AT$57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Arkusz1!$U$58:$AT$58</c:f>
              <c:numCache>
                <c:formatCode>General</c:formatCode>
                <c:ptCount val="26"/>
                <c:pt idx="0">
                  <c:v>5</c:v>
                </c:pt>
                <c:pt idx="1">
                  <c:v>114</c:v>
                </c:pt>
                <c:pt idx="2">
                  <c:v>3935</c:v>
                </c:pt>
                <c:pt idx="3">
                  <c:v>11710</c:v>
                </c:pt>
                <c:pt idx="4">
                  <c:v>6638</c:v>
                </c:pt>
                <c:pt idx="5">
                  <c:v>14160</c:v>
                </c:pt>
                <c:pt idx="6">
                  <c:v>23828</c:v>
                </c:pt>
                <c:pt idx="7">
                  <c:v>26648</c:v>
                </c:pt>
                <c:pt idx="8">
                  <c:v>35567</c:v>
                </c:pt>
                <c:pt idx="9">
                  <c:v>51902</c:v>
                </c:pt>
                <c:pt idx="10">
                  <c:v>30351</c:v>
                </c:pt>
                <c:pt idx="11">
                  <c:v>23683</c:v>
                </c:pt>
                <c:pt idx="12">
                  <c:v>33357</c:v>
                </c:pt>
                <c:pt idx="13">
                  <c:v>55234</c:v>
                </c:pt>
                <c:pt idx="14">
                  <c:v>90567</c:v>
                </c:pt>
                <c:pt idx="15">
                  <c:v>161960</c:v>
                </c:pt>
                <c:pt idx="16">
                  <c:v>230959</c:v>
                </c:pt>
                <c:pt idx="17">
                  <c:v>160558</c:v>
                </c:pt>
                <c:pt idx="18">
                  <c:v>166696</c:v>
                </c:pt>
                <c:pt idx="19">
                  <c:v>206857</c:v>
                </c:pt>
                <c:pt idx="20">
                  <c:v>250589</c:v>
                </c:pt>
                <c:pt idx="21">
                  <c:v>187555</c:v>
                </c:pt>
                <c:pt idx="22">
                  <c:v>220153</c:v>
                </c:pt>
                <c:pt idx="23">
                  <c:v>205297</c:v>
                </c:pt>
                <c:pt idx="24">
                  <c:v>225287</c:v>
                </c:pt>
                <c:pt idx="25">
                  <c:v>202293</c:v>
                </c:pt>
              </c:numCache>
            </c:numRef>
          </c:val>
        </c:ser>
        <c:ser>
          <c:idx val="1"/>
          <c:order val="1"/>
          <c:tx>
            <c:strRef>
              <c:f>Arkusz1!$S$59:$T$59</c:f>
              <c:strCache>
                <c:ptCount val="2"/>
                <c:pt idx="0">
                  <c:v>kontrakty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cat>
            <c:numRef>
              <c:f>Arkusz1!$U$57:$AT$57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Arkusz1!$U$59:$AT$59</c:f>
              <c:numCache>
                <c:formatCode>General</c:formatCode>
                <c:ptCount val="26"/>
                <c:pt idx="7">
                  <c:v>301</c:v>
                </c:pt>
                <c:pt idx="8">
                  <c:v>3184</c:v>
                </c:pt>
                <c:pt idx="9">
                  <c:v>29306</c:v>
                </c:pt>
                <c:pt idx="10">
                  <c:v>49323</c:v>
                </c:pt>
                <c:pt idx="11">
                  <c:v>38667</c:v>
                </c:pt>
                <c:pt idx="12">
                  <c:v>58101</c:v>
                </c:pt>
                <c:pt idx="13">
                  <c:v>62747</c:v>
                </c:pt>
                <c:pt idx="14">
                  <c:v>119013</c:v>
                </c:pt>
                <c:pt idx="15">
                  <c:v>190470</c:v>
                </c:pt>
                <c:pt idx="16">
                  <c:v>337748</c:v>
                </c:pt>
                <c:pt idx="17">
                  <c:v>306748</c:v>
                </c:pt>
                <c:pt idx="18">
                  <c:v>258683</c:v>
                </c:pt>
                <c:pt idx="19">
                  <c:v>340648</c:v>
                </c:pt>
                <c:pt idx="20">
                  <c:v>361655</c:v>
                </c:pt>
                <c:pt idx="21">
                  <c:v>216436</c:v>
                </c:pt>
                <c:pt idx="22">
                  <c:v>218839</c:v>
                </c:pt>
                <c:pt idx="23">
                  <c:v>230148</c:v>
                </c:pt>
                <c:pt idx="24">
                  <c:v>210745</c:v>
                </c:pt>
                <c:pt idx="25">
                  <c:v>181040</c:v>
                </c:pt>
              </c:numCache>
            </c:numRef>
          </c:val>
        </c:ser>
        <c:ser>
          <c:idx val="2"/>
          <c:order val="2"/>
          <c:tx>
            <c:strRef>
              <c:f>Arkusz1!$S$60:$T$60</c:f>
              <c:strCache>
                <c:ptCount val="2"/>
                <c:pt idx="0">
                  <c:v>opcje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cat>
            <c:numRef>
              <c:f>Arkusz1!$U$57:$AT$57</c:f>
              <c:numCache>
                <c:formatCode>General</c:formatCode>
                <c:ptCount val="26"/>
                <c:pt idx="0">
                  <c:v>1991</c:v>
                </c:pt>
                <c:pt idx="1">
                  <c:v>1992</c:v>
                </c:pt>
                <c:pt idx="2">
                  <c:v>1993</c:v>
                </c:pt>
                <c:pt idx="3">
                  <c:v>1994</c:v>
                </c:pt>
                <c:pt idx="4">
                  <c:v>1995</c:v>
                </c:pt>
                <c:pt idx="5">
                  <c:v>1996</c:v>
                </c:pt>
                <c:pt idx="6">
                  <c:v>1997</c:v>
                </c:pt>
                <c:pt idx="7">
                  <c:v>1998</c:v>
                </c:pt>
                <c:pt idx="8">
                  <c:v>1999</c:v>
                </c:pt>
                <c:pt idx="9">
                  <c:v>2000</c:v>
                </c:pt>
                <c:pt idx="10">
                  <c:v>2001</c:v>
                </c:pt>
                <c:pt idx="11">
                  <c:v>2002</c:v>
                </c:pt>
                <c:pt idx="12">
                  <c:v>2003</c:v>
                </c:pt>
                <c:pt idx="13">
                  <c:v>2004</c:v>
                </c:pt>
                <c:pt idx="14">
                  <c:v>2005</c:v>
                </c:pt>
                <c:pt idx="15">
                  <c:v>2006</c:v>
                </c:pt>
                <c:pt idx="16">
                  <c:v>2007</c:v>
                </c:pt>
                <c:pt idx="17">
                  <c:v>2008</c:v>
                </c:pt>
                <c:pt idx="18">
                  <c:v>2009</c:v>
                </c:pt>
                <c:pt idx="19">
                  <c:v>2010</c:v>
                </c:pt>
                <c:pt idx="20">
                  <c:v>2011</c:v>
                </c:pt>
                <c:pt idx="21">
                  <c:v>2012</c:v>
                </c:pt>
                <c:pt idx="22">
                  <c:v>2013</c:v>
                </c:pt>
                <c:pt idx="23">
                  <c:v>2014</c:v>
                </c:pt>
                <c:pt idx="24">
                  <c:v>2015</c:v>
                </c:pt>
                <c:pt idx="25">
                  <c:v>2016</c:v>
                </c:pt>
              </c:numCache>
            </c:numRef>
          </c:cat>
          <c:val>
            <c:numRef>
              <c:f>Arkusz1!$U$60:$AT$60</c:f>
              <c:numCache>
                <c:formatCode>General</c:formatCode>
                <c:ptCount val="26"/>
                <c:pt idx="12">
                  <c:v>318</c:v>
                </c:pt>
                <c:pt idx="13">
                  <c:v>1393</c:v>
                </c:pt>
                <c:pt idx="14">
                  <c:v>5778</c:v>
                </c:pt>
                <c:pt idx="15">
                  <c:v>9727</c:v>
                </c:pt>
                <c:pt idx="16">
                  <c:v>14256</c:v>
                </c:pt>
                <c:pt idx="17">
                  <c:v>8295</c:v>
                </c:pt>
                <c:pt idx="18">
                  <c:v>8391</c:v>
                </c:pt>
                <c:pt idx="19">
                  <c:v>16888</c:v>
                </c:pt>
                <c:pt idx="20">
                  <c:v>23562</c:v>
                </c:pt>
                <c:pt idx="21">
                  <c:v>16269</c:v>
                </c:pt>
                <c:pt idx="22">
                  <c:v>17419</c:v>
                </c:pt>
                <c:pt idx="23">
                  <c:v>11584</c:v>
                </c:pt>
                <c:pt idx="24">
                  <c:v>9068</c:v>
                </c:pt>
                <c:pt idx="25">
                  <c:v>6492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0970432"/>
        <c:axId val="360970824"/>
      </c:areaChart>
      <c:catAx>
        <c:axId val="360970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0970824"/>
        <c:crosses val="autoZero"/>
        <c:auto val="1"/>
        <c:lblAlgn val="ctr"/>
        <c:lblOffset val="100"/>
        <c:noMultiLvlLbl val="0"/>
      </c:catAx>
      <c:valAx>
        <c:axId val="360970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097043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Arkusz1!$E$9</c:f>
              <c:strCache>
                <c:ptCount val="1"/>
                <c:pt idx="0">
                  <c:v>kapitalizacja NC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Arkusz1!$F$8:$P$8</c:f>
              <c:numCache>
                <c:formatCode>General</c:formatCode>
                <c:ptCount val="11"/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Arkusz1!$F$9:$P$9</c:f>
              <c:numCache>
                <c:formatCode>General</c:formatCode>
                <c:ptCount val="11"/>
                <c:pt idx="1">
                  <c:v>1.1000000000000001</c:v>
                </c:pt>
                <c:pt idx="2">
                  <c:v>1.4</c:v>
                </c:pt>
                <c:pt idx="3">
                  <c:v>2.5</c:v>
                </c:pt>
                <c:pt idx="4">
                  <c:v>5</c:v>
                </c:pt>
                <c:pt idx="5">
                  <c:v>8.3000000000000007</c:v>
                </c:pt>
                <c:pt idx="6">
                  <c:v>10.8</c:v>
                </c:pt>
                <c:pt idx="7">
                  <c:v>10.4</c:v>
                </c:pt>
                <c:pt idx="8">
                  <c:v>9.1</c:v>
                </c:pt>
                <c:pt idx="9">
                  <c:v>8.1</c:v>
                </c:pt>
                <c:pt idx="10">
                  <c:v>9.6999999999999993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320312"/>
        <c:axId val="362323840"/>
      </c:areaChart>
      <c:barChart>
        <c:barDir val="col"/>
        <c:grouping val="clustered"/>
        <c:varyColors val="0"/>
        <c:ser>
          <c:idx val="1"/>
          <c:order val="1"/>
          <c:tx>
            <c:strRef>
              <c:f>Arkusz1!$E$10</c:f>
              <c:strCache>
                <c:ptCount val="1"/>
                <c:pt idx="0">
                  <c:v>liczba spółek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Arkusz1!$F$8:$P$8</c:f>
              <c:numCache>
                <c:formatCode>General</c:formatCode>
                <c:ptCount val="11"/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Arkusz1!$F$10:$P$10</c:f>
              <c:numCache>
                <c:formatCode>General</c:formatCode>
                <c:ptCount val="11"/>
                <c:pt idx="1">
                  <c:v>24</c:v>
                </c:pt>
                <c:pt idx="2">
                  <c:v>84</c:v>
                </c:pt>
                <c:pt idx="3">
                  <c:v>107</c:v>
                </c:pt>
                <c:pt idx="4">
                  <c:v>185</c:v>
                </c:pt>
                <c:pt idx="5">
                  <c:v>352</c:v>
                </c:pt>
                <c:pt idx="6">
                  <c:v>429</c:v>
                </c:pt>
                <c:pt idx="7">
                  <c:v>445</c:v>
                </c:pt>
                <c:pt idx="8">
                  <c:v>431</c:v>
                </c:pt>
                <c:pt idx="9">
                  <c:v>418</c:v>
                </c:pt>
                <c:pt idx="10">
                  <c:v>406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6275992"/>
        <c:axId val="362319136"/>
      </c:barChart>
      <c:catAx>
        <c:axId val="316275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2319136"/>
        <c:crosses val="autoZero"/>
        <c:auto val="1"/>
        <c:lblAlgn val="ctr"/>
        <c:lblOffset val="100"/>
        <c:noMultiLvlLbl val="0"/>
      </c:catAx>
      <c:valAx>
        <c:axId val="362319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16275992"/>
        <c:crosses val="autoZero"/>
        <c:crossBetween val="between"/>
      </c:valAx>
      <c:valAx>
        <c:axId val="362323840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62320312"/>
        <c:crosses val="max"/>
        <c:crossBetween val="between"/>
      </c:valAx>
      <c:catAx>
        <c:axId val="3623203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23238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Arkusz1!$E$23</c:f>
              <c:strCache>
                <c:ptCount val="1"/>
                <c:pt idx="0">
                  <c:v>obroty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Arkusz1!$F$22:$O$22</c:f>
              <c:numCache>
                <c:formatCode>General</c:formatCode>
                <c:ptCount val="10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</c:numCache>
            </c:numRef>
          </c:cat>
          <c:val>
            <c:numRef>
              <c:f>Arkusz1!$F$23:$O$23</c:f>
              <c:numCache>
                <c:formatCode>General</c:formatCode>
                <c:ptCount val="10"/>
                <c:pt idx="1">
                  <c:v>0.4</c:v>
                </c:pt>
                <c:pt idx="2">
                  <c:v>0.58099999999999996</c:v>
                </c:pt>
                <c:pt idx="3">
                  <c:v>1.847</c:v>
                </c:pt>
                <c:pt idx="4">
                  <c:v>1.9550000000000001</c:v>
                </c:pt>
                <c:pt idx="5">
                  <c:v>1.3029999999999999</c:v>
                </c:pt>
                <c:pt idx="6">
                  <c:v>1.2250000000000001</c:v>
                </c:pt>
                <c:pt idx="7">
                  <c:v>1.4350000000000001</c:v>
                </c:pt>
                <c:pt idx="8">
                  <c:v>1.9490000000000001</c:v>
                </c:pt>
                <c:pt idx="9">
                  <c:v>1.36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324624"/>
        <c:axId val="362319920"/>
      </c:areaChart>
      <c:catAx>
        <c:axId val="36232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62319920"/>
        <c:crosses val="autoZero"/>
        <c:auto val="1"/>
        <c:lblAlgn val="ctr"/>
        <c:lblOffset val="100"/>
        <c:noMultiLvlLbl val="0"/>
      </c:catAx>
      <c:valAx>
        <c:axId val="36231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623246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1"/>
          <c:order val="1"/>
          <c:tx>
            <c:strRef>
              <c:f>Arkusz1!$E$37</c:f>
              <c:strCache>
                <c:ptCount val="1"/>
                <c:pt idx="0">
                  <c:v>wartość obrotów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Arkusz1!$F$35:$N$35</c:f>
              <c:numCache>
                <c:formatCode>General</c:formatCode>
                <c:ptCount val="9"/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Arkusz1!$F$37:$N$37</c:f>
              <c:numCache>
                <c:formatCode>General</c:formatCode>
                <c:ptCount val="9"/>
                <c:pt idx="1">
                  <c:v>0.30499999999999999</c:v>
                </c:pt>
                <c:pt idx="2">
                  <c:v>1.466</c:v>
                </c:pt>
                <c:pt idx="3">
                  <c:v>1.1910000000000001</c:v>
                </c:pt>
                <c:pt idx="4">
                  <c:v>1.518</c:v>
                </c:pt>
                <c:pt idx="5">
                  <c:v>2.645</c:v>
                </c:pt>
                <c:pt idx="6">
                  <c:v>2.3279999999999998</c:v>
                </c:pt>
                <c:pt idx="7">
                  <c:v>2.1160000000000001</c:v>
                </c:pt>
                <c:pt idx="8">
                  <c:v>2.3119999999999998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2322664"/>
        <c:axId val="362320704"/>
      </c:areaChart>
      <c:barChart>
        <c:barDir val="col"/>
        <c:grouping val="clustered"/>
        <c:varyColors val="0"/>
        <c:ser>
          <c:idx val="0"/>
          <c:order val="0"/>
          <c:tx>
            <c:strRef>
              <c:f>Arkusz1!$E$36</c:f>
              <c:strCache>
                <c:ptCount val="1"/>
                <c:pt idx="0">
                  <c:v>liczba emitentów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Arkusz1!$F$35:$N$35</c:f>
              <c:numCache>
                <c:formatCode>General</c:formatCode>
                <c:ptCount val="9"/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Arkusz1!$F$36:$N$36</c:f>
              <c:numCache>
                <c:formatCode>General</c:formatCode>
                <c:ptCount val="9"/>
                <c:pt idx="1">
                  <c:v>12</c:v>
                </c:pt>
                <c:pt idx="2">
                  <c:v>48</c:v>
                </c:pt>
                <c:pt idx="3">
                  <c:v>98</c:v>
                </c:pt>
                <c:pt idx="4">
                  <c:v>153</c:v>
                </c:pt>
                <c:pt idx="5">
                  <c:v>173</c:v>
                </c:pt>
                <c:pt idx="6">
                  <c:v>190</c:v>
                </c:pt>
                <c:pt idx="7">
                  <c:v>190</c:v>
                </c:pt>
                <c:pt idx="8">
                  <c:v>173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62324232"/>
        <c:axId val="362318744"/>
      </c:barChart>
      <c:catAx>
        <c:axId val="362324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2318744"/>
        <c:crosses val="autoZero"/>
        <c:auto val="1"/>
        <c:lblAlgn val="ctr"/>
        <c:lblOffset val="100"/>
        <c:noMultiLvlLbl val="0"/>
      </c:catAx>
      <c:valAx>
        <c:axId val="362318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362324232"/>
        <c:crosses val="autoZero"/>
        <c:crossBetween val="between"/>
      </c:valAx>
      <c:valAx>
        <c:axId val="36232070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62322664"/>
        <c:crosses val="max"/>
        <c:crossBetween val="between"/>
      </c:valAx>
      <c:catAx>
        <c:axId val="3623226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232070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932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27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9125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1030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10235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5022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668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4986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006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85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124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980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291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338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7193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434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07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D259341-D7E4-4BB5-A620-B6E8A1DDB97D}" type="datetimeFigureOut">
              <a:rPr lang="pl-PL" smtClean="0"/>
              <a:t>2019-05-07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BC26C-5A61-4E8B-921F-800AD8A280A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0130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  <p:sldLayoutId id="2147483903" r:id="rId15"/>
    <p:sldLayoutId id="2147483904" r:id="rId16"/>
    <p:sldLayoutId id="214748390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Rynek kapitałowy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09442" y="1600199"/>
            <a:ext cx="7595005" cy="4637113"/>
          </a:xfrm>
        </p:spPr>
        <p:txBody>
          <a:bodyPr>
            <a:normAutofit fontScale="85000" lnSpcReduction="20000"/>
          </a:bodyPr>
          <a:lstStyle/>
          <a:p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Rynek publiczny   (rynek papierów wartościowych, rynek nadzorowany) </a:t>
            </a:r>
          </a:p>
          <a:p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Rynek niepubliczny 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b="1" i="1" dirty="0"/>
              <a:t>Art. 3.</a:t>
            </a:r>
            <a:r>
              <a:rPr lang="pl-PL" i="1" dirty="0"/>
              <a:t> 1. Ofertą publiczną jest udostępnianie, </a:t>
            </a:r>
            <a:r>
              <a:rPr lang="pl-PL" b="1" i="1" dirty="0">
                <a:solidFill>
                  <a:schemeClr val="bg1"/>
                </a:solidFill>
              </a:rPr>
              <a:t>co najmniej 150 </a:t>
            </a:r>
            <a:r>
              <a:rPr lang="pl-PL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osobom</a:t>
            </a:r>
            <a:r>
              <a:rPr lang="pl-PL" i="1" dirty="0"/>
              <a:t> na terytorium jednego państwa członkowskiego </a:t>
            </a:r>
            <a:r>
              <a:rPr lang="pl-PL" b="1" i="1" dirty="0">
                <a:solidFill>
                  <a:schemeClr val="bg1"/>
                </a:solidFill>
              </a:rPr>
              <a:t>lub nieoznaczonemu adresatowi</a:t>
            </a:r>
            <a:r>
              <a:rPr lang="pl-PL" i="1" dirty="0">
                <a:solidFill>
                  <a:schemeClr val="bg1"/>
                </a:solidFill>
              </a:rPr>
              <a:t>,</a:t>
            </a:r>
            <a:r>
              <a:rPr lang="pl-PL" i="1" dirty="0"/>
              <a:t> w dowolnej formie i w dowolny sposób, informacji o papierach wartościowych i warunkach ich nabycia, stanowiących wystarczającą podstawę do podjęcia decyzji o nabyciu tych papierów wartościowych</a:t>
            </a:r>
            <a:r>
              <a:rPr lang="pl-PL" i="1" dirty="0" smtClean="0"/>
              <a:t>.</a:t>
            </a:r>
          </a:p>
          <a:p>
            <a:pPr marL="0" indent="0">
              <a:buNone/>
            </a:pPr>
            <a:endParaRPr lang="pl-PL" sz="1400" dirty="0" smtClean="0"/>
          </a:p>
          <a:p>
            <a:pPr marL="0" indent="0">
              <a:buNone/>
            </a:pPr>
            <a:r>
              <a:rPr lang="pl-PL" sz="1400" dirty="0" smtClean="0"/>
              <a:t>(</a:t>
            </a:r>
            <a:r>
              <a:rPr lang="pl-PL" sz="1400" b="1" dirty="0" smtClean="0"/>
              <a:t>Ustawa </a:t>
            </a:r>
            <a:r>
              <a:rPr lang="pl-PL" sz="1400" b="1" dirty="0"/>
              <a:t>z dnia 29.07.2005 r. o ofercie publicznej i warunkach wprowadzania instrumentów finansowych do zorganizowanego systemu obrotu oraz o spółkach </a:t>
            </a:r>
            <a:r>
              <a:rPr lang="pl-PL" sz="1400" b="1" dirty="0" smtClean="0"/>
              <a:t>publicznych (</a:t>
            </a:r>
            <a:r>
              <a:rPr lang="pl-PL" sz="1400" dirty="0" smtClean="0"/>
              <a:t>Dz</a:t>
            </a:r>
            <a:r>
              <a:rPr lang="pl-PL" sz="1400" dirty="0"/>
              <a:t>. U. z 2016 r. poz. </a:t>
            </a:r>
            <a:r>
              <a:rPr lang="pl-PL" sz="1400" dirty="0" smtClean="0"/>
              <a:t>1639 – tekst jednolity ze zm.)</a:t>
            </a:r>
            <a:endParaRPr lang="pl-PL" sz="1400" b="1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614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Prospekt emisyjny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- </a:t>
            </a:r>
            <a:r>
              <a:rPr lang="pl-PL" sz="2400" dirty="0" smtClean="0"/>
              <a:t>Dokument rejestracyjny </a:t>
            </a:r>
          </a:p>
          <a:p>
            <a:pPr marL="0" indent="0">
              <a:buNone/>
            </a:pPr>
            <a:r>
              <a:rPr lang="pl-PL" sz="2400" dirty="0" smtClean="0"/>
              <a:t>- Dokument ofertowy</a:t>
            </a:r>
          </a:p>
          <a:p>
            <a:pPr marL="0" indent="0">
              <a:buNone/>
            </a:pPr>
            <a:r>
              <a:rPr lang="pl-PL" sz="2400" dirty="0" smtClean="0"/>
              <a:t>- Dokument podsumowujący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46583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dirty="0" smtClean="0"/>
              <a:t>Liczba debiutów i wycofań – rynek regulowany na tle indeksu WIG </a:t>
            </a:r>
            <a:endParaRPr lang="pl-PL" sz="18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597552"/>
              </p:ext>
            </p:extLst>
          </p:nvPr>
        </p:nvGraphicFramePr>
        <p:xfrm>
          <a:off x="251520" y="1806574"/>
          <a:ext cx="8424936" cy="4646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9084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Giełda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540309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efinicje giełdy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dirty="0" smtClean="0"/>
              <a:t>1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pierwsza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(rozwiniętą, szczegółowa)  została podana w ustawie z 22 marca 1991 r. Prawo o publicznym obrocie papierami wartościowymi i funduszach powierniczych (tekst jednolity Dz. U. z 1994 r. Nr 58, poz. 239) – </a:t>
            </a:r>
          </a:p>
          <a:p>
            <a:pPr marL="0" indent="0">
              <a:buNone/>
            </a:pP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„giełda 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to zespół osób, urządzeń i środków technicznych zorganizowany w taki sposób, że przy kojarzeniu ofert sprzedaży i nabycia papierów wartościowych wszyscy uczestnicy rynku papierów wartościowych maja jednakowy dostęp do informacji rynkowej w tym samym czasie, przy zachowaniu jednolitych warunków zbywania i nabywania </a:t>
            </a:r>
            <a:r>
              <a:rPr lang="pl-PL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praw”  </a:t>
            </a:r>
            <a:r>
              <a:rPr lang="pl-PL" sz="2000" i="1" dirty="0">
                <a:latin typeface="Arial" panose="020B0604020202020204" pitchFamily="34" charset="0"/>
                <a:cs typeface="Arial" panose="020B0604020202020204" pitchFamily="34" charset="0"/>
              </a:rPr>
              <a:t>(art. 2 pkt 6);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657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Definicje giełdy 2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druga – lapidarna – przez giełdę art. 3 pkt 10 Ustawy o obrocie instrumentami finansowymi rozumie się </a:t>
            </a:r>
          </a:p>
          <a:p>
            <a:pPr marL="0" indent="0">
              <a:buNone/>
            </a:pP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i="1" dirty="0">
                <a:latin typeface="Arial" panose="020B0604020202020204" pitchFamily="34" charset="0"/>
                <a:cs typeface="Arial" panose="020B0604020202020204" pitchFamily="34" charset="0"/>
              </a:rPr>
              <a:t>„giełdę papierów wartościowych lub innych instrumentów finansowych”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1147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Przedmiotem przedsiębiorstwa Spółki jest działalność określona w pkt 66.11.Z Polskiej Klasyfikacji Działalności (PKD), w tym:</a:t>
            </a:r>
            <a:b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prowadzenie 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giełdy, lub innej działalności w zakresie organizowania obrotu instrumentami finansowymi oraz działalności związanej z tym obrotem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514350" indent="-514350">
              <a:buAutoNum type="arabicPeriod"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prowadzenie 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działalności w zakresie edukacji, promocji i informacji związanej z funkcjonowaniem rynku kapitałowego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514350" indent="-514350">
              <a:buAutoNum type="arabicPeriod"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organizowanie 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alternatywnego systemu obrotu.</a:t>
            </a:r>
          </a:p>
          <a:p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033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Obowiązki GPW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1.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koncentracji </a:t>
            </a: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popytu i </a:t>
            </a: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podaży,</a:t>
            </a:r>
          </a:p>
          <a:p>
            <a:pPr marL="0" indent="0">
              <a:buNone/>
            </a:pP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bezpieczny i sprawny przebieg transakcji</a:t>
            </a:r>
          </a:p>
          <a:p>
            <a:pPr marL="0" indent="0">
              <a:buNone/>
            </a:pPr>
            <a:r>
              <a:rPr lang="pl-P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przejrzystość obrotu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939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Giełda jest rynkiem sformalizowanym w najwyższym stopniu:</a:t>
            </a:r>
            <a:b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dirty="0"/>
              <a:t>przestrzennie -  miejsce zawierania umów jest ściśle określone i niezmienne (określane mianem parkiet) ;</a:t>
            </a:r>
          </a:p>
          <a:p>
            <a:pPr lvl="0"/>
            <a:r>
              <a:rPr lang="pl-PL" dirty="0"/>
              <a:t>pod względem temporalnym (czasowym) – granice czasowe handlu są ściśle określone (pięć razy w tygodniu od ...... do),</a:t>
            </a:r>
          </a:p>
          <a:p>
            <a:pPr lvl="0"/>
            <a:r>
              <a:rPr lang="pl-PL" dirty="0"/>
              <a:t>pod względem technologicznym -  kwestia ujednolicenia  jednostki obrotu, kształtowania ceny aż po integrację technologiczna – powiązania techniczne z otoczeniem (domami maklerskimi, KDPW, NBP itd.) </a:t>
            </a:r>
          </a:p>
          <a:p>
            <a:pPr lvl="0"/>
            <a:r>
              <a:rPr lang="pl-PL" dirty="0"/>
              <a:t>pod względem jurydycznym (prawnym) – standaryzacja zjawisk występujących na giełdzie wobec </a:t>
            </a:r>
            <a:r>
              <a:rPr lang="pl-PL" dirty="0" err="1"/>
              <a:t>zachowań</a:t>
            </a:r>
            <a:r>
              <a:rPr lang="pl-PL" dirty="0"/>
              <a:t> uczestników, organizacji, realizacji zleceń itd.  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29028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GPW organizuje </a:t>
            </a:r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Główny (</a:t>
            </a:r>
            <a:r>
              <a:rPr lang="pl-PL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l-PL" sz="20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ain</a:t>
            </a:r>
            <a:r>
              <a:rPr lang="pl-PL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Market) 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regulowany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obrót: akcjami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prawami do akcji, certyfikatami inwestycyjnymi, produktami strukturyzowanymi, </a:t>
            </a:r>
            <a:r>
              <a:rPr lang="pl-PL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ETFs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opcjami , kontraktami terminowymi (na WIG20, mWIG40, na USD, Na CHF, na Euro, na GBP, na akcje)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l-PL" sz="2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NewConnect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(obrót akcjami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małych i średnich spółek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),- </a:t>
            </a:r>
            <a:r>
              <a:rPr lang="pl-PL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organizowany i nadzorowany przez GPW</a:t>
            </a:r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pl-PL" sz="2000" b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Catalyst</a:t>
            </a:r>
            <a:r>
              <a:rPr lang="pl-PL" sz="20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 (obrót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obligacjami: skarbowymi, korporacyjnymi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, komunalnymi,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banków spółdzielczych i komercyjnych oraz 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listami zastawnymi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6265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Definicja rynku regulowanego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l-PL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jest </a:t>
            </a:r>
            <a:r>
              <a:rPr lang="pl-PL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działający w sposób stały system obrotu instrumentami finansowymi dopuszczonymi do obrotu, zapewniający inwestorom powszechny i równy dostęp do informacji rynkowej w tym samym czasie przy kojarzeniu ofert nabycia i zbycia instrumentów finansowych oraz jednakowe warunki nabywania i zbywania tych instrumentów zorganizowany i podlagający nadzorowi ( w przypadku Polski) Komisji Nadzoru Finansowego oraz uznany przez państwa członkowskie UE za spełniające te warunki oraz wskazany Komisji Europejskiej jako rynek regulowany (art. 14 ustawy o obrocie).</a:t>
            </a:r>
            <a:endParaRPr lang="pl-PL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940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Cechy rynku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b="1" dirty="0" smtClean="0"/>
              <a:t>Rzetelność</a:t>
            </a:r>
          </a:p>
          <a:p>
            <a:r>
              <a:rPr lang="pl-PL" sz="2800" b="1" dirty="0" smtClean="0"/>
              <a:t>Efektywność</a:t>
            </a:r>
          </a:p>
          <a:p>
            <a:r>
              <a:rPr lang="pl-PL" sz="2800" b="1" dirty="0" smtClean="0"/>
              <a:t>Przejrzystość</a:t>
            </a:r>
          </a:p>
          <a:p>
            <a:r>
              <a:rPr lang="pl-PL" sz="2800" b="1" dirty="0" smtClean="0"/>
              <a:t>Płynność</a:t>
            </a:r>
          </a:p>
          <a:p>
            <a:r>
              <a:rPr lang="pl-PL" sz="2800" b="1" dirty="0" smtClean="0"/>
              <a:t>Integralność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9725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Dopuszczenie do obrotu akcji – rynek regulowany  (1)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buAutoNum type="arabicPeriod"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został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opublikowany lub udostępniony zgodnie z właściwymi przepisami prawa odpowiedni dokument informacyjny, zatwierdzony przez właściwy organ nadzoru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(np. prospekt emisyjny),</a:t>
            </a:r>
          </a:p>
          <a:p>
            <a:pPr marL="0" indent="0">
              <a:buNone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2.   ich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zbywalność nie jest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ograniczona, </a:t>
            </a:r>
          </a:p>
          <a:p>
            <a:pPr marL="0" indent="0">
              <a:buNone/>
            </a:pP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   w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stosunku do ich emitenta nie toczy się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	postępowanie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upadłościowe, restrukturyzacyjne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lub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likwidacyjne.</a:t>
            </a:r>
            <a:endParaRPr lang="pl-PL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310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Dopuszczenie do obrotu (2)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rgbClr val="FFC000"/>
                </a:solidFill>
              </a:rPr>
              <a:t>4.</a:t>
            </a:r>
            <a:r>
              <a:rPr lang="pl-PL" dirty="0" smtClean="0"/>
              <a:t> iloczyn </a:t>
            </a:r>
            <a:r>
              <a:rPr lang="pl-PL" dirty="0"/>
              <a:t>liczby wszystkich akcji emitenta i prognozowanej </a:t>
            </a:r>
            <a:r>
              <a:rPr lang="pl-PL" dirty="0" smtClean="0"/>
              <a:t>	ceny </a:t>
            </a:r>
            <a:r>
              <a:rPr lang="pl-PL" dirty="0"/>
              <a:t>rynkowej tych akcji, a w przypadku gdy określenie tej </a:t>
            </a:r>
            <a:r>
              <a:rPr lang="pl-PL" dirty="0" smtClean="0"/>
              <a:t>	ceny </a:t>
            </a:r>
            <a:r>
              <a:rPr lang="pl-PL" dirty="0"/>
              <a:t>nie jest możliwe – kapitały własne emitenta, wynoszą </a:t>
            </a:r>
            <a:r>
              <a:rPr lang="pl-PL" dirty="0" smtClean="0"/>
              <a:t>	co </a:t>
            </a:r>
            <a:r>
              <a:rPr lang="pl-PL" dirty="0"/>
              <a:t>najmniej 60.000.000 zł albo równowartość w złotych co </a:t>
            </a:r>
            <a:r>
              <a:rPr lang="pl-PL" dirty="0" smtClean="0"/>
              <a:t>	najmniej </a:t>
            </a:r>
            <a:r>
              <a:rPr lang="pl-PL" dirty="0"/>
              <a:t>15.000.000 euro</a:t>
            </a:r>
            <a:r>
              <a:rPr lang="pl-PL" dirty="0" smtClean="0"/>
              <a:t>,</a:t>
            </a:r>
          </a:p>
          <a:p>
            <a:pPr>
              <a:buAutoNum type="arabicPeriod" startAt="5"/>
            </a:pPr>
            <a:r>
              <a:rPr lang="pl-PL" dirty="0" smtClean="0"/>
              <a:t>w </a:t>
            </a:r>
            <a:r>
              <a:rPr lang="pl-PL" dirty="0"/>
              <a:t>posiadaniu akcjonariuszy, z których każdy uprawniony jest do wykonywania mniej niż 5% głosów na walnym zgromadzeniu emitenta, znajduje się co najmniej: </a:t>
            </a:r>
            <a:endParaRPr lang="pl-PL" dirty="0" smtClean="0"/>
          </a:p>
          <a:p>
            <a:pPr>
              <a:buAutoNum type="alphaLcParenR"/>
            </a:pPr>
            <a:r>
              <a:rPr lang="pl-PL" dirty="0" smtClean="0"/>
              <a:t>15</a:t>
            </a:r>
            <a:r>
              <a:rPr lang="pl-PL" dirty="0"/>
              <a:t>% akcji objętych wnioskiem o dopuszczenie do obrotu giełdowego, oraz </a:t>
            </a:r>
            <a:endParaRPr lang="pl-PL" dirty="0" smtClean="0"/>
          </a:p>
          <a:p>
            <a:pPr>
              <a:buAutoNum type="alphaLcParenR"/>
            </a:pPr>
            <a:r>
              <a:rPr lang="pl-PL" dirty="0" smtClean="0"/>
              <a:t> </a:t>
            </a:r>
            <a:r>
              <a:rPr lang="pl-PL" dirty="0"/>
              <a:t>100.000 akcji objętych wnioskiem o dopuszczenie do obrotu giełdowego o wartości równej co najmniej 4.000.000 zł albo równowartości w złotych równej co najmniej 1.000.000 euro, liczonej według ostatniej ceny sprzedaży lub emisyjnej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761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Fazy sesji giełdowej notowania jednolite z dwoma </a:t>
            </a:r>
            <a:r>
              <a:rPr lang="pl-PL" sz="2400" dirty="0" err="1" smtClean="0"/>
              <a:t>fixingami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8.00- 11.00 – faza przed otwarciem</a:t>
            </a:r>
          </a:p>
          <a:p>
            <a:r>
              <a:rPr lang="pl-PL" dirty="0" smtClean="0"/>
              <a:t>11.00    - określenie jednolitego kursu</a:t>
            </a:r>
          </a:p>
          <a:p>
            <a:r>
              <a:rPr lang="pl-PL" dirty="0" smtClean="0"/>
              <a:t>11.00 – 11.30  -dogrywka</a:t>
            </a:r>
          </a:p>
          <a:p>
            <a:r>
              <a:rPr lang="pl-PL" dirty="0" smtClean="0"/>
              <a:t>11.30 – 15.00 -   faza przed otwarciem</a:t>
            </a:r>
          </a:p>
          <a:p>
            <a:r>
              <a:rPr lang="pl-PL" dirty="0" smtClean="0"/>
              <a:t>15.00 – określenie kursu</a:t>
            </a:r>
          </a:p>
          <a:p>
            <a:r>
              <a:rPr lang="pl-PL" dirty="0" smtClean="0"/>
              <a:t>15.00 – 15.30  - faza dogrywki</a:t>
            </a:r>
          </a:p>
          <a:p>
            <a:r>
              <a:rPr lang="pl-PL" dirty="0" smtClean="0"/>
              <a:t>15.30 – 17.05 – faza przed otwarciem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3985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Fazy sesji giełdowej notowania </a:t>
            </a:r>
            <a:r>
              <a:rPr lang="pl-PL" sz="2400" dirty="0" err="1" smtClean="0"/>
              <a:t>ciagłe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8.30-  9.00 faza przed otwarciem</a:t>
            </a:r>
          </a:p>
          <a:p>
            <a:r>
              <a:rPr lang="pl-PL" dirty="0" smtClean="0"/>
              <a:t>9.00 – wyznaczenie ceny</a:t>
            </a:r>
          </a:p>
          <a:p>
            <a:r>
              <a:rPr lang="pl-PL" dirty="0" smtClean="0"/>
              <a:t>9.00 – 16.50 – faza notowań </a:t>
            </a:r>
            <a:r>
              <a:rPr lang="pl-PL" dirty="0" err="1" smtClean="0"/>
              <a:t>ciagłych</a:t>
            </a:r>
            <a:endParaRPr lang="pl-PL" dirty="0" smtClean="0"/>
          </a:p>
          <a:p>
            <a:r>
              <a:rPr lang="pl-PL" dirty="0" smtClean="0"/>
              <a:t>16.50 – 17.00 – faza przed zamknięciem</a:t>
            </a:r>
          </a:p>
          <a:p>
            <a:r>
              <a:rPr lang="pl-PL" dirty="0" smtClean="0"/>
              <a:t>17.00 – wyznaczenie kursu (ceny) </a:t>
            </a:r>
            <a:r>
              <a:rPr lang="pl-PL" dirty="0" err="1" smtClean="0"/>
              <a:t>zamkniecia</a:t>
            </a:r>
            <a:endParaRPr lang="pl-PL" dirty="0" smtClean="0"/>
          </a:p>
          <a:p>
            <a:r>
              <a:rPr lang="pl-PL" dirty="0" smtClean="0"/>
              <a:t>17.00 – 17.05 - dogrywka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12632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Każde zlecenie zawiera zasadnicze informacje: 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b="1" dirty="0" smtClean="0"/>
              <a:t>identyfikuje </a:t>
            </a:r>
            <a:r>
              <a:rPr lang="pl-PL" b="1" dirty="0"/>
              <a:t>klienta, </a:t>
            </a:r>
            <a:endParaRPr lang="pl-PL" dirty="0"/>
          </a:p>
          <a:p>
            <a:pPr lvl="0"/>
            <a:r>
              <a:rPr lang="pl-PL" b="1" dirty="0"/>
              <a:t>wskazuje datę i czas jego wystawienia  oraz  termin realizacji,</a:t>
            </a:r>
            <a:endParaRPr lang="pl-PL" dirty="0"/>
          </a:p>
          <a:p>
            <a:pPr lvl="0"/>
            <a:r>
              <a:rPr lang="pl-PL" b="1" dirty="0"/>
              <a:t>zawiera nazwę instrumentu finansowego, który ma być przedmiotem transakcji,</a:t>
            </a:r>
            <a:endParaRPr lang="pl-PL" dirty="0"/>
          </a:p>
          <a:p>
            <a:pPr lvl="0"/>
            <a:r>
              <a:rPr lang="pl-PL" b="1" dirty="0"/>
              <a:t>wskazuje liczbę instrumentów, które chce kupić lub sprzedać inwestor,</a:t>
            </a:r>
            <a:endParaRPr lang="pl-PL" dirty="0"/>
          </a:p>
          <a:p>
            <a:pPr lvl="0"/>
            <a:r>
              <a:rPr lang="pl-PL" b="1" dirty="0"/>
              <a:t>określa cenę  waloru </a:t>
            </a:r>
            <a:endParaRPr lang="pl-PL" dirty="0"/>
          </a:p>
          <a:p>
            <a:pPr lvl="0"/>
            <a:r>
              <a:rPr lang="pl-PL" b="1" dirty="0"/>
              <a:t>określa rodzaj zlecenia (kupno lub sprzedaż)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0734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Rodzaje zleceń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Zlecenia z limitem (LIMIT)</a:t>
            </a:r>
          </a:p>
          <a:p>
            <a:r>
              <a:rPr lang="pl-PL" dirty="0" smtClean="0"/>
              <a:t>Zlecenia PKC (po każdej cenie)</a:t>
            </a:r>
          </a:p>
          <a:p>
            <a:r>
              <a:rPr lang="pl-PL" dirty="0" smtClean="0"/>
              <a:t>Zlecenia PCR  (po cenie rynkowej)</a:t>
            </a:r>
          </a:p>
          <a:p>
            <a:r>
              <a:rPr lang="pl-PL" dirty="0" smtClean="0"/>
              <a:t>Zlecenie z limitem aktywacji (STOP)</a:t>
            </a:r>
          </a:p>
          <a:p>
            <a:r>
              <a:rPr lang="pl-PL" dirty="0" smtClean="0"/>
              <a:t>Zlecenie ze zmiennym limitem realizacji (PEG)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66308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Ważność zlecenia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Ważne na bieżący dzień ( D )</a:t>
            </a:r>
          </a:p>
          <a:p>
            <a:r>
              <a:rPr lang="pl-PL" dirty="0" smtClean="0"/>
              <a:t>Ważne do oznaczonego dnia (WDD)</a:t>
            </a:r>
          </a:p>
          <a:p>
            <a:r>
              <a:rPr lang="pl-PL" dirty="0" smtClean="0"/>
              <a:t>Ważne na czas nieokreślony ( WDA)</a:t>
            </a:r>
          </a:p>
          <a:p>
            <a:r>
              <a:rPr lang="pl-PL" dirty="0" smtClean="0"/>
              <a:t>Ważne do określonego czasu (WDC)</a:t>
            </a:r>
          </a:p>
          <a:p>
            <a:r>
              <a:rPr lang="pl-PL" dirty="0" smtClean="0"/>
              <a:t>Ważne na </a:t>
            </a:r>
            <a:r>
              <a:rPr lang="pl-PL" dirty="0" err="1" smtClean="0"/>
              <a:t>fixing</a:t>
            </a:r>
            <a:r>
              <a:rPr lang="pl-PL" dirty="0" smtClean="0"/>
              <a:t> (WNF)</a:t>
            </a:r>
          </a:p>
          <a:p>
            <a:r>
              <a:rPr lang="pl-PL" dirty="0" smtClean="0"/>
              <a:t>Ważne na zamknięcie (WNZ)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9668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 smtClean="0"/>
              <a:t>Dodatkowe rodzaje ważności zleceń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Zlecenie z warunkiem MWW – zlecenie z minimalnym warunkiem wykonania</a:t>
            </a:r>
          </a:p>
          <a:p>
            <a:r>
              <a:rPr lang="pl-PL" dirty="0" smtClean="0"/>
              <a:t>Zlecenie WUJ  - zlecenie z warunkiem wielkości ujawnionej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27337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Liczba spółek rynek regulowany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960943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76945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Kapitalizacja rynek regulowany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785696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5166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Instytucje rynku kapitałowego</a:t>
            </a:r>
            <a:br>
              <a:rPr lang="pl-PL" dirty="0" smtClean="0"/>
            </a:br>
            <a:r>
              <a:rPr lang="pl-PL" dirty="0" smtClean="0"/>
              <a:t>uczestnicy rynku kapitałowego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09442" y="1807361"/>
            <a:ext cx="7883037" cy="4051437"/>
          </a:xfrm>
        </p:spPr>
        <p:txBody>
          <a:bodyPr/>
          <a:lstStyle/>
          <a:p>
            <a:pPr marL="0" indent="0">
              <a:buNone/>
            </a:pPr>
            <a:r>
              <a:rPr lang="pl-PL" sz="2800" dirty="0" smtClean="0"/>
              <a:t>Instytucje rynku papierów wartościowych</a:t>
            </a:r>
          </a:p>
          <a:p>
            <a:pPr>
              <a:buFontTx/>
              <a:buChar char="-"/>
            </a:pPr>
            <a:r>
              <a:rPr lang="pl-PL" dirty="0" smtClean="0"/>
              <a:t>Giełda Papierów Wartościowych</a:t>
            </a:r>
          </a:p>
          <a:p>
            <a:pPr>
              <a:buFontTx/>
              <a:buChar char="-"/>
            </a:pPr>
            <a:r>
              <a:rPr lang="pl-PL" dirty="0" smtClean="0"/>
              <a:t>Krajowy Depozyt Papierów Wartościowych</a:t>
            </a:r>
          </a:p>
          <a:p>
            <a:pPr>
              <a:buFontTx/>
              <a:buChar char="-"/>
            </a:pPr>
            <a:r>
              <a:rPr lang="pl-PL" i="1" dirty="0" smtClean="0"/>
              <a:t>Firmy inwestycyjne</a:t>
            </a:r>
          </a:p>
          <a:p>
            <a:pPr>
              <a:buFontTx/>
              <a:buChar char="-"/>
            </a:pPr>
            <a:r>
              <a:rPr lang="pl-PL" dirty="0" smtClean="0"/>
              <a:t>Komisja Nadzoru Finansowego</a:t>
            </a:r>
          </a:p>
          <a:p>
            <a:pPr marL="0" indent="0">
              <a:buNone/>
            </a:pPr>
            <a:r>
              <a:rPr lang="pl-PL" sz="2800" dirty="0" smtClean="0"/>
              <a:t>Uczestnicy rynku</a:t>
            </a:r>
          </a:p>
          <a:p>
            <a:pPr>
              <a:buFontTx/>
              <a:buChar char="-"/>
            </a:pPr>
            <a:r>
              <a:rPr lang="pl-PL" dirty="0" smtClean="0"/>
              <a:t>Emitenci</a:t>
            </a:r>
          </a:p>
          <a:p>
            <a:pPr>
              <a:buFontTx/>
              <a:buChar char="-"/>
            </a:pPr>
            <a:r>
              <a:rPr lang="pl-PL" dirty="0" smtClean="0"/>
              <a:t>Inwestorzy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83141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Wartość obrotu na rynku regulowanym w mld zł 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757366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81674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Rynek alternatywny – definicja </a:t>
            </a: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rozumie się przez to organizowany przez firmę inwestycyjną lub podmiot prowadzący rynek regulowany, poza rynkiem regulowanym, wielostronny system kojarzący oferty kupna i sprzedaży instrumentów finansowych w taki sposób, że do zawarcia transakcji dochodzi w ramach tego systemu, zgodnie z określonymi zasadami; </a:t>
            </a:r>
            <a:r>
              <a:rPr lang="pl-PL" sz="1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 stanowi alternatywnego systemu obrotu rynek organizowany przez Narodowy Bank Polski, jak również organy publiczne, którym powierzono zarządzanie długiem publicznym lub które uczestniczą w takim </a:t>
            </a:r>
            <a:r>
              <a:rPr lang="pl-PL" sz="1200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zarządzaniu</a:t>
            </a:r>
            <a:r>
              <a:rPr lang="pl-PL" sz="1200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 tym lokując środki pochodzące z tego długu; </a:t>
            </a:r>
          </a:p>
        </p:txBody>
      </p:sp>
    </p:spTree>
    <p:extLst>
      <p:ext uri="{BB962C8B-B14F-4D97-AF65-F5344CB8AC3E}">
        <p14:creationId xmlns:p14="http://schemas.microsoft.com/office/powerpoint/2010/main" val="39010329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Wprowadzenie do obrotu akcji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został udostępniony do publicznej wiadomości odpowiedni publiczny dokument informacyjny, </a:t>
            </a:r>
            <a:r>
              <a:rPr lang="pl-PL" dirty="0" smtClean="0"/>
              <a:t> </a:t>
            </a:r>
          </a:p>
          <a:p>
            <a:r>
              <a:rPr lang="pl-PL" dirty="0" smtClean="0"/>
              <a:t>2</a:t>
            </a:r>
            <a:r>
              <a:rPr lang="pl-PL" dirty="0"/>
              <a:t>) zbywalność tych instrumentów nie jest ograniczona</a:t>
            </a:r>
            <a:r>
              <a:rPr lang="pl-PL" dirty="0" smtClean="0"/>
              <a:t>;</a:t>
            </a:r>
          </a:p>
          <a:p>
            <a:r>
              <a:rPr lang="pl-PL" dirty="0" smtClean="0"/>
              <a:t> </a:t>
            </a:r>
            <a:r>
              <a:rPr lang="pl-PL" dirty="0"/>
              <a:t>3) w stosunku do emitenta tych instrumentów nie toczy się postępowanie upadłościowe lub likwidacyjne; </a:t>
            </a:r>
            <a:endParaRPr lang="pl-PL" dirty="0" smtClean="0"/>
          </a:p>
          <a:p>
            <a:r>
              <a:rPr lang="pl-PL" dirty="0" smtClean="0"/>
              <a:t>4</a:t>
            </a:r>
            <a:r>
              <a:rPr lang="pl-PL" dirty="0"/>
              <a:t>) w stosunku do emitenta, który ubiega się po raz pierwszy o wprowadzenie instrumentów finansowych do obrotu w alternatywnym systemie, nie toczy się postępowanie restrukturyzacyjne</a:t>
            </a:r>
            <a:r>
              <a:rPr lang="pl-PL" dirty="0" smtClean="0"/>
              <a:t>;</a:t>
            </a:r>
          </a:p>
          <a:p>
            <a:r>
              <a:rPr lang="pl-PL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427598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Wprowadzenie do obrotu (rynek alternatywny) - 2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5) wartość nominalna akcji wynosi co najmniej 0,10 zł; </a:t>
            </a:r>
          </a:p>
          <a:p>
            <a:pPr marL="0" indent="0">
              <a:buNone/>
            </a:pPr>
            <a:r>
              <a:rPr lang="pl-PL" dirty="0"/>
              <a:t>6) w przypadku gdy emitent ubiega się po raz pierwszy o wprowadzenie akcji lub praw do akcji do obrotu w alternatywnym systemie: 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a) co najmniej 15% akcji objętych wnioskiem o wprowadzenie znajduje się w posiadaniu co najmniej 10 akcjonariuszy, z których każdy posiada nie więcej niż 5% ogólnej liczy głosów na walnym zgromadzeniu </a:t>
            </a:r>
          </a:p>
          <a:p>
            <a:pPr marL="0" indent="0">
              <a:buNone/>
            </a:pPr>
            <a:r>
              <a:rPr lang="pl-PL" dirty="0" smtClean="0"/>
              <a:t>b</a:t>
            </a:r>
            <a:r>
              <a:rPr lang="pl-PL" dirty="0"/>
              <a:t>) kapitał własny emitenta wynosi co najmniej 500.000 zł,</a:t>
            </a:r>
          </a:p>
          <a:p>
            <a:pPr marL="0" indent="0">
              <a:buNone/>
            </a:pPr>
            <a:r>
              <a:rPr lang="pl-PL" dirty="0"/>
              <a:t>c) emitent przedstawi w dokumencie informacyjnym sprawozdanie finansowe lub skonsolidowane sprawozdanie finansowe za ostatni rok </a:t>
            </a:r>
            <a:r>
              <a:rPr lang="pl-PL" dirty="0" smtClean="0"/>
              <a:t>obrotowy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75182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Liczba spółek i kapitalizacja (w mld zł) na NC 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060793"/>
              </p:ext>
            </p:extLst>
          </p:nvPr>
        </p:nvGraphicFramePr>
        <p:xfrm>
          <a:off x="1009650" y="1484784"/>
          <a:ext cx="7124700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9372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Obroty (w mld zł)akcjami i prawami do akcji na NC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085532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5213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Catalyst</a:t>
            </a:r>
            <a:r>
              <a:rPr lang="pl-PL" dirty="0" smtClean="0"/>
              <a:t> 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131366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59292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09442" y="675725"/>
            <a:ext cx="7125113" cy="665044"/>
          </a:xfrm>
        </p:spPr>
        <p:txBody>
          <a:bodyPr/>
          <a:lstStyle/>
          <a:p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Wartość obrotów sesyjnych w mld zł  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1009650" y="1196752"/>
          <a:ext cx="7124700" cy="5328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7424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452718"/>
            <a:ext cx="8568952" cy="744034"/>
          </a:xfrm>
        </p:spPr>
        <p:txBody>
          <a:bodyPr/>
          <a:lstStyle/>
          <a:p>
            <a:r>
              <a:rPr lang="pl-PL" sz="2000" dirty="0" smtClean="0">
                <a:latin typeface="Arial Black" panose="020B0A04020102020204" pitchFamily="34" charset="0"/>
              </a:rPr>
              <a:t>Udział inwestorów w obrotach giełdowych w mln zł </a:t>
            </a:r>
            <a:br>
              <a:rPr lang="pl-PL" sz="2000" dirty="0" smtClean="0">
                <a:latin typeface="Arial Black" panose="020B0A04020102020204" pitchFamily="34" charset="0"/>
              </a:rPr>
            </a:br>
            <a:r>
              <a:rPr lang="pl-PL" sz="2000" dirty="0" smtClean="0">
                <a:latin typeface="Arial Black" panose="020B0A04020102020204" pitchFamily="34" charset="0"/>
              </a:rPr>
              <a:t>Źródło: GPW</a:t>
            </a:r>
            <a:endParaRPr lang="pl-PL" sz="2000" dirty="0">
              <a:latin typeface="Arial Black" panose="020B0A040201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328596"/>
              </p:ext>
            </p:extLst>
          </p:nvPr>
        </p:nvGraphicFramePr>
        <p:xfrm>
          <a:off x="395536" y="1340768"/>
          <a:ext cx="7992888" cy="4907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14135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Udział inwestorów w obrotach giełdowych akcjami na rynku regulowanym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/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733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Podział rynku publicznego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Pierwotny  emitent – inwestor   (IPO – </a:t>
            </a:r>
            <a:r>
              <a:rPr lang="pl-PL" sz="2400" dirty="0" err="1" smtClean="0"/>
              <a:t>Initial</a:t>
            </a:r>
            <a:r>
              <a:rPr lang="pl-PL" sz="2400" dirty="0" smtClean="0"/>
              <a:t> Public </a:t>
            </a:r>
            <a:r>
              <a:rPr lang="pl-PL" sz="2400" dirty="0" err="1" smtClean="0"/>
              <a:t>Offering</a:t>
            </a:r>
            <a:r>
              <a:rPr lang="pl-PL" sz="2400" dirty="0" smtClean="0"/>
              <a:t> – pierwsza oferta publiczna ) </a:t>
            </a:r>
          </a:p>
          <a:p>
            <a:r>
              <a:rPr lang="pl-PL" sz="2400" dirty="0" smtClean="0"/>
              <a:t>Wtórny     inwestor – inwestor   (GPW)</a:t>
            </a:r>
          </a:p>
        </p:txBody>
      </p:sp>
    </p:spTree>
    <p:extLst>
      <p:ext uri="{BB962C8B-B14F-4D97-AF65-F5344CB8AC3E}">
        <p14:creationId xmlns:p14="http://schemas.microsoft.com/office/powerpoint/2010/main" val="6336556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452718"/>
            <a:ext cx="8496944" cy="888050"/>
          </a:xfrm>
        </p:spPr>
        <p:txBody>
          <a:bodyPr/>
          <a:lstStyle/>
          <a:p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Aktywa netto OFE i FI w latach 1999-2018 w mld zł </a:t>
            </a:r>
            <a:b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Źródło: KNF</a:t>
            </a:r>
            <a:b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633091"/>
              </p:ext>
            </p:extLst>
          </p:nvPr>
        </p:nvGraphicFramePr>
        <p:xfrm>
          <a:off x="395536" y="1340768"/>
          <a:ext cx="7920880" cy="4907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lipsa 4"/>
          <p:cNvSpPr/>
          <p:nvPr/>
        </p:nvSpPr>
        <p:spPr>
          <a:xfrm>
            <a:off x="4788024" y="2492896"/>
            <a:ext cx="1994520" cy="9144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3351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 flipV="1">
            <a:off x="755576" y="6187440"/>
            <a:ext cx="7277810" cy="121880"/>
          </a:xfrm>
        </p:spPr>
        <p:txBody>
          <a:bodyPr>
            <a:normAutofit fontScale="25000" lnSpcReduction="20000"/>
          </a:bodyPr>
          <a:lstStyle/>
          <a:p>
            <a:endParaRPr lang="pl-PL" dirty="0"/>
          </a:p>
        </p:txBody>
      </p:sp>
      <p:pic>
        <p:nvPicPr>
          <p:cNvPr id="1026" name="Picture 2" descr="wykres_struktura_grup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5"/>
            <a:ext cx="8280920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7267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Wskaźnik płynności </a:t>
            </a: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048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Źródła finansowania podmiotów gospodarczych</a:t>
            </a: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09443" y="1412776"/>
            <a:ext cx="7125112" cy="45365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b="1" dirty="0" smtClean="0">
                <a:latin typeface="Arial" panose="020B0604020202020204" pitchFamily="34" charset="0"/>
                <a:cs typeface="Arial" panose="020B0604020202020204" pitchFamily="34" charset="0"/>
              </a:rPr>
              <a:t>Wewnętrzne   (przykłady)                 Zewnętrzny (przykłady) </a:t>
            </a:r>
          </a:p>
          <a:p>
            <a:pPr marL="0" indent="0">
              <a:buNone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-       zysk                                                        - emisja akcji</a:t>
            </a:r>
          </a:p>
          <a:p>
            <a:pPr>
              <a:buFontTx/>
              <a:buChar char="-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przedaż majątku                                      - emisja obligacji</a:t>
            </a:r>
          </a:p>
          <a:p>
            <a:pPr>
              <a:buFontTx/>
              <a:buChar char="-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apitał zapasowy                                       - kredyt</a:t>
            </a:r>
          </a:p>
          <a:p>
            <a:pPr>
              <a:buFontTx/>
              <a:buChar char="-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mortyzacja                                                - leasing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- środki UE</a:t>
            </a: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- Faktoring</a:t>
            </a:r>
          </a:p>
          <a:p>
            <a:pPr marL="0" indent="0">
              <a:buNone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- Venture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- Anioły biznesu</a:t>
            </a:r>
          </a:p>
          <a:p>
            <a:pPr marL="0" indent="0">
              <a:buNone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- Crowdfunding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75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Wielkość poszczególnych segmentów rynku pieniężnego i kapitałowego w mld zł </a:t>
            </a: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561061"/>
              </p:ext>
            </p:extLst>
          </p:nvPr>
        </p:nvGraphicFramePr>
        <p:xfrm>
          <a:off x="1009650" y="1806574"/>
          <a:ext cx="7124700" cy="4862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4191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Cz.2</a:t>
            </a:r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2395149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718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 - przeciw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 smtClean="0"/>
              <a:t>Przeciw</a:t>
            </a:r>
          </a:p>
          <a:p>
            <a:pPr>
              <a:buFontTx/>
              <a:buChar char="-"/>
            </a:pPr>
            <a:r>
              <a:rPr lang="pl-PL" dirty="0" smtClean="0"/>
              <a:t>Koszty oferty</a:t>
            </a:r>
          </a:p>
          <a:p>
            <a:pPr>
              <a:buFontTx/>
              <a:buChar char="-"/>
            </a:pPr>
            <a:r>
              <a:rPr lang="pl-PL" dirty="0" smtClean="0"/>
              <a:t>Obowiązki informacyjne</a:t>
            </a:r>
          </a:p>
          <a:p>
            <a:pPr>
              <a:buFontTx/>
              <a:buChar char="-"/>
            </a:pPr>
            <a:r>
              <a:rPr lang="pl-PL" dirty="0" smtClean="0"/>
              <a:t>Wrogie przejęcia</a:t>
            </a:r>
          </a:p>
          <a:p>
            <a:pPr>
              <a:buFontTx/>
              <a:buChar char="-"/>
            </a:pPr>
            <a:r>
              <a:rPr lang="pl-PL" dirty="0" smtClean="0"/>
              <a:t>Niedojście emisji do skutku</a:t>
            </a:r>
          </a:p>
          <a:p>
            <a:pPr marL="0" indent="0">
              <a:buNone/>
            </a:pPr>
            <a:r>
              <a:rPr lang="pl-PL" b="1" dirty="0" smtClean="0"/>
              <a:t>Za</a:t>
            </a:r>
          </a:p>
          <a:p>
            <a:pPr>
              <a:buFontTx/>
              <a:buChar char="-"/>
            </a:pPr>
            <a:r>
              <a:rPr lang="pl-PL" dirty="0" smtClean="0"/>
              <a:t>Dostęp do długoterminowego kapitału</a:t>
            </a:r>
          </a:p>
          <a:p>
            <a:pPr>
              <a:buFontTx/>
              <a:buChar char="-"/>
            </a:pPr>
            <a:r>
              <a:rPr lang="pl-PL" dirty="0" smtClean="0"/>
              <a:t>Promocja i marketing</a:t>
            </a:r>
          </a:p>
          <a:p>
            <a:pPr>
              <a:buFontTx/>
              <a:buChar char="-"/>
            </a:pPr>
            <a:r>
              <a:rPr lang="pl-PL" dirty="0" smtClean="0"/>
              <a:t>Wiarygodność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1233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Uchwały WZA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-  uchwała o podwyższeniu kapitału w drodze oferty publicznej</a:t>
            </a:r>
          </a:p>
          <a:p>
            <a:pPr marL="0" indent="0">
              <a:buNone/>
            </a:pPr>
            <a:r>
              <a:rPr lang="pl-PL" dirty="0" smtClean="0"/>
              <a:t>-   uchwała o dematerializacji akcji (obligacji)</a:t>
            </a:r>
          </a:p>
          <a:p>
            <a:pPr>
              <a:buFontTx/>
              <a:buChar char="-"/>
            </a:pPr>
            <a:r>
              <a:rPr lang="pl-PL" dirty="0"/>
              <a:t>u</a:t>
            </a:r>
            <a:r>
              <a:rPr lang="pl-PL" dirty="0" smtClean="0"/>
              <a:t>chwała o wykluczeniu prawa poboru </a:t>
            </a:r>
          </a:p>
          <a:p>
            <a:pPr>
              <a:buFontTx/>
              <a:buChar char="-"/>
            </a:pPr>
            <a:r>
              <a:rPr lang="pl-PL" dirty="0"/>
              <a:t>u</a:t>
            </a:r>
            <a:r>
              <a:rPr lang="pl-PL" dirty="0" smtClean="0"/>
              <a:t>chwała o zmianie statutu</a:t>
            </a:r>
          </a:p>
          <a:p>
            <a:pPr>
              <a:buFontTx/>
              <a:buChar char="-"/>
            </a:pPr>
            <a:r>
              <a:rPr lang="pl-PL" dirty="0" smtClean="0"/>
              <a:t>Uchwała kompetencyjna dla zarządu</a:t>
            </a:r>
          </a:p>
          <a:p>
            <a:pPr>
              <a:buFontTx/>
              <a:buChar char="-"/>
            </a:pPr>
            <a:r>
              <a:rPr lang="pl-PL" dirty="0" smtClean="0"/>
              <a:t>Uchwała w sprawie subemisji</a:t>
            </a:r>
          </a:p>
          <a:p>
            <a:pPr>
              <a:buFontTx/>
              <a:buChar char="-"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193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2797</TotalTime>
  <Words>1247</Words>
  <Application>Microsoft Office PowerPoint</Application>
  <PresentationFormat>Pokaz na ekranie (4:3)</PresentationFormat>
  <Paragraphs>161</Paragraphs>
  <Slides>42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42</vt:i4>
      </vt:variant>
    </vt:vector>
  </HeadingPairs>
  <TitlesOfParts>
    <vt:vector size="47" baseType="lpstr">
      <vt:lpstr>Arial</vt:lpstr>
      <vt:lpstr>Arial Black</vt:lpstr>
      <vt:lpstr>Century Gothic</vt:lpstr>
      <vt:lpstr>Wingdings 3</vt:lpstr>
      <vt:lpstr>Jon</vt:lpstr>
      <vt:lpstr>Rynek kapitałowy </vt:lpstr>
      <vt:lpstr>Cechy rynku publicznego</vt:lpstr>
      <vt:lpstr>Instytucje rynku kapitałowego uczestnicy rynku kapitałowego </vt:lpstr>
      <vt:lpstr>Podział rynku publicznego </vt:lpstr>
      <vt:lpstr>Źródła finansowania podmiotów gospodarczych</vt:lpstr>
      <vt:lpstr>Wielkość poszczególnych segmentów rynku pieniężnego i kapitałowego w mld zł </vt:lpstr>
      <vt:lpstr>Cz.2</vt:lpstr>
      <vt:lpstr>Za - przeciw</vt:lpstr>
      <vt:lpstr>Uchwały WZA</vt:lpstr>
      <vt:lpstr>Prospekt emisyjny</vt:lpstr>
      <vt:lpstr>Liczba debiutów i wycofań – rynek regulowany na tle indeksu WIG </vt:lpstr>
      <vt:lpstr>Giełda  </vt:lpstr>
      <vt:lpstr>definicje giełdy </vt:lpstr>
      <vt:lpstr>Definicje giełdy 2</vt:lpstr>
      <vt:lpstr>Przedmiotem przedsiębiorstwa Spółki jest działalność określona w pkt 66.11.Z Polskiej Klasyfikacji Działalności (PKD), w tym: </vt:lpstr>
      <vt:lpstr>Obowiązki GPW</vt:lpstr>
      <vt:lpstr>Giełda jest rynkiem sformalizowanym w najwyższym stopniu: </vt:lpstr>
      <vt:lpstr>GPW organizuje </vt:lpstr>
      <vt:lpstr>Definicja rynku regulowanego </vt:lpstr>
      <vt:lpstr>Dopuszczenie do obrotu akcji – rynek regulowany  (1)</vt:lpstr>
      <vt:lpstr>Dopuszczenie do obrotu (2) </vt:lpstr>
      <vt:lpstr>Fazy sesji giełdowej notowania jednolite z dwoma fixingami</vt:lpstr>
      <vt:lpstr>Fazy sesji giełdowej notowania ciagłe</vt:lpstr>
      <vt:lpstr>Każde zlecenie zawiera zasadnicze informacje:  </vt:lpstr>
      <vt:lpstr>Rodzaje zleceń</vt:lpstr>
      <vt:lpstr>Ważność zlecenia </vt:lpstr>
      <vt:lpstr>Dodatkowe rodzaje ważności zleceń</vt:lpstr>
      <vt:lpstr>Liczba spółek rynek regulowany</vt:lpstr>
      <vt:lpstr>Kapitalizacja rynek regulowany </vt:lpstr>
      <vt:lpstr>Wartość obrotu na rynku regulowanym w mld zł </vt:lpstr>
      <vt:lpstr>Rynek alternatywny – definicja </vt:lpstr>
      <vt:lpstr>Wprowadzenie do obrotu akcji</vt:lpstr>
      <vt:lpstr>Wprowadzenie do obrotu (rynek alternatywny) - 2</vt:lpstr>
      <vt:lpstr>Liczba spółek i kapitalizacja (w mld zł) na NC </vt:lpstr>
      <vt:lpstr>Obroty (w mld zł)akcjami i prawami do akcji na NC</vt:lpstr>
      <vt:lpstr>Catalyst </vt:lpstr>
      <vt:lpstr>Wartość obrotów sesyjnych w mld zł  </vt:lpstr>
      <vt:lpstr>Udział inwestorów w obrotach giełdowych w mln zł  Źródło: GPW</vt:lpstr>
      <vt:lpstr>Udział inwestorów w obrotach giełdowych akcjami na rynku regulowanym</vt:lpstr>
      <vt:lpstr>Aktywa netto OFE i FI w latach 1999-2018 w mld zł  Źródło: KNF </vt:lpstr>
      <vt:lpstr>Prezentacja programu PowerPoint</vt:lpstr>
      <vt:lpstr>Wskaźnik płynności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Giełda Papierów Wartościowych w Warszawie </dc:title>
  <dc:creator>Józef</dc:creator>
  <cp:lastModifiedBy>ubs</cp:lastModifiedBy>
  <cp:revision>70</cp:revision>
  <dcterms:created xsi:type="dcterms:W3CDTF">2014-04-22T13:56:19Z</dcterms:created>
  <dcterms:modified xsi:type="dcterms:W3CDTF">2019-05-08T07:28:04Z</dcterms:modified>
</cp:coreProperties>
</file>