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23A8F-FBFF-764F-8C99-184AABE9B11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A259053-0078-E542-9D64-DE9263AF4C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5E3AC3B-91BD-B948-8631-DC2F9521CCEC}"/>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5" name="Symbol zastępczy stopki 4">
            <a:extLst>
              <a:ext uri="{FF2B5EF4-FFF2-40B4-BE49-F238E27FC236}">
                <a16:creationId xmlns:a16="http://schemas.microsoft.com/office/drawing/2014/main" id="{B24647BE-0175-534C-80AC-703F5F63C84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8C4D085-FBFB-834F-973D-BAD0DB08881D}"/>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505175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EF5BF0-F6DB-7D4E-9D0A-36F2647FD93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32AE7974-F22D-7B4C-B3B3-9698D09CA59E}"/>
              </a:ext>
            </a:extLst>
          </p:cNvPr>
          <p:cNvSpPr>
            <a:spLocks noGrp="1"/>
          </p:cNvSpPr>
          <p:nvPr>
            <p:ph type="body" orient="vert" idx="1"/>
          </p:nvPr>
        </p:nvSpPr>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510CF554-176A-5849-81D8-73EFD13271FD}"/>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5" name="Symbol zastępczy stopki 4">
            <a:extLst>
              <a:ext uri="{FF2B5EF4-FFF2-40B4-BE49-F238E27FC236}">
                <a16:creationId xmlns:a16="http://schemas.microsoft.com/office/drawing/2014/main" id="{49A4E6BB-3129-174C-9612-CEEA3767185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5124154-9073-D848-B77A-B3C8A62F815E}"/>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1109425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3D219AB-2174-364D-86E9-5BB7701B707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52BDD2AC-305A-E547-AE77-526343E26CD8}"/>
              </a:ext>
            </a:extLst>
          </p:cNvPr>
          <p:cNvSpPr>
            <a:spLocks noGrp="1"/>
          </p:cNvSpPr>
          <p:nvPr>
            <p:ph type="body" orient="vert" idx="1"/>
          </p:nvPr>
        </p:nvSpPr>
        <p:spPr>
          <a:xfrm>
            <a:off x="838200" y="365125"/>
            <a:ext cx="7734300" cy="5811838"/>
          </a:xfrm>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FE7CB468-93B9-BF4D-852B-F120D9AF44BE}"/>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5" name="Symbol zastępczy stopki 4">
            <a:extLst>
              <a:ext uri="{FF2B5EF4-FFF2-40B4-BE49-F238E27FC236}">
                <a16:creationId xmlns:a16="http://schemas.microsoft.com/office/drawing/2014/main" id="{D39A09A2-DED0-8F45-BD4A-BCA89DCDF51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90B9B8-AF44-6546-82B8-2BACD5CCC659}"/>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180182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7D6A0-8C7E-3348-8940-00912851775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23830D2-C2A0-4941-88FB-76ED0C29183B}"/>
              </a:ext>
            </a:extLst>
          </p:cNvPr>
          <p:cNvSpPr>
            <a:spLocks noGrp="1"/>
          </p:cNvSpPr>
          <p:nvPr>
            <p:ph idx="1"/>
          </p:nvPr>
        </p:nvSpPr>
        <p:spPr/>
        <p:txBody>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624AFF4D-7BF7-5B43-A178-B09FCD1429C5}"/>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5" name="Symbol zastępczy stopki 4">
            <a:extLst>
              <a:ext uri="{FF2B5EF4-FFF2-40B4-BE49-F238E27FC236}">
                <a16:creationId xmlns:a16="http://schemas.microsoft.com/office/drawing/2014/main" id="{0F657303-79DB-6649-ADA1-6A0C47E5DF9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B1F73FB-AECE-9544-BB74-10183A81B2F6}"/>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436486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B2F745-50E6-5240-92AA-AB76AC5224D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3347FE9-0FB0-1448-9E54-7C976A5133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3D136C4C-21D5-F24A-B363-A460877F0B02}"/>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5" name="Symbol zastępczy stopki 4">
            <a:extLst>
              <a:ext uri="{FF2B5EF4-FFF2-40B4-BE49-F238E27FC236}">
                <a16:creationId xmlns:a16="http://schemas.microsoft.com/office/drawing/2014/main" id="{2EEB491D-A3A9-6447-A3D6-4E5B9DC49A4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F77AF29-263C-514E-9E6B-3F57B21993F2}"/>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803775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1A790D-E61B-A645-A9C8-C161900F417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70115D9-462D-5947-9AC5-F34304F23A93}"/>
              </a:ext>
            </a:extLst>
          </p:cNvPr>
          <p:cNvSpPr>
            <a:spLocks noGrp="1"/>
          </p:cNvSpPr>
          <p:nvPr>
            <p:ph sz="half" idx="1"/>
          </p:nvPr>
        </p:nvSpPr>
        <p:spPr>
          <a:xfrm>
            <a:off x="838200" y="1825625"/>
            <a:ext cx="5181600" cy="4351338"/>
          </a:xfrm>
        </p:spPr>
        <p:txBody>
          <a:body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F590C075-CD13-064B-8D97-145CC3B60A35}"/>
              </a:ext>
            </a:extLst>
          </p:cNvPr>
          <p:cNvSpPr>
            <a:spLocks noGrp="1"/>
          </p:cNvSpPr>
          <p:nvPr>
            <p:ph sz="half" idx="2"/>
          </p:nvPr>
        </p:nvSpPr>
        <p:spPr>
          <a:xfrm>
            <a:off x="6172200" y="1825625"/>
            <a:ext cx="5181600" cy="4351338"/>
          </a:xfrm>
        </p:spPr>
        <p:txBody>
          <a:body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47DF5D40-4358-474D-BDC9-5CD52DF6542C}"/>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6" name="Symbol zastępczy stopki 5">
            <a:extLst>
              <a:ext uri="{FF2B5EF4-FFF2-40B4-BE49-F238E27FC236}">
                <a16:creationId xmlns:a16="http://schemas.microsoft.com/office/drawing/2014/main" id="{A70BF2FD-9C3D-0F40-84EB-22F279E1BBB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01349DC-6BEC-3B4F-B8C5-E781ACD89C45}"/>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163154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C2A0EE-CF99-5846-A8C7-C4DFB9855502}"/>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6863E2F-4FE9-EC45-9148-667C70F867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55A99B30-270B-5649-B0E6-B68255F47121}"/>
              </a:ext>
            </a:extLst>
          </p:cNvPr>
          <p:cNvSpPr>
            <a:spLocks noGrp="1"/>
          </p:cNvSpPr>
          <p:nvPr>
            <p:ph sz="half" idx="2"/>
          </p:nvPr>
        </p:nvSpPr>
        <p:spPr>
          <a:xfrm>
            <a:off x="839788" y="2505075"/>
            <a:ext cx="5157787" cy="3684588"/>
          </a:xfrm>
        </p:spPr>
        <p:txBody>
          <a:bodyPr/>
          <a:lstStyle/>
          <a:p>
            <a:r>
              <a:rPr lang="pl-PL"/>
              <a:t>Edytuj style wzorca tekstu
Drugi poziom
Trzeci poziom
Czwarty poziom
Piąty poziom</a:t>
            </a:r>
          </a:p>
        </p:txBody>
      </p:sp>
      <p:sp>
        <p:nvSpPr>
          <p:cNvPr id="5" name="Symbol zastępczy tekstu 4">
            <a:extLst>
              <a:ext uri="{FF2B5EF4-FFF2-40B4-BE49-F238E27FC236}">
                <a16:creationId xmlns:a16="http://schemas.microsoft.com/office/drawing/2014/main" id="{EC1C1A8B-5060-3E49-ABEC-0970231A17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6" name="Symbol zastępczy zawartości 5">
            <a:extLst>
              <a:ext uri="{FF2B5EF4-FFF2-40B4-BE49-F238E27FC236}">
                <a16:creationId xmlns:a16="http://schemas.microsoft.com/office/drawing/2014/main" id="{FB393567-BBD5-FD4B-9D86-DA1C83A26937}"/>
              </a:ext>
            </a:extLst>
          </p:cNvPr>
          <p:cNvSpPr>
            <a:spLocks noGrp="1"/>
          </p:cNvSpPr>
          <p:nvPr>
            <p:ph sz="quarter" idx="4"/>
          </p:nvPr>
        </p:nvSpPr>
        <p:spPr>
          <a:xfrm>
            <a:off x="6172200" y="2505075"/>
            <a:ext cx="5183188" cy="3684588"/>
          </a:xfrm>
        </p:spPr>
        <p:txBody>
          <a:bodyPr/>
          <a:lstStyle/>
          <a:p>
            <a:r>
              <a:rPr lang="pl-PL"/>
              <a:t>Edytuj style wzorca tekstu
Drugi poziom
Trzeci poziom
Czwarty poziom
Piąty poziom</a:t>
            </a:r>
          </a:p>
        </p:txBody>
      </p:sp>
      <p:sp>
        <p:nvSpPr>
          <p:cNvPr id="7" name="Symbol zastępczy daty 6">
            <a:extLst>
              <a:ext uri="{FF2B5EF4-FFF2-40B4-BE49-F238E27FC236}">
                <a16:creationId xmlns:a16="http://schemas.microsoft.com/office/drawing/2014/main" id="{51315674-D785-824B-A049-9B46903CA892}"/>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8" name="Symbol zastępczy stopki 7">
            <a:extLst>
              <a:ext uri="{FF2B5EF4-FFF2-40B4-BE49-F238E27FC236}">
                <a16:creationId xmlns:a16="http://schemas.microsoft.com/office/drawing/2014/main" id="{01B03AF5-063D-C24E-AB70-8DF22E0E90C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6242517-1842-9F4B-9ACC-91B205F6A144}"/>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3234274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CA79E3-C2F8-A243-8A1C-0A12228D138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A26EEDD-95BE-9943-B116-68893CBDD1C2}"/>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4" name="Symbol zastępczy stopki 3">
            <a:extLst>
              <a:ext uri="{FF2B5EF4-FFF2-40B4-BE49-F238E27FC236}">
                <a16:creationId xmlns:a16="http://schemas.microsoft.com/office/drawing/2014/main" id="{F0545516-9888-1F4E-B2A8-9653A31DFD87}"/>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29C150D8-2D21-F54E-9F6E-989E52C2DBB4}"/>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229958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BE36C78D-7D8C-A34A-9681-F00AF652C399}"/>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3" name="Symbol zastępczy stopki 2">
            <a:extLst>
              <a:ext uri="{FF2B5EF4-FFF2-40B4-BE49-F238E27FC236}">
                <a16:creationId xmlns:a16="http://schemas.microsoft.com/office/drawing/2014/main" id="{00FBFECF-6FBE-FA4F-9B4D-02B8A81D8B17}"/>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0E41D42-2CD6-9A45-AAB6-F3EFC320049E}"/>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183210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039FD4-E0DA-F84B-955C-2B637C9F9BF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3C00AF4-AECD-EC45-9CA5-2C5A18E9C5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l-PL"/>
              <a:t>Edytuj style wzorca tekstu
Drugi poziom
Trzeci poziom
Czwarty poziom
Piąty poziom</a:t>
            </a:r>
          </a:p>
        </p:txBody>
      </p:sp>
      <p:sp>
        <p:nvSpPr>
          <p:cNvPr id="4" name="Symbol zastępczy tekstu 3">
            <a:extLst>
              <a:ext uri="{FF2B5EF4-FFF2-40B4-BE49-F238E27FC236}">
                <a16:creationId xmlns:a16="http://schemas.microsoft.com/office/drawing/2014/main" id="{28F50407-5281-0548-B15B-7BF653F9B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4185E17F-80D1-1248-9A50-FB6EE8A43ACB}"/>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6" name="Symbol zastępczy stopki 5">
            <a:extLst>
              <a:ext uri="{FF2B5EF4-FFF2-40B4-BE49-F238E27FC236}">
                <a16:creationId xmlns:a16="http://schemas.microsoft.com/office/drawing/2014/main" id="{8C1AEF1B-60DB-574A-B86B-7E7E43F65B3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1B7812E-96F5-B44A-9360-A29C348362EA}"/>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421344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25DD23-D8E4-CE44-ADF6-346811F9557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E59E9EC-7175-4C45-B171-35910282E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2C380C5-4B1F-0E47-9824-4567D2EF84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94E58BE7-99CF-0145-87E6-C2427870F103}"/>
              </a:ext>
            </a:extLst>
          </p:cNvPr>
          <p:cNvSpPr>
            <a:spLocks noGrp="1"/>
          </p:cNvSpPr>
          <p:nvPr>
            <p:ph type="dt" sz="half" idx="10"/>
          </p:nvPr>
        </p:nvSpPr>
        <p:spPr/>
        <p:txBody>
          <a:bodyPr/>
          <a:lstStyle/>
          <a:p>
            <a:fld id="{1DC1ED57-62E2-1747-A51B-F155883BFA91}" type="datetimeFigureOut">
              <a:rPr lang="pl-PL" smtClean="0"/>
              <a:t>12.04.2019</a:t>
            </a:fld>
            <a:endParaRPr lang="pl-PL"/>
          </a:p>
        </p:txBody>
      </p:sp>
      <p:sp>
        <p:nvSpPr>
          <p:cNvPr id="6" name="Symbol zastępczy stopki 5">
            <a:extLst>
              <a:ext uri="{FF2B5EF4-FFF2-40B4-BE49-F238E27FC236}">
                <a16:creationId xmlns:a16="http://schemas.microsoft.com/office/drawing/2014/main" id="{E0AEB412-2AC7-0541-9AEE-320D851B693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75270C1-72EB-2944-A90B-F20645441029}"/>
              </a:ext>
            </a:extLst>
          </p:cNvPr>
          <p:cNvSpPr>
            <a:spLocks noGrp="1"/>
          </p:cNvSpPr>
          <p:nvPr>
            <p:ph type="sldNum" sz="quarter" idx="12"/>
          </p:nvPr>
        </p:nvSpPr>
        <p:spPr/>
        <p:txBody>
          <a:bodyPr/>
          <a:lstStyle/>
          <a:p>
            <a:fld id="{0E5D4540-F4AB-8B4B-B36E-36BF5F2FF786}" type="slidenum">
              <a:rPr lang="pl-PL" smtClean="0"/>
              <a:t>‹#›</a:t>
            </a:fld>
            <a:endParaRPr lang="pl-PL"/>
          </a:p>
        </p:txBody>
      </p:sp>
    </p:spTree>
    <p:extLst>
      <p:ext uri="{BB962C8B-B14F-4D97-AF65-F5344CB8AC3E}">
        <p14:creationId xmlns:p14="http://schemas.microsoft.com/office/powerpoint/2010/main" val="305226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14846499-78C4-F944-9F41-1F5A602818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B48503A-2FD9-CA49-B99B-9C670B6F53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FFE0CBDD-BE93-1D4D-90A6-D05CBE85B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1ED57-62E2-1747-A51B-F155883BFA91}" type="datetimeFigureOut">
              <a:rPr lang="pl-PL" smtClean="0"/>
              <a:t>12.04.2019</a:t>
            </a:fld>
            <a:endParaRPr lang="pl-PL"/>
          </a:p>
        </p:txBody>
      </p:sp>
      <p:sp>
        <p:nvSpPr>
          <p:cNvPr id="5" name="Symbol zastępczy stopki 4">
            <a:extLst>
              <a:ext uri="{FF2B5EF4-FFF2-40B4-BE49-F238E27FC236}">
                <a16:creationId xmlns:a16="http://schemas.microsoft.com/office/drawing/2014/main" id="{152CCD3E-7485-0844-905F-6E72E410AA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7442DF43-1623-114C-BA38-32EE314548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D4540-F4AB-8B4B-B36E-36BF5F2FF786}" type="slidenum">
              <a:rPr lang="pl-PL" smtClean="0"/>
              <a:t>‹#›</a:t>
            </a:fld>
            <a:endParaRPr lang="pl-PL"/>
          </a:p>
        </p:txBody>
      </p:sp>
    </p:spTree>
    <p:extLst>
      <p:ext uri="{BB962C8B-B14F-4D97-AF65-F5344CB8AC3E}">
        <p14:creationId xmlns:p14="http://schemas.microsoft.com/office/powerpoint/2010/main" val="3645311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7CC3B0-E3DE-2246-B09D-4897E9DFD69A}"/>
              </a:ext>
            </a:extLst>
          </p:cNvPr>
          <p:cNvSpPr>
            <a:spLocks noGrp="1"/>
          </p:cNvSpPr>
          <p:nvPr>
            <p:ph type="ctrTitle"/>
          </p:nvPr>
        </p:nvSpPr>
        <p:spPr/>
        <p:txBody>
          <a:bodyPr>
            <a:normAutofit fontScale="90000"/>
          </a:bodyPr>
          <a:lstStyle/>
          <a:p>
            <a:r>
              <a:rPr lang="pl-PL" dirty="0"/>
              <a:t>Wyłączenie odpowiedzialności karnej - kazusy</a:t>
            </a:r>
          </a:p>
        </p:txBody>
      </p:sp>
      <p:sp>
        <p:nvSpPr>
          <p:cNvPr id="3" name="Podtytuł 2">
            <a:extLst>
              <a:ext uri="{FF2B5EF4-FFF2-40B4-BE49-F238E27FC236}">
                <a16:creationId xmlns:a16="http://schemas.microsoft.com/office/drawing/2014/main" id="{73210A77-0086-184B-9E02-E35DEB71E12E}"/>
              </a:ext>
            </a:extLst>
          </p:cNvPr>
          <p:cNvSpPr>
            <a:spLocks noGrp="1"/>
          </p:cNvSpPr>
          <p:nvPr>
            <p:ph type="subTitle" idx="1"/>
          </p:nvPr>
        </p:nvSpPr>
        <p:spPr/>
        <p:txBody>
          <a:bodyPr/>
          <a:lstStyle/>
          <a:p>
            <a:pPr algn="r"/>
            <a:r>
              <a:rPr lang="pl-PL" i="1" dirty="0"/>
              <a:t>mgr Katarzyna Piątkowska</a:t>
            </a:r>
          </a:p>
          <a:p>
            <a:pPr algn="r"/>
            <a:r>
              <a:rPr lang="pl-PL" i="1" dirty="0"/>
              <a:t>Katedra Prawa Karnego Materialnego </a:t>
            </a:r>
          </a:p>
        </p:txBody>
      </p:sp>
    </p:spTree>
    <p:extLst>
      <p:ext uri="{BB962C8B-B14F-4D97-AF65-F5344CB8AC3E}">
        <p14:creationId xmlns:p14="http://schemas.microsoft.com/office/powerpoint/2010/main" val="164646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B0DFF0E-B8DA-614D-9D97-04D743B6A8D4}"/>
              </a:ext>
            </a:extLst>
          </p:cNvPr>
          <p:cNvSpPr>
            <a:spLocks noGrp="1"/>
          </p:cNvSpPr>
          <p:nvPr>
            <p:ph idx="1"/>
          </p:nvPr>
        </p:nvSpPr>
        <p:spPr>
          <a:xfrm>
            <a:off x="481263" y="481263"/>
            <a:ext cx="10872537" cy="5895474"/>
          </a:xfrm>
        </p:spPr>
        <p:txBody>
          <a:bodyPr>
            <a:normAutofit fontScale="92500" lnSpcReduction="10000"/>
          </a:bodyPr>
          <a:lstStyle/>
          <a:p>
            <a:pPr marL="0" indent="0" algn="just">
              <a:buNone/>
            </a:pPr>
            <a:r>
              <a:rPr lang="pl-PL" dirty="0"/>
              <a:t>Kazus 8</a:t>
            </a:r>
          </a:p>
          <a:p>
            <a:pPr marL="0" indent="0" algn="just">
              <a:buNone/>
            </a:pPr>
            <a:r>
              <a:rPr lang="pl-PL" dirty="0"/>
              <a:t>Janek G. bawił się na weselu swojego brata. Nie pił jednak alkoholu, ponieważ przyjechał samochodem. Gdy więc do jego stolika przysiadł się Tomasz K., głowa rodziny i zaproponował mu drinka stanowczo odmówił. Tomasz K. począł go gwałtownie namawiać, podnosząc, iż jeżeli się z nim napije to da mu pieniądze na operację jego ciężko chorego dziecka. Ustępując pod naporem takiego argumentu Janek G. miał przed oczami obraz swojego 5- letniego synka bardzo cierpiącego z powodu schorzeń kręgosłupa, oraz swoje mizerne zarobki, które nie pozwalały na kompleksowe leczenie dziecka. Tomasz K. nalewał mu kolejne kieliszki, tak, że w ciągu godziny mężczyźni wypili 1 litr wódki. Następnie obydwaj wstali i wulgarnymi słowami zaczęli obrażać innych gości. W wyniku tego wywiązał się bójka, podczas której jeden z jej uczestników trafiony w głowę wazą z zupą stracił oko. Janek G. w chwili kiedy miała miejsce bójka miał we krwi 3,2 promille alkoholu i jak zeznał - „nie pamiętam co się stało”.</a:t>
            </a:r>
          </a:p>
          <a:p>
            <a:pPr marL="0" indent="0" algn="just">
              <a:buNone/>
            </a:pPr>
            <a:r>
              <a:rPr lang="pl-PL" dirty="0"/>
              <a:t>Oceń odpowiedzialność karną Janka G. Czy kształtowałby się ona inaczej, gdyby Tomasz K. bez jego wiedzy nalał mu do soku alkoholu?</a:t>
            </a:r>
          </a:p>
          <a:p>
            <a:endParaRPr lang="pl-PL" dirty="0"/>
          </a:p>
        </p:txBody>
      </p:sp>
    </p:spTree>
    <p:extLst>
      <p:ext uri="{BB962C8B-B14F-4D97-AF65-F5344CB8AC3E}">
        <p14:creationId xmlns:p14="http://schemas.microsoft.com/office/powerpoint/2010/main" val="2433559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49481F0-30BF-B844-8B6D-4433876ABEEF}"/>
              </a:ext>
            </a:extLst>
          </p:cNvPr>
          <p:cNvSpPr>
            <a:spLocks noGrp="1"/>
          </p:cNvSpPr>
          <p:nvPr>
            <p:ph idx="1"/>
          </p:nvPr>
        </p:nvSpPr>
        <p:spPr>
          <a:xfrm>
            <a:off x="790073" y="682624"/>
            <a:ext cx="10515600" cy="5706143"/>
          </a:xfrm>
        </p:spPr>
        <p:txBody>
          <a:bodyPr/>
          <a:lstStyle/>
          <a:p>
            <a:pPr marL="0" indent="0" algn="just">
              <a:buNone/>
            </a:pPr>
            <a:r>
              <a:rPr lang="pl-PL" dirty="0"/>
              <a:t>Kazus 9</a:t>
            </a:r>
          </a:p>
          <a:p>
            <a:pPr marL="0" indent="0" algn="just">
              <a:buNone/>
            </a:pPr>
            <a:r>
              <a:rPr lang="pl-PL" dirty="0"/>
              <a:t>Igor T. zabiera w celu przywłaszczenia pierścionek zaręczynowy swojej teściowej. Pozostaje w przekonaniu, że jest on warty ok 20.000 zł. Okazało się, że pierścionek ten – z uwagi na wyjątkowy kamień – był wart 250.000 zł. Janowi postawiono zarzut z art. 278 par. 1 w zw. z art. 294 par. 1 k.k.</a:t>
            </a:r>
          </a:p>
          <a:p>
            <a:pPr marL="0" indent="0">
              <a:buNone/>
            </a:pPr>
            <a:endParaRPr lang="pl-PL" dirty="0"/>
          </a:p>
          <a:p>
            <a:pPr marL="0" indent="0">
              <a:buNone/>
            </a:pPr>
            <a:r>
              <a:rPr lang="pl-PL" dirty="0"/>
              <a:t>Czy postawiony Igorowi T. zarzut jest trafny?</a:t>
            </a:r>
          </a:p>
        </p:txBody>
      </p:sp>
    </p:spTree>
    <p:extLst>
      <p:ext uri="{BB962C8B-B14F-4D97-AF65-F5344CB8AC3E}">
        <p14:creationId xmlns:p14="http://schemas.microsoft.com/office/powerpoint/2010/main" val="3091776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5E631D6-8483-A94E-A820-9D0D12AE8628}"/>
              </a:ext>
            </a:extLst>
          </p:cNvPr>
          <p:cNvSpPr>
            <a:spLocks noGrp="1"/>
          </p:cNvSpPr>
          <p:nvPr>
            <p:ph idx="1"/>
          </p:nvPr>
        </p:nvSpPr>
        <p:spPr>
          <a:xfrm>
            <a:off x="838200" y="637674"/>
            <a:ext cx="10515600" cy="5539289"/>
          </a:xfrm>
        </p:spPr>
        <p:txBody>
          <a:bodyPr/>
          <a:lstStyle/>
          <a:p>
            <a:pPr marL="0" indent="0" algn="just">
              <a:buNone/>
            </a:pPr>
            <a:r>
              <a:rPr lang="pl-PL" dirty="0"/>
              <a:t>Kazus 10</a:t>
            </a:r>
          </a:p>
          <a:p>
            <a:pPr marL="0" indent="0" algn="just">
              <a:buNone/>
            </a:pPr>
            <a:r>
              <a:rPr lang="pl-PL" dirty="0"/>
              <a:t>Adam, w celu ratowania brata rannego w wypadku, wyciąga siłą Jana z jego samochodu, chcąc użyć tego pojazdu do przewiezienia brata do szpitala. Jan, sądząc, że Adam chce mu ukraść samochód, broni się za pomocą znanych mu sztuk walki, powoduje u Adama naruszenie czynności narządów ciała na okres dłuższy niż 7 dni.</a:t>
            </a:r>
          </a:p>
          <a:p>
            <a:pPr marL="0" indent="0" algn="just">
              <a:buNone/>
            </a:pPr>
            <a:endParaRPr lang="pl-PL" dirty="0"/>
          </a:p>
          <a:p>
            <a:pPr marL="0" indent="0" algn="just">
              <a:buNone/>
            </a:pPr>
            <a:r>
              <a:rPr lang="pl-PL" dirty="0"/>
              <a:t>Za jakie przestępstwo odpowie Jan?</a:t>
            </a:r>
          </a:p>
        </p:txBody>
      </p:sp>
    </p:spTree>
    <p:extLst>
      <p:ext uri="{BB962C8B-B14F-4D97-AF65-F5344CB8AC3E}">
        <p14:creationId xmlns:p14="http://schemas.microsoft.com/office/powerpoint/2010/main" val="361277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03E03CD-229E-E149-86C1-492AE7E7D773}"/>
              </a:ext>
            </a:extLst>
          </p:cNvPr>
          <p:cNvSpPr>
            <a:spLocks noGrp="1"/>
          </p:cNvSpPr>
          <p:nvPr>
            <p:ph idx="1"/>
          </p:nvPr>
        </p:nvSpPr>
        <p:spPr>
          <a:xfrm>
            <a:off x="324853" y="132348"/>
            <a:ext cx="11454063" cy="6569242"/>
          </a:xfrm>
        </p:spPr>
        <p:txBody>
          <a:bodyPr>
            <a:noAutofit/>
          </a:bodyPr>
          <a:lstStyle/>
          <a:p>
            <a:pPr marL="0" indent="0" algn="just">
              <a:buNone/>
            </a:pPr>
            <a:r>
              <a:rPr lang="pl-PL" sz="1700" dirty="0"/>
              <a:t>KAZUS 1</a:t>
            </a:r>
          </a:p>
          <a:p>
            <a:pPr marL="0" indent="0" algn="just">
              <a:buNone/>
            </a:pPr>
            <a:r>
              <a:rPr lang="pl-PL" sz="1700" dirty="0"/>
              <a:t>Od godzin rannych 11 listopada 2015 r. Zbigniew C. i Jan S. spożywali razem alkohol w mieszkaniu Izy M. Pomiędzy Zbigniewem i Jan doszło do sprzeczki, Jan domagał się spłaty rzekomego długu, którego Zbigniew nie uznawał. Iza wyprosiła Zbigniewa ze swojego mieszkania, a sama dalej spożywała alkohol z Janem. Zbigniew udał się do swojego domu, gdzie wspólnie z małżonką i najstarszym synem także zaczął spożywać alkohol. Około godz. 17 tego samego dnia Jan, będąc już w stanie upojenia alkoholowego, postanowił udać się do mieszkania Zbigniewa w celu odebrania rzekomego długu. Jan już pod domem Zbigniewa wykrzykiwał obelgi, wygrażał mu siekierą, strasząc, iż zabije go, jeśli ten nie odda mu pieniędzy. Zbigniew, będąc także pod wpływem alkoholu, naubliżał przez okno Janowi i oznajmił, iż nie ma wobec niego żadnego długu. Jan rozzłoszczony zachowaniem Zbigniewa postanowił wtargnąć do jego mieszkania, próbując rozbić drzwi wejściowe siekierą. Żona Zbigniewa w obawie o życie i zdrowie własne i dzieci uciekła wraz z nimi przez okno do sąsiadów. Zbigniew oświadczył jej, że nigdzie nie będzie uciekał z własnego mieszkania. Przewidując, że drzwi wejściowe nie wytrzymają długo, wziął do ręki posiadaną w domu siekierkę i je otworzył. Zobaczył stojącego napastnika z siekierą, który mu groził i ubliżał. Postanowił więc zamknąć drzwi, jednak Jan zablokował je nogą, nie pozwalając się wypchnąć. Zbigniew zamierzył się siekierką w rękę napastnika, jednak ten gwałtownie się pochylił i został trafiony w głowę. Jan doznał obrażeń ciała w postaci rany ciętej okolicy strzałkowej oraz złamania kości czaszki z wgłębieniem odłamów kostnych do jej wnętrza. Doznane obrażenia zagrażały bezpośrednio życiu Jan. Zbigniew został uznany wyrokiem sądu za to, że 11 listopada 2015 r., będąc pod wpływem alkoholu, uderzył siekierą w głowę Jana, co spowodowało u niego ciężkie obrażenia ciała realnie zagrażające jego zdrowiu i życiu, przy czym czynu tego dopuścił się w stanie ograniczenia – w stopniu znacznym – możliwości kierowania swoim postępowaniem. Sąd przyjął zarazem w wyroku, że oskarżony dopuścił się czynu w warunkach przekroczenia granic obrony koniecznej, które było wynikiem strachu usprawiedliwionego okolicznościami zamachu ze strony Jana.</a:t>
            </a:r>
          </a:p>
          <a:p>
            <a:pPr marL="0" indent="0" algn="just">
              <a:buNone/>
            </a:pPr>
            <a:r>
              <a:rPr lang="pl-PL" sz="1700" dirty="0"/>
              <a:t>1. Scharakteryzuj kontratyp obrony koniecznej.</a:t>
            </a:r>
          </a:p>
          <a:p>
            <a:pPr marL="0" indent="0" algn="just">
              <a:buNone/>
            </a:pPr>
            <a:r>
              <a:rPr lang="pl-PL" sz="1700" dirty="0"/>
              <a:t>2. Na czym polega przekroczenie granic obrony koniecznej?</a:t>
            </a:r>
          </a:p>
          <a:p>
            <a:pPr marL="0" indent="0" algn="just">
              <a:buNone/>
            </a:pPr>
            <a:r>
              <a:rPr lang="pl-PL" sz="1700" dirty="0"/>
              <a:t>3. Czy do obrony koniecznej odnosi się zasada subsydiarności?</a:t>
            </a:r>
          </a:p>
          <a:p>
            <a:pPr marL="0" indent="0" algn="just">
              <a:buNone/>
            </a:pPr>
            <a:r>
              <a:rPr lang="pl-PL" sz="1700" dirty="0"/>
              <a:t>4. Ocen trafność rozstrzygnięcia sądu.</a:t>
            </a:r>
          </a:p>
        </p:txBody>
      </p:sp>
    </p:spTree>
    <p:extLst>
      <p:ext uri="{BB962C8B-B14F-4D97-AF65-F5344CB8AC3E}">
        <p14:creationId xmlns:p14="http://schemas.microsoft.com/office/powerpoint/2010/main" val="242976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E69DAFE-D59B-214B-ADF8-799D78600E5B}"/>
              </a:ext>
            </a:extLst>
          </p:cNvPr>
          <p:cNvSpPr>
            <a:spLocks noGrp="1"/>
          </p:cNvSpPr>
          <p:nvPr>
            <p:ph idx="1"/>
          </p:nvPr>
        </p:nvSpPr>
        <p:spPr>
          <a:xfrm>
            <a:off x="838200" y="385011"/>
            <a:ext cx="10515600" cy="6292516"/>
          </a:xfrm>
        </p:spPr>
        <p:txBody>
          <a:bodyPr>
            <a:normAutofit fontScale="92500" lnSpcReduction="10000"/>
          </a:bodyPr>
          <a:lstStyle/>
          <a:p>
            <a:pPr marL="0" indent="0" algn="just">
              <a:buNone/>
            </a:pPr>
            <a:r>
              <a:rPr lang="pl-PL" dirty="0"/>
              <a:t>Art.  25 §  1.  Nie popełnia przestępstwa, kto w obronie koniecznej odpiera bezpośredni, bezprawny zamach na jakiekolwiek dobro chronione prawem.</a:t>
            </a:r>
          </a:p>
          <a:p>
            <a:pPr marL="0" indent="0" algn="just">
              <a:buNone/>
            </a:pPr>
            <a:r>
              <a:rPr lang="pl-PL" dirty="0"/>
              <a:t>§  2.  W razie przekroczenia granic obrony koniecznej, w szczególności gdy sprawca zastosował sposób obrony niewspółmierny do niebezpieczeństwa zamachu, sąd może zastosować nadzwyczajne złagodzenie kary, a nawet odstąpić od jej wymierzenia.</a:t>
            </a:r>
          </a:p>
          <a:p>
            <a:pPr marL="0" indent="0" algn="just">
              <a:buNone/>
            </a:pPr>
            <a:r>
              <a:rPr lang="pl-PL" dirty="0"/>
              <a:t>§  2a.  Nie podlega karze, kto przekracza granice obrony koniecznej, odpierając zamach polegający na wdarciu się do mieszkania, lokalu, domu albo na przylegający do nich ogrodzony teren lub odpierając zamach poprzedzony wdarciem się do tych miejsc, chyba że przekroczenie granic obrony koniecznej było rażące.</a:t>
            </a:r>
          </a:p>
          <a:p>
            <a:pPr marL="0" indent="0" algn="just">
              <a:buNone/>
            </a:pPr>
            <a:r>
              <a:rPr lang="pl-PL" dirty="0"/>
              <a:t>§  3.  Nie podlega karze, kto przekracza granice obrony koniecznej pod wpływem strachu lub wzburzenia usprawiedliwionych okolicznościami zamachu.</a:t>
            </a:r>
          </a:p>
          <a:p>
            <a:pPr marL="0" indent="0" algn="just">
              <a:buNone/>
            </a:pPr>
            <a:r>
              <a:rPr lang="pl-PL" dirty="0"/>
              <a:t>§  4.  (uchylony).</a:t>
            </a:r>
          </a:p>
          <a:p>
            <a:pPr marL="0" indent="0" algn="just">
              <a:buNone/>
            </a:pPr>
            <a:r>
              <a:rPr lang="pl-PL" dirty="0"/>
              <a:t>§  5.  (uchylony).</a:t>
            </a:r>
          </a:p>
          <a:p>
            <a:endParaRPr lang="pl-PL" dirty="0"/>
          </a:p>
        </p:txBody>
      </p:sp>
    </p:spTree>
    <p:extLst>
      <p:ext uri="{BB962C8B-B14F-4D97-AF65-F5344CB8AC3E}">
        <p14:creationId xmlns:p14="http://schemas.microsoft.com/office/powerpoint/2010/main" val="623427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97EAEB-7BEF-A945-8DAE-869DC999CCA4}"/>
              </a:ext>
            </a:extLst>
          </p:cNvPr>
          <p:cNvSpPr>
            <a:spLocks noGrp="1"/>
          </p:cNvSpPr>
          <p:nvPr>
            <p:ph idx="1"/>
          </p:nvPr>
        </p:nvSpPr>
        <p:spPr>
          <a:xfrm>
            <a:off x="625642" y="505326"/>
            <a:ext cx="11089105" cy="5876174"/>
          </a:xfrm>
        </p:spPr>
        <p:txBody>
          <a:bodyPr/>
          <a:lstStyle/>
          <a:p>
            <a:pPr marL="0" indent="0" algn="just">
              <a:buNone/>
            </a:pPr>
            <a:r>
              <a:rPr lang="pl-PL" dirty="0"/>
              <a:t>KAZUS 2</a:t>
            </a:r>
          </a:p>
          <a:p>
            <a:pPr marL="0" indent="0" algn="just">
              <a:buNone/>
            </a:pPr>
            <a:r>
              <a:rPr lang="pl-PL" dirty="0"/>
              <a:t>Grzegorz Z. był ratownikiem wodnym. Pełniąc służbę w jednoosobowym patrolu, 22 sierpnia 2018 roku obserwował z łodzi wiosłowej okolicę kąpieliska miejskiego w G. Około godziny 12:00 zauważył znajomą Igę M., która wraz z koleżanką pływała po kajaku na jeziorze. Chwilę później przepływająca szybko łódź motorowa spowodowała wysoką falę, która przewróciła kajak. Grzegorz Z., widząc, że kobiety topią się, ruszył im pomóc. Jako pierwszą postanowił uratować znajomą Igę M. Drugiej kobiety nie udało mu się już jednak uratować – utonęła. </a:t>
            </a:r>
          </a:p>
          <a:p>
            <a:pPr marL="514350" indent="-514350" algn="just">
              <a:buAutoNum type="arabicPeriod"/>
            </a:pPr>
            <a:r>
              <a:rPr lang="pl-PL" dirty="0"/>
              <a:t>Na czym polega istota stanu wyższej konieczności?</a:t>
            </a:r>
          </a:p>
          <a:p>
            <a:pPr marL="514350" indent="-514350" algn="just">
              <a:buAutoNum type="arabicPeriod"/>
            </a:pPr>
            <a:r>
              <a:rPr lang="pl-PL" dirty="0"/>
              <a:t>Czy Grzegorz Z. działał w ramach stanu wyższej konieczności?</a:t>
            </a:r>
          </a:p>
          <a:p>
            <a:pPr marL="514350" indent="-514350" algn="just">
              <a:buAutoNum type="arabicPeriod"/>
            </a:pPr>
            <a:r>
              <a:rPr lang="pl-PL" dirty="0"/>
              <a:t>Na czym polega zasada subsydiarności i proporcjonalności?</a:t>
            </a:r>
          </a:p>
          <a:p>
            <a:pPr marL="514350" indent="-514350" algn="just">
              <a:buAutoNum type="arabicPeriod"/>
            </a:pPr>
            <a:r>
              <a:rPr lang="pl-PL" dirty="0"/>
              <a:t>Na czym polega kolizja obowiązków?</a:t>
            </a:r>
          </a:p>
        </p:txBody>
      </p:sp>
    </p:spTree>
    <p:extLst>
      <p:ext uri="{BB962C8B-B14F-4D97-AF65-F5344CB8AC3E}">
        <p14:creationId xmlns:p14="http://schemas.microsoft.com/office/powerpoint/2010/main" val="697522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4D1F5F8-1E4C-9D4D-9D5C-36BA1E415032}"/>
              </a:ext>
            </a:extLst>
          </p:cNvPr>
          <p:cNvSpPr>
            <a:spLocks noGrp="1"/>
          </p:cNvSpPr>
          <p:nvPr>
            <p:ph idx="1"/>
          </p:nvPr>
        </p:nvSpPr>
        <p:spPr>
          <a:xfrm>
            <a:off x="633662" y="264694"/>
            <a:ext cx="10856495" cy="6244390"/>
          </a:xfrm>
        </p:spPr>
        <p:txBody>
          <a:bodyPr>
            <a:normAutofit/>
          </a:bodyPr>
          <a:lstStyle/>
          <a:p>
            <a:pPr marL="0" indent="0" algn="just">
              <a:buNone/>
            </a:pPr>
            <a:r>
              <a:rPr lang="pl-PL" dirty="0"/>
              <a:t>KAZUS 3</a:t>
            </a:r>
          </a:p>
          <a:p>
            <a:pPr marL="0" indent="0" algn="just">
              <a:buNone/>
            </a:pPr>
            <a:endParaRPr lang="pl-PL" dirty="0"/>
          </a:p>
          <a:p>
            <a:pPr marL="0" indent="0" algn="just">
              <a:buNone/>
            </a:pPr>
            <a:r>
              <a:rPr lang="pl-PL" dirty="0"/>
              <a:t>Piotr C. 18 czerwca 2018 roku wsiadł do pociągu relacji Warszawa-Berlin. W Poznaniu dosiadło się do jego przedziału dwóch czarnoskórych obcokrajowców. Po paru minutach obcokrajowcy udali się do wagonu restauracyjnego. Piotr C., mający uprzedzenia rasowe, postanowił wykorzystać ich nieobecność i wyrzucić ich bagaże przez okno, po czym przesiąść się do innego przedziału. Chwilę po tym, jak Piotr C. wyrzucił bagaże przez okno, nastąpił wybuch – okazało się, że w jednej z walizek był ładunek wybuchowy.</a:t>
            </a:r>
          </a:p>
          <a:p>
            <a:pPr marL="514350" indent="-514350" algn="just">
              <a:buAutoNum type="arabicPeriod"/>
            </a:pPr>
            <a:r>
              <a:rPr lang="pl-PL" dirty="0"/>
              <a:t>Czy działanie Piotra C. można zakwalifikować jako działanie w stanie wyższej konieczności?</a:t>
            </a:r>
          </a:p>
          <a:p>
            <a:pPr marL="514350" indent="-514350" algn="just">
              <a:buAutoNum type="arabicPeriod"/>
            </a:pPr>
            <a:r>
              <a:rPr lang="pl-PL" dirty="0"/>
              <a:t>Jaka jest strona podmiotowa stanu wyższej konieczności?</a:t>
            </a:r>
          </a:p>
          <a:p>
            <a:pPr marL="514350" indent="-514350" algn="just">
              <a:buAutoNum type="arabicPeriod"/>
            </a:pPr>
            <a:r>
              <a:rPr lang="pl-PL" dirty="0"/>
              <a:t>Czy Piotra C. dopuścił się jakiegoś przestępstwa, a jeśli tak – jakiego?</a:t>
            </a:r>
          </a:p>
        </p:txBody>
      </p:sp>
    </p:spTree>
    <p:extLst>
      <p:ext uri="{BB962C8B-B14F-4D97-AF65-F5344CB8AC3E}">
        <p14:creationId xmlns:p14="http://schemas.microsoft.com/office/powerpoint/2010/main" val="167539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E65B36E-8AF2-FB44-8D89-7A04A7735067}"/>
              </a:ext>
            </a:extLst>
          </p:cNvPr>
          <p:cNvSpPr>
            <a:spLocks noGrp="1"/>
          </p:cNvSpPr>
          <p:nvPr>
            <p:ph idx="1"/>
          </p:nvPr>
        </p:nvSpPr>
        <p:spPr>
          <a:xfrm>
            <a:off x="838200" y="324852"/>
            <a:ext cx="10515600" cy="6196263"/>
          </a:xfrm>
        </p:spPr>
        <p:txBody>
          <a:bodyPr>
            <a:normAutofit lnSpcReduction="10000"/>
          </a:bodyPr>
          <a:lstStyle/>
          <a:p>
            <a:pPr marL="0" indent="0" algn="just">
              <a:buNone/>
            </a:pPr>
            <a:r>
              <a:rPr lang="pl-PL" dirty="0"/>
              <a:t>KAZUS 4</a:t>
            </a:r>
          </a:p>
          <a:p>
            <a:pPr marL="0" indent="0" algn="just">
              <a:buNone/>
            </a:pPr>
            <a:endParaRPr lang="pl-PL" dirty="0"/>
          </a:p>
          <a:p>
            <a:pPr marL="0" indent="0" algn="just">
              <a:buNone/>
            </a:pPr>
            <a:r>
              <a:rPr lang="pl-PL" dirty="0"/>
              <a:t>Kamil K., zawodnik jednego z klubów piłkarskich, był kandydatem do transferu do włoskiej drużyny piłkarskiej. Na testy sprawnościowe pojechał wspólnie z Mariuszem C., którym także interesował się włoski klub. Transfer Kamila K. nie doszedł do skutku ze względu na jego słabszą formę w ostatnich spotkaniach ligowych. Kamil K. był przekonany, że do transferu nie doszło z winy Mariusza C., który właśnie został „kupiony” do włoskiego klubu. W trakcie meczu sparingowego między klubami Kamila K. i Mariusza C., Kamil K. sfaulował Mariusza C., a następnie leżącego już bez piłki kopnął w twarz. W wyniku uderzenia Mariusz C. doznał złamania kości policzkowej.</a:t>
            </a:r>
          </a:p>
          <a:p>
            <a:pPr marL="514350" indent="-514350" algn="just">
              <a:buAutoNum type="arabicPeriod"/>
            </a:pPr>
            <a:r>
              <a:rPr lang="pl-PL" dirty="0"/>
              <a:t>Czy zachodzą podstawy do pociągnięcia do odpowiedzialności karnej Kamila K.?</a:t>
            </a:r>
          </a:p>
          <a:p>
            <a:pPr marL="514350" indent="-514350" algn="just">
              <a:buAutoNum type="arabicPeriod"/>
            </a:pPr>
            <a:r>
              <a:rPr lang="pl-PL" dirty="0"/>
              <a:t>Przedstaw kontratyp ryzyka sportowego.</a:t>
            </a:r>
          </a:p>
        </p:txBody>
      </p:sp>
    </p:spTree>
    <p:extLst>
      <p:ext uri="{BB962C8B-B14F-4D97-AF65-F5344CB8AC3E}">
        <p14:creationId xmlns:p14="http://schemas.microsoft.com/office/powerpoint/2010/main" val="49072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BF20F9F-7276-5F4A-96DE-AC8D0AD0FFA7}"/>
              </a:ext>
            </a:extLst>
          </p:cNvPr>
          <p:cNvSpPr>
            <a:spLocks noGrp="1"/>
          </p:cNvSpPr>
          <p:nvPr>
            <p:ph idx="1"/>
          </p:nvPr>
        </p:nvSpPr>
        <p:spPr>
          <a:xfrm>
            <a:off x="429125" y="288758"/>
            <a:ext cx="10784305" cy="6172200"/>
          </a:xfrm>
        </p:spPr>
        <p:txBody>
          <a:bodyPr>
            <a:normAutofit lnSpcReduction="10000"/>
          </a:bodyPr>
          <a:lstStyle/>
          <a:p>
            <a:pPr marL="0" indent="0">
              <a:buNone/>
            </a:pPr>
            <a:r>
              <a:rPr lang="pl-PL" dirty="0"/>
              <a:t>KAZUS 5</a:t>
            </a:r>
          </a:p>
          <a:p>
            <a:pPr marL="0" indent="0" algn="just">
              <a:buNone/>
            </a:pPr>
            <a:endParaRPr lang="pl-PL" dirty="0"/>
          </a:p>
          <a:p>
            <a:pPr marL="0" indent="0" algn="just">
              <a:buNone/>
            </a:pPr>
            <a:r>
              <a:rPr lang="pl-PL" dirty="0"/>
              <a:t>Powracający w godzinach popołudniowych do domu 65-letni mężczyzna został zaatakowany przez czterech sprawców. Jeden z nich, 14-letni, groził mu nożem kuchennym, pozostali natomiast obezwładnili mężczyznę przez wykręcenie mu rąk, a następnie przeszukali kieszenie, zabierając 400 zł. W trakcie zajścia z pobliskiej restauracji wyszedł Paweł S. – zawodnik pierwszoligowego klubu bokserskiego. Widząc całe zdarzenie, wezwał sprawców do zaprzestania napaści. Nie czekając na ich reakcję, sam ich zaatakował. W wyniku starcia trzech napastników doznało lekkich obrażeń, natomiast jeden z napastników doznał obrażeń w postaci złamania żuchwy, co skutkowało naruszeniem czynności narządów ciała na okres powyżej 7 dni.</a:t>
            </a:r>
          </a:p>
          <a:p>
            <a:pPr marL="514350" indent="-514350" algn="just">
              <a:buAutoNum type="arabicPeriod"/>
            </a:pPr>
            <a:r>
              <a:rPr lang="pl-PL" dirty="0"/>
              <a:t>Dokonaj kwalifikacji prawnej czynu uczestników zdarzenia.</a:t>
            </a:r>
          </a:p>
          <a:p>
            <a:pPr marL="514350" indent="-514350" algn="just">
              <a:buAutoNum type="arabicPeriod"/>
            </a:pPr>
            <a:r>
              <a:rPr lang="pl-PL" dirty="0"/>
              <a:t>Czy w przestępstwach bójki i pobicia jest możliwe przyjęcie obrony koniecznej?</a:t>
            </a:r>
          </a:p>
        </p:txBody>
      </p:sp>
    </p:spTree>
    <p:extLst>
      <p:ext uri="{BB962C8B-B14F-4D97-AF65-F5344CB8AC3E}">
        <p14:creationId xmlns:p14="http://schemas.microsoft.com/office/powerpoint/2010/main" val="1944895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76E94D-60F8-884D-8BAF-AFF85713FBD4}"/>
              </a:ext>
            </a:extLst>
          </p:cNvPr>
          <p:cNvSpPr>
            <a:spLocks noGrp="1"/>
          </p:cNvSpPr>
          <p:nvPr>
            <p:ph idx="1"/>
          </p:nvPr>
        </p:nvSpPr>
        <p:spPr>
          <a:xfrm>
            <a:off x="477252" y="397043"/>
            <a:ext cx="11181348" cy="6172199"/>
          </a:xfrm>
        </p:spPr>
        <p:txBody>
          <a:bodyPr>
            <a:normAutofit fontScale="92500" lnSpcReduction="20000"/>
          </a:bodyPr>
          <a:lstStyle/>
          <a:p>
            <a:pPr marL="0" indent="0" algn="just">
              <a:buNone/>
            </a:pPr>
            <a:r>
              <a:rPr lang="pl-PL" dirty="0"/>
              <a:t>KAZUS 6</a:t>
            </a:r>
          </a:p>
          <a:p>
            <a:pPr marL="0" indent="0" algn="just">
              <a:buNone/>
            </a:pPr>
            <a:endParaRPr lang="pl-PL" dirty="0"/>
          </a:p>
          <a:p>
            <a:pPr marL="0" indent="0" algn="just">
              <a:buNone/>
            </a:pPr>
            <a:r>
              <a:rPr lang="pl-PL" dirty="0"/>
              <a:t>Wacław O. i Marian B., będąc pod wpływem alkoholu, wracali z imienin kolegi. Przewracali po drodze kosze na śmieci, przekręcali znaki drogowe. Przechodząc obok sklepu monopolowego postanowili, że muszą się jeszcze napić. Koszem na śmieci wybili szybę wystawową i zabrali 5 butelek wódki o łącznej wartości 230 zł. Gdy przechodzili przez wiadukt, rzucali pustymi butelkami w przejeżdżające poniżej samochody. Jedna z rzuconych przez Wacława O. butelek trafiła w jadącego na motorowerze Marka R., który stracił panowanie nad pojazdem i wpadł do rowu. W wyniku wypadku Marek R. doznał złamania otwartego kończyny górnej prawej, co spowodowało naruszenie czynności narządu ciała i rozstrój zdrowia na czas powyżej 7 dni.</a:t>
            </a:r>
          </a:p>
          <a:p>
            <a:pPr marL="514350" indent="-514350" algn="just">
              <a:buAutoNum type="arabicPeriod"/>
            </a:pPr>
            <a:r>
              <a:rPr lang="pl-PL" dirty="0"/>
              <a:t>Ilu czynów dopuścili się Wacław O. i Marian B.?</a:t>
            </a:r>
          </a:p>
          <a:p>
            <a:pPr marL="514350" indent="-514350" algn="just">
              <a:buAutoNum type="arabicPeriod"/>
            </a:pPr>
            <a:r>
              <a:rPr lang="pl-PL" dirty="0"/>
              <a:t>Jakiego przestępstwa – w odniesieniu do pokrzywdzonego Marka R. – dopuścili się Wacław O. i Marian B.? Czy obaj poniosą odpowiedzialność karną w tej mierze?</a:t>
            </a:r>
          </a:p>
          <a:p>
            <a:pPr marL="514350" indent="-514350" algn="just">
              <a:buAutoNum type="arabicPeriod"/>
            </a:pPr>
            <a:r>
              <a:rPr lang="pl-PL" dirty="0"/>
              <a:t>Czy ilość spożytego alkoholu, a także bycie pod wpływem alkoholu będą miały wpływ na zakres odpowiedzialności karnej? Jeśli tak – jaki?</a:t>
            </a:r>
          </a:p>
        </p:txBody>
      </p:sp>
    </p:spTree>
    <p:extLst>
      <p:ext uri="{BB962C8B-B14F-4D97-AF65-F5344CB8AC3E}">
        <p14:creationId xmlns:p14="http://schemas.microsoft.com/office/powerpoint/2010/main" val="24631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68AB52B-D144-8B40-8EE8-28A8034BFA9B}"/>
              </a:ext>
            </a:extLst>
          </p:cNvPr>
          <p:cNvSpPr>
            <a:spLocks noGrp="1"/>
          </p:cNvSpPr>
          <p:nvPr>
            <p:ph idx="1"/>
          </p:nvPr>
        </p:nvSpPr>
        <p:spPr>
          <a:xfrm>
            <a:off x="609599" y="457201"/>
            <a:ext cx="10844463" cy="6039852"/>
          </a:xfrm>
        </p:spPr>
        <p:txBody>
          <a:bodyPr/>
          <a:lstStyle/>
          <a:p>
            <a:pPr marL="0" indent="0" algn="just">
              <a:buNone/>
            </a:pPr>
            <a:r>
              <a:rPr lang="pl-PL" dirty="0"/>
              <a:t>KAZUS 7</a:t>
            </a:r>
          </a:p>
          <a:p>
            <a:pPr marL="0" indent="0" algn="just">
              <a:buNone/>
            </a:pPr>
            <a:endParaRPr lang="pl-PL" dirty="0"/>
          </a:p>
          <a:p>
            <a:pPr marL="0" indent="0" algn="just">
              <a:buNone/>
            </a:pPr>
            <a:r>
              <a:rPr lang="pl-PL" dirty="0"/>
              <a:t>Arnold D. był znanym i cenionym rysownikiem komiksów. Wracał właśnie z bankietu, na którym świętowano sukces jego najnowszego pomysłu. Wypił kilka piw, jego mowa była już nieco bełkotliwa, lekko chwiał się na nogach. Gdy dochodził do swojego samochodu jego duszą zaczęły targać wątpliwości, czy w takim stanie można kierować samochodem. Słyszał bowiem, ale nie był tego pewien, że jazda w stanie nietrzeźwości to przestępstwo. Pomyślał sobie- „nawet nie wiem, ile mam promili we krwi, więc może nie jestem pijany”. Wsiadł do samochodu i odjechał.</a:t>
            </a:r>
          </a:p>
          <a:p>
            <a:pPr marL="0" indent="0" algn="just">
              <a:buNone/>
            </a:pPr>
            <a:endParaRPr lang="pl-PL" dirty="0"/>
          </a:p>
          <a:p>
            <a:pPr marL="0" indent="0" algn="just">
              <a:buNone/>
            </a:pPr>
            <a:r>
              <a:rPr lang="pl-PL" dirty="0"/>
              <a:t>Oceń odpowiedzialności karną Arnolda D. </a:t>
            </a:r>
          </a:p>
        </p:txBody>
      </p:sp>
    </p:spTree>
    <p:extLst>
      <p:ext uri="{BB962C8B-B14F-4D97-AF65-F5344CB8AC3E}">
        <p14:creationId xmlns:p14="http://schemas.microsoft.com/office/powerpoint/2010/main" val="207064946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1359</TotalTime>
  <Words>1452</Words>
  <Application>Microsoft Macintosh PowerPoint</Application>
  <PresentationFormat>Panoramiczny</PresentationFormat>
  <Paragraphs>59</Paragraphs>
  <Slides>12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12</vt:i4>
      </vt:variant>
    </vt:vector>
  </HeadingPairs>
  <TitlesOfParts>
    <vt:vector size="16" baseType="lpstr">
      <vt:lpstr>Arial</vt:lpstr>
      <vt:lpstr>Calibri</vt:lpstr>
      <vt:lpstr>Calibri Light</vt:lpstr>
      <vt:lpstr>Motyw pakietu Office</vt:lpstr>
      <vt:lpstr>Wyłączenie odpowiedzialności karnej - kazusy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Wyłączenie odpowiedzialności karnej</dc:title>
  <dc:creator>Katarzyna Piątkowska</dc:creator>
  <cp:lastModifiedBy>Katarzyna Piątkowska</cp:lastModifiedBy>
  <cp:revision>21</cp:revision>
  <dcterms:created xsi:type="dcterms:W3CDTF">2019-03-03T11:34:45Z</dcterms:created>
  <dcterms:modified xsi:type="dcterms:W3CDTF">2019-04-12T12:55:10Z</dcterms:modified>
</cp:coreProperties>
</file>