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214" autoAdjust="0"/>
  </p:normalViewPr>
  <p:slideViewPr>
    <p:cSldViewPr snapToGrid="0">
      <p:cViewPr varScale="1">
        <p:scale>
          <a:sx n="54" d="100"/>
          <a:sy n="54" d="100"/>
        </p:scale>
        <p:origin x="11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A3FB7E-4143-478B-96F9-690B6034D2E9}" type="datetimeFigureOut">
              <a:rPr lang="pl-PL" smtClean="0"/>
              <a:t>2019-10-21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EE8F22-06A2-4ABE-BFC2-A43F3649CDAF}" type="slidenum">
              <a:rPr lang="pl-PL" smtClean="0"/>
              <a:t>‹#›</a:t>
            </a:fld>
            <a:endParaRPr lang="pl-PL"/>
          </a:p>
        </p:txBody>
      </p:sp>
    </p:spTree>
    <p:extLst>
      <p:ext uri="{BB962C8B-B14F-4D97-AF65-F5344CB8AC3E}">
        <p14:creationId xmlns:p14="http://schemas.microsoft.com/office/powerpoint/2010/main" val="3068117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4EE8F22-06A2-4ABE-BFC2-A43F3649CDAF}" type="slidenum">
              <a:rPr lang="pl-PL" smtClean="0"/>
              <a:t>1</a:t>
            </a:fld>
            <a:endParaRPr lang="pl-PL"/>
          </a:p>
        </p:txBody>
      </p:sp>
    </p:spTree>
    <p:extLst>
      <p:ext uri="{BB962C8B-B14F-4D97-AF65-F5344CB8AC3E}">
        <p14:creationId xmlns:p14="http://schemas.microsoft.com/office/powerpoint/2010/main" val="1971691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3DA6A15-17FB-4976-B31B-E980A70C1458}" type="datetimeFigureOut">
              <a:rPr lang="pl-PL" smtClean="0"/>
              <a:t>2019-10-21</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A0CDFF3-A50F-49CC-9DD8-75A937FA72AA}"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26941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3DA6A15-17FB-4976-B31B-E980A70C1458}" type="datetimeFigureOut">
              <a:rPr lang="pl-PL" smtClean="0"/>
              <a:t>2019-10-21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A0CDFF3-A50F-49CC-9DD8-75A937FA72AA}" type="slidenum">
              <a:rPr lang="pl-PL" smtClean="0"/>
              <a:t>‹#›</a:t>
            </a:fld>
            <a:endParaRPr lang="pl-PL"/>
          </a:p>
        </p:txBody>
      </p:sp>
    </p:spTree>
    <p:extLst>
      <p:ext uri="{BB962C8B-B14F-4D97-AF65-F5344CB8AC3E}">
        <p14:creationId xmlns:p14="http://schemas.microsoft.com/office/powerpoint/2010/main" val="939078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3DA6A15-17FB-4976-B31B-E980A70C1458}" type="datetimeFigureOut">
              <a:rPr lang="pl-PL" smtClean="0"/>
              <a:t>2019-10-21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A0CDFF3-A50F-49CC-9DD8-75A937FA72AA}" type="slidenum">
              <a:rPr lang="pl-PL" smtClean="0"/>
              <a:t>‹#›</a:t>
            </a:fld>
            <a:endParaRPr lang="pl-PL"/>
          </a:p>
        </p:txBody>
      </p:sp>
    </p:spTree>
    <p:extLst>
      <p:ext uri="{BB962C8B-B14F-4D97-AF65-F5344CB8AC3E}">
        <p14:creationId xmlns:p14="http://schemas.microsoft.com/office/powerpoint/2010/main" val="750076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3DA6A15-17FB-4976-B31B-E980A70C1458}" type="datetimeFigureOut">
              <a:rPr lang="pl-PL" smtClean="0"/>
              <a:t>2019-10-21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A0CDFF3-A50F-49CC-9DD8-75A937FA72AA}" type="slidenum">
              <a:rPr lang="pl-PL" smtClean="0"/>
              <a:t>‹#›</a:t>
            </a:fld>
            <a:endParaRPr lang="pl-PL"/>
          </a:p>
        </p:txBody>
      </p:sp>
    </p:spTree>
    <p:extLst>
      <p:ext uri="{BB962C8B-B14F-4D97-AF65-F5344CB8AC3E}">
        <p14:creationId xmlns:p14="http://schemas.microsoft.com/office/powerpoint/2010/main" val="1696544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3DA6A15-17FB-4976-B31B-E980A70C1458}" type="datetimeFigureOut">
              <a:rPr lang="pl-PL" smtClean="0"/>
              <a:t>2019-10-21</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A0CDFF3-A50F-49CC-9DD8-75A937FA72AA}"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1770966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23DA6A15-17FB-4976-B31B-E980A70C1458}" type="datetimeFigureOut">
              <a:rPr lang="pl-PL" smtClean="0"/>
              <a:t>2019-10-21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A0CDFF3-A50F-49CC-9DD8-75A937FA72AA}" type="slidenum">
              <a:rPr lang="pl-PL" smtClean="0"/>
              <a:t>‹#›</a:t>
            </a:fld>
            <a:endParaRPr lang="pl-PL"/>
          </a:p>
        </p:txBody>
      </p:sp>
    </p:spTree>
    <p:extLst>
      <p:ext uri="{BB962C8B-B14F-4D97-AF65-F5344CB8AC3E}">
        <p14:creationId xmlns:p14="http://schemas.microsoft.com/office/powerpoint/2010/main" val="770875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23DA6A15-17FB-4976-B31B-E980A70C1458}" type="datetimeFigureOut">
              <a:rPr lang="pl-PL" smtClean="0"/>
              <a:t>2019-10-21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A0CDFF3-A50F-49CC-9DD8-75A937FA72AA}" type="slidenum">
              <a:rPr lang="pl-PL" smtClean="0"/>
              <a:t>‹#›</a:t>
            </a:fld>
            <a:endParaRPr lang="pl-PL"/>
          </a:p>
        </p:txBody>
      </p:sp>
    </p:spTree>
    <p:extLst>
      <p:ext uri="{BB962C8B-B14F-4D97-AF65-F5344CB8AC3E}">
        <p14:creationId xmlns:p14="http://schemas.microsoft.com/office/powerpoint/2010/main" val="4225075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23DA6A15-17FB-4976-B31B-E980A70C1458}" type="datetimeFigureOut">
              <a:rPr lang="pl-PL" smtClean="0"/>
              <a:t>2019-10-21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A0CDFF3-A50F-49CC-9DD8-75A937FA72AA}" type="slidenum">
              <a:rPr lang="pl-PL" smtClean="0"/>
              <a:t>‹#›</a:t>
            </a:fld>
            <a:endParaRPr lang="pl-PL"/>
          </a:p>
        </p:txBody>
      </p:sp>
    </p:spTree>
    <p:extLst>
      <p:ext uri="{BB962C8B-B14F-4D97-AF65-F5344CB8AC3E}">
        <p14:creationId xmlns:p14="http://schemas.microsoft.com/office/powerpoint/2010/main" val="195454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A6A15-17FB-4976-B31B-E980A70C1458}" type="datetimeFigureOut">
              <a:rPr lang="pl-PL" smtClean="0"/>
              <a:t>2019-10-21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A0CDFF3-A50F-49CC-9DD8-75A937FA72AA}" type="slidenum">
              <a:rPr lang="pl-PL" smtClean="0"/>
              <a:t>‹#›</a:t>
            </a:fld>
            <a:endParaRPr lang="pl-PL"/>
          </a:p>
        </p:txBody>
      </p:sp>
    </p:spTree>
    <p:extLst>
      <p:ext uri="{BB962C8B-B14F-4D97-AF65-F5344CB8AC3E}">
        <p14:creationId xmlns:p14="http://schemas.microsoft.com/office/powerpoint/2010/main" val="1445849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3DA6A15-17FB-4976-B31B-E980A70C1458}" type="datetimeFigureOut">
              <a:rPr lang="pl-PL" smtClean="0"/>
              <a:t>2019-10-21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A0CDFF3-A50F-49CC-9DD8-75A937FA72AA}"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6805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3DA6A15-17FB-4976-B31B-E980A70C1458}" type="datetimeFigureOut">
              <a:rPr lang="pl-PL" smtClean="0"/>
              <a:t>2019-10-21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A0CDFF3-A50F-49CC-9DD8-75A937FA72AA}"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21575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3DA6A15-17FB-4976-B31B-E980A70C1458}" type="datetimeFigureOut">
              <a:rPr lang="pl-PL" smtClean="0"/>
              <a:t>2019-10-21</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A0CDFF3-A50F-49CC-9DD8-75A937FA72AA}"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75102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F7DC24-E9C3-46D0-8DA5-99D2C6AFDEEE}"/>
              </a:ext>
            </a:extLst>
          </p:cNvPr>
          <p:cNvSpPr>
            <a:spLocks noGrp="1"/>
          </p:cNvSpPr>
          <p:nvPr>
            <p:ph type="title"/>
          </p:nvPr>
        </p:nvSpPr>
        <p:spPr>
          <a:xfrm>
            <a:off x="1371600" y="726440"/>
            <a:ext cx="9601200" cy="1485900"/>
          </a:xfrm>
        </p:spPr>
        <p:txBody>
          <a:bodyPr/>
          <a:lstStyle/>
          <a:p>
            <a:r>
              <a:rPr lang="pl-PL" dirty="0"/>
              <a:t>Zestaw 1 N</a:t>
            </a:r>
            <a:br>
              <a:rPr lang="pl-PL" dirty="0"/>
            </a:br>
            <a:endParaRPr lang="pl-PL" dirty="0"/>
          </a:p>
        </p:txBody>
      </p:sp>
      <p:sp>
        <p:nvSpPr>
          <p:cNvPr id="3" name="Symbol zastępczy zawartości 2">
            <a:extLst>
              <a:ext uri="{FF2B5EF4-FFF2-40B4-BE49-F238E27FC236}">
                <a16:creationId xmlns:a16="http://schemas.microsoft.com/office/drawing/2014/main" id="{4884465D-BC92-44A4-BF74-DF5052E59C85}"/>
              </a:ext>
            </a:extLst>
          </p:cNvPr>
          <p:cNvSpPr>
            <a:spLocks noGrp="1"/>
          </p:cNvSpPr>
          <p:nvPr>
            <p:ph idx="1"/>
          </p:nvPr>
        </p:nvSpPr>
        <p:spPr/>
        <p:txBody>
          <a:bodyPr/>
          <a:lstStyle/>
          <a:p>
            <a:r>
              <a:rPr lang="pl-PL" dirty="0"/>
              <a:t>a) Art. 15a. 1. Prawo budowlane</a:t>
            </a:r>
          </a:p>
          <a:p>
            <a:pPr marL="0" indent="0">
              <a:buNone/>
            </a:pPr>
            <a:r>
              <a:rPr lang="pl-PL" dirty="0"/>
              <a:t>Uprawnienia budowlane do projektowania w odpowiedniej specjalności uprawniają do sporządzania projektu zagospodarowania działki lub terenu, w zakresie tej specjalności.</a:t>
            </a:r>
          </a:p>
          <a:p>
            <a:endParaRPr lang="pl-PL" dirty="0"/>
          </a:p>
        </p:txBody>
      </p:sp>
    </p:spTree>
    <p:extLst>
      <p:ext uri="{BB962C8B-B14F-4D97-AF65-F5344CB8AC3E}">
        <p14:creationId xmlns:p14="http://schemas.microsoft.com/office/powerpoint/2010/main" val="1609173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7B1E64-4500-4C20-9B53-223CDBBE646A}"/>
              </a:ext>
            </a:extLst>
          </p:cNvPr>
          <p:cNvSpPr>
            <a:spLocks noGrp="1"/>
          </p:cNvSpPr>
          <p:nvPr>
            <p:ph type="title"/>
          </p:nvPr>
        </p:nvSpPr>
        <p:spPr/>
        <p:txBody>
          <a:bodyPr/>
          <a:lstStyle/>
          <a:p>
            <a:r>
              <a:rPr lang="pl-PL" dirty="0"/>
              <a:t>Zestaw 10 N</a:t>
            </a:r>
          </a:p>
        </p:txBody>
      </p:sp>
      <p:sp>
        <p:nvSpPr>
          <p:cNvPr id="3" name="Symbol zastępczy zawartości 2">
            <a:extLst>
              <a:ext uri="{FF2B5EF4-FFF2-40B4-BE49-F238E27FC236}">
                <a16:creationId xmlns:a16="http://schemas.microsoft.com/office/drawing/2014/main" id="{CDB2CA42-10EE-4C0F-B5BD-1947ECCAE38B}"/>
              </a:ext>
            </a:extLst>
          </p:cNvPr>
          <p:cNvSpPr>
            <a:spLocks noGrp="1"/>
          </p:cNvSpPr>
          <p:nvPr>
            <p:ph idx="1"/>
          </p:nvPr>
        </p:nvSpPr>
        <p:spPr/>
        <p:txBody>
          <a:bodyPr/>
          <a:lstStyle/>
          <a:p>
            <a:r>
              <a:rPr lang="pl-PL" dirty="0"/>
              <a:t>Art. 18c. § 1. Postępowanie egzekucyjne w administracji </a:t>
            </a:r>
          </a:p>
          <a:p>
            <a:pPr marL="0" indent="0">
              <a:buNone/>
            </a:pPr>
            <a:r>
              <a:rPr lang="pl-PL" dirty="0"/>
              <a:t>Przed wprowadzeniem do rejestru danych, o których mowa w art. 18b § 2, wierzyciel doręcza zobowiązanemu zawiadomienie o zagrożeniu ujawnieniem w rejestrze</a:t>
            </a:r>
          </a:p>
          <a:p>
            <a:endParaRPr lang="pl-PL" dirty="0"/>
          </a:p>
        </p:txBody>
      </p:sp>
    </p:spTree>
    <p:extLst>
      <p:ext uri="{BB962C8B-B14F-4D97-AF65-F5344CB8AC3E}">
        <p14:creationId xmlns:p14="http://schemas.microsoft.com/office/powerpoint/2010/main" val="26014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C969ED-5548-425A-9EAB-EC66D43668FD}"/>
              </a:ext>
            </a:extLst>
          </p:cNvPr>
          <p:cNvSpPr>
            <a:spLocks noGrp="1"/>
          </p:cNvSpPr>
          <p:nvPr>
            <p:ph type="title"/>
          </p:nvPr>
        </p:nvSpPr>
        <p:spPr/>
        <p:txBody>
          <a:bodyPr/>
          <a:lstStyle/>
          <a:p>
            <a:r>
              <a:rPr lang="pl-PL" dirty="0"/>
              <a:t>Zestaw 11 N</a:t>
            </a:r>
          </a:p>
        </p:txBody>
      </p:sp>
      <p:sp>
        <p:nvSpPr>
          <p:cNvPr id="3" name="Symbol zastępczy zawartości 2">
            <a:extLst>
              <a:ext uri="{FF2B5EF4-FFF2-40B4-BE49-F238E27FC236}">
                <a16:creationId xmlns:a16="http://schemas.microsoft.com/office/drawing/2014/main" id="{3EE6A408-7533-4C18-87F7-677176170CB6}"/>
              </a:ext>
            </a:extLst>
          </p:cNvPr>
          <p:cNvSpPr>
            <a:spLocks noGrp="1"/>
          </p:cNvSpPr>
          <p:nvPr>
            <p:ph idx="1"/>
          </p:nvPr>
        </p:nvSpPr>
        <p:spPr/>
        <p:txBody>
          <a:bodyPr/>
          <a:lstStyle/>
          <a:p>
            <a:r>
              <a:rPr lang="pl-PL" dirty="0"/>
              <a:t>Art. 14. 1. Prawo wodne</a:t>
            </a:r>
          </a:p>
          <a:p>
            <a:pPr marL="0" indent="0">
              <a:buNone/>
            </a:pPr>
            <a:r>
              <a:rPr lang="pl-PL" dirty="0"/>
              <a:t> Organami właściwymi w sprawach gospodarowania wodami są: 1) minister właściwy do spraw gospodarki wodnej; 2) minister właściwy do spraw żeglugi śródlądowej; 3) Prezes Wód Polskich; (…)</a:t>
            </a:r>
          </a:p>
          <a:p>
            <a:endParaRPr lang="pl-PL" dirty="0"/>
          </a:p>
        </p:txBody>
      </p:sp>
    </p:spTree>
    <p:extLst>
      <p:ext uri="{BB962C8B-B14F-4D97-AF65-F5344CB8AC3E}">
        <p14:creationId xmlns:p14="http://schemas.microsoft.com/office/powerpoint/2010/main" val="1517930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E6A44B-08A7-4490-A3E8-BBBBE23DD4A2}"/>
              </a:ext>
            </a:extLst>
          </p:cNvPr>
          <p:cNvSpPr>
            <a:spLocks noGrp="1"/>
          </p:cNvSpPr>
          <p:nvPr>
            <p:ph type="title"/>
          </p:nvPr>
        </p:nvSpPr>
        <p:spPr/>
        <p:txBody>
          <a:bodyPr/>
          <a:lstStyle/>
          <a:p>
            <a:r>
              <a:rPr lang="pl-PL" dirty="0"/>
              <a:t>Zestaw 12 N</a:t>
            </a:r>
          </a:p>
        </p:txBody>
      </p:sp>
      <p:sp>
        <p:nvSpPr>
          <p:cNvPr id="3" name="Symbol zastępczy zawartości 2">
            <a:extLst>
              <a:ext uri="{FF2B5EF4-FFF2-40B4-BE49-F238E27FC236}">
                <a16:creationId xmlns:a16="http://schemas.microsoft.com/office/drawing/2014/main" id="{A18D41CE-D8A6-4D12-877D-7977F0A6B46F}"/>
              </a:ext>
            </a:extLst>
          </p:cNvPr>
          <p:cNvSpPr>
            <a:spLocks noGrp="1"/>
          </p:cNvSpPr>
          <p:nvPr>
            <p:ph idx="1"/>
          </p:nvPr>
        </p:nvSpPr>
        <p:spPr/>
        <p:txBody>
          <a:bodyPr/>
          <a:lstStyle/>
          <a:p>
            <a:r>
              <a:rPr lang="pl-PL" dirty="0"/>
              <a:t>Art. 33. 1. Prawo wodne </a:t>
            </a:r>
          </a:p>
          <a:p>
            <a:pPr marL="0" indent="0">
              <a:buNone/>
            </a:pPr>
            <a:r>
              <a:rPr lang="pl-PL" dirty="0"/>
              <a:t>Właścicielowi gruntu przysługuje prawo do zwykłego korzystania z wód stanowiących jego własność oraz z wód podziemnych znajdujących się w jego gruncie. </a:t>
            </a:r>
          </a:p>
          <a:p>
            <a:endParaRPr lang="pl-PL" dirty="0"/>
          </a:p>
        </p:txBody>
      </p:sp>
    </p:spTree>
    <p:extLst>
      <p:ext uri="{BB962C8B-B14F-4D97-AF65-F5344CB8AC3E}">
        <p14:creationId xmlns:p14="http://schemas.microsoft.com/office/powerpoint/2010/main" val="2699411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AD1A7E-C6C7-4649-B4AE-4B96AFFBBDCC}"/>
              </a:ext>
            </a:extLst>
          </p:cNvPr>
          <p:cNvSpPr>
            <a:spLocks noGrp="1"/>
          </p:cNvSpPr>
          <p:nvPr>
            <p:ph type="title"/>
          </p:nvPr>
        </p:nvSpPr>
        <p:spPr/>
        <p:txBody>
          <a:bodyPr/>
          <a:lstStyle/>
          <a:p>
            <a:r>
              <a:rPr lang="pl-PL" dirty="0"/>
              <a:t>Zestaw 13 S</a:t>
            </a:r>
          </a:p>
        </p:txBody>
      </p:sp>
      <p:sp>
        <p:nvSpPr>
          <p:cNvPr id="3" name="Symbol zastępczy zawartości 2">
            <a:extLst>
              <a:ext uri="{FF2B5EF4-FFF2-40B4-BE49-F238E27FC236}">
                <a16:creationId xmlns:a16="http://schemas.microsoft.com/office/drawing/2014/main" id="{AEC8571C-57E3-47F3-8D20-4E21813483FE}"/>
              </a:ext>
            </a:extLst>
          </p:cNvPr>
          <p:cNvSpPr>
            <a:spLocks noGrp="1"/>
          </p:cNvSpPr>
          <p:nvPr>
            <p:ph idx="1"/>
          </p:nvPr>
        </p:nvSpPr>
        <p:spPr/>
        <p:txBody>
          <a:bodyPr/>
          <a:lstStyle/>
          <a:p>
            <a:r>
              <a:rPr lang="pl-PL" dirty="0"/>
              <a:t>Art. 41. 1. Prawo wodne </a:t>
            </a:r>
          </a:p>
          <a:p>
            <a:pPr marL="0" indent="0">
              <a:buNone/>
            </a:pPr>
            <a:r>
              <a:rPr lang="pl-PL" dirty="0"/>
              <a:t>Jakość wody w kąpielisku oraz miejscu okazjonalnie wykorzystywanym do kąpieli powinna odpowiadać wymaganiom określonym w przepisach wydanych na podstawie art. 48 ust. 1 pkt 1.</a:t>
            </a:r>
          </a:p>
          <a:p>
            <a:endParaRPr lang="pl-PL" dirty="0"/>
          </a:p>
        </p:txBody>
      </p:sp>
    </p:spTree>
    <p:extLst>
      <p:ext uri="{BB962C8B-B14F-4D97-AF65-F5344CB8AC3E}">
        <p14:creationId xmlns:p14="http://schemas.microsoft.com/office/powerpoint/2010/main" val="3619752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ACE215-7D5B-4BED-9B86-76C2F6936FAE}"/>
              </a:ext>
            </a:extLst>
          </p:cNvPr>
          <p:cNvSpPr>
            <a:spLocks noGrp="1"/>
          </p:cNvSpPr>
          <p:nvPr>
            <p:ph type="title"/>
          </p:nvPr>
        </p:nvSpPr>
        <p:spPr/>
        <p:txBody>
          <a:bodyPr/>
          <a:lstStyle/>
          <a:p>
            <a:r>
              <a:rPr lang="pl-PL" dirty="0"/>
              <a:t>Zestaw 14 N</a:t>
            </a:r>
          </a:p>
        </p:txBody>
      </p:sp>
      <p:sp>
        <p:nvSpPr>
          <p:cNvPr id="3" name="Symbol zastępczy zawartości 2">
            <a:extLst>
              <a:ext uri="{FF2B5EF4-FFF2-40B4-BE49-F238E27FC236}">
                <a16:creationId xmlns:a16="http://schemas.microsoft.com/office/drawing/2014/main" id="{BAD56BCE-C0C5-4371-9F97-D70C7E15EE33}"/>
              </a:ext>
            </a:extLst>
          </p:cNvPr>
          <p:cNvSpPr>
            <a:spLocks noGrp="1"/>
          </p:cNvSpPr>
          <p:nvPr>
            <p:ph idx="1"/>
          </p:nvPr>
        </p:nvSpPr>
        <p:spPr/>
        <p:txBody>
          <a:bodyPr/>
          <a:lstStyle/>
          <a:p>
            <a:r>
              <a:rPr lang="pl-PL" dirty="0"/>
              <a:t>Art. 49. Prawo wodne </a:t>
            </a:r>
          </a:p>
          <a:p>
            <a:pPr marL="0" indent="0">
              <a:buNone/>
            </a:pPr>
            <a:r>
              <a:rPr lang="pl-PL" dirty="0"/>
              <a:t>Minister właściwy do spraw zdrowia w porozumieniu z ministrem właściwym do spraw gospodarki wodnej, (…) określi w drodze rozporządzenia: 1) szczegółowy zakres informacji objętych ewidencją kąpielisk oraz miejsc okazjonalnie wykorzystywanych do kąpieli,</a:t>
            </a:r>
          </a:p>
          <a:p>
            <a:endParaRPr lang="pl-PL" dirty="0"/>
          </a:p>
        </p:txBody>
      </p:sp>
    </p:spTree>
    <p:extLst>
      <p:ext uri="{BB962C8B-B14F-4D97-AF65-F5344CB8AC3E}">
        <p14:creationId xmlns:p14="http://schemas.microsoft.com/office/powerpoint/2010/main" val="4085816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7C1422-21C9-490C-BBCF-575C529EA150}"/>
              </a:ext>
            </a:extLst>
          </p:cNvPr>
          <p:cNvSpPr>
            <a:spLocks noGrp="1"/>
          </p:cNvSpPr>
          <p:nvPr>
            <p:ph type="title"/>
          </p:nvPr>
        </p:nvSpPr>
        <p:spPr/>
        <p:txBody>
          <a:bodyPr/>
          <a:lstStyle/>
          <a:p>
            <a:r>
              <a:rPr lang="pl-PL" dirty="0"/>
              <a:t>Zestaw 15 N</a:t>
            </a:r>
          </a:p>
        </p:txBody>
      </p:sp>
      <p:sp>
        <p:nvSpPr>
          <p:cNvPr id="3" name="Symbol zastępczy zawartości 2">
            <a:extLst>
              <a:ext uri="{FF2B5EF4-FFF2-40B4-BE49-F238E27FC236}">
                <a16:creationId xmlns:a16="http://schemas.microsoft.com/office/drawing/2014/main" id="{D7E9BF3B-133F-4994-938B-935A40CBCBFD}"/>
              </a:ext>
            </a:extLst>
          </p:cNvPr>
          <p:cNvSpPr>
            <a:spLocks noGrp="1"/>
          </p:cNvSpPr>
          <p:nvPr>
            <p:ph idx="1"/>
          </p:nvPr>
        </p:nvSpPr>
        <p:spPr/>
        <p:txBody>
          <a:bodyPr/>
          <a:lstStyle/>
          <a:p>
            <a:r>
              <a:rPr lang="pl-PL" dirty="0"/>
              <a:t>Art. 8. 1. ust. o pomocy społecznej </a:t>
            </a:r>
          </a:p>
          <a:p>
            <a:pPr marL="0" indent="0">
              <a:buNone/>
            </a:pPr>
            <a:r>
              <a:rPr lang="pl-PL" dirty="0"/>
              <a:t> Prawo do świadczeń pieniężnych z pomocy społecznej, z zastrzeżeniem (…), przysługuje: 1) osobie samotnie gospodarującej, której dochód nie przekracza kwoty 4611 zł (…)</a:t>
            </a:r>
          </a:p>
          <a:p>
            <a:endParaRPr lang="pl-PL" dirty="0"/>
          </a:p>
        </p:txBody>
      </p:sp>
    </p:spTree>
    <p:extLst>
      <p:ext uri="{BB962C8B-B14F-4D97-AF65-F5344CB8AC3E}">
        <p14:creationId xmlns:p14="http://schemas.microsoft.com/office/powerpoint/2010/main" val="596463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D0EBD9-70EC-48AE-B108-3768AC579975}"/>
              </a:ext>
            </a:extLst>
          </p:cNvPr>
          <p:cNvSpPr>
            <a:spLocks noGrp="1"/>
          </p:cNvSpPr>
          <p:nvPr>
            <p:ph type="title"/>
          </p:nvPr>
        </p:nvSpPr>
        <p:spPr/>
        <p:txBody>
          <a:bodyPr/>
          <a:lstStyle/>
          <a:p>
            <a:r>
              <a:rPr lang="pl-PL" dirty="0"/>
              <a:t>Zestaw 16 S</a:t>
            </a:r>
          </a:p>
        </p:txBody>
      </p:sp>
      <p:sp>
        <p:nvSpPr>
          <p:cNvPr id="3" name="Symbol zastępczy zawartości 2">
            <a:extLst>
              <a:ext uri="{FF2B5EF4-FFF2-40B4-BE49-F238E27FC236}">
                <a16:creationId xmlns:a16="http://schemas.microsoft.com/office/drawing/2014/main" id="{DA786D48-E61D-4A9F-819A-79A7A2CD63FD}"/>
              </a:ext>
            </a:extLst>
          </p:cNvPr>
          <p:cNvSpPr>
            <a:spLocks noGrp="1"/>
          </p:cNvSpPr>
          <p:nvPr>
            <p:ph idx="1"/>
          </p:nvPr>
        </p:nvSpPr>
        <p:spPr/>
        <p:txBody>
          <a:bodyPr/>
          <a:lstStyle/>
          <a:p>
            <a:r>
              <a:rPr lang="pl-PL" dirty="0"/>
              <a:t>Art. 8. 1. ust. o pomocy społecznej </a:t>
            </a:r>
          </a:p>
          <a:p>
            <a:pPr marL="0" indent="0">
              <a:buNone/>
            </a:pPr>
            <a:r>
              <a:rPr lang="pl-PL" dirty="0"/>
              <a:t> Prawo do świadczeń pieniężnych z pomocy społecznej, z zastrzeżeniem (…), przysługuje: 1) osobie samotnie gospodarującej, której dochód nie przekracza kwoty 4611 zł (…)</a:t>
            </a:r>
          </a:p>
          <a:p>
            <a:endParaRPr lang="pl-PL" dirty="0"/>
          </a:p>
        </p:txBody>
      </p:sp>
    </p:spTree>
    <p:extLst>
      <p:ext uri="{BB962C8B-B14F-4D97-AF65-F5344CB8AC3E}">
        <p14:creationId xmlns:p14="http://schemas.microsoft.com/office/powerpoint/2010/main" val="2160867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E7CB47-10F5-4667-A784-FCD3274F2F7F}"/>
              </a:ext>
            </a:extLst>
          </p:cNvPr>
          <p:cNvSpPr>
            <a:spLocks noGrp="1"/>
          </p:cNvSpPr>
          <p:nvPr>
            <p:ph type="title"/>
          </p:nvPr>
        </p:nvSpPr>
        <p:spPr/>
        <p:txBody>
          <a:bodyPr/>
          <a:lstStyle/>
          <a:p>
            <a:r>
              <a:rPr lang="pl-PL" dirty="0"/>
              <a:t>Zestaw 17 N</a:t>
            </a:r>
          </a:p>
        </p:txBody>
      </p:sp>
      <p:sp>
        <p:nvSpPr>
          <p:cNvPr id="3" name="Symbol zastępczy zawartości 2">
            <a:extLst>
              <a:ext uri="{FF2B5EF4-FFF2-40B4-BE49-F238E27FC236}">
                <a16:creationId xmlns:a16="http://schemas.microsoft.com/office/drawing/2014/main" id="{B432C253-765D-4B10-B0A6-CACDE1A2EC9E}"/>
              </a:ext>
            </a:extLst>
          </p:cNvPr>
          <p:cNvSpPr>
            <a:spLocks noGrp="1"/>
          </p:cNvSpPr>
          <p:nvPr>
            <p:ph idx="1"/>
          </p:nvPr>
        </p:nvSpPr>
        <p:spPr/>
        <p:txBody>
          <a:bodyPr/>
          <a:lstStyle/>
          <a:p>
            <a:r>
              <a:rPr lang="pl-PL" dirty="0"/>
              <a:t>Art. 16a. 1. ust. o pomocy społecznej  </a:t>
            </a:r>
          </a:p>
          <a:p>
            <a:pPr marL="0" indent="0">
              <a:buNone/>
            </a:pPr>
            <a:r>
              <a:rPr lang="pl-PL" dirty="0"/>
              <a:t>Gmina, powiat i samorząd województwa przygotowują ocenę zasobów pomocy społecznej w oparciu o analizę lokalnej sytuacji społecznej i demograficznej.</a:t>
            </a:r>
          </a:p>
          <a:p>
            <a:endParaRPr lang="pl-PL" dirty="0"/>
          </a:p>
        </p:txBody>
      </p:sp>
    </p:spTree>
    <p:extLst>
      <p:ext uri="{BB962C8B-B14F-4D97-AF65-F5344CB8AC3E}">
        <p14:creationId xmlns:p14="http://schemas.microsoft.com/office/powerpoint/2010/main" val="3003877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9C11B9-0AF0-4AD5-ADCB-E9B87364BE79}"/>
              </a:ext>
            </a:extLst>
          </p:cNvPr>
          <p:cNvSpPr>
            <a:spLocks noGrp="1"/>
          </p:cNvSpPr>
          <p:nvPr>
            <p:ph type="title"/>
          </p:nvPr>
        </p:nvSpPr>
        <p:spPr/>
        <p:txBody>
          <a:bodyPr/>
          <a:lstStyle/>
          <a:p>
            <a:r>
              <a:rPr lang="pl-PL" dirty="0"/>
              <a:t>Zestaw 18 N</a:t>
            </a:r>
          </a:p>
        </p:txBody>
      </p:sp>
      <p:sp>
        <p:nvSpPr>
          <p:cNvPr id="3" name="Symbol zastępczy zawartości 2">
            <a:extLst>
              <a:ext uri="{FF2B5EF4-FFF2-40B4-BE49-F238E27FC236}">
                <a16:creationId xmlns:a16="http://schemas.microsoft.com/office/drawing/2014/main" id="{99075795-AF8C-40E0-81F6-B25BCE1204C1}"/>
              </a:ext>
            </a:extLst>
          </p:cNvPr>
          <p:cNvSpPr>
            <a:spLocks noGrp="1"/>
          </p:cNvSpPr>
          <p:nvPr>
            <p:ph idx="1"/>
          </p:nvPr>
        </p:nvSpPr>
        <p:spPr/>
        <p:txBody>
          <a:bodyPr/>
          <a:lstStyle/>
          <a:p>
            <a:r>
              <a:rPr lang="pl-PL" dirty="0"/>
              <a:t>Art. 17. 1. ust. o pomocy społecznej  </a:t>
            </a:r>
          </a:p>
          <a:p>
            <a:pPr marL="0" indent="0">
              <a:buNone/>
            </a:pPr>
            <a:r>
              <a:rPr lang="pl-PL" dirty="0"/>
              <a:t>Do zadań własnych gminy o charakterze obowiązkowym należy: 1) opracowanie i realizacja gminnej strategii rozwiązywania problemów społecznych ze szczególnym uwzględnieniem programów pomocy społecznej, profilaktyki i rozwiązywania problemów alkoholowych i innych, których celem jest integracja osób i rodzin z grup szczególnego ryzyka;</a:t>
            </a:r>
          </a:p>
          <a:p>
            <a:endParaRPr lang="pl-PL" dirty="0"/>
          </a:p>
        </p:txBody>
      </p:sp>
    </p:spTree>
    <p:extLst>
      <p:ext uri="{BB962C8B-B14F-4D97-AF65-F5344CB8AC3E}">
        <p14:creationId xmlns:p14="http://schemas.microsoft.com/office/powerpoint/2010/main" val="86643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147EE0-2E64-4EA6-90C7-99B2D99AC3D8}"/>
              </a:ext>
            </a:extLst>
          </p:cNvPr>
          <p:cNvSpPr>
            <a:spLocks noGrp="1"/>
          </p:cNvSpPr>
          <p:nvPr>
            <p:ph type="title"/>
          </p:nvPr>
        </p:nvSpPr>
        <p:spPr/>
        <p:txBody>
          <a:bodyPr/>
          <a:lstStyle/>
          <a:p>
            <a:r>
              <a:rPr lang="pl-PL" dirty="0"/>
              <a:t>Zestaw 19 N</a:t>
            </a:r>
          </a:p>
        </p:txBody>
      </p:sp>
      <p:sp>
        <p:nvSpPr>
          <p:cNvPr id="3" name="Symbol zastępczy zawartości 2">
            <a:extLst>
              <a:ext uri="{FF2B5EF4-FFF2-40B4-BE49-F238E27FC236}">
                <a16:creationId xmlns:a16="http://schemas.microsoft.com/office/drawing/2014/main" id="{C0B40FE8-DF62-4DD0-A6EB-2320E4F1666A}"/>
              </a:ext>
            </a:extLst>
          </p:cNvPr>
          <p:cNvSpPr>
            <a:spLocks noGrp="1"/>
          </p:cNvSpPr>
          <p:nvPr>
            <p:ph idx="1"/>
          </p:nvPr>
        </p:nvSpPr>
        <p:spPr/>
        <p:txBody>
          <a:bodyPr/>
          <a:lstStyle/>
          <a:p>
            <a:r>
              <a:rPr lang="pl-PL" dirty="0"/>
              <a:t>art. 106 4. ust o pomocy społecznej </a:t>
            </a:r>
          </a:p>
          <a:p>
            <a:pPr marL="0" indent="0">
              <a:buNone/>
            </a:pPr>
            <a:r>
              <a:rPr lang="pl-PL" dirty="0"/>
              <a:t>Decyzję administracyjną o przyznaniu lub odmowie przyznania świadczenia, z wyjątkiem decyzji o odmowie przyznania biletu kredytowanego oraz decyzji w sprawach cudzoziemców, (…) wydaje się po przeprowadzeniu rodzinnego wywiadu środowiskowego.</a:t>
            </a:r>
          </a:p>
          <a:p>
            <a:endParaRPr lang="pl-PL" dirty="0"/>
          </a:p>
        </p:txBody>
      </p:sp>
    </p:spTree>
    <p:extLst>
      <p:ext uri="{BB962C8B-B14F-4D97-AF65-F5344CB8AC3E}">
        <p14:creationId xmlns:p14="http://schemas.microsoft.com/office/powerpoint/2010/main" val="4007574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76C22-ECFD-4B92-A229-47ECA6B46DAE}"/>
              </a:ext>
            </a:extLst>
          </p:cNvPr>
          <p:cNvSpPr>
            <a:spLocks noGrp="1"/>
          </p:cNvSpPr>
          <p:nvPr>
            <p:ph type="title"/>
          </p:nvPr>
        </p:nvSpPr>
        <p:spPr/>
        <p:txBody>
          <a:bodyPr/>
          <a:lstStyle/>
          <a:p>
            <a:r>
              <a:rPr lang="pl-PL" dirty="0"/>
              <a:t>Zestaw 2 N</a:t>
            </a:r>
          </a:p>
        </p:txBody>
      </p:sp>
      <p:sp>
        <p:nvSpPr>
          <p:cNvPr id="3" name="Symbol zastępczy zawartości 2">
            <a:extLst>
              <a:ext uri="{FF2B5EF4-FFF2-40B4-BE49-F238E27FC236}">
                <a16:creationId xmlns:a16="http://schemas.microsoft.com/office/drawing/2014/main" id="{6556E9C8-6288-4785-AF10-93FCD29CCF64}"/>
              </a:ext>
            </a:extLst>
          </p:cNvPr>
          <p:cNvSpPr>
            <a:spLocks noGrp="1"/>
          </p:cNvSpPr>
          <p:nvPr>
            <p:ph idx="1"/>
          </p:nvPr>
        </p:nvSpPr>
        <p:spPr/>
        <p:txBody>
          <a:bodyPr/>
          <a:lstStyle/>
          <a:p>
            <a:r>
              <a:rPr lang="pl-PL" dirty="0"/>
              <a:t>Art. 18. 1. Prawo budowalne</a:t>
            </a:r>
          </a:p>
          <a:p>
            <a:pPr marL="0" indent="0">
              <a:buNone/>
            </a:pPr>
            <a:r>
              <a:rPr lang="pl-PL" dirty="0"/>
              <a:t> Do obowiązków inwestora należy zorganizowanie procesu budowy, z uwzględnieniem zawartych w przepisach zasad bezpieczeństwa i ochrony zdrowia, a w szczególności zapewnienie: </a:t>
            </a:r>
          </a:p>
          <a:p>
            <a:pPr marL="0" indent="0">
              <a:buNone/>
            </a:pPr>
            <a:r>
              <a:rPr lang="pl-PL" dirty="0"/>
              <a:t>1) opracowania projektu budowlanego i, stosownie do potrzeb, innych projektów</a:t>
            </a:r>
          </a:p>
          <a:p>
            <a:endParaRPr lang="pl-PL" dirty="0"/>
          </a:p>
        </p:txBody>
      </p:sp>
    </p:spTree>
    <p:extLst>
      <p:ext uri="{BB962C8B-B14F-4D97-AF65-F5344CB8AC3E}">
        <p14:creationId xmlns:p14="http://schemas.microsoft.com/office/powerpoint/2010/main" val="1452564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8619AA-C989-4CC7-A98D-A9EAED833422}"/>
              </a:ext>
            </a:extLst>
          </p:cNvPr>
          <p:cNvSpPr>
            <a:spLocks noGrp="1"/>
          </p:cNvSpPr>
          <p:nvPr>
            <p:ph type="title"/>
          </p:nvPr>
        </p:nvSpPr>
        <p:spPr/>
        <p:txBody>
          <a:bodyPr/>
          <a:lstStyle/>
          <a:p>
            <a:r>
              <a:rPr lang="pl-PL" dirty="0"/>
              <a:t>Zestaw 20 N</a:t>
            </a:r>
          </a:p>
        </p:txBody>
      </p:sp>
      <p:sp>
        <p:nvSpPr>
          <p:cNvPr id="3" name="Symbol zastępczy zawartości 2">
            <a:extLst>
              <a:ext uri="{FF2B5EF4-FFF2-40B4-BE49-F238E27FC236}">
                <a16:creationId xmlns:a16="http://schemas.microsoft.com/office/drawing/2014/main" id="{5BAF5F47-E0A1-4CE1-92A4-5F8491BFA0FA}"/>
              </a:ext>
            </a:extLst>
          </p:cNvPr>
          <p:cNvSpPr>
            <a:spLocks noGrp="1"/>
          </p:cNvSpPr>
          <p:nvPr>
            <p:ph idx="1"/>
          </p:nvPr>
        </p:nvSpPr>
        <p:spPr/>
        <p:txBody>
          <a:bodyPr/>
          <a:lstStyle/>
          <a:p>
            <a:r>
              <a:rPr lang="pl-PL" dirty="0"/>
              <a:t>Art. 9. 1. ust. o ochronie zwierząt </a:t>
            </a:r>
          </a:p>
          <a:p>
            <a:pPr marL="0" indent="0">
              <a:buNone/>
            </a:pPr>
            <a:r>
              <a:rPr lang="pl-PL" dirty="0"/>
              <a:t>Kto utrzymuje zwierzę domowe, ma obowiązek zapewnić mu pomieszczenie chroniące je przed zimnem, upałami i opadami atmosferycznymi, z dostępem do światła dziennego, umożliwiające swobodną zmianę pozycji ciała, odpowiednią karmę i stały dostęp do wody.</a:t>
            </a:r>
          </a:p>
          <a:p>
            <a:endParaRPr lang="pl-PL" dirty="0"/>
          </a:p>
        </p:txBody>
      </p:sp>
    </p:spTree>
    <p:extLst>
      <p:ext uri="{BB962C8B-B14F-4D97-AF65-F5344CB8AC3E}">
        <p14:creationId xmlns:p14="http://schemas.microsoft.com/office/powerpoint/2010/main" val="3560262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D73D40-1E10-42B6-885A-41AD69A3B623}"/>
              </a:ext>
            </a:extLst>
          </p:cNvPr>
          <p:cNvSpPr>
            <a:spLocks noGrp="1"/>
          </p:cNvSpPr>
          <p:nvPr>
            <p:ph type="title"/>
          </p:nvPr>
        </p:nvSpPr>
        <p:spPr/>
        <p:txBody>
          <a:bodyPr/>
          <a:lstStyle/>
          <a:p>
            <a:r>
              <a:rPr lang="pl-PL" dirty="0"/>
              <a:t>Zestaw 21 S</a:t>
            </a:r>
          </a:p>
        </p:txBody>
      </p:sp>
      <p:sp>
        <p:nvSpPr>
          <p:cNvPr id="3" name="Symbol zastępczy zawartości 2">
            <a:extLst>
              <a:ext uri="{FF2B5EF4-FFF2-40B4-BE49-F238E27FC236}">
                <a16:creationId xmlns:a16="http://schemas.microsoft.com/office/drawing/2014/main" id="{5F7DA589-0891-4039-90BF-FBD843D323ED}"/>
              </a:ext>
            </a:extLst>
          </p:cNvPr>
          <p:cNvSpPr>
            <a:spLocks noGrp="1"/>
          </p:cNvSpPr>
          <p:nvPr>
            <p:ph idx="1"/>
          </p:nvPr>
        </p:nvSpPr>
        <p:spPr/>
        <p:txBody>
          <a:bodyPr/>
          <a:lstStyle/>
          <a:p>
            <a:r>
              <a:rPr lang="pl-PL" dirty="0"/>
              <a:t>Art. 10. 1. ust. o ochronie zwierząt </a:t>
            </a:r>
          </a:p>
          <a:p>
            <a:pPr marL="0" indent="0">
              <a:buNone/>
            </a:pPr>
            <a:r>
              <a:rPr lang="pl-PL" dirty="0"/>
              <a:t> Prowadzenie hodowli lub utrzymywanie psa rasy uznawanej za agresywną wymaga zezwolenia wydanego przez wójta (burmistrza, prezydenta miasta) właściwego ze względu na planowane miejsce prowadzenia hodowli lub utrzymywania psa na wniosek osoby zamierzającej prowadzić taką hodowlę lub utrzymywać takiego psa.</a:t>
            </a:r>
          </a:p>
          <a:p>
            <a:endParaRPr lang="pl-PL" dirty="0"/>
          </a:p>
        </p:txBody>
      </p:sp>
    </p:spTree>
    <p:extLst>
      <p:ext uri="{BB962C8B-B14F-4D97-AF65-F5344CB8AC3E}">
        <p14:creationId xmlns:p14="http://schemas.microsoft.com/office/powerpoint/2010/main" val="1086438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CB399A-43D7-453D-AE42-27955D6FAC87}"/>
              </a:ext>
            </a:extLst>
          </p:cNvPr>
          <p:cNvSpPr>
            <a:spLocks noGrp="1"/>
          </p:cNvSpPr>
          <p:nvPr>
            <p:ph type="title"/>
          </p:nvPr>
        </p:nvSpPr>
        <p:spPr/>
        <p:txBody>
          <a:bodyPr/>
          <a:lstStyle/>
          <a:p>
            <a:r>
              <a:rPr lang="pl-PL" dirty="0"/>
              <a:t>Zestaw 22 N</a:t>
            </a:r>
          </a:p>
        </p:txBody>
      </p:sp>
      <p:sp>
        <p:nvSpPr>
          <p:cNvPr id="3" name="Symbol zastępczy zawartości 2">
            <a:extLst>
              <a:ext uri="{FF2B5EF4-FFF2-40B4-BE49-F238E27FC236}">
                <a16:creationId xmlns:a16="http://schemas.microsoft.com/office/drawing/2014/main" id="{1E74FDFC-A9D9-429E-8C19-834B005F242F}"/>
              </a:ext>
            </a:extLst>
          </p:cNvPr>
          <p:cNvSpPr>
            <a:spLocks noGrp="1"/>
          </p:cNvSpPr>
          <p:nvPr>
            <p:ph idx="1"/>
          </p:nvPr>
        </p:nvSpPr>
        <p:spPr/>
        <p:txBody>
          <a:bodyPr/>
          <a:lstStyle/>
          <a:p>
            <a:r>
              <a:rPr lang="pl-PL" dirty="0"/>
              <a:t>Art. 3. 1. ustawa o wychowaniu w trzeźwości i przeciwdziałaniu alkoholizmowi  </a:t>
            </a:r>
          </a:p>
          <a:p>
            <a:pPr marL="0" indent="0">
              <a:buNone/>
            </a:pPr>
            <a:r>
              <a:rPr lang="pl-PL" dirty="0"/>
              <a:t>Profilaktyka i rozwiązywanie problemów alkoholowych jest celem działania Państwowej Agencji Rozwiązywania Problemów Alkoholowych, zwanej dalej „Agencją”.</a:t>
            </a:r>
          </a:p>
          <a:p>
            <a:endParaRPr lang="pl-PL" dirty="0"/>
          </a:p>
        </p:txBody>
      </p:sp>
    </p:spTree>
    <p:extLst>
      <p:ext uri="{BB962C8B-B14F-4D97-AF65-F5344CB8AC3E}">
        <p14:creationId xmlns:p14="http://schemas.microsoft.com/office/powerpoint/2010/main" val="1732376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C76F21-5F06-4A7D-829F-7AF74B80853D}"/>
              </a:ext>
            </a:extLst>
          </p:cNvPr>
          <p:cNvSpPr>
            <a:spLocks noGrp="1"/>
          </p:cNvSpPr>
          <p:nvPr>
            <p:ph type="title"/>
          </p:nvPr>
        </p:nvSpPr>
        <p:spPr/>
        <p:txBody>
          <a:bodyPr/>
          <a:lstStyle/>
          <a:p>
            <a:r>
              <a:rPr lang="pl-PL" dirty="0"/>
              <a:t>Zestaw 23 S</a:t>
            </a:r>
          </a:p>
        </p:txBody>
      </p:sp>
      <p:sp>
        <p:nvSpPr>
          <p:cNvPr id="3" name="Symbol zastępczy zawartości 2">
            <a:extLst>
              <a:ext uri="{FF2B5EF4-FFF2-40B4-BE49-F238E27FC236}">
                <a16:creationId xmlns:a16="http://schemas.microsoft.com/office/drawing/2014/main" id="{E8285C03-CC99-43A3-9130-32775F14D996}"/>
              </a:ext>
            </a:extLst>
          </p:cNvPr>
          <p:cNvSpPr>
            <a:spLocks noGrp="1"/>
          </p:cNvSpPr>
          <p:nvPr>
            <p:ph idx="1"/>
          </p:nvPr>
        </p:nvSpPr>
        <p:spPr/>
        <p:txBody>
          <a:bodyPr/>
          <a:lstStyle/>
          <a:p>
            <a:r>
              <a:rPr lang="pl-PL" dirty="0"/>
              <a:t>Art. 9. 1. ustawa o wychowaniu w trzeźwości i przeciwdziałaniu alkoholizmowi  </a:t>
            </a:r>
          </a:p>
          <a:p>
            <a:pPr marL="0" indent="0">
              <a:buNone/>
            </a:pPr>
            <a:r>
              <a:rPr lang="pl-PL" dirty="0"/>
              <a:t> Obrót hurtowy w kraju napojami alkoholowymi o zawartości powyżej 18% alkoholu może być prowadzony tylko na podstawie zezwolenia wydanego przez ministra właściwego do spraw gospodarki</a:t>
            </a:r>
          </a:p>
          <a:p>
            <a:pPr marL="0" indent="0">
              <a:buNone/>
            </a:pPr>
            <a:r>
              <a:rPr lang="pl-PL" dirty="0"/>
              <a:t> </a:t>
            </a:r>
          </a:p>
          <a:p>
            <a:endParaRPr lang="pl-PL" dirty="0"/>
          </a:p>
        </p:txBody>
      </p:sp>
    </p:spTree>
    <p:extLst>
      <p:ext uri="{BB962C8B-B14F-4D97-AF65-F5344CB8AC3E}">
        <p14:creationId xmlns:p14="http://schemas.microsoft.com/office/powerpoint/2010/main" val="590098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AB6B88-88AE-4D4A-938C-214B6B046A55}"/>
              </a:ext>
            </a:extLst>
          </p:cNvPr>
          <p:cNvSpPr>
            <a:spLocks noGrp="1"/>
          </p:cNvSpPr>
          <p:nvPr>
            <p:ph type="title"/>
          </p:nvPr>
        </p:nvSpPr>
        <p:spPr/>
        <p:txBody>
          <a:bodyPr/>
          <a:lstStyle/>
          <a:p>
            <a:r>
              <a:rPr lang="pl-PL" dirty="0"/>
              <a:t>Zestaw 24 N</a:t>
            </a:r>
          </a:p>
        </p:txBody>
      </p:sp>
      <p:sp>
        <p:nvSpPr>
          <p:cNvPr id="3" name="Symbol zastępczy zawartości 2">
            <a:extLst>
              <a:ext uri="{FF2B5EF4-FFF2-40B4-BE49-F238E27FC236}">
                <a16:creationId xmlns:a16="http://schemas.microsoft.com/office/drawing/2014/main" id="{B5309B84-D1C3-4B28-9A2C-48D1F7AA50DD}"/>
              </a:ext>
            </a:extLst>
          </p:cNvPr>
          <p:cNvSpPr>
            <a:spLocks noGrp="1"/>
          </p:cNvSpPr>
          <p:nvPr>
            <p:ph idx="1"/>
          </p:nvPr>
        </p:nvSpPr>
        <p:spPr/>
        <p:txBody>
          <a:bodyPr/>
          <a:lstStyle/>
          <a:p>
            <a:r>
              <a:rPr lang="pl-PL" dirty="0"/>
              <a:t>Art. 9r. 1. Prawo kolejowe </a:t>
            </a:r>
          </a:p>
          <a:p>
            <a:pPr marL="0" indent="0">
              <a:buNone/>
            </a:pPr>
            <a:r>
              <a:rPr lang="pl-PL" dirty="0"/>
              <a:t>Odwołanie strony od decyzji o ustaleniu lokalizacji linii kolejowej rozpatruje się w terminie 21 dni, a skargę do sądu administracyjnego – w terminie 60 dni, licząc od dnia wpłynięcia odwołania do właściwego organu lub skargi do sądu</a:t>
            </a:r>
          </a:p>
          <a:p>
            <a:endParaRPr lang="pl-PL" dirty="0"/>
          </a:p>
        </p:txBody>
      </p:sp>
    </p:spTree>
    <p:extLst>
      <p:ext uri="{BB962C8B-B14F-4D97-AF65-F5344CB8AC3E}">
        <p14:creationId xmlns:p14="http://schemas.microsoft.com/office/powerpoint/2010/main" val="1083252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7649DA-B373-429F-9001-4D3AD57214DD}"/>
              </a:ext>
            </a:extLst>
          </p:cNvPr>
          <p:cNvSpPr>
            <a:spLocks noGrp="1"/>
          </p:cNvSpPr>
          <p:nvPr>
            <p:ph type="title"/>
          </p:nvPr>
        </p:nvSpPr>
        <p:spPr/>
        <p:txBody>
          <a:bodyPr/>
          <a:lstStyle/>
          <a:p>
            <a:r>
              <a:rPr lang="pl-PL" dirty="0"/>
              <a:t>Zestaw 25 N</a:t>
            </a:r>
          </a:p>
        </p:txBody>
      </p:sp>
      <p:sp>
        <p:nvSpPr>
          <p:cNvPr id="3" name="Symbol zastępczy zawartości 2">
            <a:extLst>
              <a:ext uri="{FF2B5EF4-FFF2-40B4-BE49-F238E27FC236}">
                <a16:creationId xmlns:a16="http://schemas.microsoft.com/office/drawing/2014/main" id="{C25A6E1B-E3ED-4406-AFEC-89DAA364A778}"/>
              </a:ext>
            </a:extLst>
          </p:cNvPr>
          <p:cNvSpPr>
            <a:spLocks noGrp="1"/>
          </p:cNvSpPr>
          <p:nvPr>
            <p:ph idx="1"/>
          </p:nvPr>
        </p:nvSpPr>
        <p:spPr/>
        <p:txBody>
          <a:bodyPr/>
          <a:lstStyle/>
          <a:p>
            <a:r>
              <a:rPr lang="pl-PL" dirty="0"/>
              <a:t>art. 10 1a. Prawo kolejowe </a:t>
            </a:r>
          </a:p>
          <a:p>
            <a:pPr marL="0" indent="0">
              <a:buNone/>
            </a:pPr>
            <a:r>
              <a:rPr lang="pl-PL" dirty="0"/>
              <a:t>Prezes UTK jest organem właściwym w sprawach nadzoru nad przestrzeganiem praw pasażerów w transporcie kolejowym</a:t>
            </a:r>
          </a:p>
          <a:p>
            <a:endParaRPr lang="pl-PL" dirty="0"/>
          </a:p>
        </p:txBody>
      </p:sp>
    </p:spTree>
    <p:extLst>
      <p:ext uri="{BB962C8B-B14F-4D97-AF65-F5344CB8AC3E}">
        <p14:creationId xmlns:p14="http://schemas.microsoft.com/office/powerpoint/2010/main" val="1689937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21F951-15DC-47A5-B4BA-FF3FE8022C6E}"/>
              </a:ext>
            </a:extLst>
          </p:cNvPr>
          <p:cNvSpPr>
            <a:spLocks noGrp="1"/>
          </p:cNvSpPr>
          <p:nvPr>
            <p:ph type="title"/>
          </p:nvPr>
        </p:nvSpPr>
        <p:spPr/>
        <p:txBody>
          <a:bodyPr/>
          <a:lstStyle/>
          <a:p>
            <a:r>
              <a:rPr lang="pl-PL" dirty="0"/>
              <a:t>Zestaw 26 N</a:t>
            </a:r>
          </a:p>
        </p:txBody>
      </p:sp>
      <p:sp>
        <p:nvSpPr>
          <p:cNvPr id="3" name="Symbol zastępczy zawartości 2">
            <a:extLst>
              <a:ext uri="{FF2B5EF4-FFF2-40B4-BE49-F238E27FC236}">
                <a16:creationId xmlns:a16="http://schemas.microsoft.com/office/drawing/2014/main" id="{0772EA3F-B038-4E01-B47F-2EBC234B49EC}"/>
              </a:ext>
            </a:extLst>
          </p:cNvPr>
          <p:cNvSpPr>
            <a:spLocks noGrp="1"/>
          </p:cNvSpPr>
          <p:nvPr>
            <p:ph idx="1"/>
          </p:nvPr>
        </p:nvSpPr>
        <p:spPr/>
        <p:txBody>
          <a:bodyPr/>
          <a:lstStyle/>
          <a:p>
            <a:r>
              <a:rPr lang="pl-PL" dirty="0"/>
              <a:t>Art. 11. 1. Prawo kolejowe</a:t>
            </a:r>
          </a:p>
          <a:p>
            <a:pPr marL="0" indent="0">
              <a:buNone/>
            </a:pPr>
            <a:r>
              <a:rPr lang="pl-PL" dirty="0"/>
              <a:t>Prezesa UTK powołuje Prezes Rady Ministrów spośród osób wyłonionych w drodze otwartego i konkurencyjnego naboru.</a:t>
            </a:r>
          </a:p>
          <a:p>
            <a:endParaRPr lang="pl-PL" dirty="0"/>
          </a:p>
        </p:txBody>
      </p:sp>
    </p:spTree>
    <p:extLst>
      <p:ext uri="{BB962C8B-B14F-4D97-AF65-F5344CB8AC3E}">
        <p14:creationId xmlns:p14="http://schemas.microsoft.com/office/powerpoint/2010/main" val="1272154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63EF99-8C0E-46E4-AE72-52D0619F4109}"/>
              </a:ext>
            </a:extLst>
          </p:cNvPr>
          <p:cNvSpPr>
            <a:spLocks noGrp="1"/>
          </p:cNvSpPr>
          <p:nvPr>
            <p:ph type="title"/>
          </p:nvPr>
        </p:nvSpPr>
        <p:spPr/>
        <p:txBody>
          <a:bodyPr/>
          <a:lstStyle/>
          <a:p>
            <a:r>
              <a:rPr lang="pl-PL" dirty="0"/>
              <a:t>Zestaw 27 N</a:t>
            </a:r>
          </a:p>
        </p:txBody>
      </p:sp>
      <p:sp>
        <p:nvSpPr>
          <p:cNvPr id="3" name="Symbol zastępczy zawartości 2">
            <a:extLst>
              <a:ext uri="{FF2B5EF4-FFF2-40B4-BE49-F238E27FC236}">
                <a16:creationId xmlns:a16="http://schemas.microsoft.com/office/drawing/2014/main" id="{2D7A32BA-5731-48AA-B768-A5860342B890}"/>
              </a:ext>
            </a:extLst>
          </p:cNvPr>
          <p:cNvSpPr>
            <a:spLocks noGrp="1"/>
          </p:cNvSpPr>
          <p:nvPr>
            <p:ph idx="1"/>
          </p:nvPr>
        </p:nvSpPr>
        <p:spPr/>
        <p:txBody>
          <a:bodyPr/>
          <a:lstStyle/>
          <a:p>
            <a:r>
              <a:rPr lang="pl-PL" dirty="0"/>
              <a:t>Art. 13a. 1. Prawo kolejowe </a:t>
            </a:r>
          </a:p>
          <a:p>
            <a:pPr marL="0" indent="0">
              <a:buNone/>
            </a:pPr>
            <a:r>
              <a:rPr lang="pl-PL" dirty="0"/>
              <a:t>Do postępowania przed Prezesem UTK stosuje się, z zastrzeżeniem art. 13b ust. 2 i 3, przepisy Kodeksu postępowania administracyjnego</a:t>
            </a:r>
          </a:p>
          <a:p>
            <a:endParaRPr lang="pl-PL" dirty="0"/>
          </a:p>
        </p:txBody>
      </p:sp>
    </p:spTree>
    <p:extLst>
      <p:ext uri="{BB962C8B-B14F-4D97-AF65-F5344CB8AC3E}">
        <p14:creationId xmlns:p14="http://schemas.microsoft.com/office/powerpoint/2010/main" val="28943069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623A53-7291-4000-A5D7-982E16286182}"/>
              </a:ext>
            </a:extLst>
          </p:cNvPr>
          <p:cNvSpPr>
            <a:spLocks noGrp="1"/>
          </p:cNvSpPr>
          <p:nvPr>
            <p:ph type="title"/>
          </p:nvPr>
        </p:nvSpPr>
        <p:spPr/>
        <p:txBody>
          <a:bodyPr/>
          <a:lstStyle/>
          <a:p>
            <a:r>
              <a:rPr lang="pl-PL" dirty="0"/>
              <a:t>Zestaw 28 N</a:t>
            </a:r>
          </a:p>
        </p:txBody>
      </p:sp>
      <p:sp>
        <p:nvSpPr>
          <p:cNvPr id="3" name="Symbol zastępczy zawartości 2">
            <a:extLst>
              <a:ext uri="{FF2B5EF4-FFF2-40B4-BE49-F238E27FC236}">
                <a16:creationId xmlns:a16="http://schemas.microsoft.com/office/drawing/2014/main" id="{C5A88E35-8131-45A1-BB3B-7EE0BCB251C9}"/>
              </a:ext>
            </a:extLst>
          </p:cNvPr>
          <p:cNvSpPr>
            <a:spLocks noGrp="1"/>
          </p:cNvSpPr>
          <p:nvPr>
            <p:ph idx="1"/>
          </p:nvPr>
        </p:nvSpPr>
        <p:spPr/>
        <p:txBody>
          <a:bodyPr/>
          <a:lstStyle/>
          <a:p>
            <a:r>
              <a:rPr lang="pl-PL" dirty="0"/>
              <a:t>Art. 11. 1. Prawo telekomunikacyjne </a:t>
            </a:r>
          </a:p>
          <a:p>
            <a:pPr marL="0" indent="0">
              <a:buNone/>
            </a:pPr>
            <a:r>
              <a:rPr lang="pl-PL" dirty="0"/>
              <a:t>Prezes UKE w terminie 7 dni od dnia dokonania wpisu, wydaje z urzędu zaświadczenie o wpisie do rejestru, zwane dalej „zaświadczeniem”.</a:t>
            </a:r>
          </a:p>
          <a:p>
            <a:endParaRPr lang="pl-PL" dirty="0"/>
          </a:p>
        </p:txBody>
      </p:sp>
    </p:spTree>
    <p:extLst>
      <p:ext uri="{BB962C8B-B14F-4D97-AF65-F5344CB8AC3E}">
        <p14:creationId xmlns:p14="http://schemas.microsoft.com/office/powerpoint/2010/main" val="3577772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CC166A-83C9-4ABB-A27A-EB18E4ACE630}"/>
              </a:ext>
            </a:extLst>
          </p:cNvPr>
          <p:cNvSpPr>
            <a:spLocks noGrp="1"/>
          </p:cNvSpPr>
          <p:nvPr>
            <p:ph type="title"/>
          </p:nvPr>
        </p:nvSpPr>
        <p:spPr/>
        <p:txBody>
          <a:bodyPr/>
          <a:lstStyle/>
          <a:p>
            <a:r>
              <a:rPr lang="pl-PL" dirty="0"/>
              <a:t>Zestaw 29 S</a:t>
            </a:r>
          </a:p>
        </p:txBody>
      </p:sp>
      <p:sp>
        <p:nvSpPr>
          <p:cNvPr id="3" name="Symbol zastępczy zawartości 2">
            <a:extLst>
              <a:ext uri="{FF2B5EF4-FFF2-40B4-BE49-F238E27FC236}">
                <a16:creationId xmlns:a16="http://schemas.microsoft.com/office/drawing/2014/main" id="{24AE8930-E4D6-472C-AAED-BB47A9FC6EA0}"/>
              </a:ext>
            </a:extLst>
          </p:cNvPr>
          <p:cNvSpPr>
            <a:spLocks noGrp="1"/>
          </p:cNvSpPr>
          <p:nvPr>
            <p:ph idx="1"/>
          </p:nvPr>
        </p:nvSpPr>
        <p:spPr/>
        <p:txBody>
          <a:bodyPr/>
          <a:lstStyle/>
          <a:p>
            <a:r>
              <a:rPr lang="pl-PL" dirty="0"/>
              <a:t>Art. 43. 1. Prawo telekomunikacyjne </a:t>
            </a:r>
          </a:p>
          <a:p>
            <a:pPr marL="0" indent="0">
              <a:buNone/>
            </a:pPr>
            <a:r>
              <a:rPr lang="pl-PL" dirty="0"/>
              <a:t>Prezes UKE zatwierdza projekt oferty ramowej, jeżeli odpowiada on przepisom prawa i potrzebom rynku wskazanym w decyzji nakładającej obowiązek przedłożenia oferty ramowej albo zmienia przedłożony projekt oferty ramowej i go zatwierdza, a w przypadku nieprzedstawienia oferty ramowej w terminie – samodzielnie ustala ofertę ramową.</a:t>
            </a:r>
          </a:p>
          <a:p>
            <a:endParaRPr lang="pl-PL" dirty="0"/>
          </a:p>
        </p:txBody>
      </p:sp>
    </p:spTree>
    <p:extLst>
      <p:ext uri="{BB962C8B-B14F-4D97-AF65-F5344CB8AC3E}">
        <p14:creationId xmlns:p14="http://schemas.microsoft.com/office/powerpoint/2010/main" val="3791372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1C6A50-1535-483E-803E-30A0327A247D}"/>
              </a:ext>
            </a:extLst>
          </p:cNvPr>
          <p:cNvSpPr>
            <a:spLocks noGrp="1"/>
          </p:cNvSpPr>
          <p:nvPr>
            <p:ph type="title"/>
          </p:nvPr>
        </p:nvSpPr>
        <p:spPr/>
        <p:txBody>
          <a:bodyPr/>
          <a:lstStyle/>
          <a:p>
            <a:r>
              <a:rPr lang="pl-PL" dirty="0"/>
              <a:t>Zestaw 3 S</a:t>
            </a:r>
          </a:p>
        </p:txBody>
      </p:sp>
      <p:sp>
        <p:nvSpPr>
          <p:cNvPr id="3" name="Symbol zastępczy zawartości 2">
            <a:extLst>
              <a:ext uri="{FF2B5EF4-FFF2-40B4-BE49-F238E27FC236}">
                <a16:creationId xmlns:a16="http://schemas.microsoft.com/office/drawing/2014/main" id="{17D1EAF6-844A-46BE-8E92-C83AF9978166}"/>
              </a:ext>
            </a:extLst>
          </p:cNvPr>
          <p:cNvSpPr>
            <a:spLocks noGrp="1"/>
          </p:cNvSpPr>
          <p:nvPr>
            <p:ph idx="1"/>
          </p:nvPr>
        </p:nvSpPr>
        <p:spPr/>
        <p:txBody>
          <a:bodyPr/>
          <a:lstStyle/>
          <a:p>
            <a:r>
              <a:rPr lang="pl-PL" dirty="0"/>
              <a:t>Art. 47 ust. 1 Prawa energetycznego</a:t>
            </a:r>
          </a:p>
          <a:p>
            <a:pPr marL="0" indent="0">
              <a:buNone/>
            </a:pPr>
            <a:r>
              <a:rPr lang="pl-PL" dirty="0"/>
              <a:t> Przedsiębiorstwa energetyczne posiadające koncesje ustalają taryfy dla paliw gazowych i energii, które podlegają zatwierdzeniu przez Prezesa URE, oraz proponują okres ich obowiązywania. Przedsiębiorstwa energetyczne posiadające koncesje przedkładają Prezesowi URE taryfy z własnej inicjatywy lub na żądanie Prezesa URE. </a:t>
            </a:r>
          </a:p>
          <a:p>
            <a:endParaRPr lang="pl-PL" dirty="0"/>
          </a:p>
        </p:txBody>
      </p:sp>
    </p:spTree>
    <p:extLst>
      <p:ext uri="{BB962C8B-B14F-4D97-AF65-F5344CB8AC3E}">
        <p14:creationId xmlns:p14="http://schemas.microsoft.com/office/powerpoint/2010/main" val="2782197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DE2842-A7A4-4CB1-A8C0-3AAB341C4025}"/>
              </a:ext>
            </a:extLst>
          </p:cNvPr>
          <p:cNvSpPr>
            <a:spLocks noGrp="1"/>
          </p:cNvSpPr>
          <p:nvPr>
            <p:ph type="title"/>
          </p:nvPr>
        </p:nvSpPr>
        <p:spPr/>
        <p:txBody>
          <a:bodyPr/>
          <a:lstStyle/>
          <a:p>
            <a:r>
              <a:rPr lang="pl-PL" dirty="0"/>
              <a:t>Zestaw 30 S</a:t>
            </a:r>
          </a:p>
        </p:txBody>
      </p:sp>
      <p:sp>
        <p:nvSpPr>
          <p:cNvPr id="3" name="Symbol zastępczy zawartości 2">
            <a:extLst>
              <a:ext uri="{FF2B5EF4-FFF2-40B4-BE49-F238E27FC236}">
                <a16:creationId xmlns:a16="http://schemas.microsoft.com/office/drawing/2014/main" id="{8C6DE5CC-AB03-4C6C-B64E-5A3E8E145291}"/>
              </a:ext>
            </a:extLst>
          </p:cNvPr>
          <p:cNvSpPr>
            <a:spLocks noGrp="1"/>
          </p:cNvSpPr>
          <p:nvPr>
            <p:ph idx="1"/>
          </p:nvPr>
        </p:nvSpPr>
        <p:spPr/>
        <p:txBody>
          <a:bodyPr/>
          <a:lstStyle/>
          <a:p>
            <a:r>
              <a:rPr lang="pl-PL" dirty="0"/>
              <a:t>Art. 46 2. Prawo telekomunikacyjne </a:t>
            </a:r>
          </a:p>
          <a:p>
            <a:pPr marL="0" indent="0">
              <a:buNone/>
            </a:pPr>
            <a:r>
              <a:rPr lang="pl-PL" dirty="0"/>
              <a:t>Prezes UKE w celu ochrony użytkownika końcowego może, w drodze decyzji, nałożyć na przedsiębiorcę telekomunikacyjnego o znaczącej pozycji rynkowej na rynku usług detalicznych następujące obowiązki: 1) nieustalania zawyżonych cen usług;</a:t>
            </a:r>
          </a:p>
          <a:p>
            <a:endParaRPr lang="pl-PL" dirty="0"/>
          </a:p>
        </p:txBody>
      </p:sp>
    </p:spTree>
    <p:extLst>
      <p:ext uri="{BB962C8B-B14F-4D97-AF65-F5344CB8AC3E}">
        <p14:creationId xmlns:p14="http://schemas.microsoft.com/office/powerpoint/2010/main" val="34501529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C536EE-C30E-49E5-ADB6-21CE0A5847F0}"/>
              </a:ext>
            </a:extLst>
          </p:cNvPr>
          <p:cNvSpPr>
            <a:spLocks noGrp="1"/>
          </p:cNvSpPr>
          <p:nvPr>
            <p:ph type="title"/>
          </p:nvPr>
        </p:nvSpPr>
        <p:spPr/>
        <p:txBody>
          <a:bodyPr/>
          <a:lstStyle/>
          <a:p>
            <a:r>
              <a:rPr lang="pl-PL" dirty="0"/>
              <a:t>Zestaw 31 S</a:t>
            </a:r>
          </a:p>
        </p:txBody>
      </p:sp>
      <p:sp>
        <p:nvSpPr>
          <p:cNvPr id="3" name="Symbol zastępczy zawartości 2">
            <a:extLst>
              <a:ext uri="{FF2B5EF4-FFF2-40B4-BE49-F238E27FC236}">
                <a16:creationId xmlns:a16="http://schemas.microsoft.com/office/drawing/2014/main" id="{4FBFC29D-0DA9-4B4A-97C0-40E315E59E9D}"/>
              </a:ext>
            </a:extLst>
          </p:cNvPr>
          <p:cNvSpPr>
            <a:spLocks noGrp="1"/>
          </p:cNvSpPr>
          <p:nvPr>
            <p:ph idx="1"/>
          </p:nvPr>
        </p:nvSpPr>
        <p:spPr/>
        <p:txBody>
          <a:bodyPr/>
          <a:lstStyle/>
          <a:p>
            <a:r>
              <a:rPr lang="pl-PL" dirty="0"/>
              <a:t>Art. 4. 1. ust. o usługach detektywistycznych </a:t>
            </a:r>
          </a:p>
          <a:p>
            <a:pPr marL="0" indent="0">
              <a:buNone/>
            </a:pPr>
            <a:r>
              <a:rPr lang="pl-PL" dirty="0"/>
              <a:t>Wykonywanie czynności, o których mowa w art. 2 ust. 1, w ramach prowadzonej działalności gospodarczej, wymaga posiadania licencji detektywa, zwanej dalej „licencją”.</a:t>
            </a:r>
          </a:p>
          <a:p>
            <a:endParaRPr lang="pl-PL" dirty="0"/>
          </a:p>
        </p:txBody>
      </p:sp>
    </p:spTree>
    <p:extLst>
      <p:ext uri="{BB962C8B-B14F-4D97-AF65-F5344CB8AC3E}">
        <p14:creationId xmlns:p14="http://schemas.microsoft.com/office/powerpoint/2010/main" val="979748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B9AEC3-9388-465B-8118-D95D451F3D97}"/>
              </a:ext>
            </a:extLst>
          </p:cNvPr>
          <p:cNvSpPr>
            <a:spLocks noGrp="1"/>
          </p:cNvSpPr>
          <p:nvPr>
            <p:ph type="title"/>
          </p:nvPr>
        </p:nvSpPr>
        <p:spPr/>
        <p:txBody>
          <a:bodyPr/>
          <a:lstStyle/>
          <a:p>
            <a:r>
              <a:rPr lang="pl-PL" dirty="0"/>
              <a:t>Zestaw 32 N</a:t>
            </a:r>
          </a:p>
        </p:txBody>
      </p:sp>
      <p:sp>
        <p:nvSpPr>
          <p:cNvPr id="3" name="Symbol zastępczy zawartości 2">
            <a:extLst>
              <a:ext uri="{FF2B5EF4-FFF2-40B4-BE49-F238E27FC236}">
                <a16:creationId xmlns:a16="http://schemas.microsoft.com/office/drawing/2014/main" id="{0351D808-D062-424F-93D9-8FCFA4118145}"/>
              </a:ext>
            </a:extLst>
          </p:cNvPr>
          <p:cNvSpPr>
            <a:spLocks noGrp="1"/>
          </p:cNvSpPr>
          <p:nvPr>
            <p:ph idx="1"/>
          </p:nvPr>
        </p:nvSpPr>
        <p:spPr/>
        <p:txBody>
          <a:bodyPr/>
          <a:lstStyle/>
          <a:p>
            <a:r>
              <a:rPr lang="pl-PL" dirty="0"/>
              <a:t>Art. 24 h 5a. ust. o samorządzie gminnym </a:t>
            </a:r>
          </a:p>
          <a:p>
            <a:pPr marL="0" indent="0">
              <a:buNone/>
            </a:pPr>
            <a:r>
              <a:rPr lang="pl-PL" dirty="0"/>
              <a:t>Jeżeli terminy określone w ust. 4 lub 5 nie zostaną dotrzymane, odpowiednio, przewodniczący rady gminy, wojewoda lub wójt w terminie 14 dni od dnia stwierdzenia niedotrzymania terminu wzywa osobę, która nie złożyła oświadczenia do jego niezwłocznego złożenia wyznaczając dodatkowy czternastodniowy termin. Termin ten liczy się od dnia skutecznego dostarczenia wezwania.</a:t>
            </a:r>
          </a:p>
          <a:p>
            <a:pPr marL="0" indent="0">
              <a:buNone/>
            </a:pPr>
            <a:endParaRPr lang="pl-PL" dirty="0"/>
          </a:p>
        </p:txBody>
      </p:sp>
    </p:spTree>
    <p:extLst>
      <p:ext uri="{BB962C8B-B14F-4D97-AF65-F5344CB8AC3E}">
        <p14:creationId xmlns:p14="http://schemas.microsoft.com/office/powerpoint/2010/main" val="35110671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0D5C37-4641-48AD-A1D9-E1C8541EA581}"/>
              </a:ext>
            </a:extLst>
          </p:cNvPr>
          <p:cNvSpPr>
            <a:spLocks noGrp="1"/>
          </p:cNvSpPr>
          <p:nvPr>
            <p:ph type="title"/>
          </p:nvPr>
        </p:nvSpPr>
        <p:spPr/>
        <p:txBody>
          <a:bodyPr/>
          <a:lstStyle/>
          <a:p>
            <a:r>
              <a:rPr lang="pl-PL" dirty="0"/>
              <a:t>Zestaw 33 N</a:t>
            </a:r>
          </a:p>
        </p:txBody>
      </p:sp>
      <p:sp>
        <p:nvSpPr>
          <p:cNvPr id="3" name="Symbol zastępczy zawartości 2">
            <a:extLst>
              <a:ext uri="{FF2B5EF4-FFF2-40B4-BE49-F238E27FC236}">
                <a16:creationId xmlns:a16="http://schemas.microsoft.com/office/drawing/2014/main" id="{44264233-941E-4B0A-B2EC-F7D7F6D6E9BD}"/>
              </a:ext>
            </a:extLst>
          </p:cNvPr>
          <p:cNvSpPr>
            <a:spLocks noGrp="1"/>
          </p:cNvSpPr>
          <p:nvPr>
            <p:ph idx="1"/>
          </p:nvPr>
        </p:nvSpPr>
        <p:spPr/>
        <p:txBody>
          <a:bodyPr/>
          <a:lstStyle/>
          <a:p>
            <a:r>
              <a:rPr lang="pl-PL" dirty="0"/>
              <a:t>Art. 6. ust. o świadczeniach opieki zdrowotnej finansowanych ze środków publicznych </a:t>
            </a:r>
          </a:p>
          <a:p>
            <a:pPr marL="0" indent="0">
              <a:buNone/>
            </a:pPr>
            <a:r>
              <a:rPr lang="pl-PL" dirty="0"/>
              <a:t>Zadania władz publicznych w zakresie zapewnienia równego dostępu do świadczeń opieki zdrowotnej obejmują w szczególności: 1) tworzenie warunków funkcjonowania systemu ochrony zdrowia; 2) analizę i ocenę potrzeb zdrowotnych oraz czynników powodujących ich zmiany;</a:t>
            </a:r>
          </a:p>
          <a:p>
            <a:endParaRPr lang="pl-PL" dirty="0"/>
          </a:p>
        </p:txBody>
      </p:sp>
    </p:spTree>
    <p:extLst>
      <p:ext uri="{BB962C8B-B14F-4D97-AF65-F5344CB8AC3E}">
        <p14:creationId xmlns:p14="http://schemas.microsoft.com/office/powerpoint/2010/main" val="3737764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7F96CA-23E2-4F48-B54A-BDF1975ACC65}"/>
              </a:ext>
            </a:extLst>
          </p:cNvPr>
          <p:cNvSpPr>
            <a:spLocks noGrp="1"/>
          </p:cNvSpPr>
          <p:nvPr>
            <p:ph type="title"/>
          </p:nvPr>
        </p:nvSpPr>
        <p:spPr/>
        <p:txBody>
          <a:bodyPr/>
          <a:lstStyle/>
          <a:p>
            <a:r>
              <a:rPr lang="pl-PL" dirty="0"/>
              <a:t>Zestaw 34 S</a:t>
            </a:r>
          </a:p>
        </p:txBody>
      </p:sp>
      <p:sp>
        <p:nvSpPr>
          <p:cNvPr id="3" name="Symbol zastępczy zawartości 2">
            <a:extLst>
              <a:ext uri="{FF2B5EF4-FFF2-40B4-BE49-F238E27FC236}">
                <a16:creationId xmlns:a16="http://schemas.microsoft.com/office/drawing/2014/main" id="{B674DF45-9E32-4A5D-A440-129EEEBAC331}"/>
              </a:ext>
            </a:extLst>
          </p:cNvPr>
          <p:cNvSpPr>
            <a:spLocks noGrp="1"/>
          </p:cNvSpPr>
          <p:nvPr>
            <p:ph idx="1"/>
          </p:nvPr>
        </p:nvSpPr>
        <p:spPr/>
        <p:txBody>
          <a:bodyPr/>
          <a:lstStyle/>
          <a:p>
            <a:r>
              <a:rPr lang="pl-PL" dirty="0"/>
              <a:t>Art. 15. 1. ust. o świadczeniach opieki zdrowotnej finansowanych ze środków publicznych </a:t>
            </a:r>
          </a:p>
          <a:p>
            <a:pPr marL="0" indent="0">
              <a:buNone/>
            </a:pPr>
            <a:r>
              <a:rPr lang="pl-PL" dirty="0"/>
              <a:t>Świadczeniobiorcy mają, na zasadach określonych w ustawie, prawo do świadczeń opieki zdrowotnej, których celem jest zachowanie zdrowia, zapobieganie chorobom i urazom, wczesne wykrywanie chorób, leczenie, pielęgnacja oraz zapobieganie niepełnosprawności i jej ograniczanie</a:t>
            </a:r>
          </a:p>
          <a:p>
            <a:endParaRPr lang="pl-PL" dirty="0"/>
          </a:p>
        </p:txBody>
      </p:sp>
    </p:spTree>
    <p:extLst>
      <p:ext uri="{BB962C8B-B14F-4D97-AF65-F5344CB8AC3E}">
        <p14:creationId xmlns:p14="http://schemas.microsoft.com/office/powerpoint/2010/main" val="29344660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BFEC53-81C1-492C-9706-F777FDDC5021}"/>
              </a:ext>
            </a:extLst>
          </p:cNvPr>
          <p:cNvSpPr>
            <a:spLocks noGrp="1"/>
          </p:cNvSpPr>
          <p:nvPr>
            <p:ph type="title"/>
          </p:nvPr>
        </p:nvSpPr>
        <p:spPr/>
        <p:txBody>
          <a:bodyPr/>
          <a:lstStyle/>
          <a:p>
            <a:r>
              <a:rPr lang="pl-PL" dirty="0"/>
              <a:t>Zestaw 35 S</a:t>
            </a:r>
          </a:p>
        </p:txBody>
      </p:sp>
      <p:sp>
        <p:nvSpPr>
          <p:cNvPr id="3" name="Symbol zastępczy zawartości 2">
            <a:extLst>
              <a:ext uri="{FF2B5EF4-FFF2-40B4-BE49-F238E27FC236}">
                <a16:creationId xmlns:a16="http://schemas.microsoft.com/office/drawing/2014/main" id="{A6893D06-9B98-4482-8D64-8BDE75DE8DFE}"/>
              </a:ext>
            </a:extLst>
          </p:cNvPr>
          <p:cNvSpPr>
            <a:spLocks noGrp="1"/>
          </p:cNvSpPr>
          <p:nvPr>
            <p:ph idx="1"/>
          </p:nvPr>
        </p:nvSpPr>
        <p:spPr/>
        <p:txBody>
          <a:bodyPr/>
          <a:lstStyle/>
          <a:p>
            <a:r>
              <a:rPr lang="pl-PL" dirty="0"/>
              <a:t>Art. 233. 1. Konstytucja RP </a:t>
            </a:r>
          </a:p>
          <a:p>
            <a:pPr marL="0" indent="0">
              <a:buNone/>
            </a:pPr>
            <a:r>
              <a:rPr lang="pl-PL" dirty="0"/>
              <a:t>Ustawa określająca zakres ograniczeń wolności i praw człowieka i obywatela w czasie stanu wojennego i wyjątkowego nie może ograniczać wolności i praw określonych w art. 30 (godność człowieka), art. 34 i art. 36 (obywatelstwo), art. 38 (ochrona życia), art. 39, art. 40 i art. 41 ust. 4 (humanitarne traktowanie), art. 42 (ponoszenie odpowiedzialności karnej), art. 45 (dostęp do sądu), art. 47 (dobra osobiste), art. 53 (sumienie i religia), art. 63 (petycje) oraz art. 48 i art. 72 (rodzina i dziecko).</a:t>
            </a:r>
          </a:p>
          <a:p>
            <a:endParaRPr lang="pl-PL" dirty="0"/>
          </a:p>
        </p:txBody>
      </p:sp>
    </p:spTree>
    <p:extLst>
      <p:ext uri="{BB962C8B-B14F-4D97-AF65-F5344CB8AC3E}">
        <p14:creationId xmlns:p14="http://schemas.microsoft.com/office/powerpoint/2010/main" val="9266883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66FADB-D6BF-497F-BAEB-9B2E99448B47}"/>
              </a:ext>
            </a:extLst>
          </p:cNvPr>
          <p:cNvSpPr>
            <a:spLocks noGrp="1"/>
          </p:cNvSpPr>
          <p:nvPr>
            <p:ph type="title"/>
          </p:nvPr>
        </p:nvSpPr>
        <p:spPr/>
        <p:txBody>
          <a:bodyPr/>
          <a:lstStyle/>
          <a:p>
            <a:r>
              <a:rPr lang="pl-PL" dirty="0"/>
              <a:t>Zestaw 36 N</a:t>
            </a:r>
          </a:p>
        </p:txBody>
      </p:sp>
      <p:sp>
        <p:nvSpPr>
          <p:cNvPr id="3" name="Symbol zastępczy zawartości 2">
            <a:extLst>
              <a:ext uri="{FF2B5EF4-FFF2-40B4-BE49-F238E27FC236}">
                <a16:creationId xmlns:a16="http://schemas.microsoft.com/office/drawing/2014/main" id="{57365990-0DE0-49EB-9E84-9F956991A283}"/>
              </a:ext>
            </a:extLst>
          </p:cNvPr>
          <p:cNvSpPr>
            <a:spLocks noGrp="1"/>
          </p:cNvSpPr>
          <p:nvPr>
            <p:ph idx="1"/>
          </p:nvPr>
        </p:nvSpPr>
        <p:spPr/>
        <p:txBody>
          <a:bodyPr/>
          <a:lstStyle/>
          <a:p>
            <a:r>
              <a:rPr lang="pl-PL" dirty="0"/>
              <a:t>Art. 7. 1. ust. o dokumentach paszportowych  </a:t>
            </a:r>
          </a:p>
          <a:p>
            <a:pPr marL="0" indent="0">
              <a:buNone/>
            </a:pPr>
            <a:r>
              <a:rPr lang="pl-PL" dirty="0"/>
              <a:t>Dokument paszportowy wydaje się na wniosek osoby pełnoletniej po przedłożeniu wymaganych dokumentów, pobraniu danych biometrycznych i uiszczeniu należnej opłaty.</a:t>
            </a:r>
          </a:p>
          <a:p>
            <a:endParaRPr lang="pl-PL" dirty="0"/>
          </a:p>
        </p:txBody>
      </p:sp>
    </p:spTree>
    <p:extLst>
      <p:ext uri="{BB962C8B-B14F-4D97-AF65-F5344CB8AC3E}">
        <p14:creationId xmlns:p14="http://schemas.microsoft.com/office/powerpoint/2010/main" val="3702905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74308C-D421-4D68-929F-FBDD6D351A3C}"/>
              </a:ext>
            </a:extLst>
          </p:cNvPr>
          <p:cNvSpPr>
            <a:spLocks noGrp="1"/>
          </p:cNvSpPr>
          <p:nvPr>
            <p:ph type="title"/>
          </p:nvPr>
        </p:nvSpPr>
        <p:spPr/>
        <p:txBody>
          <a:bodyPr/>
          <a:lstStyle/>
          <a:p>
            <a:r>
              <a:rPr lang="pl-PL" dirty="0"/>
              <a:t>Zestaw 37 S</a:t>
            </a:r>
          </a:p>
        </p:txBody>
      </p:sp>
      <p:sp>
        <p:nvSpPr>
          <p:cNvPr id="3" name="Symbol zastępczy zawartości 2">
            <a:extLst>
              <a:ext uri="{FF2B5EF4-FFF2-40B4-BE49-F238E27FC236}">
                <a16:creationId xmlns:a16="http://schemas.microsoft.com/office/drawing/2014/main" id="{39AE24CE-6D74-4578-98B5-85B820BB4341}"/>
              </a:ext>
            </a:extLst>
          </p:cNvPr>
          <p:cNvSpPr>
            <a:spLocks noGrp="1"/>
          </p:cNvSpPr>
          <p:nvPr>
            <p:ph idx="1"/>
          </p:nvPr>
        </p:nvSpPr>
        <p:spPr/>
        <p:txBody>
          <a:bodyPr/>
          <a:lstStyle/>
          <a:p>
            <a:r>
              <a:rPr lang="pl-PL" dirty="0"/>
              <a:t>Art. 9. ust. o dokumentach paszportowych  </a:t>
            </a:r>
          </a:p>
          <a:p>
            <a:pPr marL="0" indent="0">
              <a:buNone/>
            </a:pPr>
            <a:r>
              <a:rPr lang="pl-PL" dirty="0"/>
              <a:t>Nie pobiera się opłaty za wydanie paszportu od: 1) osób, które w dniu złożenia wniosku o wydanie paszportu mają ukończone 70 lat;</a:t>
            </a:r>
          </a:p>
          <a:p>
            <a:endParaRPr lang="pl-PL" dirty="0"/>
          </a:p>
        </p:txBody>
      </p:sp>
    </p:spTree>
    <p:extLst>
      <p:ext uri="{BB962C8B-B14F-4D97-AF65-F5344CB8AC3E}">
        <p14:creationId xmlns:p14="http://schemas.microsoft.com/office/powerpoint/2010/main" val="32994145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89207B-4C4F-4E1A-B943-2E40D3D035D9}"/>
              </a:ext>
            </a:extLst>
          </p:cNvPr>
          <p:cNvSpPr>
            <a:spLocks noGrp="1"/>
          </p:cNvSpPr>
          <p:nvPr>
            <p:ph type="title"/>
          </p:nvPr>
        </p:nvSpPr>
        <p:spPr/>
        <p:txBody>
          <a:bodyPr/>
          <a:lstStyle/>
          <a:p>
            <a:r>
              <a:rPr lang="pl-PL"/>
              <a:t>Zestaw 38 N</a:t>
            </a:r>
          </a:p>
        </p:txBody>
      </p:sp>
      <p:sp>
        <p:nvSpPr>
          <p:cNvPr id="3" name="Symbol zastępczy zawartości 2">
            <a:extLst>
              <a:ext uri="{FF2B5EF4-FFF2-40B4-BE49-F238E27FC236}">
                <a16:creationId xmlns:a16="http://schemas.microsoft.com/office/drawing/2014/main" id="{EDE79B33-4827-441C-B21E-ECBCD655E940}"/>
              </a:ext>
            </a:extLst>
          </p:cNvPr>
          <p:cNvSpPr>
            <a:spLocks noGrp="1"/>
          </p:cNvSpPr>
          <p:nvPr>
            <p:ph idx="1"/>
          </p:nvPr>
        </p:nvSpPr>
        <p:spPr/>
        <p:txBody>
          <a:bodyPr/>
          <a:lstStyle/>
          <a:p>
            <a:r>
              <a:rPr lang="pl-PL" dirty="0"/>
              <a:t>Art. 47. 1. ust. o dokumentach paszportowych   </a:t>
            </a:r>
          </a:p>
          <a:p>
            <a:pPr marL="0" indent="0">
              <a:buNone/>
            </a:pPr>
            <a:r>
              <a:rPr lang="pl-PL" dirty="0"/>
              <a:t>Organy paszportowe prowadzą, w zakresie swoich zadań, ewidencje paszportowe.</a:t>
            </a:r>
          </a:p>
          <a:p>
            <a:endParaRPr lang="pl-PL" dirty="0"/>
          </a:p>
        </p:txBody>
      </p:sp>
    </p:spTree>
    <p:extLst>
      <p:ext uri="{BB962C8B-B14F-4D97-AF65-F5344CB8AC3E}">
        <p14:creationId xmlns:p14="http://schemas.microsoft.com/office/powerpoint/2010/main" val="3969856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88B09B-31C6-43E3-9EFC-6AF60EA45FDC}"/>
              </a:ext>
            </a:extLst>
          </p:cNvPr>
          <p:cNvSpPr>
            <a:spLocks noGrp="1"/>
          </p:cNvSpPr>
          <p:nvPr>
            <p:ph type="title"/>
          </p:nvPr>
        </p:nvSpPr>
        <p:spPr/>
        <p:txBody>
          <a:bodyPr/>
          <a:lstStyle/>
          <a:p>
            <a:r>
              <a:rPr lang="pl-PL" dirty="0"/>
              <a:t>Zestaw 4 S</a:t>
            </a:r>
          </a:p>
        </p:txBody>
      </p:sp>
      <p:sp>
        <p:nvSpPr>
          <p:cNvPr id="3" name="Symbol zastępczy zawartości 2">
            <a:extLst>
              <a:ext uri="{FF2B5EF4-FFF2-40B4-BE49-F238E27FC236}">
                <a16:creationId xmlns:a16="http://schemas.microsoft.com/office/drawing/2014/main" id="{D3E8777E-5FDC-46F3-ADA9-B4FB1507D572}"/>
              </a:ext>
            </a:extLst>
          </p:cNvPr>
          <p:cNvSpPr>
            <a:spLocks noGrp="1"/>
          </p:cNvSpPr>
          <p:nvPr>
            <p:ph idx="1"/>
          </p:nvPr>
        </p:nvSpPr>
        <p:spPr/>
        <p:txBody>
          <a:bodyPr/>
          <a:lstStyle/>
          <a:p>
            <a:r>
              <a:rPr lang="pl-PL" dirty="0"/>
              <a:t>Art. 3 ust. 1 ust. o dodatkach mieszkaniowych </a:t>
            </a:r>
          </a:p>
          <a:p>
            <a:pPr marL="0" indent="0">
              <a:buNone/>
            </a:pPr>
            <a:r>
              <a:rPr lang="pl-PL" dirty="0"/>
              <a:t> Dodatek mieszkaniowy przysługuje osobom, o których mowa w art. 2 ust. 1, jeżeli średni miesięczny dochód na jednego członka gospodarstwa domowego w okresie 3 miesięcy poprzedzających datę złożenia wniosku o przyznanie dodatku mieszkaniowego nie przekracza 175% kwoty najniższej emerytury w gospodarstwie jednoosobowym i 125% tej kwoty w gospodarstwie wieloosobowym, obowiązującej w dniu złożenia wniosku (…)</a:t>
            </a:r>
          </a:p>
          <a:p>
            <a:endParaRPr lang="pl-PL" dirty="0"/>
          </a:p>
        </p:txBody>
      </p:sp>
    </p:spTree>
    <p:extLst>
      <p:ext uri="{BB962C8B-B14F-4D97-AF65-F5344CB8AC3E}">
        <p14:creationId xmlns:p14="http://schemas.microsoft.com/office/powerpoint/2010/main" val="3317585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7132E3-B8C9-400D-97F7-ABC8604ABF85}"/>
              </a:ext>
            </a:extLst>
          </p:cNvPr>
          <p:cNvSpPr>
            <a:spLocks noGrp="1"/>
          </p:cNvSpPr>
          <p:nvPr>
            <p:ph type="title"/>
          </p:nvPr>
        </p:nvSpPr>
        <p:spPr/>
        <p:txBody>
          <a:bodyPr/>
          <a:lstStyle/>
          <a:p>
            <a:r>
              <a:rPr lang="pl-PL" dirty="0"/>
              <a:t>Zestaw 5 S</a:t>
            </a:r>
          </a:p>
        </p:txBody>
      </p:sp>
      <p:sp>
        <p:nvSpPr>
          <p:cNvPr id="3" name="Symbol zastępczy zawartości 2">
            <a:extLst>
              <a:ext uri="{FF2B5EF4-FFF2-40B4-BE49-F238E27FC236}">
                <a16:creationId xmlns:a16="http://schemas.microsoft.com/office/drawing/2014/main" id="{A7F53ACE-1D54-45BC-815E-B1C814396CDF}"/>
              </a:ext>
            </a:extLst>
          </p:cNvPr>
          <p:cNvSpPr>
            <a:spLocks noGrp="1"/>
          </p:cNvSpPr>
          <p:nvPr>
            <p:ph idx="1"/>
          </p:nvPr>
        </p:nvSpPr>
        <p:spPr/>
        <p:txBody>
          <a:bodyPr/>
          <a:lstStyle/>
          <a:p>
            <a:r>
              <a:rPr lang="pl-PL" dirty="0"/>
              <a:t>Art. 55 ust. 1 Prawo lotnicze</a:t>
            </a:r>
          </a:p>
          <a:p>
            <a:pPr marL="0" indent="0">
              <a:buNone/>
            </a:pPr>
            <a:r>
              <a:rPr lang="pl-PL" dirty="0"/>
              <a:t> Lotnisko można założyć po uzyskaniu zezwolenia udzielonego przez Prezesa Urzędu na wniosek zainteresowanego.  </a:t>
            </a:r>
          </a:p>
          <a:p>
            <a:endParaRPr lang="pl-PL" dirty="0"/>
          </a:p>
        </p:txBody>
      </p:sp>
    </p:spTree>
    <p:extLst>
      <p:ext uri="{BB962C8B-B14F-4D97-AF65-F5344CB8AC3E}">
        <p14:creationId xmlns:p14="http://schemas.microsoft.com/office/powerpoint/2010/main" val="379045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AB436B-78A3-47B7-B3C3-6A87D7F5D584}"/>
              </a:ext>
            </a:extLst>
          </p:cNvPr>
          <p:cNvSpPr>
            <a:spLocks noGrp="1"/>
          </p:cNvSpPr>
          <p:nvPr>
            <p:ph type="title"/>
          </p:nvPr>
        </p:nvSpPr>
        <p:spPr/>
        <p:txBody>
          <a:bodyPr/>
          <a:lstStyle/>
          <a:p>
            <a:r>
              <a:rPr lang="pl-PL" dirty="0"/>
              <a:t>Zestaw 6 S</a:t>
            </a:r>
          </a:p>
        </p:txBody>
      </p:sp>
      <p:sp>
        <p:nvSpPr>
          <p:cNvPr id="3" name="Symbol zastępczy zawartości 2">
            <a:extLst>
              <a:ext uri="{FF2B5EF4-FFF2-40B4-BE49-F238E27FC236}">
                <a16:creationId xmlns:a16="http://schemas.microsoft.com/office/drawing/2014/main" id="{5B2D6E85-1BD6-482E-AEC4-4177261C1EE4}"/>
              </a:ext>
            </a:extLst>
          </p:cNvPr>
          <p:cNvSpPr>
            <a:spLocks noGrp="1"/>
          </p:cNvSpPr>
          <p:nvPr>
            <p:ph idx="1"/>
          </p:nvPr>
        </p:nvSpPr>
        <p:spPr/>
        <p:txBody>
          <a:bodyPr/>
          <a:lstStyle/>
          <a:p>
            <a:r>
              <a:rPr lang="pl-PL" dirty="0"/>
              <a:t>Art. 2 ust. 1 ust. o uprawnieniach do ulgowych przejazdów środkami publicznego transportu zbiorowego</a:t>
            </a:r>
          </a:p>
          <a:p>
            <a:pPr marL="0" indent="0">
              <a:buNone/>
            </a:pPr>
            <a:r>
              <a:rPr lang="pl-PL" dirty="0"/>
              <a:t> Do ulgi 100% przy przejazdach środkami publicznego transportu zbiorowego kolejowego, na podstawie biletów jednorazowych, są uprawnione następujące osoby: 1) dzieci w wieku do 4 lat; (…)</a:t>
            </a:r>
          </a:p>
          <a:p>
            <a:endParaRPr lang="pl-PL" dirty="0"/>
          </a:p>
        </p:txBody>
      </p:sp>
    </p:spTree>
    <p:extLst>
      <p:ext uri="{BB962C8B-B14F-4D97-AF65-F5344CB8AC3E}">
        <p14:creationId xmlns:p14="http://schemas.microsoft.com/office/powerpoint/2010/main" val="3226905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0AF249-5C00-4AB4-B7DB-D456E0810709}"/>
              </a:ext>
            </a:extLst>
          </p:cNvPr>
          <p:cNvSpPr>
            <a:spLocks noGrp="1"/>
          </p:cNvSpPr>
          <p:nvPr>
            <p:ph type="title"/>
          </p:nvPr>
        </p:nvSpPr>
        <p:spPr/>
        <p:txBody>
          <a:bodyPr/>
          <a:lstStyle/>
          <a:p>
            <a:r>
              <a:rPr lang="pl-PL" dirty="0"/>
              <a:t>Zestaw 7 S</a:t>
            </a:r>
          </a:p>
        </p:txBody>
      </p:sp>
      <p:sp>
        <p:nvSpPr>
          <p:cNvPr id="3" name="Symbol zastępczy zawartości 2">
            <a:extLst>
              <a:ext uri="{FF2B5EF4-FFF2-40B4-BE49-F238E27FC236}">
                <a16:creationId xmlns:a16="http://schemas.microsoft.com/office/drawing/2014/main" id="{8B6A1A69-070B-48A5-ABE9-8D018D3E6A44}"/>
              </a:ext>
            </a:extLst>
          </p:cNvPr>
          <p:cNvSpPr>
            <a:spLocks noGrp="1"/>
          </p:cNvSpPr>
          <p:nvPr>
            <p:ph idx="1"/>
          </p:nvPr>
        </p:nvSpPr>
        <p:spPr/>
        <p:txBody>
          <a:bodyPr/>
          <a:lstStyle/>
          <a:p>
            <a:r>
              <a:rPr lang="pl-PL" dirty="0"/>
              <a:t>Art. 364 ust. Prawo ochrony środowiska </a:t>
            </a:r>
          </a:p>
          <a:p>
            <a:pPr marL="0" indent="0">
              <a:buNone/>
            </a:pPr>
            <a:r>
              <a:rPr lang="pl-PL" dirty="0"/>
              <a:t>Jeżeli działalność prowadzona przez podmiot korzystający ze środowiska albo osobę fizyczną powoduje pogorszenie stanu środowiska w znacznych rozmiarach lub zagraża życiu lub zdrowiu ludzi, wojewódzki inspektor ochrony środowiska wyda decyzję o wstrzymaniu tej działalności w zakresie, w jakim jest to niezbędne dla zapobieżenia pogarszaniu stanu środowiska </a:t>
            </a:r>
          </a:p>
          <a:p>
            <a:endParaRPr lang="pl-PL" dirty="0"/>
          </a:p>
        </p:txBody>
      </p:sp>
    </p:spTree>
    <p:extLst>
      <p:ext uri="{BB962C8B-B14F-4D97-AF65-F5344CB8AC3E}">
        <p14:creationId xmlns:p14="http://schemas.microsoft.com/office/powerpoint/2010/main" val="3502677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E37781-A8A7-49E5-82B8-99E9A038E74E}"/>
              </a:ext>
            </a:extLst>
          </p:cNvPr>
          <p:cNvSpPr>
            <a:spLocks noGrp="1"/>
          </p:cNvSpPr>
          <p:nvPr>
            <p:ph type="title"/>
          </p:nvPr>
        </p:nvSpPr>
        <p:spPr/>
        <p:txBody>
          <a:bodyPr/>
          <a:lstStyle/>
          <a:p>
            <a:r>
              <a:rPr lang="pl-PL" dirty="0"/>
              <a:t>Zestaw 8 N</a:t>
            </a:r>
          </a:p>
        </p:txBody>
      </p:sp>
      <p:sp>
        <p:nvSpPr>
          <p:cNvPr id="3" name="Symbol zastępczy zawartości 2">
            <a:extLst>
              <a:ext uri="{FF2B5EF4-FFF2-40B4-BE49-F238E27FC236}">
                <a16:creationId xmlns:a16="http://schemas.microsoft.com/office/drawing/2014/main" id="{64553CB6-24E0-46E7-BF68-545A067651FC}"/>
              </a:ext>
            </a:extLst>
          </p:cNvPr>
          <p:cNvSpPr>
            <a:spLocks noGrp="1"/>
          </p:cNvSpPr>
          <p:nvPr>
            <p:ph idx="1"/>
          </p:nvPr>
        </p:nvSpPr>
        <p:spPr/>
        <p:txBody>
          <a:bodyPr/>
          <a:lstStyle/>
          <a:p>
            <a:r>
              <a:rPr lang="pl-PL" dirty="0"/>
              <a:t>Art. 8a § 5. Postepowanie egzekucyjne w administracji </a:t>
            </a:r>
          </a:p>
          <a:p>
            <a:pPr marL="0" indent="0">
              <a:buNone/>
            </a:pPr>
            <a:r>
              <a:rPr lang="pl-PL" dirty="0"/>
              <a:t>Wierzytelność pieniężna, przypadająca rolnikowi z tytułu umowy kontraktacji, może być zajęta egzekucyjnie do wysokości 25% należności za dostarczony towar bez uwzględnienia ewentualnych potrąconych pożyczek i zaliczek kontraktacyjnych</a:t>
            </a:r>
          </a:p>
          <a:p>
            <a:endParaRPr lang="pl-PL" dirty="0"/>
          </a:p>
        </p:txBody>
      </p:sp>
    </p:spTree>
    <p:extLst>
      <p:ext uri="{BB962C8B-B14F-4D97-AF65-F5344CB8AC3E}">
        <p14:creationId xmlns:p14="http://schemas.microsoft.com/office/powerpoint/2010/main" val="2113266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948D49-FEE8-4D5E-A05D-40FAA819ED11}"/>
              </a:ext>
            </a:extLst>
          </p:cNvPr>
          <p:cNvSpPr>
            <a:spLocks noGrp="1"/>
          </p:cNvSpPr>
          <p:nvPr>
            <p:ph type="title"/>
          </p:nvPr>
        </p:nvSpPr>
        <p:spPr/>
        <p:txBody>
          <a:bodyPr/>
          <a:lstStyle/>
          <a:p>
            <a:r>
              <a:rPr lang="pl-PL" dirty="0"/>
              <a:t>Zestaw 9 N</a:t>
            </a:r>
          </a:p>
        </p:txBody>
      </p:sp>
      <p:sp>
        <p:nvSpPr>
          <p:cNvPr id="3" name="Symbol zastępczy zawartości 2">
            <a:extLst>
              <a:ext uri="{FF2B5EF4-FFF2-40B4-BE49-F238E27FC236}">
                <a16:creationId xmlns:a16="http://schemas.microsoft.com/office/drawing/2014/main" id="{ECCF827D-3DA8-4E1C-829A-3EE932E74554}"/>
              </a:ext>
            </a:extLst>
          </p:cNvPr>
          <p:cNvSpPr>
            <a:spLocks noGrp="1"/>
          </p:cNvSpPr>
          <p:nvPr>
            <p:ph idx="1"/>
          </p:nvPr>
        </p:nvSpPr>
        <p:spPr/>
        <p:txBody>
          <a:bodyPr/>
          <a:lstStyle/>
          <a:p>
            <a:r>
              <a:rPr lang="pl-PL" dirty="0"/>
              <a:t>Art. 18a. § 1. Postępowanie egzekucyjne w administracji </a:t>
            </a:r>
          </a:p>
          <a:p>
            <a:pPr marL="0" indent="0">
              <a:buNone/>
            </a:pPr>
            <a:r>
              <a:rPr lang="pl-PL" dirty="0"/>
              <a:t>Rejestr Należności Publicznoprawnych, zwany dalej „rejestrem”, jest prowadzony w systemie teleinformatycznym przez Szefa Krajowej Administracji Skarbowej.</a:t>
            </a:r>
          </a:p>
          <a:p>
            <a:endParaRPr lang="pl-PL" dirty="0"/>
          </a:p>
        </p:txBody>
      </p:sp>
    </p:spTree>
    <p:extLst>
      <p:ext uri="{BB962C8B-B14F-4D97-AF65-F5344CB8AC3E}">
        <p14:creationId xmlns:p14="http://schemas.microsoft.com/office/powerpoint/2010/main" val="20679695"/>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11</TotalTime>
  <Words>1775</Words>
  <Application>Microsoft Office PowerPoint</Application>
  <PresentationFormat>Panoramiczny</PresentationFormat>
  <Paragraphs>117</Paragraphs>
  <Slides>38</Slides>
  <Notes>1</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38</vt:i4>
      </vt:variant>
    </vt:vector>
  </HeadingPairs>
  <TitlesOfParts>
    <vt:vector size="41" baseType="lpstr">
      <vt:lpstr>Calibri</vt:lpstr>
      <vt:lpstr>Franklin Gothic Book</vt:lpstr>
      <vt:lpstr>Przycinanie</vt:lpstr>
      <vt:lpstr>Zestaw 1 N </vt:lpstr>
      <vt:lpstr>Zestaw 2 N</vt:lpstr>
      <vt:lpstr>Zestaw 3 S</vt:lpstr>
      <vt:lpstr>Zestaw 4 S</vt:lpstr>
      <vt:lpstr>Zestaw 5 S</vt:lpstr>
      <vt:lpstr>Zestaw 6 S</vt:lpstr>
      <vt:lpstr>Zestaw 7 S</vt:lpstr>
      <vt:lpstr>Zestaw 8 N</vt:lpstr>
      <vt:lpstr>Zestaw 9 N</vt:lpstr>
      <vt:lpstr>Zestaw 10 N</vt:lpstr>
      <vt:lpstr>Zestaw 11 N</vt:lpstr>
      <vt:lpstr>Zestaw 12 N</vt:lpstr>
      <vt:lpstr>Zestaw 13 S</vt:lpstr>
      <vt:lpstr>Zestaw 14 N</vt:lpstr>
      <vt:lpstr>Zestaw 15 N</vt:lpstr>
      <vt:lpstr>Zestaw 16 S</vt:lpstr>
      <vt:lpstr>Zestaw 17 N</vt:lpstr>
      <vt:lpstr>Zestaw 18 N</vt:lpstr>
      <vt:lpstr>Zestaw 19 N</vt:lpstr>
      <vt:lpstr>Zestaw 20 N</vt:lpstr>
      <vt:lpstr>Zestaw 21 S</vt:lpstr>
      <vt:lpstr>Zestaw 22 N</vt:lpstr>
      <vt:lpstr>Zestaw 23 S</vt:lpstr>
      <vt:lpstr>Zestaw 24 N</vt:lpstr>
      <vt:lpstr>Zestaw 25 N</vt:lpstr>
      <vt:lpstr>Zestaw 26 N</vt:lpstr>
      <vt:lpstr>Zestaw 27 N</vt:lpstr>
      <vt:lpstr>Zestaw 28 N</vt:lpstr>
      <vt:lpstr>Zestaw 29 S</vt:lpstr>
      <vt:lpstr>Zestaw 30 S</vt:lpstr>
      <vt:lpstr>Zestaw 31 S</vt:lpstr>
      <vt:lpstr>Zestaw 32 N</vt:lpstr>
      <vt:lpstr>Zestaw 33 N</vt:lpstr>
      <vt:lpstr>Zestaw 34 S</vt:lpstr>
      <vt:lpstr>Zestaw 35 S</vt:lpstr>
      <vt:lpstr>Zestaw 36 N</vt:lpstr>
      <vt:lpstr>Zestaw 37 S</vt:lpstr>
      <vt:lpstr>Zestaw 38 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Zestaw 1 N </dc:title>
  <dc:creator>Patrycja Przybyła</dc:creator>
  <cp:lastModifiedBy>Patrycja Przybyła</cp:lastModifiedBy>
  <cp:revision>6</cp:revision>
  <dcterms:created xsi:type="dcterms:W3CDTF">2019-10-09T20:34:17Z</dcterms:created>
  <dcterms:modified xsi:type="dcterms:W3CDTF">2019-10-21T10:50:19Z</dcterms:modified>
</cp:coreProperties>
</file>