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5"/>
  </p:notesMasterIdLst>
  <p:sldIdLst>
    <p:sldId id="256" r:id="rId2"/>
    <p:sldId id="325" r:id="rId3"/>
    <p:sldId id="326" r:id="rId4"/>
    <p:sldId id="327" r:id="rId5"/>
    <p:sldId id="328" r:id="rId6"/>
    <p:sldId id="329" r:id="rId7"/>
    <p:sldId id="330" r:id="rId8"/>
    <p:sldId id="331" r:id="rId9"/>
    <p:sldId id="257" r:id="rId10"/>
    <p:sldId id="258" r:id="rId11"/>
    <p:sldId id="259" r:id="rId12"/>
    <p:sldId id="323" r:id="rId13"/>
    <p:sldId id="260" r:id="rId14"/>
    <p:sldId id="261" r:id="rId15"/>
    <p:sldId id="324" r:id="rId16"/>
    <p:sldId id="262" r:id="rId17"/>
    <p:sldId id="263" r:id="rId18"/>
    <p:sldId id="264" r:id="rId19"/>
    <p:sldId id="265" r:id="rId20"/>
    <p:sldId id="266" r:id="rId21"/>
    <p:sldId id="332" r:id="rId22"/>
    <p:sldId id="267" r:id="rId23"/>
    <p:sldId id="268" r:id="rId24"/>
    <p:sldId id="269" r:id="rId25"/>
    <p:sldId id="322" r:id="rId26"/>
    <p:sldId id="270" r:id="rId27"/>
    <p:sldId id="271" r:id="rId28"/>
    <p:sldId id="272" r:id="rId29"/>
    <p:sldId id="273" r:id="rId30"/>
    <p:sldId id="274" r:id="rId31"/>
    <p:sldId id="275" r:id="rId32"/>
    <p:sldId id="276" r:id="rId33"/>
    <p:sldId id="277" r:id="rId34"/>
    <p:sldId id="278" r:id="rId35"/>
    <p:sldId id="279" r:id="rId36"/>
    <p:sldId id="280" r:id="rId37"/>
    <p:sldId id="281" r:id="rId38"/>
    <p:sldId id="283" r:id="rId39"/>
    <p:sldId id="284" r:id="rId40"/>
    <p:sldId id="282" r:id="rId41"/>
    <p:sldId id="285" r:id="rId42"/>
    <p:sldId id="286" r:id="rId43"/>
    <p:sldId id="290" r:id="rId44"/>
    <p:sldId id="291" r:id="rId45"/>
    <p:sldId id="292" r:id="rId46"/>
    <p:sldId id="287" r:id="rId47"/>
    <p:sldId id="288" r:id="rId48"/>
    <p:sldId id="289" r:id="rId49"/>
    <p:sldId id="293" r:id="rId50"/>
    <p:sldId id="294" r:id="rId51"/>
    <p:sldId id="296" r:id="rId52"/>
    <p:sldId id="295" r:id="rId53"/>
    <p:sldId id="297" r:id="rId54"/>
    <p:sldId id="299" r:id="rId55"/>
    <p:sldId id="300" r:id="rId56"/>
    <p:sldId id="298" r:id="rId57"/>
    <p:sldId id="301" r:id="rId58"/>
    <p:sldId id="304" r:id="rId59"/>
    <p:sldId id="302" r:id="rId60"/>
    <p:sldId id="303" r:id="rId61"/>
    <p:sldId id="305" r:id="rId62"/>
    <p:sldId id="306" r:id="rId63"/>
    <p:sldId id="307" r:id="rId64"/>
    <p:sldId id="308" r:id="rId65"/>
    <p:sldId id="309" r:id="rId66"/>
    <p:sldId id="310" r:id="rId67"/>
    <p:sldId id="311" r:id="rId68"/>
    <p:sldId id="312" r:id="rId69"/>
    <p:sldId id="313" r:id="rId70"/>
    <p:sldId id="314" r:id="rId71"/>
    <p:sldId id="315" r:id="rId72"/>
    <p:sldId id="316" r:id="rId73"/>
    <p:sldId id="317" r:id="rId74"/>
    <p:sldId id="320" r:id="rId75"/>
    <p:sldId id="341" r:id="rId76"/>
    <p:sldId id="318" r:id="rId77"/>
    <p:sldId id="319" r:id="rId78"/>
    <p:sldId id="321" r:id="rId79"/>
    <p:sldId id="342" r:id="rId80"/>
    <p:sldId id="340" r:id="rId81"/>
    <p:sldId id="343" r:id="rId82"/>
    <p:sldId id="344" r:id="rId83"/>
    <p:sldId id="346" r:id="rId84"/>
    <p:sldId id="347" r:id="rId85"/>
    <p:sldId id="348" r:id="rId86"/>
    <p:sldId id="349" r:id="rId87"/>
    <p:sldId id="356" r:id="rId88"/>
    <p:sldId id="350" r:id="rId89"/>
    <p:sldId id="353" r:id="rId90"/>
    <p:sldId id="355" r:id="rId91"/>
    <p:sldId id="351" r:id="rId92"/>
    <p:sldId id="352" r:id="rId93"/>
    <p:sldId id="354" r:id="rId9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749" autoAdjust="0"/>
  </p:normalViewPr>
  <p:slideViewPr>
    <p:cSldViewPr snapToGrid="0">
      <p:cViewPr varScale="1">
        <p:scale>
          <a:sx n="73" d="100"/>
          <a:sy n="73" d="100"/>
        </p:scale>
        <p:origin x="-1188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D921C5-0F39-4F69-83D5-548FB3E67153}" type="datetimeFigureOut">
              <a:rPr lang="pl-PL" smtClean="0"/>
              <a:t>2019-12-05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81F68A-4BA9-462E-87FF-FF97927474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1001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09546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57701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83429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34780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44430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41642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50777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67823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25432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44111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216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5B9CA1-C8C4-481E-942E-EAD29D6EF2F8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08595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58770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85631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62563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949773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471832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263670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890303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007956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122206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32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1889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5B9CA1-C8C4-481E-942E-EAD29D6EF2F8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182671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33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535063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34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454667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35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997886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36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923327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37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386492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39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008665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40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69975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41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117437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42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734159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43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7974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5B9CA1-C8C4-481E-942E-EAD29D6EF2F8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042839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45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752642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46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955793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48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031119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50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830000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52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0500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54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583145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56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300669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57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128950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58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9039796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59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98422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5B9CA1-C8C4-481E-942E-EAD29D6EF2F8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4912433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61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491953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62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5833692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63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1306166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64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0862873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66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6125406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68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2562073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70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0507128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71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2556792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73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512844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74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24190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5B9CA1-C8C4-481E-942E-EAD29D6EF2F8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3036650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75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3826250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78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4396593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79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1705754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80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6963694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81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6456153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82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9199148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83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0529816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84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8126910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85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1597812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86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89768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5B9CA1-C8C4-481E-942E-EAD29D6EF2F8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700716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88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9543711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89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5829147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93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19739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5B9CA1-C8C4-481E-942E-EAD29D6EF2F8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36434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1F68A-4BA9-462E-87FF-FF97927474D5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6925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DCEF1FB-AF6B-474F-A188-98BD34ED1555}" type="datetimeFigureOut">
              <a:rPr lang="pl-PL" smtClean="0"/>
              <a:t>2019-12-05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F9B8EA7-44AA-416B-9C51-4588B7F2AA0E}" type="slidenum">
              <a:rPr lang="pl-PL" smtClean="0"/>
              <a:t>‹#›</a:t>
            </a:fld>
            <a:endParaRPr lang="pl-PL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3580211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F1FB-AF6B-474F-A188-98BD34ED1555}" type="datetimeFigureOut">
              <a:rPr lang="pl-PL" smtClean="0"/>
              <a:t>2019-12-05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B8EA7-44AA-416B-9C51-4588B7F2AA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6933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F1FB-AF6B-474F-A188-98BD34ED1555}" type="datetimeFigureOut">
              <a:rPr lang="pl-PL" smtClean="0"/>
              <a:t>2019-12-05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B8EA7-44AA-416B-9C51-4588B7F2AA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923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F1FB-AF6B-474F-A188-98BD34ED1555}" type="datetimeFigureOut">
              <a:rPr lang="pl-PL" smtClean="0"/>
              <a:t>2019-12-05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B8EA7-44AA-416B-9C51-4588B7F2AA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49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CEF1FB-AF6B-474F-A188-98BD34ED1555}" type="datetimeFigureOut">
              <a:rPr lang="pl-PL" smtClean="0"/>
              <a:t>2019-12-05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F9B8EA7-44AA-416B-9C51-4588B7F2AA0E}" type="slidenum">
              <a:rPr lang="pl-PL" smtClean="0"/>
              <a:t>‹#›</a:t>
            </a:fld>
            <a:endParaRPr lang="pl-P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952974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F1FB-AF6B-474F-A188-98BD34ED1555}" type="datetimeFigureOut">
              <a:rPr lang="pl-PL" smtClean="0"/>
              <a:t>2019-12-05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B8EA7-44AA-416B-9C51-4588B7F2AA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9993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F1FB-AF6B-474F-A188-98BD34ED1555}" type="datetimeFigureOut">
              <a:rPr lang="pl-PL" smtClean="0"/>
              <a:t>2019-12-05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B8EA7-44AA-416B-9C51-4588B7F2AA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1976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F1FB-AF6B-474F-A188-98BD34ED1555}" type="datetimeFigureOut">
              <a:rPr lang="pl-PL" smtClean="0"/>
              <a:t>2019-12-05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B8EA7-44AA-416B-9C51-4588B7F2AA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9788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F1FB-AF6B-474F-A188-98BD34ED1555}" type="datetimeFigureOut">
              <a:rPr lang="pl-PL" smtClean="0"/>
              <a:t>2019-12-05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B8EA7-44AA-416B-9C51-4588B7F2AA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4531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CEF1FB-AF6B-474F-A188-98BD34ED1555}" type="datetimeFigureOut">
              <a:rPr lang="pl-PL" smtClean="0"/>
              <a:t>2019-12-05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F9B8EA7-44AA-416B-9C51-4588B7F2AA0E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90614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CEF1FB-AF6B-474F-A188-98BD34ED1555}" type="datetimeFigureOut">
              <a:rPr lang="pl-PL" smtClean="0"/>
              <a:t>2019-12-05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F9B8EA7-44AA-416B-9C51-4588B7F2AA0E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58649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DCEF1FB-AF6B-474F-A188-98BD34ED1555}" type="datetimeFigureOut">
              <a:rPr lang="pl-PL" smtClean="0"/>
              <a:t>2019-12-05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BF9B8EA7-44AA-416B-9C51-4588B7F2AA0E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67509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dziennik.lublin.uw.gov.pl/Compatible/Details?Oid=46127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edziennik.lublin.uw.gov.pl/Compatible/Details?Oid=49645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9683099-35E7-45B9-85C0-D39BF4FE61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/>
          <a:lstStyle/>
          <a:p>
            <a:r>
              <a:rPr lang="pl-PL" sz="5400" dirty="0"/>
              <a:t>Prawo administracyjne</a:t>
            </a:r>
          </a:p>
        </p:txBody>
      </p:sp>
    </p:spTree>
    <p:extLst>
      <p:ext uri="{BB962C8B-B14F-4D97-AF65-F5344CB8AC3E}">
        <p14:creationId xmlns:p14="http://schemas.microsoft.com/office/powerpoint/2010/main" val="2470586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EFA9A0F-4854-428C-93B3-535D9C79B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77957"/>
          </a:xfrm>
        </p:spPr>
        <p:txBody>
          <a:bodyPr/>
          <a:lstStyle/>
          <a:p>
            <a:r>
              <a:rPr lang="pl-PL" dirty="0"/>
              <a:t>Władze JST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99AAD86-56A6-46E8-9358-34F91C220B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81809"/>
            <a:ext cx="9601200" cy="3985591"/>
          </a:xfrm>
        </p:spPr>
        <p:txBody>
          <a:bodyPr/>
          <a:lstStyle/>
          <a:p>
            <a:r>
              <a:rPr lang="pl-PL" b="1" dirty="0"/>
              <a:t>Art. 3 EKSL</a:t>
            </a:r>
          </a:p>
          <a:p>
            <a:pPr marL="0" indent="0">
              <a:buNone/>
            </a:pPr>
            <a:r>
              <a:rPr lang="pl-PL" dirty="0"/>
              <a:t>1. Samorząd lokalny oznacza prawo i zdolność społeczności lokalnych, w granicach określonych prawem, do kierowania i zarządzania zasadniczą częścią spraw publicznych na ich własną odpowiedzialność i w interesie ich mieszkańców.</a:t>
            </a:r>
            <a:br>
              <a:rPr lang="pl-PL" dirty="0"/>
            </a:br>
            <a:r>
              <a:rPr lang="pl-PL" dirty="0"/>
              <a:t>2. Prawo to jest realizowane przez rady lub zgromadzenia, w których skład wchodzą członkowie wybierani w wyborach wolnych, tajnych, równych, bezpośrednich i powszechnych i które mogą dysponować organami wykonawczymi im podlegającymi. Przepis ten nie wyklucza możliwości odwołania się do zgromadzeń obywateli, referendum lub każdej innej formy bezpośredniego uczestnictwa obywateli, jeśli ustawa dopuszcza takie rozwiązanie.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48924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C6402AB-5D0C-4119-92A8-836E80EB0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30965"/>
          </a:xfrm>
        </p:spPr>
        <p:txBody>
          <a:bodyPr/>
          <a:lstStyle/>
          <a:p>
            <a:r>
              <a:rPr lang="pl-PL" dirty="0"/>
              <a:t>Władze JST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8D13FAD2-DC97-49C1-B2BD-9D22BF265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16765"/>
            <a:ext cx="9601200" cy="3581400"/>
          </a:xfrm>
        </p:spPr>
        <p:txBody>
          <a:bodyPr>
            <a:normAutofit lnSpcReduction="10000"/>
          </a:bodyPr>
          <a:lstStyle/>
          <a:p>
            <a:r>
              <a:rPr lang="pl-PL" dirty="0"/>
              <a:t>Formy sprawowania władzy:</a:t>
            </a:r>
            <a:br>
              <a:rPr lang="pl-PL" dirty="0"/>
            </a:br>
            <a:endParaRPr lang="pl-PL" dirty="0"/>
          </a:p>
          <a:p>
            <a:pPr lvl="1"/>
            <a:r>
              <a:rPr lang="pl-PL" dirty="0"/>
              <a:t>Demokracja bezpośrednia</a:t>
            </a:r>
          </a:p>
          <a:p>
            <a:pPr lvl="2"/>
            <a:r>
              <a:rPr lang="pl-PL" dirty="0"/>
              <a:t>Referendum lokalne</a:t>
            </a:r>
          </a:p>
          <a:p>
            <a:pPr lvl="2"/>
            <a:r>
              <a:rPr lang="pl-PL" dirty="0"/>
              <a:t>Wybory</a:t>
            </a:r>
          </a:p>
          <a:p>
            <a:pPr lvl="2"/>
            <a:r>
              <a:rPr lang="pl-PL" dirty="0"/>
              <a:t>Konsultacje społeczne</a:t>
            </a:r>
          </a:p>
          <a:p>
            <a:pPr lvl="2"/>
            <a:r>
              <a:rPr lang="pl-PL" dirty="0"/>
              <a:t>Zebrania wiejskie </a:t>
            </a:r>
            <a:br>
              <a:rPr lang="pl-PL" dirty="0"/>
            </a:br>
            <a:endParaRPr lang="pl-PL" dirty="0"/>
          </a:p>
          <a:p>
            <a:pPr lvl="1"/>
            <a:r>
              <a:rPr lang="pl-PL" dirty="0"/>
              <a:t>Demokracje przedstawicielską </a:t>
            </a:r>
          </a:p>
          <a:p>
            <a:pPr lvl="2"/>
            <a:r>
              <a:rPr lang="pl-PL" dirty="0"/>
              <a:t>Podejmowanie decyzji przez przedstawicieli wybranych w demokratycznych wyborach</a:t>
            </a:r>
          </a:p>
        </p:txBody>
      </p:sp>
    </p:spTree>
    <p:extLst>
      <p:ext uri="{BB962C8B-B14F-4D97-AF65-F5344CB8AC3E}">
        <p14:creationId xmlns:p14="http://schemas.microsoft.com/office/powerpoint/2010/main" val="980718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9485DA84-CB73-4E5E-9864-2460CE2805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7D49185E-361A-421B-8F2D-11C7FFC686F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4B85BAA-C37F-44B4-B427-B4F10EBB41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826240" y="-4668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EDC4EE06-D7B4-4FAC-A561-38A1C38023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6494325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9018D83B-903C-4782-B1BB-A45164A71F6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826240" y="6494325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8785589A-A5AC-409A-B2A2-24D871B4CEF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60867" y="158782"/>
            <a:ext cx="11870265" cy="65378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Obraz 2" descr="Obraz zawierający zrzut ekranu&#10;&#10;Opis wygenerowany automatycznie">
            <a:extLst>
              <a:ext uri="{FF2B5EF4-FFF2-40B4-BE49-F238E27FC236}">
                <a16:creationId xmlns:a16="http://schemas.microsoft.com/office/drawing/2014/main" xmlns="" id="{983FF0D0-8218-4CB7-BA6B-A6E22EDFB5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37" y="480515"/>
            <a:ext cx="10203124" cy="5892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90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D62F346-DE70-4813-B003-7DD925B91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76739"/>
          </a:xfrm>
        </p:spPr>
        <p:txBody>
          <a:bodyPr/>
          <a:lstStyle/>
          <a:p>
            <a:r>
              <a:rPr lang="pl-PL" dirty="0"/>
              <a:t>Referendum lokalne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22746414-0FC9-4773-9F6B-0C85AC9C5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62539"/>
            <a:ext cx="9601200" cy="4104861"/>
          </a:xfrm>
        </p:spPr>
        <p:txBody>
          <a:bodyPr/>
          <a:lstStyle/>
          <a:p>
            <a:r>
              <a:rPr lang="pl-PL" dirty="0"/>
              <a:t>Ustawa z dnia 15 września 2000 r. o referendum lokalnym</a:t>
            </a:r>
          </a:p>
          <a:p>
            <a:r>
              <a:rPr lang="pl-PL" dirty="0"/>
              <a:t>Wyrażenie w drodze głosowania woli mieszkańców co do sposobu rozstrzygnięcia sprawy dotyczącej tej wspólnoty (ujęcie materialne)</a:t>
            </a:r>
          </a:p>
          <a:p>
            <a:r>
              <a:rPr lang="pl-PL" dirty="0"/>
              <a:t>Udzielenie na urzędowej karcie do głosowania pozytywnej lub negatywnej odpowiedzi na postawione pytanie/pytania albo na dokonaniu wyboru pomiędzy zaproponowanymi wariantami (ujęcie formalne) </a:t>
            </a:r>
          </a:p>
          <a:p>
            <a:r>
              <a:rPr lang="pl-PL" dirty="0"/>
              <a:t>Wiążący charakter </a:t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r>
              <a:rPr lang="pl-PL" dirty="0"/>
              <a:t>Art. 11. 1. Mieszkańcy gminy podejmują rozstrzygnięcia w głosowaniu powszechnym (poprzez wybory i referendum) lub za pośrednictwem organów gminy.</a:t>
            </a:r>
          </a:p>
          <a:p>
            <a:r>
              <a:rPr lang="pl-PL" dirty="0">
                <a:hlinkClick r:id="rId3"/>
              </a:rPr>
              <a:t>Uchwała</a:t>
            </a: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15075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FF48C5F-9D4C-4816-8CCB-9535567EC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43000"/>
          </a:xfrm>
        </p:spPr>
        <p:txBody>
          <a:bodyPr/>
          <a:lstStyle/>
          <a:p>
            <a:r>
              <a:rPr lang="pl-PL" dirty="0"/>
              <a:t>Referendum lokalne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6EE63287-4846-4799-9BBA-57B7DEE1BF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28800"/>
            <a:ext cx="9601200" cy="4462669"/>
          </a:xfrm>
        </p:spPr>
        <p:txBody>
          <a:bodyPr>
            <a:normAutofit lnSpcReduction="10000"/>
          </a:bodyPr>
          <a:lstStyle/>
          <a:p>
            <a:r>
              <a:rPr lang="pl-PL" dirty="0"/>
              <a:t>Inicjatorzy:</a:t>
            </a:r>
          </a:p>
          <a:p>
            <a:pPr lvl="1"/>
            <a:r>
              <a:rPr lang="pl-PL" dirty="0"/>
              <a:t>Organy stanowiący i kontrolny JST</a:t>
            </a:r>
          </a:p>
          <a:p>
            <a:pPr lvl="1"/>
            <a:r>
              <a:rPr lang="pl-PL" dirty="0"/>
              <a:t>Mieszkańcy (10%, 5%) </a:t>
            </a:r>
          </a:p>
          <a:p>
            <a:r>
              <a:rPr lang="pl-PL" dirty="0"/>
              <a:t>Zakres przedmiotowy:</a:t>
            </a:r>
          </a:p>
          <a:p>
            <a:pPr lvl="1"/>
            <a:r>
              <a:rPr lang="pl-PL" dirty="0"/>
              <a:t>W przedmiocie sposobu rozstrzygnięcia sprawy dotyczącej wspólnoty, mieszczącej się w zakresie zadań i kompetencji organów danej JST </a:t>
            </a:r>
          </a:p>
          <a:p>
            <a:pPr lvl="1"/>
            <a:r>
              <a:rPr lang="pl-PL" dirty="0"/>
              <a:t>Samoopodatkowanie się mieszkańców (art. 7)</a:t>
            </a:r>
          </a:p>
          <a:p>
            <a:pPr lvl="1"/>
            <a:r>
              <a:rPr lang="pl-PL" dirty="0"/>
              <a:t>W innych istotnych sprawach, dotyczących społecznych, gospodarczych lub kulturowych więzi łączących tę wspólnotę </a:t>
            </a:r>
          </a:p>
          <a:p>
            <a:pPr lvl="1"/>
            <a:r>
              <a:rPr lang="pl-PL" dirty="0"/>
              <a:t>Odwołanie organu stanowiącego JST</a:t>
            </a:r>
          </a:p>
          <a:p>
            <a:pPr lvl="1"/>
            <a:r>
              <a:rPr lang="pl-PL" dirty="0"/>
              <a:t>Odwołanie organu wykonawczego gminy </a:t>
            </a:r>
          </a:p>
          <a:p>
            <a:pPr lvl="1"/>
            <a:endParaRPr lang="pl-PL" dirty="0"/>
          </a:p>
          <a:p>
            <a:r>
              <a:rPr lang="pl-PL" dirty="0"/>
              <a:t>Obligatoryjne i fakultatywne referenda </a:t>
            </a:r>
          </a:p>
        </p:txBody>
      </p:sp>
    </p:spTree>
    <p:extLst>
      <p:ext uri="{BB962C8B-B14F-4D97-AF65-F5344CB8AC3E}">
        <p14:creationId xmlns:p14="http://schemas.microsoft.com/office/powerpoint/2010/main" val="27461743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9485DA84-CB73-4E5E-9864-2460CE2805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7D49185E-361A-421B-8F2D-11C7FFC686F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4B85BAA-C37F-44B4-B427-B4F10EBB41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826240" y="-4668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EDC4EE06-D7B4-4FAC-A561-38A1C38023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6494325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9018D83B-903C-4782-B1BB-A45164A71F6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826240" y="6494325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8785589A-A5AC-409A-B2A2-24D871B4CEF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60867" y="158782"/>
            <a:ext cx="11870265" cy="65378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xmlns="" id="{D23B5D37-A732-4ECC-9817-6998DB665F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600" y="577866"/>
            <a:ext cx="11226799" cy="56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424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A1AEE85-5193-4CBE-AF47-E0180D3C3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2742" y="105987"/>
            <a:ext cx="9601200" cy="6332883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/>
              <a:t>Pismo informujące o zamiarze wystąpienia z inicjatywą referendalną 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Wniosek o podanie liczby mieszkańców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Przekazanie informacji mieszkańcom</a:t>
            </a:r>
          </a:p>
          <a:p>
            <a:pPr marL="0" indent="0" algn="ctr">
              <a:buNone/>
            </a:pPr>
            <a:r>
              <a:rPr lang="pl-PL" dirty="0"/>
              <a:t>                            60 dni</a:t>
            </a:r>
          </a:p>
          <a:p>
            <a:pPr marL="0" indent="0" algn="ctr">
              <a:buNone/>
            </a:pPr>
            <a:r>
              <a:rPr lang="pl-PL" dirty="0"/>
              <a:t>Zbieranie podpisów 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Wniosek o przeprowadzenie referendum</a:t>
            </a:r>
          </a:p>
        </p:txBody>
      </p:sp>
      <p:sp>
        <p:nvSpPr>
          <p:cNvPr id="5" name="Strzałka: w dół 4">
            <a:extLst>
              <a:ext uri="{FF2B5EF4-FFF2-40B4-BE49-F238E27FC236}">
                <a16:creationId xmlns:a16="http://schemas.microsoft.com/office/drawing/2014/main" xmlns="" id="{CA89ADA1-6DE8-4BBB-8243-9FF51E5C5546}"/>
              </a:ext>
            </a:extLst>
          </p:cNvPr>
          <p:cNvSpPr/>
          <p:nvPr/>
        </p:nvSpPr>
        <p:spPr>
          <a:xfrm>
            <a:off x="5999918" y="523461"/>
            <a:ext cx="546655" cy="4969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trzałka: w dół 5">
            <a:extLst>
              <a:ext uri="{FF2B5EF4-FFF2-40B4-BE49-F238E27FC236}">
                <a16:creationId xmlns:a16="http://schemas.microsoft.com/office/drawing/2014/main" xmlns="" id="{99032BB9-5EA8-419B-9EDD-10FE1FEB343C}"/>
              </a:ext>
            </a:extLst>
          </p:cNvPr>
          <p:cNvSpPr/>
          <p:nvPr/>
        </p:nvSpPr>
        <p:spPr>
          <a:xfrm>
            <a:off x="5999917" y="1382367"/>
            <a:ext cx="546656" cy="4969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Strzałka: w dół 6">
            <a:extLst>
              <a:ext uri="{FF2B5EF4-FFF2-40B4-BE49-F238E27FC236}">
                <a16:creationId xmlns:a16="http://schemas.microsoft.com/office/drawing/2014/main" xmlns="" id="{C4F10221-C479-494F-BF6B-FCB97AA2E410}"/>
              </a:ext>
            </a:extLst>
          </p:cNvPr>
          <p:cNvSpPr/>
          <p:nvPr/>
        </p:nvSpPr>
        <p:spPr>
          <a:xfrm>
            <a:off x="6011514" y="2223052"/>
            <a:ext cx="523461" cy="5963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Strzałka: w dół 7">
            <a:extLst>
              <a:ext uri="{FF2B5EF4-FFF2-40B4-BE49-F238E27FC236}">
                <a16:creationId xmlns:a16="http://schemas.microsoft.com/office/drawing/2014/main" xmlns="" id="{6CBE1C5D-6E6C-4CA5-83E9-4B3CB6D58576}"/>
              </a:ext>
            </a:extLst>
          </p:cNvPr>
          <p:cNvSpPr/>
          <p:nvPr/>
        </p:nvSpPr>
        <p:spPr>
          <a:xfrm>
            <a:off x="6023112" y="3130826"/>
            <a:ext cx="523461" cy="5963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trzałka: w lewo, w prawo i w górę 8">
            <a:extLst>
              <a:ext uri="{FF2B5EF4-FFF2-40B4-BE49-F238E27FC236}">
                <a16:creationId xmlns:a16="http://schemas.microsoft.com/office/drawing/2014/main" xmlns="" id="{54C9A819-76C8-4D3B-A5A0-32281805B987}"/>
              </a:ext>
            </a:extLst>
          </p:cNvPr>
          <p:cNvSpPr/>
          <p:nvPr/>
        </p:nvSpPr>
        <p:spPr>
          <a:xfrm rot="10800000">
            <a:off x="1941439" y="5014273"/>
            <a:ext cx="1298713" cy="742121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Strzałka: w dół 11">
            <a:extLst>
              <a:ext uri="{FF2B5EF4-FFF2-40B4-BE49-F238E27FC236}">
                <a16:creationId xmlns:a16="http://schemas.microsoft.com/office/drawing/2014/main" xmlns="" id="{82988FB3-159D-4CC5-92A0-C05FC06D9DCC}"/>
              </a:ext>
            </a:extLst>
          </p:cNvPr>
          <p:cNvSpPr/>
          <p:nvPr/>
        </p:nvSpPr>
        <p:spPr>
          <a:xfrm rot="2617177">
            <a:off x="3139727" y="3830216"/>
            <a:ext cx="609600" cy="7768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xmlns="" id="{165B7C28-5B2E-424F-8994-4FA67451202C}"/>
              </a:ext>
            </a:extLst>
          </p:cNvPr>
          <p:cNvSpPr txBox="1"/>
          <p:nvPr/>
        </p:nvSpPr>
        <p:spPr>
          <a:xfrm>
            <a:off x="2039601" y="4386939"/>
            <a:ext cx="1338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Kontrola komisarza</a:t>
            </a:r>
          </a:p>
        </p:txBody>
      </p:sp>
      <p:sp>
        <p:nvSpPr>
          <p:cNvPr id="14" name="Strzałka: w dół 13">
            <a:extLst>
              <a:ext uri="{FF2B5EF4-FFF2-40B4-BE49-F238E27FC236}">
                <a16:creationId xmlns:a16="http://schemas.microsoft.com/office/drawing/2014/main" xmlns="" id="{BB47AD80-BEDA-43E8-ADC9-FCA341D392CB}"/>
              </a:ext>
            </a:extLst>
          </p:cNvPr>
          <p:cNvSpPr/>
          <p:nvPr/>
        </p:nvSpPr>
        <p:spPr>
          <a:xfrm rot="16200000">
            <a:off x="8696590" y="3404601"/>
            <a:ext cx="513034" cy="79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xmlns="" id="{35690A7E-675C-429A-9A21-B70CEFE282C8}"/>
              </a:ext>
            </a:extLst>
          </p:cNvPr>
          <p:cNvSpPr txBox="1"/>
          <p:nvPr/>
        </p:nvSpPr>
        <p:spPr>
          <a:xfrm>
            <a:off x="9525196" y="3411815"/>
            <a:ext cx="23037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Kontrola specjalnej komisji 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788A6892-9036-4016-B414-4239CE5C5AB1}"/>
              </a:ext>
            </a:extLst>
          </p:cNvPr>
          <p:cNvSpPr txBox="1"/>
          <p:nvPr/>
        </p:nvSpPr>
        <p:spPr>
          <a:xfrm>
            <a:off x="817170" y="5033270"/>
            <a:ext cx="1298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odmowa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A986ED14-7010-4A9C-9917-8158A0E9C234}"/>
              </a:ext>
            </a:extLst>
          </p:cNvPr>
          <p:cNvSpPr txBox="1"/>
          <p:nvPr/>
        </p:nvSpPr>
        <p:spPr>
          <a:xfrm>
            <a:off x="2195352" y="5960104"/>
            <a:ext cx="1101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 Zwrot</a:t>
            </a:r>
          </a:p>
          <a:p>
            <a:r>
              <a:rPr lang="pl-PL" dirty="0"/>
              <a:t>(14 dni) 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xmlns="" id="{51845C72-DE73-45F0-8C57-4D036B8563E2}"/>
              </a:ext>
            </a:extLst>
          </p:cNvPr>
          <p:cNvSpPr txBox="1"/>
          <p:nvPr/>
        </p:nvSpPr>
        <p:spPr>
          <a:xfrm>
            <a:off x="3531833" y="4894770"/>
            <a:ext cx="2066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Postanowienie o przeprowadzeniu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xmlns="" id="{341B7077-33C0-4250-B500-68B4BE5AA90E}"/>
              </a:ext>
            </a:extLst>
          </p:cNvPr>
          <p:cNvSpPr txBox="1"/>
          <p:nvPr/>
        </p:nvSpPr>
        <p:spPr>
          <a:xfrm>
            <a:off x="3186716" y="4588397"/>
            <a:ext cx="840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30 dni</a:t>
            </a:r>
          </a:p>
        </p:txBody>
      </p:sp>
      <p:sp>
        <p:nvSpPr>
          <p:cNvPr id="15" name="Strzałka: w dół 14">
            <a:extLst>
              <a:ext uri="{FF2B5EF4-FFF2-40B4-BE49-F238E27FC236}">
                <a16:creationId xmlns:a16="http://schemas.microsoft.com/office/drawing/2014/main" xmlns="" id="{DA8A6091-52B8-47CF-80A7-8B06772FAEA6}"/>
              </a:ext>
            </a:extLst>
          </p:cNvPr>
          <p:cNvSpPr/>
          <p:nvPr/>
        </p:nvSpPr>
        <p:spPr>
          <a:xfrm rot="18954123">
            <a:off x="5410046" y="5565439"/>
            <a:ext cx="552399" cy="8265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xmlns="" id="{B47B5854-3BE5-471E-B668-9C80963FB980}"/>
              </a:ext>
            </a:extLst>
          </p:cNvPr>
          <p:cNvSpPr txBox="1"/>
          <p:nvPr/>
        </p:nvSpPr>
        <p:spPr>
          <a:xfrm>
            <a:off x="5872531" y="6306540"/>
            <a:ext cx="1570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referendum</a:t>
            </a:r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xmlns="" id="{B46A9764-813A-41D1-951F-B9CA02D9AEF0}"/>
              </a:ext>
            </a:extLst>
          </p:cNvPr>
          <p:cNvSpPr txBox="1"/>
          <p:nvPr/>
        </p:nvSpPr>
        <p:spPr>
          <a:xfrm>
            <a:off x="6036188" y="5200667"/>
            <a:ext cx="1366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kampania</a:t>
            </a:r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xmlns="" id="{B5D45C39-2E59-47B9-AB3C-804395ACD9FF}"/>
              </a:ext>
            </a:extLst>
          </p:cNvPr>
          <p:cNvSpPr txBox="1"/>
          <p:nvPr/>
        </p:nvSpPr>
        <p:spPr>
          <a:xfrm>
            <a:off x="6151418" y="5654170"/>
            <a:ext cx="891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50 dni</a:t>
            </a:r>
          </a:p>
        </p:txBody>
      </p:sp>
      <p:sp>
        <p:nvSpPr>
          <p:cNvPr id="21" name="pole tekstowe 20">
            <a:extLst>
              <a:ext uri="{FF2B5EF4-FFF2-40B4-BE49-F238E27FC236}">
                <a16:creationId xmlns:a16="http://schemas.microsoft.com/office/drawing/2014/main" xmlns="" id="{486813E0-81C2-4F2C-8C0C-619EF131194A}"/>
              </a:ext>
            </a:extLst>
          </p:cNvPr>
          <p:cNvSpPr txBox="1"/>
          <p:nvPr/>
        </p:nvSpPr>
        <p:spPr>
          <a:xfrm>
            <a:off x="10635357" y="5904429"/>
            <a:ext cx="13782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Uchwała o odrzuceniu</a:t>
            </a:r>
          </a:p>
        </p:txBody>
      </p:sp>
      <p:sp>
        <p:nvSpPr>
          <p:cNvPr id="22" name="pole tekstowe 21">
            <a:extLst>
              <a:ext uri="{FF2B5EF4-FFF2-40B4-BE49-F238E27FC236}">
                <a16:creationId xmlns:a16="http://schemas.microsoft.com/office/drawing/2014/main" xmlns="" id="{57B139BF-8FF2-40F6-93E2-BA3C2F1ECE27}"/>
              </a:ext>
            </a:extLst>
          </p:cNvPr>
          <p:cNvSpPr txBox="1"/>
          <p:nvPr/>
        </p:nvSpPr>
        <p:spPr>
          <a:xfrm>
            <a:off x="8021237" y="5386799"/>
            <a:ext cx="26371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Uchwała o przeprowadzeniu</a:t>
            </a:r>
          </a:p>
        </p:txBody>
      </p:sp>
      <p:sp>
        <p:nvSpPr>
          <p:cNvPr id="24" name="Strzałka: w dół 23">
            <a:extLst>
              <a:ext uri="{FF2B5EF4-FFF2-40B4-BE49-F238E27FC236}">
                <a16:creationId xmlns:a16="http://schemas.microsoft.com/office/drawing/2014/main" xmlns="" id="{A2705D1F-93F3-4F44-83B8-A4A7FAF063AE}"/>
              </a:ext>
            </a:extLst>
          </p:cNvPr>
          <p:cNvSpPr/>
          <p:nvPr/>
        </p:nvSpPr>
        <p:spPr>
          <a:xfrm rot="3170233">
            <a:off x="7144975" y="5586138"/>
            <a:ext cx="536442" cy="8478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Strzałka: w dół 24">
            <a:extLst>
              <a:ext uri="{FF2B5EF4-FFF2-40B4-BE49-F238E27FC236}">
                <a16:creationId xmlns:a16="http://schemas.microsoft.com/office/drawing/2014/main" xmlns="" id="{C84C38AB-C98D-4629-AC21-A7458CA44381}"/>
              </a:ext>
            </a:extLst>
          </p:cNvPr>
          <p:cNvSpPr/>
          <p:nvPr/>
        </p:nvSpPr>
        <p:spPr>
          <a:xfrm rot="19988781">
            <a:off x="10415372" y="5224478"/>
            <a:ext cx="554430" cy="6315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6" name="Strzałka: w dół 25">
            <a:extLst>
              <a:ext uri="{FF2B5EF4-FFF2-40B4-BE49-F238E27FC236}">
                <a16:creationId xmlns:a16="http://schemas.microsoft.com/office/drawing/2014/main" xmlns="" id="{7D155D67-C78B-4237-85FF-01B6E3ACF7E3}"/>
              </a:ext>
            </a:extLst>
          </p:cNvPr>
          <p:cNvSpPr/>
          <p:nvPr/>
        </p:nvSpPr>
        <p:spPr>
          <a:xfrm rot="3276461">
            <a:off x="9472863" y="5064620"/>
            <a:ext cx="530592" cy="6463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7" name="pole tekstowe 26">
            <a:extLst>
              <a:ext uri="{FF2B5EF4-FFF2-40B4-BE49-F238E27FC236}">
                <a16:creationId xmlns:a16="http://schemas.microsoft.com/office/drawing/2014/main" xmlns="" id="{6E52D1D1-861B-49C3-B596-782A405CBA01}"/>
              </a:ext>
            </a:extLst>
          </p:cNvPr>
          <p:cNvSpPr txBox="1"/>
          <p:nvPr/>
        </p:nvSpPr>
        <p:spPr>
          <a:xfrm>
            <a:off x="754369" y="1594152"/>
            <a:ext cx="25179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/>
              <a:t>Procedura –na wniosek mieszkańców</a:t>
            </a:r>
          </a:p>
        </p:txBody>
      </p:sp>
      <p:sp>
        <p:nvSpPr>
          <p:cNvPr id="28" name="Strzałka: w prawo 27">
            <a:extLst>
              <a:ext uri="{FF2B5EF4-FFF2-40B4-BE49-F238E27FC236}">
                <a16:creationId xmlns:a16="http://schemas.microsoft.com/office/drawing/2014/main" xmlns="" id="{508B678B-91D1-4C88-BB0F-27CA4C855A5C}"/>
              </a:ext>
            </a:extLst>
          </p:cNvPr>
          <p:cNvSpPr/>
          <p:nvPr/>
        </p:nvSpPr>
        <p:spPr>
          <a:xfrm>
            <a:off x="7402815" y="2650431"/>
            <a:ext cx="625605" cy="5333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9" name="pole tekstowe 28">
            <a:extLst>
              <a:ext uri="{FF2B5EF4-FFF2-40B4-BE49-F238E27FC236}">
                <a16:creationId xmlns:a16="http://schemas.microsoft.com/office/drawing/2014/main" xmlns="" id="{ABFB7C15-B95C-45B5-9883-6A8CB68D18DB}"/>
              </a:ext>
            </a:extLst>
          </p:cNvPr>
          <p:cNvSpPr txBox="1"/>
          <p:nvPr/>
        </p:nvSpPr>
        <p:spPr>
          <a:xfrm>
            <a:off x="8258857" y="2628261"/>
            <a:ext cx="1481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Zniszczenie kart</a:t>
            </a:r>
          </a:p>
        </p:txBody>
      </p:sp>
      <p:sp>
        <p:nvSpPr>
          <p:cNvPr id="30" name="Strzałka: w dół 29">
            <a:extLst>
              <a:ext uri="{FF2B5EF4-FFF2-40B4-BE49-F238E27FC236}">
                <a16:creationId xmlns:a16="http://schemas.microsoft.com/office/drawing/2014/main" xmlns="" id="{137771F7-7E2F-460E-B806-D626C205DD82}"/>
              </a:ext>
            </a:extLst>
          </p:cNvPr>
          <p:cNvSpPr/>
          <p:nvPr/>
        </p:nvSpPr>
        <p:spPr>
          <a:xfrm>
            <a:off x="10653347" y="3895511"/>
            <a:ext cx="454757" cy="5130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1" name="pole tekstowe 30">
            <a:extLst>
              <a:ext uri="{FF2B5EF4-FFF2-40B4-BE49-F238E27FC236}">
                <a16:creationId xmlns:a16="http://schemas.microsoft.com/office/drawing/2014/main" xmlns="" id="{2A3A2D4B-9B5D-4D57-9C80-288DCE77143A}"/>
              </a:ext>
            </a:extLst>
          </p:cNvPr>
          <p:cNvSpPr txBox="1"/>
          <p:nvPr/>
        </p:nvSpPr>
        <p:spPr>
          <a:xfrm>
            <a:off x="10108008" y="4541842"/>
            <a:ext cx="17295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Przekazanie osik</a:t>
            </a:r>
          </a:p>
        </p:txBody>
      </p:sp>
      <p:sp>
        <p:nvSpPr>
          <p:cNvPr id="32" name="pole tekstowe 31">
            <a:extLst>
              <a:ext uri="{FF2B5EF4-FFF2-40B4-BE49-F238E27FC236}">
                <a16:creationId xmlns:a16="http://schemas.microsoft.com/office/drawing/2014/main" xmlns="" id="{E3F160DC-ABF3-4A84-85E8-D709DC73F10E}"/>
              </a:ext>
            </a:extLst>
          </p:cNvPr>
          <p:cNvSpPr txBox="1"/>
          <p:nvPr/>
        </p:nvSpPr>
        <p:spPr>
          <a:xfrm>
            <a:off x="9961196" y="5304083"/>
            <a:ext cx="7716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30 dni</a:t>
            </a:r>
          </a:p>
        </p:txBody>
      </p:sp>
      <p:pic>
        <p:nvPicPr>
          <p:cNvPr id="34" name="Obraz 33">
            <a:extLst>
              <a:ext uri="{FF2B5EF4-FFF2-40B4-BE49-F238E27FC236}">
                <a16:creationId xmlns:a16="http://schemas.microsoft.com/office/drawing/2014/main" xmlns="" id="{21EE191F-2046-4D14-A4F9-EE94B341ED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10605034" y="2725822"/>
            <a:ext cx="548688" cy="560881"/>
          </a:xfrm>
          <a:prstGeom prst="rect">
            <a:avLst/>
          </a:prstGeom>
        </p:spPr>
      </p:pic>
      <p:sp>
        <p:nvSpPr>
          <p:cNvPr id="35" name="pole tekstowe 34">
            <a:extLst>
              <a:ext uri="{FF2B5EF4-FFF2-40B4-BE49-F238E27FC236}">
                <a16:creationId xmlns:a16="http://schemas.microsoft.com/office/drawing/2014/main" xmlns="" id="{7E555569-42D3-4B96-91F1-4C8850B57661}"/>
              </a:ext>
            </a:extLst>
          </p:cNvPr>
          <p:cNvSpPr txBox="1"/>
          <p:nvPr/>
        </p:nvSpPr>
        <p:spPr>
          <a:xfrm>
            <a:off x="10465278" y="1977116"/>
            <a:ext cx="1419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 Zwrot </a:t>
            </a:r>
            <a:br>
              <a:rPr lang="pl-PL" dirty="0"/>
            </a:br>
            <a:r>
              <a:rPr lang="pl-PL" dirty="0"/>
              <a:t>(14 dni)</a:t>
            </a:r>
          </a:p>
        </p:txBody>
      </p:sp>
    </p:spTree>
    <p:extLst>
      <p:ext uri="{BB962C8B-B14F-4D97-AF65-F5344CB8AC3E}">
        <p14:creationId xmlns:p14="http://schemas.microsoft.com/office/powerpoint/2010/main" val="30118126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ABDA281D-7D45-4529-8BF1-4E8307CF49F0}"/>
              </a:ext>
            </a:extLst>
          </p:cNvPr>
          <p:cNvSpPr txBox="1"/>
          <p:nvPr/>
        </p:nvSpPr>
        <p:spPr>
          <a:xfrm>
            <a:off x="4929806" y="412549"/>
            <a:ext cx="25311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Podjęcie uchwały</a:t>
            </a:r>
          </a:p>
        </p:txBody>
      </p:sp>
      <p:sp>
        <p:nvSpPr>
          <p:cNvPr id="3" name="Strzałka: w dół 2">
            <a:extLst>
              <a:ext uri="{FF2B5EF4-FFF2-40B4-BE49-F238E27FC236}">
                <a16:creationId xmlns:a16="http://schemas.microsoft.com/office/drawing/2014/main" xmlns="" id="{2FBF25CD-C8BF-4FD3-A0FF-00B1022F695B}"/>
              </a:ext>
            </a:extLst>
          </p:cNvPr>
          <p:cNvSpPr/>
          <p:nvPr/>
        </p:nvSpPr>
        <p:spPr>
          <a:xfrm>
            <a:off x="5705060" y="1020417"/>
            <a:ext cx="609600" cy="7951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E1C59444-8C90-4B39-941B-3BA61161B6AE}"/>
              </a:ext>
            </a:extLst>
          </p:cNvPr>
          <p:cNvSpPr txBox="1"/>
          <p:nvPr/>
        </p:nvSpPr>
        <p:spPr>
          <a:xfrm>
            <a:off x="4871378" y="2127619"/>
            <a:ext cx="2648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Publikacje uchwały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339CB524-8287-4A5E-B4B5-042651AB7E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6261" y="2757675"/>
            <a:ext cx="707197" cy="847417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79F607FE-BA04-4925-BD63-0C92BA734BBA}"/>
              </a:ext>
            </a:extLst>
          </p:cNvPr>
          <p:cNvSpPr txBox="1"/>
          <p:nvPr/>
        </p:nvSpPr>
        <p:spPr>
          <a:xfrm>
            <a:off x="5181600" y="3842689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referendum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xmlns="" id="{365A5296-62A6-427F-A62D-8B803B169735}"/>
              </a:ext>
            </a:extLst>
          </p:cNvPr>
          <p:cNvSpPr txBox="1"/>
          <p:nvPr/>
        </p:nvSpPr>
        <p:spPr>
          <a:xfrm>
            <a:off x="6871248" y="2950550"/>
            <a:ext cx="1179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50 dni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xmlns="" id="{8944D4B4-8AAE-4B82-BCA0-8A69C200E262}"/>
              </a:ext>
            </a:extLst>
          </p:cNvPr>
          <p:cNvSpPr txBox="1"/>
          <p:nvPr/>
        </p:nvSpPr>
        <p:spPr>
          <a:xfrm>
            <a:off x="7308573" y="6076119"/>
            <a:ext cx="47641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/>
              <a:t>Procedura – z inicjatywy osik</a:t>
            </a:r>
          </a:p>
        </p:txBody>
      </p:sp>
    </p:spTree>
    <p:extLst>
      <p:ext uri="{BB962C8B-B14F-4D97-AF65-F5344CB8AC3E}">
        <p14:creationId xmlns:p14="http://schemas.microsoft.com/office/powerpoint/2010/main" val="32627131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61996AF-FDA1-4EF1-AB5A-3084B2DA0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69504"/>
          </a:xfrm>
        </p:spPr>
        <p:txBody>
          <a:bodyPr/>
          <a:lstStyle/>
          <a:p>
            <a:r>
              <a:rPr lang="pl-PL" dirty="0"/>
              <a:t>Referendum lokalne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7C8F392D-1471-460B-B1F7-E5A09EFAE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55303"/>
            <a:ext cx="9601200" cy="4810539"/>
          </a:xfrm>
        </p:spPr>
        <p:txBody>
          <a:bodyPr/>
          <a:lstStyle/>
          <a:p>
            <a:r>
              <a:rPr lang="pl-PL" dirty="0"/>
              <a:t>Uprawnieni do głosowania:</a:t>
            </a:r>
          </a:p>
          <a:p>
            <a:pPr lvl="1"/>
            <a:r>
              <a:rPr lang="pl-PL" dirty="0"/>
              <a:t>Stale zamieszkujący na obszarze danej JST</a:t>
            </a:r>
          </a:p>
          <a:p>
            <a:pPr lvl="1"/>
            <a:r>
              <a:rPr lang="pl-PL" dirty="0"/>
              <a:t>Czynne prawo wyborcze do organu stanowiącego danej JST</a:t>
            </a:r>
          </a:p>
          <a:p>
            <a:endParaRPr lang="pl-PL" dirty="0"/>
          </a:p>
          <a:p>
            <a:r>
              <a:rPr lang="pl-PL" dirty="0"/>
              <a:t>Ważność referendum:</a:t>
            </a:r>
          </a:p>
          <a:p>
            <a:pPr lvl="1"/>
            <a:r>
              <a:rPr lang="pl-PL" dirty="0"/>
              <a:t>30% uprawnionych głosowania</a:t>
            </a:r>
          </a:p>
          <a:p>
            <a:pPr lvl="1"/>
            <a:r>
              <a:rPr lang="pl-PL" dirty="0"/>
              <a:t>3/5 liczby biorących udział w wyborze odwoływanego organu</a:t>
            </a:r>
          </a:p>
          <a:p>
            <a:r>
              <a:rPr lang="pl-PL" dirty="0"/>
              <a:t>Rozstrzygający charakter:</a:t>
            </a:r>
          </a:p>
          <a:p>
            <a:pPr lvl="1"/>
            <a:r>
              <a:rPr lang="pl-PL" dirty="0"/>
              <a:t> za jednym z rozwiązań w sprawie poddanej pod referendum oddano więcej niż połowę ważnych głosów</a:t>
            </a:r>
          </a:p>
          <a:p>
            <a:pPr lvl="1"/>
            <a:r>
              <a:rPr lang="pl-PL" dirty="0"/>
              <a:t>Samoopodatkowanie – co najmniej  2/3 głosów za</a:t>
            </a:r>
          </a:p>
        </p:txBody>
      </p:sp>
    </p:spTree>
    <p:extLst>
      <p:ext uri="{BB962C8B-B14F-4D97-AF65-F5344CB8AC3E}">
        <p14:creationId xmlns:p14="http://schemas.microsoft.com/office/powerpoint/2010/main" val="28561871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1603A83-133D-45A3-AF7C-95F2BF810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91209"/>
          </a:xfrm>
        </p:spPr>
        <p:txBody>
          <a:bodyPr/>
          <a:lstStyle/>
          <a:p>
            <a:r>
              <a:rPr lang="pl-PL" dirty="0"/>
              <a:t>Konsultacje społeczne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2A4251B-3FAE-4A8F-8DFB-6ACD62B68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77009"/>
            <a:ext cx="9601200" cy="4290391"/>
          </a:xfrm>
        </p:spPr>
        <p:txBody>
          <a:bodyPr/>
          <a:lstStyle/>
          <a:p>
            <a:r>
              <a:rPr lang="pl-PL" dirty="0"/>
              <a:t>Art. 3 ust. 2 EKSL </a:t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r>
              <a:rPr lang="pl-PL" dirty="0"/>
              <a:t>(…)Przepis ten nie wyklucza możliwości odwołania się do zgromadzeń obywateli, referendum lub każdej innej formy bezpośredniego uczestnictwa obywateli, jeśli ustawa dopuszcza takie rozwiązanie.</a:t>
            </a:r>
          </a:p>
          <a:p>
            <a:endParaRPr lang="pl-PL" dirty="0"/>
          </a:p>
          <a:p>
            <a:r>
              <a:rPr lang="pl-PL" dirty="0"/>
              <a:t>Art. 4 ust. 6 EKSL</a:t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r>
              <a:rPr lang="pl-PL" dirty="0"/>
              <a:t>Społeczności lokalne powinny być konsultowane o tyle, o ile jest to możliwe, we właściwym czasie i w odpowiednim trybie, w trakcie opracowywania planów oraz podejmowania decyzji we wszystkich sprawach bezpośrednio ich dotyczących.</a:t>
            </a:r>
          </a:p>
        </p:txBody>
      </p:sp>
    </p:spTree>
    <p:extLst>
      <p:ext uri="{BB962C8B-B14F-4D97-AF65-F5344CB8AC3E}">
        <p14:creationId xmlns:p14="http://schemas.microsoft.com/office/powerpoint/2010/main" val="1826237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403FF65-4633-4D95-86BF-0618BB1E2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799"/>
            <a:ext cx="9601200" cy="4136721"/>
          </a:xfrm>
        </p:spPr>
        <p:txBody>
          <a:bodyPr/>
          <a:lstStyle/>
          <a:p>
            <a:pPr algn="ctr"/>
            <a:r>
              <a:rPr lang="pl-PL" dirty="0"/>
              <a:t/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r>
              <a:rPr lang="pl-PL" dirty="0"/>
              <a:t>Samorząd terytorialny</a:t>
            </a:r>
          </a:p>
        </p:txBody>
      </p:sp>
    </p:spTree>
    <p:extLst>
      <p:ext uri="{BB962C8B-B14F-4D97-AF65-F5344CB8AC3E}">
        <p14:creationId xmlns:p14="http://schemas.microsoft.com/office/powerpoint/2010/main" val="14308567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DAD40F5-1139-4FC2-8883-82B1CD812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01487"/>
            <a:ext cx="9601200" cy="1169504"/>
          </a:xfrm>
        </p:spPr>
        <p:txBody>
          <a:bodyPr/>
          <a:lstStyle/>
          <a:p>
            <a:r>
              <a:rPr lang="pl-PL" dirty="0"/>
              <a:t>Konsultacje społeczne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12A3410-E440-409E-9AD0-0BFAB28D3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58957"/>
            <a:ext cx="9601200" cy="5473147"/>
          </a:xfrm>
        </p:spPr>
        <p:txBody>
          <a:bodyPr>
            <a:normAutofit/>
          </a:bodyPr>
          <a:lstStyle/>
          <a:p>
            <a:r>
              <a:rPr lang="pl-PL" dirty="0"/>
              <a:t>Art. 5a. 1 </a:t>
            </a:r>
            <a:r>
              <a:rPr lang="pl-PL" dirty="0" err="1"/>
              <a:t>u.s.g</a:t>
            </a:r>
            <a:r>
              <a:rPr lang="pl-PL" dirty="0"/>
              <a:t>.  W wypadkach przewidzianych ustawą oraz w innych </a:t>
            </a:r>
            <a:r>
              <a:rPr lang="pl-PL" b="1" dirty="0"/>
              <a:t>sprawach ważnych dla gminy </a:t>
            </a:r>
            <a:r>
              <a:rPr lang="pl-PL" dirty="0"/>
              <a:t>mogą być przeprowadzane na jej terytorium konsultacje z </a:t>
            </a:r>
            <a:r>
              <a:rPr lang="pl-PL" b="1" dirty="0"/>
              <a:t>mieszkańcami gminy.</a:t>
            </a:r>
          </a:p>
          <a:p>
            <a:r>
              <a:rPr lang="pl-PL" dirty="0"/>
              <a:t>Art. 3d. 1. W przypadkach przewidzianych ustawą oraz w innych sprawach ważnych dla powiatu mogą być przeprowadzane na jego terytorium konsultacje z mieszkańcami powiatu</a:t>
            </a:r>
          </a:p>
          <a:p>
            <a:r>
              <a:rPr lang="pl-PL" dirty="0"/>
              <a:t>Art. 10a. 1. W przypadkach przewidzianych ustawą oraz w innych sprawach ważnych dla województwa mogą być przeprowadzane na jego terytorium konsultacje z mieszkańcami województwa.</a:t>
            </a:r>
          </a:p>
          <a:p>
            <a:r>
              <a:rPr lang="pl-PL" dirty="0"/>
              <a:t>charakter opiniodawczy </a:t>
            </a:r>
          </a:p>
          <a:p>
            <a:r>
              <a:rPr lang="pl-PL" dirty="0"/>
              <a:t>Brak cenzusu wiekowego</a:t>
            </a:r>
          </a:p>
          <a:p>
            <a:r>
              <a:rPr lang="pl-PL" dirty="0"/>
              <a:t>Wszyscy mieszkańcy </a:t>
            </a:r>
          </a:p>
          <a:p>
            <a:r>
              <a:rPr lang="pl-PL" dirty="0">
                <a:hlinkClick r:id="rId3"/>
              </a:rPr>
              <a:t>Uchwała JST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767867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DAD40F5-1139-4FC2-8883-82B1CD812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01487"/>
            <a:ext cx="9601200" cy="1169504"/>
          </a:xfrm>
        </p:spPr>
        <p:txBody>
          <a:bodyPr/>
          <a:lstStyle/>
          <a:p>
            <a:r>
              <a:rPr lang="pl-PL" dirty="0"/>
              <a:t>Konsultacje społeczne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12A3410-E440-409E-9AD0-0BFAB28D3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58957"/>
            <a:ext cx="9601200" cy="5473147"/>
          </a:xfrm>
        </p:spPr>
        <p:txBody>
          <a:bodyPr>
            <a:normAutofit lnSpcReduction="10000"/>
          </a:bodyPr>
          <a:lstStyle/>
          <a:p>
            <a:r>
              <a:rPr lang="pl-PL" dirty="0"/>
              <a:t>W tym miejscu zauważyć również należy, że w § 1 ust. 2 lit. g uchwały przez mieszkańców rozumie się osoby uprawnione do udziału w konsultacjach, którymi są pełnoletni w dniu rozpoczęcia konsultacji mieszkańcy miasta, którzy stale zamieszkują na terenie miasta i są uprawnieni do głosowania w wyborach powszechnych. Za stale zamieszkujących uważa się osoby wpisane do stałego rejestru wyborców. </a:t>
            </a:r>
            <a:r>
              <a:rPr lang="pl-PL" b="1" dirty="0"/>
              <a:t>Definicja ta zawęża krąg uprawnionych do głosowanie jedynie do mieszkańców miasta, a dodatkowo określa cenzus wiekowy oraz obowiązek posiadania czynnego prawa wyborczego. Taka definicja w sposób nieuprawniony zawęża krąg osób upoważnionych do udziału w konsultacjach społecznych w art. 5a ust. 1 i 2 </a:t>
            </a:r>
            <a:r>
              <a:rPr lang="pl-PL" b="1" dirty="0" err="1"/>
              <a:t>u.s.g</a:t>
            </a:r>
            <a:r>
              <a:rPr lang="pl-PL" b="1" dirty="0"/>
              <a:t>., zgodnie z którymi do udziału w konsultacjach uprawnieni są wszyscy mieszkańcy gminy, bez względu na wiek czy posiadane prawa </a:t>
            </a:r>
            <a:r>
              <a:rPr lang="pl-PL" dirty="0"/>
              <a:t>(tak: wyrok Wojewódzkiego Sądu Administracyjnego w Poznaniu z dnia 18 kwietnia 2018 r. o sygn. akt IV SA/Po 176/18, wyrok Wojewódzkiego Sądu Administracyjnego w Kielcach z dnia 13 kwietnia 2017 r. o sygn. akt II SA/</a:t>
            </a:r>
            <a:r>
              <a:rPr lang="pl-PL" dirty="0" err="1"/>
              <a:t>Ke</a:t>
            </a:r>
            <a:r>
              <a:rPr lang="pl-PL" dirty="0"/>
              <a:t> 38/17). 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ROZSTRZYGNIĘCIE NADZORCZE NR PN-II.4131.85.2019.AR WOJEWODY POMORSKIEGO z dnia 21 czerwca 2019 r.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974115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36C3C66-41D9-444C-A31B-B5B9E66CC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76739"/>
          </a:xfrm>
        </p:spPr>
        <p:txBody>
          <a:bodyPr/>
          <a:lstStyle/>
          <a:p>
            <a:r>
              <a:rPr lang="pl-PL" dirty="0"/>
              <a:t>Konsultacje społeczne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8D58933E-9CF2-486C-B39F-58BCF0D9B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74574"/>
            <a:ext cx="9601200" cy="4197626"/>
          </a:xfrm>
        </p:spPr>
        <p:txBody>
          <a:bodyPr/>
          <a:lstStyle/>
          <a:p>
            <a:r>
              <a:rPr lang="pl-PL" dirty="0"/>
              <a:t>Obligatoryjne:</a:t>
            </a:r>
          </a:p>
          <a:p>
            <a:pPr lvl="1"/>
            <a:r>
              <a:rPr lang="pl-PL" dirty="0"/>
              <a:t>Tworzenie, łączenie, podział i znoszenie </a:t>
            </a:r>
            <a:r>
              <a:rPr lang="pl-PL" b="1" dirty="0"/>
              <a:t>gmin oraz powiatów</a:t>
            </a:r>
            <a:r>
              <a:rPr lang="pl-PL" dirty="0"/>
              <a:t> i ustalanie ich granic</a:t>
            </a:r>
          </a:p>
          <a:p>
            <a:pPr lvl="1"/>
            <a:r>
              <a:rPr lang="pl-PL" dirty="0"/>
              <a:t>Nadawanie </a:t>
            </a:r>
            <a:r>
              <a:rPr lang="pl-PL" b="1" dirty="0"/>
              <a:t>gminie</a:t>
            </a:r>
            <a:r>
              <a:rPr lang="pl-PL" dirty="0"/>
              <a:t> lub miejscowości statusu miasta i ustalania jego granic</a:t>
            </a:r>
          </a:p>
          <a:p>
            <a:pPr lvl="1"/>
            <a:r>
              <a:rPr lang="pl-PL" dirty="0"/>
              <a:t>Ustalania i zmiany nazwy </a:t>
            </a:r>
            <a:r>
              <a:rPr lang="pl-PL" b="1" dirty="0"/>
              <a:t>gmin oraz powiatów</a:t>
            </a:r>
            <a:r>
              <a:rPr lang="pl-PL" dirty="0"/>
              <a:t>, ustalanie ich nazw</a:t>
            </a:r>
          </a:p>
          <a:p>
            <a:pPr lvl="1"/>
            <a:r>
              <a:rPr lang="pl-PL" dirty="0"/>
              <a:t>Tworzenie jednostek pomocniczych </a:t>
            </a:r>
            <a:r>
              <a:rPr lang="pl-PL" b="1" dirty="0"/>
              <a:t>w gminie</a:t>
            </a:r>
          </a:p>
          <a:p>
            <a:pPr lvl="1"/>
            <a:r>
              <a:rPr lang="pl-PL" dirty="0"/>
              <a:t>Budżet obywatelski (tylko </a:t>
            </a:r>
            <a:r>
              <a:rPr lang="pl-PL" b="1" dirty="0"/>
              <a:t>miasta na prawach powiatu</a:t>
            </a:r>
            <a:r>
              <a:rPr lang="pl-PL" dirty="0"/>
              <a:t>)</a:t>
            </a:r>
          </a:p>
          <a:p>
            <a:r>
              <a:rPr lang="pl-PL" dirty="0"/>
              <a:t>Fakultatywne:</a:t>
            </a:r>
          </a:p>
          <a:p>
            <a:pPr lvl="1"/>
            <a:r>
              <a:rPr lang="pl-PL" dirty="0"/>
              <a:t>Inne sprawy ważne dla danej JST </a:t>
            </a:r>
          </a:p>
        </p:txBody>
      </p:sp>
    </p:spTree>
    <p:extLst>
      <p:ext uri="{BB962C8B-B14F-4D97-AF65-F5344CB8AC3E}">
        <p14:creationId xmlns:p14="http://schemas.microsoft.com/office/powerpoint/2010/main" val="21120079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A99CD57-9B0E-4A65-86BD-7A1938C9E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16496"/>
          </a:xfrm>
        </p:spPr>
        <p:txBody>
          <a:bodyPr/>
          <a:lstStyle/>
          <a:p>
            <a:r>
              <a:rPr lang="pl-PL" dirty="0"/>
              <a:t>Gmina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21738411-2CA9-4570-B980-69FCA3ABF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02296"/>
            <a:ext cx="9601200" cy="4065104"/>
          </a:xfrm>
        </p:spPr>
        <p:txBody>
          <a:bodyPr/>
          <a:lstStyle/>
          <a:p>
            <a:r>
              <a:rPr lang="pl-PL" dirty="0"/>
              <a:t>Podstawowy element składowy samorządu terytorialnego</a:t>
            </a:r>
          </a:p>
          <a:p>
            <a:r>
              <a:rPr lang="pl-PL" dirty="0"/>
              <a:t>Art. 1 ust. 2. Ilekroć w ustawie jest mowa o gminie, należy przez to rozumieć </a:t>
            </a:r>
            <a:r>
              <a:rPr lang="pl-PL" b="1" dirty="0"/>
              <a:t>wspólnotę samorządową </a:t>
            </a:r>
            <a:r>
              <a:rPr lang="pl-PL" dirty="0"/>
              <a:t>oraz </a:t>
            </a:r>
            <a:r>
              <a:rPr lang="pl-PL" b="1" dirty="0"/>
              <a:t>odpowiednie terytorium</a:t>
            </a:r>
            <a:r>
              <a:rPr lang="pl-PL" dirty="0"/>
              <a:t>.</a:t>
            </a:r>
          </a:p>
          <a:p>
            <a:r>
              <a:rPr lang="pl-PL" dirty="0"/>
              <a:t>Prawnie zorganizowany terytorialny związek osób określonych w ustawie jako wspólnota samorządowa</a:t>
            </a:r>
          </a:p>
          <a:p>
            <a:r>
              <a:rPr lang="pl-PL" dirty="0"/>
              <a:t>Byt niezależny od wspólnoty, brak prawa do samorozwiązania się 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9567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B9FEC09-F98A-4BEC-9522-2B4D03D5F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45165"/>
            <a:ext cx="9601200" cy="851452"/>
          </a:xfrm>
        </p:spPr>
        <p:txBody>
          <a:bodyPr/>
          <a:lstStyle/>
          <a:p>
            <a:r>
              <a:rPr lang="pl-PL" dirty="0"/>
              <a:t>Gmina – rodzaje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7BA1634F-754F-450B-87C2-8D8B9C9FF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096618"/>
            <a:ext cx="9601200" cy="5516218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Objęty obszar:</a:t>
            </a:r>
          </a:p>
          <a:p>
            <a:pPr lvl="1"/>
            <a:r>
              <a:rPr lang="pl-PL" dirty="0"/>
              <a:t>Miejskie</a:t>
            </a:r>
          </a:p>
          <a:p>
            <a:pPr lvl="1"/>
            <a:r>
              <a:rPr lang="pl-PL" dirty="0"/>
              <a:t>Wiejskie</a:t>
            </a:r>
          </a:p>
          <a:p>
            <a:pPr lvl="1"/>
            <a:r>
              <a:rPr lang="pl-PL" dirty="0"/>
              <a:t>Miejsko-wiejskie</a:t>
            </a:r>
          </a:p>
          <a:p>
            <a:r>
              <a:rPr lang="pl-PL" dirty="0"/>
              <a:t>O specjalnym statusie</a:t>
            </a:r>
          </a:p>
          <a:p>
            <a:pPr lvl="1"/>
            <a:r>
              <a:rPr lang="pl-PL" dirty="0"/>
              <a:t>M. st. Warszawa</a:t>
            </a:r>
          </a:p>
          <a:p>
            <a:pPr lvl="2"/>
            <a:r>
              <a:rPr lang="pl-PL" dirty="0"/>
              <a:t>Odrębna regulacja prawna</a:t>
            </a:r>
          </a:p>
          <a:p>
            <a:pPr lvl="2"/>
            <a:r>
              <a:rPr lang="pl-PL" dirty="0"/>
              <a:t>Dodatkowe zadania – wynikające ze stołecznego charakteru miasta</a:t>
            </a:r>
          </a:p>
          <a:p>
            <a:pPr lvl="2"/>
            <a:r>
              <a:rPr lang="pl-PL" dirty="0"/>
              <a:t>Obligatoryjne jednostki pomocnicze (zakres zadań – ustawa)</a:t>
            </a:r>
          </a:p>
          <a:p>
            <a:pPr lvl="1"/>
            <a:r>
              <a:rPr lang="pl-PL" dirty="0"/>
              <a:t>Gminy uzdrowiskowe</a:t>
            </a:r>
          </a:p>
          <a:p>
            <a:pPr lvl="2"/>
            <a:r>
              <a:rPr lang="pl-PL" dirty="0"/>
              <a:t>Status określony w odrębnej ustawie – ust. Z dnia 28 lipca 2005 r. o lecznictwie uzdrowiskowym, uzdrowiskach i obszarach ochrony uzdrowiskowej oraz o gminach uzdrowiskowych </a:t>
            </a:r>
          </a:p>
          <a:p>
            <a:pPr lvl="2"/>
            <a:r>
              <a:rPr lang="pl-PL" dirty="0"/>
              <a:t>Obszar ochrony uzdrowiskowej</a:t>
            </a:r>
          </a:p>
          <a:p>
            <a:pPr lvl="2"/>
            <a:r>
              <a:rPr lang="pl-PL" dirty="0"/>
              <a:t>Dodatkowy nadzór ministra ds. zdrowia </a:t>
            </a:r>
          </a:p>
          <a:p>
            <a:pPr lvl="2"/>
            <a:r>
              <a:rPr lang="pl-PL" dirty="0"/>
              <a:t>Różnice w nazwie gminy</a:t>
            </a:r>
          </a:p>
          <a:p>
            <a:pPr lvl="2"/>
            <a:r>
              <a:rPr lang="pl-PL" dirty="0"/>
              <a:t>Komisja uzdrowiskowa</a:t>
            </a:r>
          </a:p>
          <a:p>
            <a:pPr lvl="2"/>
            <a:r>
              <a:rPr lang="pl-PL" dirty="0"/>
              <a:t>Specjalne zadania</a:t>
            </a:r>
          </a:p>
          <a:p>
            <a:pPr lvl="2"/>
            <a:r>
              <a:rPr lang="pl-PL" dirty="0"/>
              <a:t>Opłata uzdrowiskowa </a:t>
            </a:r>
          </a:p>
        </p:txBody>
      </p:sp>
    </p:spTree>
    <p:extLst>
      <p:ext uri="{BB962C8B-B14F-4D97-AF65-F5344CB8AC3E}">
        <p14:creationId xmlns:p14="http://schemas.microsoft.com/office/powerpoint/2010/main" val="3357408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749BB652-CF93-4265-BF9E-9A0FD57BC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921026"/>
            <a:ext cx="9601200" cy="5002696"/>
          </a:xfrm>
        </p:spPr>
        <p:txBody>
          <a:bodyPr/>
          <a:lstStyle/>
          <a:p>
            <a:r>
              <a:rPr lang="pl-PL" dirty="0"/>
              <a:t>Art. 3. 1. Miasto stołeczne Warszawa, oprócz zadań przewidzianych przepisami dotyczącymi samorządu gminnego i samorządu powiatowego, wykonuje zadania wynikające ze stołecznego charakteru miasta, a w szczególności zapewnia warunki niezbędne do: </a:t>
            </a:r>
            <a:br>
              <a:rPr lang="pl-PL" dirty="0"/>
            </a:br>
            <a:r>
              <a:rPr lang="pl-PL" dirty="0"/>
              <a:t>1) funkcjonowania w mieście naczelnych i centralnych organów państwa, obcych przedstawicielstw dyplomatycznych i urzędów konsularnych oraz organizacji międzynarodowych;</a:t>
            </a:r>
            <a:br>
              <a:rPr lang="pl-PL" dirty="0"/>
            </a:br>
            <a:r>
              <a:rPr lang="pl-PL" dirty="0"/>
              <a:t> 2) przyjmowania delegacji zagranicznych; </a:t>
            </a:r>
            <a:br>
              <a:rPr lang="pl-PL" dirty="0"/>
            </a:br>
            <a:r>
              <a:rPr lang="pl-PL" dirty="0"/>
              <a:t>3) funkcjonowania urządzeń publicznych o charakterze infrastrukturalnym, mających znaczenie dla stołecznych funkcji miasta. </a:t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r>
              <a:rPr lang="pl-PL" dirty="0"/>
              <a:t>2. Zadania, o których mowa w ust. 1, są zadaniami zleconymi z zakresu administracji rządowej.</a:t>
            </a:r>
          </a:p>
        </p:txBody>
      </p:sp>
    </p:spTree>
    <p:extLst>
      <p:ext uri="{BB962C8B-B14F-4D97-AF65-F5344CB8AC3E}">
        <p14:creationId xmlns:p14="http://schemas.microsoft.com/office/powerpoint/2010/main" val="328764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0999D06-9A03-41B4-9C10-D09D3D75B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36983"/>
          </a:xfrm>
        </p:spPr>
        <p:txBody>
          <a:bodyPr/>
          <a:lstStyle/>
          <a:p>
            <a:r>
              <a:rPr lang="pl-PL" dirty="0"/>
              <a:t>Gmina - zadania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FFE9108A-C6B9-42E9-8BF4-A2E914CC4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67340"/>
            <a:ext cx="9601200" cy="4144617"/>
          </a:xfrm>
        </p:spPr>
        <p:txBody>
          <a:bodyPr/>
          <a:lstStyle/>
          <a:p>
            <a:r>
              <a:rPr lang="pl-PL" dirty="0"/>
              <a:t>Art..16 ust. 2 KRP</a:t>
            </a:r>
            <a:br>
              <a:rPr lang="pl-PL" dirty="0"/>
            </a:br>
            <a:r>
              <a:rPr lang="pl-PL" dirty="0"/>
              <a:t>Samorząd terytorialny uczestniczy w sprawowaniu władzy publicznej.</a:t>
            </a:r>
          </a:p>
          <a:p>
            <a:r>
              <a:rPr lang="pl-PL" dirty="0"/>
              <a:t>Art. 6. 1 </a:t>
            </a:r>
            <a:r>
              <a:rPr lang="pl-PL" dirty="0" err="1"/>
              <a:t>u.s.g</a:t>
            </a:r>
            <a:r>
              <a:rPr lang="pl-PL" dirty="0"/>
              <a:t> Do zakresu działania gminy należą wszystkie sprawy publiczne o znaczeniu lokalnym, niezastrzeżone ustawami na rzecz innych podmiotów.  </a:t>
            </a:r>
          </a:p>
          <a:p>
            <a:r>
              <a:rPr lang="pl-PL" dirty="0"/>
              <a:t>Art. 7. 1 </a:t>
            </a:r>
            <a:r>
              <a:rPr lang="pl-PL" dirty="0" err="1"/>
              <a:t>u.s.g</a:t>
            </a:r>
            <a:r>
              <a:rPr lang="pl-PL" dirty="0"/>
              <a:t>. Zaspokajanie zbiorowych potrzeb wspólnoty należy do zadań własnych gminy. </a:t>
            </a:r>
          </a:p>
          <a:p>
            <a:r>
              <a:rPr lang="pl-PL" dirty="0"/>
              <a:t>Art.. 7 </a:t>
            </a:r>
            <a:r>
              <a:rPr lang="pl-PL" dirty="0" err="1"/>
              <a:t>u.s.g</a:t>
            </a:r>
            <a:r>
              <a:rPr lang="pl-PL" dirty="0"/>
              <a:t>. – zadania własne, katalog otwarty </a:t>
            </a:r>
          </a:p>
        </p:txBody>
      </p:sp>
    </p:spTree>
    <p:extLst>
      <p:ext uri="{BB962C8B-B14F-4D97-AF65-F5344CB8AC3E}">
        <p14:creationId xmlns:p14="http://schemas.microsoft.com/office/powerpoint/2010/main" val="36418423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4196721-B36F-4B27-A288-F3A06AB3A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4461"/>
          </a:xfrm>
        </p:spPr>
        <p:txBody>
          <a:bodyPr/>
          <a:lstStyle/>
          <a:p>
            <a:r>
              <a:rPr lang="pl-PL" dirty="0"/>
              <a:t>Gmina - zadania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87E0E18A-6107-4E9A-93AC-73BEDD386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358887"/>
            <a:ext cx="9601200" cy="4144617"/>
          </a:xfrm>
        </p:spPr>
        <p:txBody>
          <a:bodyPr/>
          <a:lstStyle/>
          <a:p>
            <a:r>
              <a:rPr lang="pl-PL" dirty="0"/>
              <a:t>Zadania własne- zadania z zakresu:</a:t>
            </a:r>
          </a:p>
          <a:p>
            <a:pPr lvl="1"/>
            <a:r>
              <a:rPr lang="pl-PL" dirty="0"/>
              <a:t>Infrastruktury technicznej </a:t>
            </a:r>
          </a:p>
          <a:p>
            <a:pPr lvl="1"/>
            <a:r>
              <a:rPr lang="pl-PL" dirty="0"/>
              <a:t>Infrastruktury społecznej</a:t>
            </a:r>
          </a:p>
          <a:p>
            <a:pPr lvl="1"/>
            <a:r>
              <a:rPr lang="pl-PL" dirty="0"/>
              <a:t>Porządku i bezpieczeństwa publicznego</a:t>
            </a:r>
          </a:p>
          <a:p>
            <a:pPr lvl="1"/>
            <a:r>
              <a:rPr lang="pl-PL" dirty="0"/>
              <a:t>Ładu przestrzennego i ekologicznego</a:t>
            </a:r>
          </a:p>
          <a:p>
            <a:pPr marL="530352" lvl="1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287725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C7B8DA7-8E1D-4900-BB08-10158291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69504"/>
          </a:xfrm>
        </p:spPr>
        <p:txBody>
          <a:bodyPr/>
          <a:lstStyle/>
          <a:p>
            <a:r>
              <a:rPr lang="pl-PL" dirty="0"/>
              <a:t>Gmina - zadania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5AB0DBBF-07F3-4219-8F88-406D8BC88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96278"/>
            <a:ext cx="9601200" cy="4171122"/>
          </a:xfrm>
        </p:spPr>
        <p:txBody>
          <a:bodyPr/>
          <a:lstStyle/>
          <a:p>
            <a:r>
              <a:rPr lang="pl-PL" dirty="0"/>
              <a:t>1) ładu przestrzennego, gospodarki nieruchomościami, ochrony środowiska i przyrody oraz gospodarki wodnej; </a:t>
            </a:r>
          </a:p>
          <a:p>
            <a:r>
              <a:rPr lang="pl-PL" dirty="0"/>
              <a:t>2) gminnych dróg, ulic, mostów, placów oraz organizacji ruchu drogowego;</a:t>
            </a:r>
          </a:p>
          <a:p>
            <a:r>
              <a:rPr lang="pl-PL" dirty="0"/>
              <a:t>6) pomocy społecznej, w tym ośrodków i zakładów opiekuńczych; </a:t>
            </a:r>
          </a:p>
          <a:p>
            <a:r>
              <a:rPr lang="pl-PL" dirty="0"/>
              <a:t>7) gminnego budownictwa mieszkaniowego; </a:t>
            </a:r>
          </a:p>
          <a:p>
            <a:r>
              <a:rPr lang="pl-PL" dirty="0"/>
              <a:t>8) edukacji publicznej;</a:t>
            </a:r>
          </a:p>
          <a:p>
            <a:r>
              <a:rPr lang="pl-PL" dirty="0"/>
              <a:t>12) zieleni gminnej i </a:t>
            </a:r>
            <a:r>
              <a:rPr lang="pl-PL" dirty="0" err="1"/>
              <a:t>zadrzewień</a:t>
            </a:r>
            <a:r>
              <a:rPr lang="pl-PL" dirty="0"/>
              <a:t>;</a:t>
            </a:r>
          </a:p>
          <a:p>
            <a:r>
              <a:rPr lang="pl-PL" dirty="0"/>
              <a:t>14) porządku publicznego i bezpieczeństwa obywateli oraz ochrony przeciwpożarowej i przeciwpowodziowej, w tym wyposażenia i utrzymania gminnego magazynu przeciwpowodziowego;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34990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7584297-4B96-42EA-A61D-A3D2729AF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9565" y="102705"/>
            <a:ext cx="9601200" cy="1076739"/>
          </a:xfrm>
        </p:spPr>
        <p:txBody>
          <a:bodyPr/>
          <a:lstStyle/>
          <a:p>
            <a:r>
              <a:rPr lang="pl-PL" dirty="0"/>
              <a:t>Gmina - zadania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5BD7BE34-AD68-46CD-852F-6AF25AF8F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9565" y="1179444"/>
            <a:ext cx="9601200" cy="5956853"/>
          </a:xfrm>
        </p:spPr>
        <p:txBody>
          <a:bodyPr>
            <a:normAutofit fontScale="77500" lnSpcReduction="20000"/>
          </a:bodyPr>
          <a:lstStyle/>
          <a:p>
            <a:r>
              <a:rPr lang="pl-PL" sz="2600" b="1" dirty="0"/>
              <a:t>Zadania obligatoryjne</a:t>
            </a:r>
            <a:r>
              <a:rPr lang="pl-PL" sz="2600" dirty="0"/>
              <a:t/>
            </a:r>
            <a:br>
              <a:rPr lang="pl-PL" sz="2600" dirty="0"/>
            </a:br>
            <a:r>
              <a:rPr lang="pl-PL" sz="2600" dirty="0"/>
              <a:t>Art. 7 ust. 2. Ustawy określają, które zadania własne gminy mają charakter obowiązkowy</a:t>
            </a:r>
          </a:p>
          <a:p>
            <a:r>
              <a:rPr lang="pl-PL" sz="2600" b="1" dirty="0"/>
              <a:t>Zadania z zakresu działalności gospodarczej</a:t>
            </a:r>
            <a:r>
              <a:rPr lang="pl-PL" sz="2600" dirty="0"/>
              <a:t/>
            </a:r>
            <a:br>
              <a:rPr lang="pl-PL" sz="2600" dirty="0"/>
            </a:br>
            <a:r>
              <a:rPr lang="pl-PL" sz="2600" dirty="0"/>
              <a:t>Art. 7. 2. </a:t>
            </a:r>
            <a:r>
              <a:rPr lang="pl-PL" sz="2600" dirty="0" err="1"/>
              <a:t>u.s.g</a:t>
            </a:r>
            <a:r>
              <a:rPr lang="pl-PL" sz="2600" dirty="0"/>
              <a:t>. Gmina oraz inna gminna osoba prawna może prowadzić działalność gospodarczą wykraczającą poza zadania o charakterze użyteczności publicznej wyłącznie w przypadkach określonych w odrębnej ustawie.</a:t>
            </a:r>
            <a:br>
              <a:rPr lang="pl-PL" sz="2600" dirty="0"/>
            </a:br>
            <a:r>
              <a:rPr lang="pl-PL" sz="2600" dirty="0"/>
              <a:t/>
            </a:r>
            <a:br>
              <a:rPr lang="pl-PL" sz="2600" dirty="0"/>
            </a:br>
            <a:r>
              <a:rPr lang="pl-PL" sz="2600" dirty="0"/>
              <a:t>4. Zadaniami użyteczności publicznej, w rozumieniu ustawy, są zadania własne gminy, określone w art. 7 ust. 1, których celem jest bieżące i nieprzerwane zaspokajanie zbiorowych potrzeb ludności w drodze świadczenia usług powszechnie dostępnych.</a:t>
            </a:r>
          </a:p>
          <a:p>
            <a:r>
              <a:rPr lang="pl-PL" sz="2600" b="1" dirty="0"/>
              <a:t>Zadania zlecone (powierzone)</a:t>
            </a:r>
            <a:r>
              <a:rPr lang="pl-PL" sz="2600" dirty="0"/>
              <a:t/>
            </a:r>
            <a:br>
              <a:rPr lang="pl-PL" sz="2600" dirty="0"/>
            </a:br>
            <a:r>
              <a:rPr lang="pl-PL" sz="2600" dirty="0"/>
              <a:t>Art. 8. 1. Ustawy mogą nakładać na gminę obowiązek wykonywania zadań zleconych z zakresu administracji rządowej, a także z zakresu organizacji przygotowań i przeprowadzenia wyborów powszechnych oraz referendów. </a:t>
            </a:r>
            <a:br>
              <a:rPr lang="pl-PL" sz="2600" dirty="0"/>
            </a:br>
            <a:r>
              <a:rPr lang="pl-PL" sz="2600" dirty="0"/>
              <a:t/>
            </a:r>
            <a:br>
              <a:rPr lang="pl-PL" sz="2600" dirty="0"/>
            </a:br>
            <a:r>
              <a:rPr lang="pl-PL" sz="2600" dirty="0"/>
              <a:t>2. Zadania z zakresu administracji rządowej gmina może wykonywać również na podstawie porozumienia z organami tej administracji.</a:t>
            </a:r>
            <a:br>
              <a:rPr lang="pl-PL" sz="2600" dirty="0"/>
            </a:br>
            <a:r>
              <a:rPr lang="pl-PL" sz="2600" dirty="0"/>
              <a:t/>
            </a:r>
            <a:br>
              <a:rPr lang="pl-PL" sz="2600" dirty="0"/>
            </a:br>
            <a:r>
              <a:rPr lang="pl-PL" sz="2600" dirty="0"/>
              <a:t>2a. Gmina może wykonywać zadania z zakresu właściwości powiatu oraz zadania z zakresu właściwości województwa na podstawie porozumień z tymi jednostkami samorządu terytorialnego. </a:t>
            </a:r>
            <a:br>
              <a:rPr lang="pl-PL" sz="2600" dirty="0"/>
            </a:b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19480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05CE2A8-4562-46F6-8A06-FD9D988F3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56784"/>
            <a:ext cx="9601200" cy="1033397"/>
          </a:xfrm>
        </p:spPr>
        <p:txBody>
          <a:bodyPr/>
          <a:lstStyle/>
          <a:p>
            <a:r>
              <a:rPr lang="pl-PL" dirty="0"/>
              <a:t>Samorząd terytorialny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9F684747-D6E2-421A-8BB2-9EEE14F37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90181"/>
            <a:ext cx="9601200" cy="5311035"/>
          </a:xfrm>
        </p:spPr>
        <p:txBody>
          <a:bodyPr>
            <a:normAutofit fontScale="92500" lnSpcReduction="10000"/>
          </a:bodyPr>
          <a:lstStyle/>
          <a:p>
            <a:r>
              <a:rPr lang="pl-PL" b="1" dirty="0"/>
              <a:t>ST to wyodrębniona terytorialnie grupa społeczna (związek publiczno-prawny), której członkostwo powstaje z mocy prawa, powołana do wykonywania zadań administracji publicznej w sposób samodzielny i we właściwych formach </a:t>
            </a:r>
          </a:p>
          <a:p>
            <a:pPr lvl="1"/>
            <a:r>
              <a:rPr lang="pl-PL" dirty="0"/>
              <a:t>Art. 1. 1 </a:t>
            </a:r>
            <a:r>
              <a:rPr lang="pl-PL" dirty="0" err="1"/>
              <a:t>u.s.g</a:t>
            </a:r>
            <a:r>
              <a:rPr lang="pl-PL" dirty="0"/>
              <a:t>. Mieszkańcy gminy tworzą z mocy prawa wspólnotę samorządową. </a:t>
            </a:r>
          </a:p>
          <a:p>
            <a:pPr lvl="1"/>
            <a:r>
              <a:rPr lang="pl-PL" dirty="0"/>
              <a:t>Art. 1. 1 </a:t>
            </a:r>
            <a:r>
              <a:rPr lang="pl-PL" dirty="0" err="1"/>
              <a:t>u.s.p</a:t>
            </a:r>
            <a:r>
              <a:rPr lang="pl-PL" dirty="0"/>
              <a:t>. Mieszkańcy powiatu tworzą z mocy prawa lokalną wspólnotę samorządową. </a:t>
            </a:r>
          </a:p>
          <a:p>
            <a:pPr lvl="1"/>
            <a:r>
              <a:rPr lang="pl-PL" dirty="0"/>
              <a:t>Art. 1. 1 </a:t>
            </a:r>
            <a:r>
              <a:rPr lang="pl-PL" dirty="0" err="1"/>
              <a:t>u.s.w</a:t>
            </a:r>
            <a:r>
              <a:rPr lang="pl-PL" dirty="0"/>
              <a:t>. Mieszkańcy województwa tworzą z mocy prawa regionalną wspólnotę samorządową. </a:t>
            </a:r>
          </a:p>
          <a:p>
            <a:pPr lvl="1"/>
            <a:r>
              <a:rPr lang="pl-PL" dirty="0"/>
              <a:t>Art. 16. 1 KRP Ogół mieszkańców jednostek zasadniczego podziału terytorialnego stanowi z mocy prawa wspólnotę samorządową. 2. Samorząd terytorialny uczestniczy w sprawowaniu władzy publicznej. Przysługującą mu w ramach ustaw istotną część zadań publicznych samorząd wykonuje w imieniu własnym i na własną odpowiedzialność.</a:t>
            </a:r>
          </a:p>
          <a:p>
            <a:pPr lvl="1"/>
            <a:r>
              <a:rPr lang="pl-PL" dirty="0"/>
              <a:t>Art. 163 KRP Samorząd terytorialny wykonuje zadania publiczne nie zastrzeżone przez Konstytucję lub ustawy dla organów innych władz publicznych.</a:t>
            </a:r>
          </a:p>
          <a:p>
            <a:pPr lvl="1"/>
            <a:r>
              <a:rPr lang="pl-PL" dirty="0"/>
              <a:t>Art. 165. 1 KRP Jednostki samorządu terytorialnego mają osobowość prawną. Przysługują im prawo własności i inne prawa majątkowe. </a:t>
            </a:r>
            <a:br>
              <a:rPr lang="pl-PL" dirty="0"/>
            </a:br>
            <a:r>
              <a:rPr lang="pl-PL" dirty="0"/>
              <a:t>2. Samodzielność jednostek samorządu terytorialnego podlega ochronie sądowej.</a:t>
            </a:r>
          </a:p>
        </p:txBody>
      </p:sp>
    </p:spTree>
    <p:extLst>
      <p:ext uri="{BB962C8B-B14F-4D97-AF65-F5344CB8AC3E}">
        <p14:creationId xmlns:p14="http://schemas.microsoft.com/office/powerpoint/2010/main" val="32507187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48971F2-21CD-44AE-888C-8E410B350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97226"/>
          </a:xfrm>
        </p:spPr>
        <p:txBody>
          <a:bodyPr/>
          <a:lstStyle/>
          <a:p>
            <a:r>
              <a:rPr lang="pl-PL" dirty="0"/>
              <a:t>Gmina - zadania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43E3B61-F9ED-4793-8F23-8D647232B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15548"/>
            <a:ext cx="9601200" cy="4356652"/>
          </a:xfrm>
        </p:spPr>
        <p:txBody>
          <a:bodyPr>
            <a:normAutofit lnSpcReduction="10000"/>
          </a:bodyPr>
          <a:lstStyle/>
          <a:p>
            <a:r>
              <a:rPr lang="pl-PL" dirty="0"/>
              <a:t>Art. 17 ust. 1 </a:t>
            </a:r>
            <a:r>
              <a:rPr lang="pl-PL" dirty="0" err="1"/>
              <a:t>u.p.s</a:t>
            </a:r>
            <a:r>
              <a:rPr lang="pl-PL" dirty="0"/>
              <a:t>. Do zadań własnych gminy o charakterze obowiązkowym należy:</a:t>
            </a:r>
          </a:p>
          <a:p>
            <a:pPr lvl="1"/>
            <a:r>
              <a:rPr lang="pl-PL" dirty="0"/>
              <a:t>1) opracowanie i realizacja gminnej strategii rozwiązywania problemów społecznych ze szczególnym uwzględnieniem programów pomocy społecznej, profilaktyki i rozwiązywania problemów alkoholowych i innych, których celem jest integracja osób i rodzin z grup szczególnego ryzyka;</a:t>
            </a:r>
          </a:p>
          <a:p>
            <a:pPr lvl="1"/>
            <a:r>
              <a:rPr lang="pl-PL" dirty="0"/>
              <a:t>3) udzielanie schronienia, zapewnienie posiłku oraz niezbędnego ubrania osobom tego pozbawionym; </a:t>
            </a:r>
          </a:p>
          <a:p>
            <a:pPr lvl="1"/>
            <a:r>
              <a:rPr lang="pl-PL" dirty="0"/>
              <a:t>4) przyznawanie i wypłacanie zasiłków okresowych;</a:t>
            </a:r>
          </a:p>
          <a:p>
            <a:pPr lvl="1"/>
            <a:r>
              <a:rPr lang="pl-PL" dirty="0"/>
              <a:t>14) dożywianie dzieci; </a:t>
            </a:r>
          </a:p>
          <a:p>
            <a:pPr lvl="1"/>
            <a:r>
              <a:rPr lang="pl-PL" dirty="0"/>
              <a:t>15) sprawienie pogrzebu, w tym osobom bezdomnym;</a:t>
            </a:r>
          </a:p>
          <a:p>
            <a:endParaRPr lang="pl-PL" dirty="0"/>
          </a:p>
          <a:p>
            <a:r>
              <a:rPr lang="pl-PL" dirty="0"/>
              <a:t>Art. 3. 1 </a:t>
            </a:r>
            <a:r>
              <a:rPr lang="pl-PL" dirty="0" err="1"/>
              <a:t>u.u.c.p</a:t>
            </a:r>
            <a:r>
              <a:rPr lang="pl-PL" dirty="0"/>
              <a:t>. Utrzymanie czystości i porządku w gminach należy do obowiązkowych zadań własnych gminy.</a:t>
            </a:r>
          </a:p>
        </p:txBody>
      </p:sp>
    </p:spTree>
    <p:extLst>
      <p:ext uri="{BB962C8B-B14F-4D97-AF65-F5344CB8AC3E}">
        <p14:creationId xmlns:p14="http://schemas.microsoft.com/office/powerpoint/2010/main" val="27851154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1892F06-35EB-4EF3-921C-A13DF3AB9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70722"/>
          </a:xfrm>
        </p:spPr>
        <p:txBody>
          <a:bodyPr/>
          <a:lstStyle/>
          <a:p>
            <a:r>
              <a:rPr lang="pl-PL" dirty="0"/>
              <a:t>Gmina - zadania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46E0725-4B14-4E77-962B-C6051AD0C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28800"/>
            <a:ext cx="9601200" cy="4038600"/>
          </a:xfrm>
        </p:spPr>
        <p:txBody>
          <a:bodyPr/>
          <a:lstStyle/>
          <a:p>
            <a:r>
              <a:rPr lang="pl-PL" dirty="0"/>
              <a:t>Art. 9 ust. o organizowaniu i prowadzeniu działalności kulturalnej </a:t>
            </a:r>
            <a:br>
              <a:rPr lang="pl-PL" dirty="0"/>
            </a:br>
            <a:r>
              <a:rPr lang="pl-PL" dirty="0"/>
              <a:t>1. Jednostki samorządu terytorialnego organizują działalność kulturalną, tworząc samorządowe instytucje kultury, dla których prowadzenie takiej działalności jest podstawowym celem statutowym. </a:t>
            </a:r>
            <a:br>
              <a:rPr lang="pl-PL" dirty="0"/>
            </a:br>
            <a:r>
              <a:rPr lang="pl-PL" dirty="0"/>
              <a:t>2. Prowadzenie działalności kulturalnej jest zadaniem własnym jednostek samorządu terytorialnego o charakterze obowiązkowym.</a:t>
            </a:r>
          </a:p>
          <a:p>
            <a:r>
              <a:rPr lang="pl-PL" dirty="0"/>
              <a:t>Art. 104. 1. </a:t>
            </a:r>
            <a:r>
              <a:rPr lang="pl-PL" dirty="0" err="1"/>
              <a:t>u.o.s.o</a:t>
            </a:r>
            <a:r>
              <a:rPr lang="pl-PL" dirty="0"/>
              <a:t>.  Prowadzenie szkół podstawowych, z wyjątkiem szkół podstawowych specjalnych (w tym szkół przy zakładach karnych oraz zakładach poprawczych i schroniskach dla nieletnich) i artystycznych, przechodzi do obowiązkowych zadań własnych gmin z dniem 1 stycznia 1994 r., z zastrzeżeniem ust. 2</a:t>
            </a:r>
          </a:p>
        </p:txBody>
      </p:sp>
    </p:spTree>
    <p:extLst>
      <p:ext uri="{BB962C8B-B14F-4D97-AF65-F5344CB8AC3E}">
        <p14:creationId xmlns:p14="http://schemas.microsoft.com/office/powerpoint/2010/main" val="41109036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ABB319A-C011-4D54-9457-F42628FDB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36983"/>
          </a:xfrm>
        </p:spPr>
        <p:txBody>
          <a:bodyPr/>
          <a:lstStyle/>
          <a:p>
            <a:r>
              <a:rPr lang="pl-PL" dirty="0"/>
              <a:t>Gmina - zadania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7B9B1263-F973-43D7-B411-CAC42908E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22783"/>
            <a:ext cx="9601200" cy="4890052"/>
          </a:xfrm>
        </p:spPr>
        <p:txBody>
          <a:bodyPr>
            <a:normAutofit lnSpcReduction="10000"/>
          </a:bodyPr>
          <a:lstStyle/>
          <a:p>
            <a:r>
              <a:rPr lang="pl-PL" dirty="0"/>
              <a:t>Art. 14. 1 ustawa o zmianie imienia i nazwiska  Określone w ustawie zadania i kompetencje kierownika urzędu stanu cywilnego są zadaniami z zakresu administracji rządowej.</a:t>
            </a:r>
          </a:p>
          <a:p>
            <a:r>
              <a:rPr lang="pl-PL" dirty="0"/>
              <a:t>Art. 5f. 1 Prawo energetyczne Wypłata dodatku energetycznego jest zadaniem z zakresu administracji rządowej. Dodatek energetyczny wypłacają gminy. </a:t>
            </a:r>
            <a:br>
              <a:rPr lang="pl-PL" dirty="0"/>
            </a:br>
            <a:r>
              <a:rPr lang="pl-PL" dirty="0"/>
              <a:t>2. Gminy otrzymują dotacje celowe z budżetu państwa na finansowanie wypłat dodatku energetycznego, w granicach kwot określonych na ten cel w ustawie budżetowej.</a:t>
            </a:r>
          </a:p>
          <a:p>
            <a:r>
              <a:rPr lang="pl-PL" dirty="0"/>
              <a:t>Art. 18. 1 </a:t>
            </a:r>
            <a:r>
              <a:rPr lang="pl-PL" dirty="0" err="1"/>
              <a:t>u.p.s</a:t>
            </a:r>
            <a:r>
              <a:rPr lang="pl-PL" dirty="0"/>
              <a:t>. Do zadań zleconych z zakresu administracji rządowej realizowanych przez gminę należy: </a:t>
            </a:r>
            <a:br>
              <a:rPr lang="pl-PL" dirty="0"/>
            </a:br>
            <a:r>
              <a:rPr lang="pl-PL" dirty="0"/>
              <a:t>3) organizowanie i świadczenie specjalistycznych usług opiekuńczych w miejscu zamieszkania dla osób z zaburzeniami psychicznymi; </a:t>
            </a:r>
            <a:br>
              <a:rPr lang="pl-PL" dirty="0"/>
            </a:br>
            <a:r>
              <a:rPr lang="pl-PL" dirty="0"/>
              <a:t>4) przyznawanie i wypłacanie zasiłków celowych na pokrycie wydatków związanych z klęską żywiołową lub ekologiczną; </a:t>
            </a:r>
            <a:br>
              <a:rPr lang="pl-PL" dirty="0"/>
            </a:br>
            <a:r>
              <a:rPr lang="pl-PL" dirty="0"/>
              <a:t>5) prowadzenie i rozwój infrastruktury ośrodków wsparcia dla osób z zaburzeniami psychicznymi; </a:t>
            </a:r>
          </a:p>
        </p:txBody>
      </p:sp>
    </p:spTree>
    <p:extLst>
      <p:ext uri="{BB962C8B-B14F-4D97-AF65-F5344CB8AC3E}">
        <p14:creationId xmlns:p14="http://schemas.microsoft.com/office/powerpoint/2010/main" val="28205768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36D9FF2-B4FA-432E-8DC4-354086691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209261"/>
          </a:xfrm>
        </p:spPr>
        <p:txBody>
          <a:bodyPr/>
          <a:lstStyle/>
          <a:p>
            <a:r>
              <a:rPr lang="pl-PL" dirty="0"/>
              <a:t>Gmina - organy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8DE3C34-6A0A-4F16-81E8-E47AA6C41E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Art. 11a. 1. Organami gminy są: </a:t>
            </a:r>
            <a:br>
              <a:rPr lang="pl-PL" dirty="0"/>
            </a:br>
            <a:r>
              <a:rPr lang="pl-PL" dirty="0"/>
              <a:t>1) rada gminy; </a:t>
            </a:r>
            <a:br>
              <a:rPr lang="pl-PL" dirty="0"/>
            </a:br>
            <a:r>
              <a:rPr lang="pl-PL" dirty="0"/>
              <a:t>2) wójt (burmistrz, prezydent miasta).</a:t>
            </a:r>
          </a:p>
        </p:txBody>
      </p:sp>
    </p:spTree>
    <p:extLst>
      <p:ext uri="{BB962C8B-B14F-4D97-AF65-F5344CB8AC3E}">
        <p14:creationId xmlns:p14="http://schemas.microsoft.com/office/powerpoint/2010/main" val="13811948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90FDE8-56E7-41F4-B432-E1C1F251D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Rada gminy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577D7A3-9F88-46C7-A3A4-E7928230C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16765"/>
            <a:ext cx="9601200" cy="4982818"/>
          </a:xfrm>
        </p:spPr>
        <p:txBody>
          <a:bodyPr/>
          <a:lstStyle/>
          <a:p>
            <a:r>
              <a:rPr lang="pl-PL" dirty="0"/>
              <a:t>Organ stanowiący i kontrolny</a:t>
            </a:r>
          </a:p>
          <a:p>
            <a:r>
              <a:rPr lang="pl-PL" dirty="0"/>
              <a:t>Rada gminy/ rada miejska</a:t>
            </a:r>
          </a:p>
          <a:p>
            <a:r>
              <a:rPr lang="pl-PL" dirty="0"/>
              <a:t>Kadencja: 5 lat</a:t>
            </a:r>
          </a:p>
          <a:p>
            <a:r>
              <a:rPr lang="pl-PL" dirty="0"/>
              <a:t>Organ kolegialny </a:t>
            </a:r>
            <a:br>
              <a:rPr lang="pl-PL" dirty="0"/>
            </a:br>
            <a:r>
              <a:rPr lang="pl-PL" dirty="0"/>
              <a:t>Art. 17. 1. W skład rady wchodzą radni w liczbie: </a:t>
            </a:r>
            <a:br>
              <a:rPr lang="pl-PL" dirty="0"/>
            </a:br>
            <a:r>
              <a:rPr lang="pl-PL" dirty="0"/>
              <a:t>1) piętnastu w gminach do 20 000 mieszkańców;</a:t>
            </a:r>
            <a:br>
              <a:rPr lang="pl-PL" dirty="0"/>
            </a:br>
            <a:r>
              <a:rPr lang="pl-PL" dirty="0"/>
              <a:t> 2) dwudziestu jeden w gminach do 50 000 mieszkańców; </a:t>
            </a:r>
            <a:br>
              <a:rPr lang="pl-PL" dirty="0"/>
            </a:br>
            <a:r>
              <a:rPr lang="pl-PL" dirty="0"/>
              <a:t>3) dwudziestu trzech w gminach do 100 000 mieszkańców; </a:t>
            </a:r>
            <a:br>
              <a:rPr lang="pl-PL" dirty="0"/>
            </a:br>
            <a:r>
              <a:rPr lang="pl-PL" dirty="0"/>
              <a:t>4) dwudziestu pięciu w gminach do 200 000 mieszkańców oraz po trzech na każde dalsze rozpoczęte 100 000 mieszkańców, nie więcej jednak niż czterdziestu pięciu radnych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84667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F3C3A2C-42BE-4117-A309-A4789C254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76739"/>
          </a:xfrm>
        </p:spPr>
        <p:txBody>
          <a:bodyPr/>
          <a:lstStyle/>
          <a:p>
            <a:r>
              <a:rPr lang="pl-PL" dirty="0"/>
              <a:t>Rada gminy – kompetencje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7135133C-79CA-4F1D-A7F1-CF957D3C0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62539"/>
            <a:ext cx="9601200" cy="4104861"/>
          </a:xfrm>
        </p:spPr>
        <p:txBody>
          <a:bodyPr/>
          <a:lstStyle/>
          <a:p>
            <a:r>
              <a:rPr lang="pl-PL" dirty="0"/>
              <a:t>Art. 18. 1. Do właściwości rady gminy należą wszystkie sprawy pozostające w zakresie działania gminy, o ile ustawy nie stanowią inaczej.</a:t>
            </a:r>
          </a:p>
          <a:p>
            <a:r>
              <a:rPr lang="pl-PL" dirty="0"/>
              <a:t>Kategorie zadań:</a:t>
            </a:r>
          </a:p>
          <a:p>
            <a:pPr lvl="1"/>
            <a:r>
              <a:rPr lang="pl-PL" dirty="0"/>
              <a:t>Organizacyjne</a:t>
            </a:r>
          </a:p>
          <a:p>
            <a:pPr lvl="1"/>
            <a:r>
              <a:rPr lang="pl-PL" dirty="0"/>
              <a:t>Planistyczne</a:t>
            </a:r>
          </a:p>
          <a:p>
            <a:pPr lvl="1"/>
            <a:r>
              <a:rPr lang="pl-PL" dirty="0"/>
              <a:t>Finansowo-majątkowe</a:t>
            </a:r>
          </a:p>
          <a:p>
            <a:pPr lvl="1"/>
            <a:r>
              <a:rPr lang="pl-PL" dirty="0"/>
              <a:t>Osobowe</a:t>
            </a:r>
          </a:p>
          <a:p>
            <a:pPr lvl="1"/>
            <a:r>
              <a:rPr lang="pl-PL" dirty="0"/>
              <a:t>Kierowniczo-kontrolne</a:t>
            </a:r>
          </a:p>
          <a:p>
            <a:pPr lvl="1"/>
            <a:r>
              <a:rPr lang="pl-PL" dirty="0"/>
              <a:t>Inne</a:t>
            </a:r>
          </a:p>
          <a:p>
            <a:r>
              <a:rPr lang="pl-PL" dirty="0"/>
              <a:t>Zadania kontrolne – komisja rewizyjna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307048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6D8704E-0EE9-4ABC-8307-E9A7CD2BF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10478"/>
          </a:xfrm>
        </p:spPr>
        <p:txBody>
          <a:bodyPr/>
          <a:lstStyle/>
          <a:p>
            <a:r>
              <a:rPr lang="pl-PL" dirty="0"/>
              <a:t>Rada gminy - kompetencje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52B74409-0AF4-4372-9011-8FDEB6163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96278"/>
            <a:ext cx="9601200" cy="4171122"/>
          </a:xfrm>
        </p:spPr>
        <p:txBody>
          <a:bodyPr/>
          <a:lstStyle/>
          <a:p>
            <a:r>
              <a:rPr lang="pl-PL" dirty="0"/>
              <a:t>1) uchwalanie statutu gminy</a:t>
            </a:r>
          </a:p>
          <a:p>
            <a:r>
              <a:rPr lang="pl-PL" dirty="0"/>
              <a:t>2) ustalanie wynagrodzenia wójta, stanowienie o kierunkach jego działania oraz przyjmowanie sprawozdań z jego działalności;</a:t>
            </a:r>
          </a:p>
          <a:p>
            <a:r>
              <a:rPr lang="pl-PL" dirty="0"/>
              <a:t>3) powoływanie i odwoływanie skarbnika gminy, który jest głównym księgowym budżetu – na wniosek wójta;</a:t>
            </a:r>
          </a:p>
          <a:p>
            <a:r>
              <a:rPr lang="pl-PL" dirty="0"/>
              <a:t>5) uchwalanie studium uwarunkowań i kierunków zagospodarowania przestrzennego gminy oraz miejscowych planów zagospodarowania przestrzennego;</a:t>
            </a:r>
          </a:p>
          <a:p>
            <a:r>
              <a:rPr lang="pl-PL" dirty="0"/>
              <a:t>8) podejmowanie uchwał w sprawach podatków i opłat w granicach określonych w odrębnych ustawach;</a:t>
            </a:r>
          </a:p>
        </p:txBody>
      </p:sp>
    </p:spTree>
    <p:extLst>
      <p:ext uri="{BB962C8B-B14F-4D97-AF65-F5344CB8AC3E}">
        <p14:creationId xmlns:p14="http://schemas.microsoft.com/office/powerpoint/2010/main" val="30867496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C73F70E-3FE7-4831-A1CC-FCB324511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69504"/>
          </a:xfrm>
        </p:spPr>
        <p:txBody>
          <a:bodyPr/>
          <a:lstStyle/>
          <a:p>
            <a:r>
              <a:rPr lang="pl-PL" dirty="0"/>
              <a:t>Rada gminy - organizacja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25117D23-BC84-4D4D-A452-6164E5E5D9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55304"/>
            <a:ext cx="9601200" cy="4012096"/>
          </a:xfrm>
        </p:spPr>
        <p:txBody>
          <a:bodyPr/>
          <a:lstStyle/>
          <a:p>
            <a:r>
              <a:rPr lang="pl-PL" dirty="0"/>
              <a:t>Organizację wewnętrzną i tryb pracy organów gminy określa statut</a:t>
            </a:r>
          </a:p>
          <a:p>
            <a:r>
              <a:rPr lang="pl-PL" dirty="0"/>
              <a:t>Przewodniczący i 1-3 wiceprzewodniczących </a:t>
            </a:r>
          </a:p>
          <a:p>
            <a:r>
              <a:rPr lang="pl-PL" dirty="0"/>
              <a:t> komisje</a:t>
            </a:r>
          </a:p>
          <a:p>
            <a:pPr lvl="1"/>
            <a:r>
              <a:rPr lang="pl-PL" dirty="0"/>
              <a:t>Stałe</a:t>
            </a:r>
          </a:p>
          <a:p>
            <a:pPr lvl="1"/>
            <a:r>
              <a:rPr lang="pl-PL" dirty="0"/>
              <a:t>Doraźne</a:t>
            </a:r>
          </a:p>
          <a:p>
            <a:r>
              <a:rPr lang="pl-PL" dirty="0"/>
              <a:t>Charakter sesyjny – sesje zwoływane przez przewodniczącego nie rzadziej niż raz na kwartał</a:t>
            </a:r>
          </a:p>
          <a:p>
            <a:pPr lvl="1"/>
            <a:r>
              <a:rPr lang="pl-PL" dirty="0"/>
              <a:t>Zasada jawności </a:t>
            </a:r>
          </a:p>
          <a:p>
            <a:r>
              <a:rPr lang="pl-PL" dirty="0"/>
              <a:t>Działanie za pomocą uchwał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817016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5788BF7-88BA-4505-9BAC-3301DE776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24948"/>
          </a:xfrm>
        </p:spPr>
        <p:txBody>
          <a:bodyPr/>
          <a:lstStyle/>
          <a:p>
            <a:r>
              <a:rPr lang="pl-PL" dirty="0"/>
              <a:t>Rada Gminy - organizacja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2CF57247-C0B7-4334-83BF-AC07A93F3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62539"/>
            <a:ext cx="9601200" cy="4104861"/>
          </a:xfrm>
        </p:spPr>
        <p:txBody>
          <a:bodyPr/>
          <a:lstStyle/>
          <a:p>
            <a:r>
              <a:rPr lang="pl-PL" dirty="0"/>
              <a:t>Komisje Rady Miejskiej Wrocławia – przykłady </a:t>
            </a:r>
          </a:p>
          <a:p>
            <a:pPr lvl="1"/>
            <a:r>
              <a:rPr lang="pl-PL" dirty="0"/>
              <a:t>Komisja Skarg, Wniosków i Petycji</a:t>
            </a:r>
          </a:p>
          <a:p>
            <a:pPr lvl="1"/>
            <a:r>
              <a:rPr lang="pl-PL" dirty="0"/>
              <a:t>Komisja Sportu i Rekreacji</a:t>
            </a:r>
          </a:p>
          <a:p>
            <a:pPr lvl="1"/>
            <a:r>
              <a:rPr lang="pl-PL" dirty="0"/>
              <a:t>Komisja ds. Polityki Senioralnej</a:t>
            </a: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8363692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23C09E5-58FF-4DD5-91A2-A223A9ACC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58687"/>
          </a:xfrm>
        </p:spPr>
        <p:txBody>
          <a:bodyPr/>
          <a:lstStyle/>
          <a:p>
            <a:r>
              <a:rPr lang="pl-PL" dirty="0"/>
              <a:t>Radni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B3401F86-2190-42C1-AE2E-EC5ABD3FE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09530"/>
            <a:ext cx="9601200" cy="4157870"/>
          </a:xfrm>
        </p:spPr>
        <p:txBody>
          <a:bodyPr/>
          <a:lstStyle/>
          <a:p>
            <a:r>
              <a:rPr lang="pl-PL" dirty="0"/>
              <a:t>Reprezentanci swoich wyborców</a:t>
            </a:r>
          </a:p>
          <a:p>
            <a:r>
              <a:rPr lang="pl-PL" dirty="0"/>
              <a:t>Obowiązek złożenia ślubowania</a:t>
            </a:r>
            <a:br>
              <a:rPr lang="pl-PL" dirty="0"/>
            </a:br>
            <a:r>
              <a:rPr lang="pl-PL" dirty="0"/>
              <a:t>„Wierny Konstytucji i prawu Rzeczypospolitej Polskiej, ślubuję uroczyście obowiązki radnego sprawować godnie, rzetelnie i uczciwie, mając na względzie dobro mojej gminy i jej mieszkańców”.</a:t>
            </a:r>
          </a:p>
          <a:p>
            <a:r>
              <a:rPr lang="pl-PL" dirty="0"/>
              <a:t>Nie są organami Rady gminy!</a:t>
            </a:r>
          </a:p>
          <a:p>
            <a:r>
              <a:rPr lang="pl-PL" dirty="0"/>
              <a:t>Zasada </a:t>
            </a:r>
            <a:r>
              <a:rPr lang="pl-PL" dirty="0" err="1"/>
              <a:t>incompatibiltas</a:t>
            </a:r>
            <a:endParaRPr lang="pl-PL" dirty="0"/>
          </a:p>
          <a:p>
            <a:r>
              <a:rPr lang="pl-PL" dirty="0"/>
              <a:t>Obowiązek składania oświadczeń majątkowych</a:t>
            </a:r>
          </a:p>
          <a:p>
            <a:r>
              <a:rPr lang="pl-PL" dirty="0"/>
              <a:t>Prawo do diety i zwrotu kosztów podróży</a:t>
            </a:r>
          </a:p>
          <a:p>
            <a:r>
              <a:rPr lang="pl-PL" dirty="0"/>
              <a:t>Ochrona prawa przewidziana dla funkcjonariuszy publicznych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26831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958B436-3518-49B3-B1BE-33CC08029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54901"/>
          </a:xfrm>
        </p:spPr>
        <p:txBody>
          <a:bodyPr/>
          <a:lstStyle/>
          <a:p>
            <a:r>
              <a:rPr lang="pl-PL" dirty="0"/>
              <a:t>Samorząd terytorialny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76957F25-8E94-4DB0-B730-E2CF7BEF4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40910"/>
            <a:ext cx="9601200" cy="4684734"/>
          </a:xfrm>
        </p:spPr>
        <p:txBody>
          <a:bodyPr/>
          <a:lstStyle/>
          <a:p>
            <a:r>
              <a:rPr lang="pl-PL" dirty="0"/>
              <a:t>Art. 3 EKSL</a:t>
            </a:r>
          </a:p>
          <a:p>
            <a:pPr marL="530352" lvl="1" indent="0">
              <a:buNone/>
            </a:pPr>
            <a:r>
              <a:rPr lang="pl-PL" i="0" dirty="0"/>
              <a:t>Samorząd terytorialny oznacza prawo i zdolność społeczności lokalnych, w granicach określonych prawem, do kierowania i zarządzania zasadniczą częścią spraw publicznych a na ich własną odpowiedzialność i w interesie ich mieszkańców.</a:t>
            </a:r>
          </a:p>
          <a:p>
            <a:r>
              <a:rPr lang="pl-PL" dirty="0"/>
              <a:t>Art. 15. 1. KRP Ustrój terytorialny Rzeczypospolitej Polskiej zapewnia decentralizację władzy publicznej. 2. Zasadniczy podział terytorialny państwa uwzględniający więzi społeczne, gospodarcze lub kulturowe i zapewniający jednostkom terytorialnym zdolność wykonywania zadań publicznych określa ustawa.</a:t>
            </a:r>
          </a:p>
          <a:p>
            <a:r>
              <a:rPr lang="pl-PL" i="0" dirty="0"/>
              <a:t>Fragment ustroju państwowego, istota ST polega na wykonywaniu władzy państwowej przy wykorzystaniu władztwa administracyjnego w zakresie kształtowania życia publicznego w JST w ramach obowiązującego prawa przez odrębne od państwa podmioty o strukturze korporacyjnej regulowanej ustawami </a:t>
            </a:r>
          </a:p>
        </p:txBody>
      </p:sp>
    </p:spTree>
    <p:extLst>
      <p:ext uri="{BB962C8B-B14F-4D97-AF65-F5344CB8AC3E}">
        <p14:creationId xmlns:p14="http://schemas.microsoft.com/office/powerpoint/2010/main" val="131667908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4A70B5B-4662-476E-8ED6-EA2C1C7C6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29648"/>
            <a:ext cx="9601200" cy="1061830"/>
          </a:xfrm>
        </p:spPr>
        <p:txBody>
          <a:bodyPr/>
          <a:lstStyle/>
          <a:p>
            <a:r>
              <a:rPr lang="pl-PL" dirty="0"/>
              <a:t>Rada gminy – zakończenie kadencji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1644DB1-AB29-430B-97B6-D3DE4A56C1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91478"/>
            <a:ext cx="9601200" cy="5466522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Upływ terminu kadencji – </a:t>
            </a:r>
            <a:r>
              <a:rPr lang="pl-PL" b="1" dirty="0"/>
              <a:t>wygaśnięcie z mocy prawa </a:t>
            </a:r>
          </a:p>
          <a:p>
            <a:r>
              <a:rPr lang="pl-PL" dirty="0"/>
              <a:t>Referendum gminne </a:t>
            </a:r>
          </a:p>
          <a:p>
            <a:pPr lvl="1"/>
            <a:r>
              <a:rPr lang="pl-PL" b="1" dirty="0"/>
              <a:t>Referendum w sprawie odwołania RG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>Art. 5. 1 </a:t>
            </a:r>
            <a:r>
              <a:rPr lang="pl-PL" dirty="0" err="1"/>
              <a:t>u.r.l.W</a:t>
            </a:r>
            <a:r>
              <a:rPr lang="pl-PL" dirty="0"/>
              <a:t> sprawach </a:t>
            </a:r>
            <a:r>
              <a:rPr lang="pl-PL" b="1" dirty="0"/>
              <a:t>odwołania</a:t>
            </a:r>
            <a:r>
              <a:rPr lang="pl-PL" dirty="0"/>
              <a:t> organu stanowiącego jednostki samorządu terytorialnego przed upływem kadencji rozstrzyga się wyłącznie w drodze referendum przeprowadzonego na wniosek mieszkańców, o którym mowa w art. 4. 1a. </a:t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r>
              <a:rPr lang="pl-PL" dirty="0"/>
              <a:t>Wniosek mieszkańców gminy, o którym mowa w ust. 1, może dotyczyć odwołania rady gminy i wójta (burmistrza, prezydenta miasta) albo odwołania jednego z tych organów.</a:t>
            </a:r>
          </a:p>
          <a:p>
            <a:pPr lvl="1"/>
            <a:r>
              <a:rPr lang="pl-PL" b="1" dirty="0"/>
              <a:t>Referendum w sprawie odwołania wójta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>Art. 67. 3. Jeżeli w ważnym referendum o odwołanie wójta (burmistrza, prezydenta miasta), przeprowadzonym na wniosek rady gminy z innej przyczyny niż nieudzielenie absolutorium, przeciwko odwołaniu wójta (burmistrza, prezydenta miasta) oddano więcej niż połowę ważnych głosów, działalność rady gminy </a:t>
            </a:r>
            <a:r>
              <a:rPr lang="pl-PL" b="1" dirty="0"/>
              <a:t>ulega zakończeniu z mocy prawa</a:t>
            </a:r>
          </a:p>
          <a:p>
            <a:r>
              <a:rPr lang="pl-PL" dirty="0"/>
              <a:t>Zmiany w podziale terytorialnym państwa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395968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BAFDC73-C7DE-45BB-ACEB-40BD93837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672548"/>
            <a:ext cx="9601200" cy="1485900"/>
          </a:xfrm>
        </p:spPr>
        <p:txBody>
          <a:bodyPr/>
          <a:lstStyle/>
          <a:p>
            <a:r>
              <a:rPr lang="pl-PL" dirty="0"/>
              <a:t>Rada gminy – zakończenie kadencji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919131B-9966-4FEB-B48C-C0A88B83C4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95061"/>
            <a:ext cx="9601200" cy="4505739"/>
          </a:xfrm>
        </p:spPr>
        <p:txBody>
          <a:bodyPr>
            <a:normAutofit lnSpcReduction="10000"/>
          </a:bodyPr>
          <a:lstStyle/>
          <a:p>
            <a:r>
              <a:rPr lang="pl-PL" dirty="0"/>
              <a:t>W wyniku nadzoru</a:t>
            </a:r>
          </a:p>
          <a:p>
            <a:pPr lvl="1"/>
            <a:r>
              <a:rPr lang="pl-PL" dirty="0"/>
              <a:t>Uchwała Sejmu</a:t>
            </a:r>
            <a:br>
              <a:rPr lang="pl-PL" dirty="0"/>
            </a:br>
            <a:r>
              <a:rPr lang="pl-PL" dirty="0"/>
              <a:t>Art. 96. 1. W razie powtarzającego się naruszenia przez radę gminy Konstytucji lub ustaw, Sejm, na wniosek Prezesa Rady Ministrów, może w drodze uchwały </a:t>
            </a:r>
            <a:r>
              <a:rPr lang="pl-PL" b="1" dirty="0"/>
              <a:t>rozwiązać radę gminy</a:t>
            </a:r>
            <a:r>
              <a:rPr lang="pl-PL" dirty="0"/>
              <a:t>.</a:t>
            </a:r>
            <a:br>
              <a:rPr lang="pl-PL" dirty="0"/>
            </a:br>
            <a:endParaRPr lang="pl-PL" dirty="0"/>
          </a:p>
          <a:p>
            <a:pPr lvl="1"/>
            <a:r>
              <a:rPr lang="pl-PL" dirty="0"/>
              <a:t>Zawieszenie, PRM</a:t>
            </a:r>
            <a:br>
              <a:rPr lang="pl-PL" dirty="0"/>
            </a:br>
            <a:r>
              <a:rPr lang="pl-PL" dirty="0"/>
              <a:t>Art. 97. 1. W razie nierokującego nadziei na szybką poprawę i przedłużającego się braku skuteczności w wykonywaniu zadań publicznych przez organy gminy, Prezes Rady Ministrów, na wniosek ministra właściwego do spraw administracji publicznej, może zawiesić organy gminy i ustanowić zarząd komisaryczny na okres do dwóch lat, nie dłużej jednak niż do wyboru rady oraz wójta na kolejną kadencję</a:t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0814595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02BE3C1-4177-4E92-B45D-A0C38272C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54495"/>
            <a:ext cx="9601200" cy="944217"/>
          </a:xfrm>
        </p:spPr>
        <p:txBody>
          <a:bodyPr/>
          <a:lstStyle/>
          <a:p>
            <a:r>
              <a:rPr lang="pl-PL" dirty="0"/>
              <a:t>Organ wykonawczy gminy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2C449993-7727-4A55-997B-6F0DACFD70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30017"/>
            <a:ext cx="9601200" cy="4996070"/>
          </a:xfrm>
        </p:spPr>
        <p:txBody>
          <a:bodyPr>
            <a:normAutofit fontScale="85000" lnSpcReduction="20000"/>
          </a:bodyPr>
          <a:lstStyle/>
          <a:p>
            <a:r>
              <a:rPr lang="pl-PL" sz="2400" dirty="0"/>
              <a:t>Wójt, burmistrz, prezydent miasta</a:t>
            </a:r>
          </a:p>
          <a:p>
            <a:pPr marL="530352" lvl="1" indent="0">
              <a:buNone/>
            </a:pPr>
            <a:r>
              <a:rPr lang="pl-PL" sz="2400" dirty="0"/>
              <a:t>Burmistrz jest organem wykonawczym w gminie, w której siedziba władz znajduje się w mieście położonym na terytorium tej gminy. </a:t>
            </a:r>
            <a:br>
              <a:rPr lang="pl-PL" sz="2400" dirty="0"/>
            </a:br>
            <a:r>
              <a:rPr lang="pl-PL" sz="2400" dirty="0"/>
              <a:t>4. W miastach powyżej 100 000 mieszkańców organem wykonawczym jest prezydent miasta. Dotyczy to również miast, w których do dnia wejścia w życie niniejszej ustawy prezydent miasta był organem wykonawczo-zarządzający.</a:t>
            </a:r>
          </a:p>
          <a:p>
            <a:r>
              <a:rPr lang="pl-PL" sz="2400" dirty="0" err="1"/>
              <a:t>Monokratyczny</a:t>
            </a:r>
            <a:endParaRPr lang="pl-PL" sz="2400" dirty="0"/>
          </a:p>
          <a:p>
            <a:r>
              <a:rPr lang="pl-PL" sz="2400" dirty="0"/>
              <a:t>Zakaz </a:t>
            </a:r>
            <a:r>
              <a:rPr lang="pl-PL" sz="2400" dirty="0" err="1"/>
              <a:t>incompatibilitas</a:t>
            </a:r>
            <a:endParaRPr lang="pl-PL" sz="2400" dirty="0"/>
          </a:p>
          <a:p>
            <a:r>
              <a:rPr lang="pl-PL" sz="2400" dirty="0"/>
              <a:t>Przepisy dotyczące składania oświadczeń majątkowych, prowadzenia działalności</a:t>
            </a:r>
          </a:p>
          <a:p>
            <a:r>
              <a:rPr lang="pl-PL" sz="2400" dirty="0"/>
              <a:t>Kadencja:</a:t>
            </a:r>
          </a:p>
          <a:p>
            <a:pPr lvl="1"/>
            <a:r>
              <a:rPr lang="pl-PL" sz="2400" dirty="0"/>
              <a:t>Rozpoczyna się w dniu rozpoczęcia kadencji RG</a:t>
            </a:r>
          </a:p>
          <a:p>
            <a:pPr lvl="1"/>
            <a:r>
              <a:rPr lang="pl-PL" sz="2400" dirty="0"/>
              <a:t>W dniu wyboru przez RG</a:t>
            </a:r>
          </a:p>
          <a:p>
            <a:r>
              <a:rPr lang="pl-PL" sz="2400" dirty="0"/>
              <a:t>Zwierzchnik służbowy pracowników urzędu gminy i kierowników gminnych jednostek organizacyjnych </a:t>
            </a:r>
          </a:p>
          <a:p>
            <a:pPr marL="0" indent="0">
              <a:buNone/>
            </a:pP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3988353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7FAF4B6-191D-45E8-B32E-9DC09DB41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20757"/>
            <a:ext cx="9601200" cy="1182757"/>
          </a:xfrm>
        </p:spPr>
        <p:txBody>
          <a:bodyPr>
            <a:normAutofit fontScale="90000"/>
          </a:bodyPr>
          <a:lstStyle/>
          <a:p>
            <a:r>
              <a:rPr lang="pl-PL" dirty="0"/>
              <a:t>Organ wykonawczy gminy – zadania i kompetencje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6D4EB267-E705-4879-9F4F-9F31AA61F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09530"/>
            <a:ext cx="9601200" cy="4863548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Wykonywanie uchwał RG – zadanie podstawowe </a:t>
            </a:r>
          </a:p>
          <a:p>
            <a:r>
              <a:rPr lang="pl-PL" dirty="0"/>
              <a:t>Art. 30 ust. 2 </a:t>
            </a:r>
            <a:r>
              <a:rPr lang="pl-PL" dirty="0" err="1"/>
              <a:t>u.s.g</a:t>
            </a:r>
            <a:r>
              <a:rPr lang="pl-PL" dirty="0"/>
              <a:t>.</a:t>
            </a:r>
            <a:br>
              <a:rPr lang="pl-PL" dirty="0"/>
            </a:br>
            <a:r>
              <a:rPr lang="pl-PL" dirty="0"/>
              <a:t>Do zadań wójta należy w szczególności: </a:t>
            </a:r>
            <a:br>
              <a:rPr lang="pl-PL" dirty="0"/>
            </a:br>
            <a:r>
              <a:rPr lang="pl-PL" dirty="0"/>
              <a:t>1) przygotowywanie projektów uchwał rady gminy; </a:t>
            </a:r>
            <a:br>
              <a:rPr lang="pl-PL" dirty="0"/>
            </a:br>
            <a:r>
              <a:rPr lang="pl-PL" dirty="0"/>
              <a:t>1a) opracowywanie programów rozwoju w trybie określonym w przepisach o zasadach prowadzenia polityki rozwoju; </a:t>
            </a:r>
            <a:br>
              <a:rPr lang="pl-PL" dirty="0"/>
            </a:br>
            <a:r>
              <a:rPr lang="pl-PL" dirty="0"/>
              <a:t>2) określanie sposobu wykonywania uchwał; </a:t>
            </a:r>
            <a:br>
              <a:rPr lang="pl-PL" dirty="0"/>
            </a:br>
            <a:r>
              <a:rPr lang="pl-PL" dirty="0"/>
              <a:t>3) gospodarowanie mieniem komunalnym; </a:t>
            </a:r>
            <a:br>
              <a:rPr lang="pl-PL" dirty="0"/>
            </a:br>
            <a:r>
              <a:rPr lang="pl-PL" dirty="0"/>
              <a:t>4) wykonywanie budżetu; </a:t>
            </a:r>
            <a:br>
              <a:rPr lang="pl-PL" dirty="0"/>
            </a:br>
            <a:r>
              <a:rPr lang="pl-PL" dirty="0"/>
              <a:t>5) zatrudnianie i zwalnianie kierowników gminnych jednostek organizacyjnych.</a:t>
            </a:r>
          </a:p>
          <a:p>
            <a:r>
              <a:rPr lang="pl-PL" dirty="0"/>
              <a:t>Wójt kieruje bieżącymi sprawami gminy oraz reprezentuje ją na zewnątrz.</a:t>
            </a:r>
          </a:p>
          <a:p>
            <a:r>
              <a:rPr lang="pl-PL" dirty="0"/>
              <a:t>Wójt opracowuje plan operacyjny ochrony przed powodzią oraz ogłasza i odwołuje pogotowie i alarm przeciwpowodziowy</a:t>
            </a:r>
          </a:p>
          <a:p>
            <a:r>
              <a:rPr lang="pl-PL" dirty="0"/>
              <a:t>Wydawanie oświadczeń woli w zakresie zarządem mieniem</a:t>
            </a:r>
          </a:p>
          <a:p>
            <a:r>
              <a:rPr lang="pl-PL" dirty="0"/>
              <a:t>Wydawanie decyzji administracyjnych </a:t>
            </a:r>
          </a:p>
          <a:p>
            <a:r>
              <a:rPr lang="pl-PL" dirty="0"/>
              <a:t>Wydawanie przepisów porządkowych</a:t>
            </a:r>
          </a:p>
          <a:p>
            <a:r>
              <a:rPr lang="pl-PL" dirty="0"/>
              <a:t>Kierownik USC</a:t>
            </a:r>
          </a:p>
        </p:txBody>
      </p:sp>
    </p:spTree>
    <p:extLst>
      <p:ext uri="{BB962C8B-B14F-4D97-AF65-F5344CB8AC3E}">
        <p14:creationId xmlns:p14="http://schemas.microsoft.com/office/powerpoint/2010/main" val="142379490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3A64F4B-994E-4EA1-A2C2-789F516DE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Organ wykonawczy gminy – zadania i kompetencje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D6CBF93-F978-4D3E-AD71-2A9D7D319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Zadania wobec RG:</a:t>
            </a:r>
          </a:p>
          <a:p>
            <a:pPr lvl="1"/>
            <a:r>
              <a:rPr lang="pl-PL" dirty="0"/>
              <a:t>Przygotowywanie projektów uchwał</a:t>
            </a:r>
          </a:p>
          <a:p>
            <a:pPr lvl="1"/>
            <a:r>
              <a:rPr lang="pl-PL" dirty="0"/>
              <a:t>Określanie sposobu wykonywania uchwał</a:t>
            </a:r>
          </a:p>
          <a:p>
            <a:pPr lvl="1"/>
            <a:r>
              <a:rPr lang="pl-PL" dirty="0"/>
              <a:t>Gospodarowanie mieniem komunalnym</a:t>
            </a:r>
          </a:p>
          <a:p>
            <a:pPr lvl="1"/>
            <a:r>
              <a:rPr lang="pl-PL" dirty="0"/>
              <a:t>Wykonywanie budżetu </a:t>
            </a:r>
          </a:p>
        </p:txBody>
      </p:sp>
    </p:spTree>
    <p:extLst>
      <p:ext uri="{BB962C8B-B14F-4D97-AF65-F5344CB8AC3E}">
        <p14:creationId xmlns:p14="http://schemas.microsoft.com/office/powerpoint/2010/main" val="426563051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60BFBCF-490C-4066-86F4-812849E4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Organ wykonawczy gminy – aparat pomocniczy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918CA0B1-8B77-4381-889B-4F6419EBF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Zastępcy wójta</a:t>
            </a:r>
            <a:br>
              <a:rPr lang="pl-PL" dirty="0"/>
            </a:br>
            <a:r>
              <a:rPr lang="pl-PL" dirty="0"/>
              <a:t>Art. 26a 2. Liczba zastępców wójta nie może być większa niż: </a:t>
            </a:r>
            <a:br>
              <a:rPr lang="pl-PL" dirty="0"/>
            </a:br>
            <a:r>
              <a:rPr lang="pl-PL" dirty="0"/>
              <a:t>1) jeden w gminach do 20 000 mieszkańców; </a:t>
            </a:r>
            <a:br>
              <a:rPr lang="pl-PL" dirty="0"/>
            </a:br>
            <a:r>
              <a:rPr lang="pl-PL" dirty="0"/>
              <a:t>2) dwóch w gminach do 100 000 mieszkańców; </a:t>
            </a:r>
            <a:br>
              <a:rPr lang="pl-PL" dirty="0"/>
            </a:br>
            <a:r>
              <a:rPr lang="pl-PL" dirty="0"/>
              <a:t>3) trzech w gminach do 200 000 mieszkańców; </a:t>
            </a:r>
            <a:br>
              <a:rPr lang="pl-PL" dirty="0"/>
            </a:br>
            <a:r>
              <a:rPr lang="pl-PL" dirty="0"/>
              <a:t>4) czterech w gminach powyżej 200 000 mieszkańców.</a:t>
            </a:r>
          </a:p>
          <a:p>
            <a:r>
              <a:rPr lang="pl-PL" dirty="0"/>
              <a:t>Urząd gminy </a:t>
            </a:r>
            <a:br>
              <a:rPr lang="pl-PL" dirty="0"/>
            </a:br>
            <a:r>
              <a:rPr lang="pl-PL" dirty="0"/>
              <a:t>Art. 33. 1. Wójt wykonuje zadania przy pomocy urzędu gminy.</a:t>
            </a:r>
          </a:p>
          <a:p>
            <a:r>
              <a:rPr lang="pl-PL" dirty="0"/>
              <a:t>Art.. 33. 4. Wójt może powierzyć prowadzenie określonych spraw gminy w swoim imieniu zastępcy wójta lub sekretarzowi gminy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741714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DDCFF6C-7254-470C-A049-B068AEBC6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27991"/>
            <a:ext cx="9601200" cy="1275522"/>
          </a:xfrm>
        </p:spPr>
        <p:txBody>
          <a:bodyPr>
            <a:normAutofit fontScale="90000"/>
          </a:bodyPr>
          <a:lstStyle/>
          <a:p>
            <a:r>
              <a:rPr lang="pl-PL" dirty="0"/>
              <a:t>Organ wykonawczy gminy – zakończenie kadencji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B85444F3-6D2E-4349-9673-9DA7577686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10748"/>
            <a:ext cx="9601200" cy="5347252"/>
          </a:xfrm>
        </p:spPr>
        <p:txBody>
          <a:bodyPr/>
          <a:lstStyle/>
          <a:p>
            <a:r>
              <a:rPr lang="pl-PL" dirty="0"/>
              <a:t>Upływ terminu kadencji (z mocy prawa)</a:t>
            </a:r>
          </a:p>
          <a:p>
            <a:r>
              <a:rPr lang="pl-PL" dirty="0"/>
              <a:t>Referendum</a:t>
            </a:r>
          </a:p>
          <a:p>
            <a:pPr lvl="1"/>
            <a:r>
              <a:rPr lang="pl-PL" b="1" dirty="0"/>
              <a:t>Nieudzielenie absolutorium 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>Art. 28a. 1. Uchwała rady gminy w sprawie nieudzielenia wójtowi absolutorium, podjęta po upływie 9 miesięcy od dnia wyboru wójta i nie później niż na 9 miesięcy przed zakończeniem kadencji, jest równoznaczna z podjęciem inicjatywy przeprowadzenia referendum w sprawie odwołania wójta</a:t>
            </a:r>
          </a:p>
          <a:p>
            <a:pPr lvl="1"/>
            <a:r>
              <a:rPr lang="pl-PL" b="1" dirty="0"/>
              <a:t>Z inicjatywy RG  </a:t>
            </a:r>
            <a:r>
              <a:rPr lang="pl-PL" dirty="0"/>
              <a:t>(z innego powodu niż nieudzielenie absolutorium)</a:t>
            </a:r>
            <a:br>
              <a:rPr lang="pl-PL" dirty="0"/>
            </a:br>
            <a:r>
              <a:rPr lang="pl-PL" dirty="0"/>
              <a:t>Art. 28b. 1. Rada gminy, po upływie 9 miesięcy od dnia wyboru wójta i nie później niż na 9 miesięcy przed zakończeniem kadencji, może podjąć uchwałę o przeprowadzeniu referendum w sprawie odwołania wójta z przyczyny innej niż nieudzielenie wójtowi absolutorium lub nieudzielenie wójtowi wotum zaufania jedynie na wniosek co najmniej 1/4 ustawowego składu rady.</a:t>
            </a:r>
          </a:p>
          <a:p>
            <a:r>
              <a:rPr lang="pl-PL" b="1" dirty="0"/>
              <a:t>Referendum na wniosek mieszkańców </a:t>
            </a:r>
          </a:p>
        </p:txBody>
      </p:sp>
    </p:spTree>
    <p:extLst>
      <p:ext uri="{BB962C8B-B14F-4D97-AF65-F5344CB8AC3E}">
        <p14:creationId xmlns:p14="http://schemas.microsoft.com/office/powerpoint/2010/main" val="408497075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327EC36-9606-4137-9F0A-4DF576FA9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90939"/>
            <a:ext cx="9601200" cy="917713"/>
          </a:xfrm>
        </p:spPr>
        <p:txBody>
          <a:bodyPr>
            <a:normAutofit fontScale="90000"/>
          </a:bodyPr>
          <a:lstStyle/>
          <a:p>
            <a:r>
              <a:rPr lang="pl-PL" dirty="0"/>
              <a:t>Organ wykonawczy gminy – zakończenie kadencji</a:t>
            </a:r>
            <a:endParaRPr lang="pl-PL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8293ABAB-5FE0-4FEC-A1A6-C5ABDA605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22783"/>
            <a:ext cx="9601200" cy="4744278"/>
          </a:xfrm>
        </p:spPr>
        <p:txBody>
          <a:bodyPr>
            <a:normAutofit/>
          </a:bodyPr>
          <a:lstStyle/>
          <a:p>
            <a:r>
              <a:rPr lang="pl-PL" dirty="0"/>
              <a:t>Nadzór</a:t>
            </a:r>
          </a:p>
          <a:p>
            <a:pPr lvl="1"/>
            <a:r>
              <a:rPr lang="pl-PL" b="1" dirty="0"/>
              <a:t>Na wniosek wojewody 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>Art. 96. 2. Jeżeli powtarzającego się naruszenia Konstytucji lub ustaw dopuszcza się wójt, wojewoda wzywa wójta do zaprzestania naruszeń, a jeżeli wezwanie to nie odnosi skutku – występuje z wnioskiem do Prezesa Rady Ministrów o odwołanie wójta. W przypadku odwołania wójta Prezes Rady Ministrów, na wniosek ministra właściwego do spraw administracji publicznej, wyznacza osobę, która do czasu wyboru wójta pełni jego funkcję.</a:t>
            </a:r>
          </a:p>
          <a:p>
            <a:pPr lvl="1"/>
            <a:r>
              <a:rPr lang="pl-PL" b="1" dirty="0"/>
              <a:t>Zawieszenie przez PRM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>Art. 97. 1. W razie nierokującego nadziei na szybką poprawę i przedłużającego się braku skuteczności w wykonywaniu zadań publicznych przez organy gminy, Prezes Rady Ministrów, na wniosek ministra właściwego do spraw administracji publicznej, może zawiesić organy gminy i ustanowić zarząd komisaryczny na okres do dwóch lat, nie dłużej jednak niż do wyboru rady oraz wójta na kolejną kadencję.</a:t>
            </a:r>
          </a:p>
        </p:txBody>
      </p:sp>
    </p:spTree>
    <p:extLst>
      <p:ext uri="{BB962C8B-B14F-4D97-AF65-F5344CB8AC3E}">
        <p14:creationId xmlns:p14="http://schemas.microsoft.com/office/powerpoint/2010/main" val="9162039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C6C800A-C7C3-46C8-BC96-D6AC5530A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01486"/>
            <a:ext cx="9601200" cy="1288775"/>
          </a:xfrm>
        </p:spPr>
        <p:txBody>
          <a:bodyPr/>
          <a:lstStyle/>
          <a:p>
            <a:r>
              <a:rPr lang="pl-PL" dirty="0"/>
              <a:t>Organ wykonawczy gminy – zakończenie kadencji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C43B33B4-DF90-437A-A0D4-039E7F532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95061"/>
            <a:ext cx="9601200" cy="4962939"/>
          </a:xfrm>
        </p:spPr>
        <p:txBody>
          <a:bodyPr>
            <a:normAutofit/>
          </a:bodyPr>
          <a:lstStyle/>
          <a:p>
            <a:r>
              <a:rPr lang="pl-PL" dirty="0"/>
              <a:t>Art. 492. § 1. Kodeks wyborczy </a:t>
            </a:r>
            <a:br>
              <a:rPr lang="pl-PL" dirty="0"/>
            </a:br>
            <a:r>
              <a:rPr lang="pl-PL" dirty="0"/>
              <a:t>Wygaśnięcie mandatu wójta następuje wskutek: </a:t>
            </a:r>
            <a:br>
              <a:rPr lang="pl-PL" dirty="0"/>
            </a:br>
            <a:r>
              <a:rPr lang="pl-PL" dirty="0"/>
              <a:t>1) odmowy złożenia ślubowania; </a:t>
            </a:r>
            <a:br>
              <a:rPr lang="pl-PL" dirty="0"/>
            </a:br>
            <a:r>
              <a:rPr lang="pl-PL" dirty="0"/>
              <a:t>2) niezłożenia w terminach określonych w odrębnych przepisach oświadczenia o swoim stanie majątkowym; </a:t>
            </a:r>
            <a:br>
              <a:rPr lang="pl-PL" dirty="0"/>
            </a:br>
            <a:r>
              <a:rPr lang="pl-PL" dirty="0"/>
              <a:t>3) pisemnego zrzeczenia się mandatu;</a:t>
            </a:r>
            <a:br>
              <a:rPr lang="pl-PL" dirty="0"/>
            </a:br>
            <a:r>
              <a:rPr lang="pl-PL" dirty="0"/>
              <a:t> 4) utraty prawa wybieralności lub braku tego prawa w dniu wyborów; </a:t>
            </a:r>
            <a:br>
              <a:rPr lang="pl-PL" dirty="0"/>
            </a:br>
            <a:r>
              <a:rPr lang="pl-PL" dirty="0"/>
              <a:t>5) naruszenia ustawowych zakazów łączenia funkcji wójta z wykonywaniem funkcji lub prowadzenia działalności gospodarczej, określonych w odrębnych przepisach;</a:t>
            </a:r>
            <a:br>
              <a:rPr lang="pl-PL" dirty="0"/>
            </a:br>
            <a:r>
              <a:rPr lang="pl-PL" dirty="0"/>
              <a:t> 6) orzeczenia niezdolności do pracy lub niezdolności do samodzielnej egzystencji w trybie określonym w przepisach o emeryturach i rentach z Funduszu Ubezpieczeń Społecznych na okres co najmniej do końca kadencji; </a:t>
            </a:r>
            <a:br>
              <a:rPr lang="pl-PL" dirty="0"/>
            </a:br>
            <a:r>
              <a:rPr lang="pl-PL" dirty="0"/>
              <a:t>7) śmierci; </a:t>
            </a:r>
            <a:br>
              <a:rPr lang="pl-PL" dirty="0"/>
            </a:br>
            <a:r>
              <a:rPr lang="pl-PL" dirty="0"/>
              <a:t>8) odwołania w drodze referendum; </a:t>
            </a:r>
            <a:br>
              <a:rPr lang="pl-PL" dirty="0"/>
            </a:br>
            <a:r>
              <a:rPr lang="pl-PL" dirty="0"/>
              <a:t>9) odwołania wójta w trybie art. 96 ust. 2 </a:t>
            </a:r>
            <a:r>
              <a:rPr lang="pl-PL" dirty="0" err="1"/>
              <a:t>u.s.g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>10) zmian w podziale terytorialnym, o których mowa w art. 390 § 1 pkt 3.</a:t>
            </a:r>
          </a:p>
        </p:txBody>
      </p:sp>
    </p:spTree>
    <p:extLst>
      <p:ext uri="{BB962C8B-B14F-4D97-AF65-F5344CB8AC3E}">
        <p14:creationId xmlns:p14="http://schemas.microsoft.com/office/powerpoint/2010/main" val="404936959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72C56F0-319F-4FA2-8B02-2C2934030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97226"/>
          </a:xfrm>
        </p:spPr>
        <p:txBody>
          <a:bodyPr/>
          <a:lstStyle/>
          <a:p>
            <a:r>
              <a:rPr lang="pl-PL" dirty="0"/>
              <a:t>Powiat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7955FF0-1635-4A58-9342-347D5550B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83026"/>
            <a:ext cx="9601200" cy="4184374"/>
          </a:xfrm>
        </p:spPr>
        <p:txBody>
          <a:bodyPr/>
          <a:lstStyle/>
          <a:p>
            <a:r>
              <a:rPr lang="pl-PL" dirty="0"/>
              <a:t>Art. 1. 2 </a:t>
            </a:r>
            <a:r>
              <a:rPr lang="pl-PL" dirty="0" err="1"/>
              <a:t>u.s.p</a:t>
            </a:r>
            <a:r>
              <a:rPr lang="pl-PL" dirty="0"/>
              <a:t>. Ilekroć w ustawie jest mowa o powiecie, należy przez to rozumieć lokalną wspólnotę samorządową oraz odpowiednie terytorium</a:t>
            </a:r>
          </a:p>
          <a:p>
            <a:r>
              <a:rPr lang="pl-PL" dirty="0"/>
              <a:t>Powiat powinien obejmować obszar możliwie jednorodny ze względu na układ osadniczy, przestrzenny, więzi społeczne i gospodarcze, zapewniający zdolność wykonywania zadań </a:t>
            </a:r>
          </a:p>
        </p:txBody>
      </p:sp>
    </p:spTree>
    <p:extLst>
      <p:ext uri="{BB962C8B-B14F-4D97-AF65-F5344CB8AC3E}">
        <p14:creationId xmlns:p14="http://schemas.microsoft.com/office/powerpoint/2010/main" val="2182081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F9B0292-2058-41D5-9996-D093B6981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17948"/>
          </a:xfrm>
        </p:spPr>
        <p:txBody>
          <a:bodyPr/>
          <a:lstStyle/>
          <a:p>
            <a:r>
              <a:rPr lang="pl-PL" dirty="0"/>
              <a:t>Samorząd Terytorialny - modele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7146BC80-6798-42AA-8E78-30F8557D33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15649"/>
            <a:ext cx="9601200" cy="4656551"/>
          </a:xfrm>
        </p:spPr>
        <p:txBody>
          <a:bodyPr>
            <a:normAutofit lnSpcReduction="10000"/>
          </a:bodyPr>
          <a:lstStyle/>
          <a:p>
            <a:r>
              <a:rPr lang="pl-PL" dirty="0"/>
              <a:t>Kryterium zadań</a:t>
            </a:r>
          </a:p>
          <a:p>
            <a:pPr lvl="1"/>
            <a:r>
              <a:rPr lang="pl-PL" dirty="0"/>
              <a:t>Model unitarny</a:t>
            </a:r>
          </a:p>
          <a:p>
            <a:pPr lvl="1"/>
            <a:r>
              <a:rPr lang="pl-PL" dirty="0"/>
              <a:t>Model dualistyczny</a:t>
            </a:r>
          </a:p>
          <a:p>
            <a:r>
              <a:rPr lang="pl-PL" dirty="0"/>
              <a:t>Kryterium organizacyjne</a:t>
            </a:r>
          </a:p>
          <a:p>
            <a:pPr lvl="1"/>
            <a:r>
              <a:rPr lang="pl-PL" dirty="0"/>
              <a:t>Model jednostopniowy </a:t>
            </a:r>
          </a:p>
          <a:p>
            <a:pPr lvl="1"/>
            <a:r>
              <a:rPr lang="pl-PL" dirty="0"/>
              <a:t>Model dwustopniowy</a:t>
            </a:r>
          </a:p>
          <a:p>
            <a:pPr lvl="1"/>
            <a:r>
              <a:rPr lang="pl-PL" dirty="0"/>
              <a:t>Model trzystopniowy</a:t>
            </a:r>
          </a:p>
          <a:p>
            <a:r>
              <a:rPr lang="pl-PL" dirty="0"/>
              <a:t>Kryterium ingerencji państwa</a:t>
            </a:r>
          </a:p>
          <a:p>
            <a:pPr lvl="1">
              <a:buFontTx/>
              <a:buChar char="-"/>
            </a:pPr>
            <a:r>
              <a:rPr lang="pl-PL" dirty="0"/>
              <a:t>Nadzór weryfikacyjny</a:t>
            </a:r>
          </a:p>
          <a:p>
            <a:pPr lvl="1">
              <a:buFontTx/>
              <a:buChar char="-"/>
            </a:pPr>
            <a:r>
              <a:rPr lang="pl-PL" dirty="0"/>
              <a:t>Nadzór hierarchiczny</a:t>
            </a:r>
          </a:p>
          <a:p>
            <a:pPr lvl="1">
              <a:buFontTx/>
              <a:buChar char="-"/>
            </a:pPr>
            <a:r>
              <a:rPr lang="pl-PL" dirty="0"/>
              <a:t>Nadzór represyjny</a:t>
            </a:r>
          </a:p>
          <a:p>
            <a:pPr lvl="1">
              <a:buFontTx/>
              <a:buChar char="-"/>
            </a:pPr>
            <a:r>
              <a:rPr lang="pl-PL" dirty="0"/>
              <a:t>Nadzór prewencyjny</a:t>
            </a: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0533573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54C93BC-5D95-49FD-B6D1-696ADFA05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29748"/>
          </a:xfrm>
        </p:spPr>
        <p:txBody>
          <a:bodyPr/>
          <a:lstStyle/>
          <a:p>
            <a:r>
              <a:rPr lang="pl-PL" dirty="0"/>
              <a:t>Powiat - zadania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E83448B-CE7E-4AF9-8E21-B82D8B3996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15548"/>
            <a:ext cx="9601200" cy="4051852"/>
          </a:xfrm>
        </p:spPr>
        <p:txBody>
          <a:bodyPr/>
          <a:lstStyle/>
          <a:p>
            <a:r>
              <a:rPr lang="pl-PL" dirty="0"/>
              <a:t>Art. 4 </a:t>
            </a:r>
            <a:r>
              <a:rPr lang="pl-PL" dirty="0" err="1"/>
              <a:t>u.s.p</a:t>
            </a:r>
            <a:r>
              <a:rPr lang="pl-PL" dirty="0"/>
              <a:t>.</a:t>
            </a:r>
            <a:br>
              <a:rPr lang="pl-PL" dirty="0"/>
            </a:br>
            <a:r>
              <a:rPr lang="pl-PL" dirty="0"/>
              <a:t>Powiat wykonuje zadania publiczne o charakterze ponadgminnym</a:t>
            </a:r>
          </a:p>
          <a:p>
            <a:r>
              <a:rPr lang="pl-PL" dirty="0"/>
              <a:t>Zakres:</a:t>
            </a:r>
          </a:p>
          <a:p>
            <a:pPr lvl="1"/>
            <a:r>
              <a:rPr lang="pl-PL" dirty="0"/>
              <a:t>Infrastruktura techniczna</a:t>
            </a:r>
          </a:p>
          <a:p>
            <a:pPr lvl="1"/>
            <a:r>
              <a:rPr lang="pl-PL" dirty="0"/>
              <a:t>Infrastruktura społeczna</a:t>
            </a:r>
          </a:p>
          <a:p>
            <a:pPr lvl="1"/>
            <a:r>
              <a:rPr lang="pl-PL" dirty="0"/>
              <a:t>Porządek i bezpieczeństwo publiczne</a:t>
            </a:r>
          </a:p>
          <a:p>
            <a:pPr lvl="1"/>
            <a:r>
              <a:rPr lang="pl-PL" dirty="0"/>
              <a:t>Ład przestrzenny i ekologiczny</a:t>
            </a:r>
          </a:p>
          <a:p>
            <a:r>
              <a:rPr lang="pl-PL" dirty="0"/>
              <a:t>Art. 4. 6. Zadania powiatu nie mogą naruszać zakresu działania gmin</a:t>
            </a:r>
          </a:p>
          <a:p>
            <a:pPr lvl="1"/>
            <a:endParaRPr lang="pl-PL" dirty="0"/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9211824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DC276F1-A9A4-4443-8B27-39766B80F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Powiat - zadania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6E0DF16F-9BE5-40E7-B1AD-E3C67BEE4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96278"/>
            <a:ext cx="9601200" cy="4171122"/>
          </a:xfrm>
        </p:spPr>
        <p:txBody>
          <a:bodyPr/>
          <a:lstStyle/>
          <a:p>
            <a:r>
              <a:rPr lang="pl-PL" dirty="0"/>
              <a:t>1) edukacji publicznej; </a:t>
            </a:r>
          </a:p>
          <a:p>
            <a:r>
              <a:rPr lang="pl-PL" dirty="0"/>
              <a:t>2) promocji i ochrony zdrowia;</a:t>
            </a:r>
          </a:p>
          <a:p>
            <a:r>
              <a:rPr lang="pl-PL" dirty="0"/>
              <a:t>6) transportu zbiorowego i dróg publicznych;</a:t>
            </a:r>
          </a:p>
          <a:p>
            <a:r>
              <a:rPr lang="pl-PL" dirty="0"/>
              <a:t>12) gospodarki wodnej; </a:t>
            </a:r>
          </a:p>
          <a:p>
            <a:r>
              <a:rPr lang="pl-PL" dirty="0"/>
              <a:t>13) ochrony środowiska i przyrody;</a:t>
            </a:r>
          </a:p>
          <a:p>
            <a:r>
              <a:rPr lang="pl-PL" dirty="0"/>
              <a:t>20) obronności; </a:t>
            </a:r>
          </a:p>
        </p:txBody>
      </p:sp>
    </p:spTree>
    <p:extLst>
      <p:ext uri="{BB962C8B-B14F-4D97-AF65-F5344CB8AC3E}">
        <p14:creationId xmlns:p14="http://schemas.microsoft.com/office/powerpoint/2010/main" val="84276351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EED2EA5-798A-4F2D-B619-2AF459290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235226"/>
            <a:ext cx="9601200" cy="917713"/>
          </a:xfrm>
        </p:spPr>
        <p:txBody>
          <a:bodyPr/>
          <a:lstStyle/>
          <a:p>
            <a:r>
              <a:rPr lang="pl-PL" dirty="0"/>
              <a:t>Powiat – zadania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9A0E80BA-E0FF-4E83-AC30-02C32606F7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152939"/>
            <a:ext cx="9601200" cy="5287618"/>
          </a:xfrm>
        </p:spPr>
        <p:txBody>
          <a:bodyPr>
            <a:normAutofit fontScale="85000" lnSpcReduction="10000"/>
          </a:bodyPr>
          <a:lstStyle/>
          <a:p>
            <a:r>
              <a:rPr lang="pl-PL" dirty="0"/>
              <a:t>Własne</a:t>
            </a:r>
          </a:p>
          <a:p>
            <a:r>
              <a:rPr lang="pl-PL" dirty="0"/>
              <a:t>Zlecone (powierzone)</a:t>
            </a:r>
            <a:br>
              <a:rPr lang="pl-PL" dirty="0"/>
            </a:br>
            <a:r>
              <a:rPr lang="pl-PL" dirty="0"/>
              <a:t>Art. 4. 4. Ustawy mogą określać niektóre sprawy należące do zakresu działania powiatu jako zadania z zakresu administracji rządowej, wykonywane przez powiat</a:t>
            </a:r>
            <a:br>
              <a:rPr lang="pl-PL" dirty="0"/>
            </a:br>
            <a:endParaRPr lang="pl-PL" dirty="0"/>
          </a:p>
          <a:p>
            <a:r>
              <a:rPr lang="pl-PL" dirty="0"/>
              <a:t>Art. 5. 1. Powiat może zawierać z organami administracji rządowej porozumienia w sprawie wykonywania zadań publicznych z zakresu administracji rządowej.</a:t>
            </a:r>
          </a:p>
          <a:p>
            <a:r>
              <a:rPr lang="pl-PL" dirty="0"/>
              <a:t>Czynności zlecone</a:t>
            </a:r>
            <a:br>
              <a:rPr lang="pl-PL" dirty="0"/>
            </a:br>
            <a:r>
              <a:rPr lang="pl-PL" dirty="0"/>
              <a:t>Art. 7. 1. Ustawy określają przypadki, w których właściwe organy administracji rządowej mogą nałożyć na powiat obowiązek wykonania określonych czynności w zakresie należącym do zadań powiatu, związanych z usuwaniem bezpośrednich zagrożeń dla bezpieczeństwa i porządku publicznego oraz z obronnością.</a:t>
            </a:r>
          </a:p>
          <a:p>
            <a:r>
              <a:rPr lang="pl-PL" dirty="0"/>
              <a:t>powierzone </a:t>
            </a:r>
            <a:br>
              <a:rPr lang="pl-PL" dirty="0"/>
            </a:br>
            <a:r>
              <a:rPr lang="pl-PL" dirty="0"/>
              <a:t>Art. 5. 2. Powiat może zawierać porozumienia w sprawie powierzenia prowadzenia zadań publicznych z jednostkami lokalnego samorządu terytorialnego, a także z województwem, na którego obszarze znajduje się terytorium powiatu.</a:t>
            </a:r>
          </a:p>
          <a:p>
            <a:r>
              <a:rPr lang="pl-PL" dirty="0"/>
              <a:t>Zakaz prowadzenia działaności gospodarczej wykraczającej poza zadania użyteczności publicznej!</a:t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r>
              <a:rPr lang="pl-PL" dirty="0"/>
              <a:t>Art. 6. 2. Powiat nie może prowadzić działalności gospodarczej wykraczającej poza zadania o charakterze użyteczności publicznej.  </a:t>
            </a:r>
          </a:p>
        </p:txBody>
      </p:sp>
    </p:spTree>
    <p:extLst>
      <p:ext uri="{BB962C8B-B14F-4D97-AF65-F5344CB8AC3E}">
        <p14:creationId xmlns:p14="http://schemas.microsoft.com/office/powerpoint/2010/main" val="224230532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82E7D89-7AB7-4F67-A645-107CA9791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76739"/>
          </a:xfrm>
        </p:spPr>
        <p:txBody>
          <a:bodyPr/>
          <a:lstStyle/>
          <a:p>
            <a:r>
              <a:rPr lang="pl-PL" dirty="0"/>
              <a:t>Rada powiatu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517788EF-61D1-4E77-B459-497862CE9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30017"/>
            <a:ext cx="9601200" cy="4237383"/>
          </a:xfrm>
        </p:spPr>
        <p:txBody>
          <a:bodyPr/>
          <a:lstStyle/>
          <a:p>
            <a:r>
              <a:rPr lang="pl-PL" dirty="0"/>
              <a:t>Organ stanowiący i kontrolny</a:t>
            </a:r>
          </a:p>
          <a:p>
            <a:r>
              <a:rPr lang="pl-PL" dirty="0"/>
              <a:t>Wybierana w wyborach powszechnych</a:t>
            </a:r>
          </a:p>
          <a:p>
            <a:r>
              <a:rPr lang="pl-PL" dirty="0"/>
              <a:t>Organ kolegialny</a:t>
            </a:r>
          </a:p>
          <a:p>
            <a:r>
              <a:rPr lang="pl-PL" dirty="0"/>
              <a:t>Skład:</a:t>
            </a:r>
            <a:br>
              <a:rPr lang="pl-PL" dirty="0"/>
            </a:br>
            <a:r>
              <a:rPr lang="pl-PL" dirty="0"/>
              <a:t>Art. 9 ust. 4 W skład rady powiatu wchodzą radni w liczbie piętnastu w powiatach liczących do 40 000 mieszkańców oraz po dwóch na każde kolejne rozpoczęte 20 000 mieszkańców, ale nie więcej niż dwudziestu dziewięciu radnych.</a:t>
            </a:r>
          </a:p>
          <a:p>
            <a:r>
              <a:rPr lang="pl-PL" dirty="0"/>
              <a:t>Kadencja: 5 lat</a:t>
            </a:r>
          </a:p>
        </p:txBody>
      </p:sp>
    </p:spTree>
    <p:extLst>
      <p:ext uri="{BB962C8B-B14F-4D97-AF65-F5344CB8AC3E}">
        <p14:creationId xmlns:p14="http://schemas.microsoft.com/office/powerpoint/2010/main" val="371974771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D6F9933-2280-49F9-9FA0-8B9024029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89991"/>
          </a:xfrm>
        </p:spPr>
        <p:txBody>
          <a:bodyPr/>
          <a:lstStyle/>
          <a:p>
            <a:r>
              <a:rPr lang="pl-PL" dirty="0"/>
              <a:t>Rada powiatu – zadania i kompetencje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51FD0F40-2DC4-4472-A2A3-2F51F8961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68557"/>
            <a:ext cx="9601200" cy="3998843"/>
          </a:xfrm>
        </p:spPr>
        <p:txBody>
          <a:bodyPr/>
          <a:lstStyle/>
          <a:p>
            <a:r>
              <a:rPr lang="pl-PL" dirty="0"/>
              <a:t>Brak domniemania kompetencji</a:t>
            </a:r>
          </a:p>
          <a:p>
            <a:r>
              <a:rPr lang="pl-PL" dirty="0"/>
              <a:t>Art. 12 </a:t>
            </a:r>
            <a:r>
              <a:rPr lang="pl-PL" dirty="0" err="1"/>
              <a:t>u.s.p</a:t>
            </a:r>
            <a:r>
              <a:rPr lang="pl-PL" dirty="0"/>
              <a:t>. kompetencje należące do wyłącznej właściwości rady powiatu </a:t>
            </a:r>
          </a:p>
          <a:p>
            <a:r>
              <a:rPr lang="pl-PL" dirty="0"/>
              <a:t>Zakres spraw realizowanych przez radę powiatu:</a:t>
            </a:r>
          </a:p>
          <a:p>
            <a:pPr lvl="1"/>
            <a:r>
              <a:rPr lang="pl-PL" dirty="0"/>
              <a:t>Organizacyjne</a:t>
            </a:r>
          </a:p>
          <a:p>
            <a:pPr lvl="1"/>
            <a:r>
              <a:rPr lang="pl-PL" dirty="0"/>
              <a:t>Planistyczne</a:t>
            </a:r>
          </a:p>
          <a:p>
            <a:pPr lvl="1"/>
            <a:r>
              <a:rPr lang="pl-PL" dirty="0"/>
              <a:t>Finansowo-majątkowe</a:t>
            </a:r>
          </a:p>
          <a:p>
            <a:pPr lvl="1"/>
            <a:r>
              <a:rPr lang="pl-PL" dirty="0"/>
              <a:t>Osobowe</a:t>
            </a:r>
          </a:p>
          <a:p>
            <a:pPr lvl="1"/>
            <a:r>
              <a:rPr lang="pl-PL" dirty="0"/>
              <a:t>Kontrolne</a:t>
            </a:r>
          </a:p>
          <a:p>
            <a:pPr lvl="1"/>
            <a:r>
              <a:rPr lang="pl-PL" dirty="0"/>
              <a:t>inne</a:t>
            </a:r>
          </a:p>
        </p:txBody>
      </p:sp>
    </p:spTree>
    <p:extLst>
      <p:ext uri="{BB962C8B-B14F-4D97-AF65-F5344CB8AC3E}">
        <p14:creationId xmlns:p14="http://schemas.microsoft.com/office/powerpoint/2010/main" val="244201687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43591D7-B1EE-40C4-9E64-B8D3EDFA1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97226"/>
          </a:xfrm>
        </p:spPr>
        <p:txBody>
          <a:bodyPr/>
          <a:lstStyle/>
          <a:p>
            <a:r>
              <a:rPr lang="pl-PL" dirty="0"/>
              <a:t>Rada powiatu - organizacja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9BF0A6C2-9DBA-4D31-A3FF-4D47F0E17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08313"/>
            <a:ext cx="9601200" cy="3959087"/>
          </a:xfrm>
        </p:spPr>
        <p:txBody>
          <a:bodyPr/>
          <a:lstStyle/>
          <a:p>
            <a:r>
              <a:rPr lang="pl-PL" dirty="0"/>
              <a:t>Przewodniczący oraz 1-2 wiceprzewodniczących</a:t>
            </a:r>
          </a:p>
          <a:p>
            <a:r>
              <a:rPr lang="pl-PL" dirty="0"/>
              <a:t>Komisje:</a:t>
            </a:r>
          </a:p>
          <a:p>
            <a:pPr lvl="1"/>
            <a:r>
              <a:rPr lang="pl-PL" dirty="0"/>
              <a:t>Stałe</a:t>
            </a:r>
          </a:p>
          <a:p>
            <a:pPr lvl="1"/>
            <a:r>
              <a:rPr lang="pl-PL" dirty="0"/>
              <a:t>Doraźne</a:t>
            </a:r>
          </a:p>
          <a:p>
            <a:r>
              <a:rPr lang="pl-PL" dirty="0"/>
              <a:t>Sesyjny charakter</a:t>
            </a:r>
            <a:br>
              <a:rPr lang="pl-PL" dirty="0"/>
            </a:br>
            <a:r>
              <a:rPr lang="pl-PL" dirty="0"/>
              <a:t>Art. 15. 1. Rada powiatu obraduje na sesjach zwoływanych przez przewodniczącego rady powiatu w miarę potrzeby, nie rzadziej jednak niż raz na kwartał. </a:t>
            </a:r>
          </a:p>
          <a:p>
            <a:r>
              <a:rPr lang="pl-PL" dirty="0"/>
              <a:t>Podejmowanie uchwał</a:t>
            </a:r>
          </a:p>
          <a:p>
            <a:r>
              <a:rPr lang="pl-PL" dirty="0"/>
              <a:t>Organizację wewnętrzną oraz tryb pracy określa statut </a:t>
            </a:r>
          </a:p>
        </p:txBody>
      </p:sp>
    </p:spTree>
    <p:extLst>
      <p:ext uri="{BB962C8B-B14F-4D97-AF65-F5344CB8AC3E}">
        <p14:creationId xmlns:p14="http://schemas.microsoft.com/office/powerpoint/2010/main" val="313270274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4BA8752-CC70-4CC5-9D1C-800E6F033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58417"/>
            <a:ext cx="9601200" cy="1050235"/>
          </a:xfrm>
        </p:spPr>
        <p:txBody>
          <a:bodyPr/>
          <a:lstStyle/>
          <a:p>
            <a:r>
              <a:rPr lang="pl-PL" dirty="0"/>
              <a:t>Rada powiatu -  zakończenie kadencji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C0C10A0F-FC1E-491A-BBB9-227D07BBB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166191"/>
            <a:ext cx="9601200" cy="5433392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Upływ terminu kadencji</a:t>
            </a:r>
          </a:p>
          <a:p>
            <a:r>
              <a:rPr lang="pl-PL" dirty="0"/>
              <a:t>Referendum</a:t>
            </a:r>
            <a:br>
              <a:rPr lang="pl-PL" dirty="0"/>
            </a:br>
            <a:r>
              <a:rPr lang="pl-PL" dirty="0"/>
              <a:t>Art. 10. 1. Odwołanie rady powiatu przed upływem kadencji następuje w drodze referendum powiatowego.</a:t>
            </a:r>
          </a:p>
          <a:p>
            <a:r>
              <a:rPr lang="pl-PL" dirty="0"/>
              <a:t>W ramach nadzoru:</a:t>
            </a:r>
          </a:p>
          <a:p>
            <a:pPr lvl="1"/>
            <a:r>
              <a:rPr lang="pl-PL" dirty="0"/>
              <a:t>Uchwała Sejmu</a:t>
            </a:r>
            <a:br>
              <a:rPr lang="pl-PL" dirty="0"/>
            </a:br>
            <a:r>
              <a:rPr lang="pl-PL" dirty="0"/>
              <a:t>Art. 83. 1. W razie powtarzającego się naruszenia przez radę powiatu Konstytucji lub ustaw, Sejm, na wniosek Prezesa Rady Ministrów, może w drodze uchwały rozwiązać radę powiatu. </a:t>
            </a:r>
            <a:r>
              <a:rPr lang="pl-PL" b="1" dirty="0"/>
              <a:t>Rozwiązanie rady równoznaczne jest z rozwiązaniem wszystkich organów powiatu. </a:t>
            </a:r>
          </a:p>
          <a:p>
            <a:pPr lvl="1"/>
            <a:r>
              <a:rPr lang="pl-PL" dirty="0"/>
              <a:t>Przez PRM</a:t>
            </a:r>
            <a:br>
              <a:rPr lang="pl-PL" dirty="0"/>
            </a:br>
            <a:r>
              <a:rPr lang="pl-PL" dirty="0"/>
              <a:t>Art. 84. 1. W razie nierokującego nadziei na szybką poprawę i przedłużającego się braku skuteczności w wykonywaniu zadań publicznych przez organy powiatu, Prezes Rady Ministrów, na wniosek ministra właściwego do spraw administracji publicznej, może zawiesić organy powiatu i ustanowić zarząd komisaryczny na okres do 2 lat, nie dłużej jednak niż do wyboru zarządu przez radę kolejnej kadencji</a:t>
            </a:r>
          </a:p>
          <a:p>
            <a:r>
              <a:rPr lang="pl-PL" dirty="0"/>
              <a:t>Rozwiązanie z mocy prawa:</a:t>
            </a:r>
          </a:p>
          <a:p>
            <a:pPr lvl="1"/>
            <a:r>
              <a:rPr lang="pl-PL" dirty="0"/>
              <a:t>Zmiany w podziale terytorialnym</a:t>
            </a:r>
          </a:p>
          <a:p>
            <a:pPr lvl="1"/>
            <a:r>
              <a:rPr lang="pl-PL" dirty="0"/>
              <a:t>Niedokonanie wyboru zarządu powiatu </a:t>
            </a:r>
            <a:br>
              <a:rPr lang="pl-PL" dirty="0"/>
            </a:br>
            <a:r>
              <a:rPr lang="pl-PL" dirty="0"/>
              <a:t>Art. 29. 1. Jeżeli rada powiatu nie dokona wyboru zarządu w terminie określonym w art. 27 ust. 1, ulega rozwiązaniu z mocy prawa.</a:t>
            </a:r>
          </a:p>
        </p:txBody>
      </p:sp>
    </p:spTree>
    <p:extLst>
      <p:ext uri="{BB962C8B-B14F-4D97-AF65-F5344CB8AC3E}">
        <p14:creationId xmlns:p14="http://schemas.microsoft.com/office/powerpoint/2010/main" val="328231848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209B6BA-88E5-4060-B2F9-35FFED90C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51452"/>
          </a:xfrm>
        </p:spPr>
        <p:txBody>
          <a:bodyPr/>
          <a:lstStyle/>
          <a:p>
            <a:r>
              <a:rPr lang="pl-PL" dirty="0"/>
              <a:t>Zarząd powiatu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A06BC18-7E95-4087-BA69-C7CCD93CA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83026"/>
            <a:ext cx="9601200" cy="4184374"/>
          </a:xfrm>
        </p:spPr>
        <p:txBody>
          <a:bodyPr/>
          <a:lstStyle/>
          <a:p>
            <a:r>
              <a:rPr lang="pl-PL" dirty="0"/>
              <a:t>Organ wykonawczy</a:t>
            </a:r>
          </a:p>
          <a:p>
            <a:r>
              <a:rPr lang="pl-PL" dirty="0" err="1"/>
              <a:t>Monokratyczny</a:t>
            </a:r>
            <a:endParaRPr lang="pl-PL" dirty="0"/>
          </a:p>
          <a:p>
            <a:r>
              <a:rPr lang="pl-PL" dirty="0"/>
              <a:t>Skład: przewodniczący (starosta), </a:t>
            </a:r>
            <a:r>
              <a:rPr lang="pl-PL" dirty="0" err="1"/>
              <a:t>wciestarości</a:t>
            </a:r>
            <a:r>
              <a:rPr lang="pl-PL" dirty="0"/>
              <a:t> oraz członkowie</a:t>
            </a:r>
            <a:br>
              <a:rPr lang="pl-PL" dirty="0"/>
            </a:br>
            <a:r>
              <a:rPr lang="pl-PL" dirty="0"/>
              <a:t>Art. 27. 1. Rada powiatu wybiera zarząd w liczbie od 3 do 5 osób, w tym starostę i wicestarostę, w ciągu 3 miesięcy od dnia ogłoszenia wyników wyborów przez właściwy organ wyborczy, z uwzględnieniem ust. 2 i 3. Liczbę członków zarządu określa w statucie rada powiatu.</a:t>
            </a:r>
          </a:p>
          <a:p>
            <a:r>
              <a:rPr lang="pl-PL" dirty="0"/>
              <a:t>Działa od dnia wyboru do dnia wyboru nowego zarządu przez radę powiatu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9846809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B854FDF-561A-47DA-8AD0-4005EE26D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89991"/>
          </a:xfrm>
        </p:spPr>
        <p:txBody>
          <a:bodyPr>
            <a:normAutofit fontScale="90000"/>
          </a:bodyPr>
          <a:lstStyle/>
          <a:p>
            <a:r>
              <a:rPr lang="pl-PL" dirty="0"/>
              <a:t>Zarząd powiatu – zadania i kompetencje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6DC67CF9-9EBE-43AC-8EC8-124518E93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75791"/>
            <a:ext cx="9601200" cy="4717774"/>
          </a:xfrm>
        </p:spPr>
        <p:txBody>
          <a:bodyPr>
            <a:normAutofit lnSpcReduction="10000"/>
          </a:bodyPr>
          <a:lstStyle/>
          <a:p>
            <a:r>
              <a:rPr lang="pl-PL" dirty="0"/>
              <a:t>Wykonywanie uchwał rady powiatu</a:t>
            </a:r>
          </a:p>
          <a:p>
            <a:r>
              <a:rPr lang="pl-PL" dirty="0"/>
              <a:t>Wykonywanie zadań powiatu określonych przepisami prawa</a:t>
            </a:r>
          </a:p>
          <a:p>
            <a:r>
              <a:rPr lang="pl-PL" dirty="0"/>
              <a:t>Art. 32 </a:t>
            </a:r>
            <a:r>
              <a:rPr lang="pl-PL" dirty="0" err="1"/>
              <a:t>u.s.p</a:t>
            </a:r>
            <a:r>
              <a:rPr lang="pl-PL" dirty="0"/>
              <a:t>. – przykładowe wyliczenie </a:t>
            </a:r>
            <a:br>
              <a:rPr lang="pl-PL" dirty="0"/>
            </a:br>
            <a:r>
              <a:rPr lang="pl-PL" dirty="0"/>
              <a:t>1) przygotowywanie projektów uchwał rady; </a:t>
            </a:r>
            <a:br>
              <a:rPr lang="pl-PL" dirty="0"/>
            </a:br>
            <a:r>
              <a:rPr lang="pl-PL" dirty="0"/>
              <a:t>2) wykonywanie uchwał rady; </a:t>
            </a:r>
            <a:br>
              <a:rPr lang="pl-PL" dirty="0"/>
            </a:br>
            <a:r>
              <a:rPr lang="pl-PL" dirty="0"/>
              <a:t>2a) opracowywanie programów rozwoju w trybie określonym w przepisach o zasadach prowadzenia polityki rozwoju; </a:t>
            </a:r>
            <a:br>
              <a:rPr lang="pl-PL" dirty="0"/>
            </a:br>
            <a:r>
              <a:rPr lang="pl-PL" dirty="0"/>
              <a:t>3) gospodarowanie mieniem powiatu; </a:t>
            </a:r>
            <a:br>
              <a:rPr lang="pl-PL" dirty="0"/>
            </a:br>
            <a:r>
              <a:rPr lang="pl-PL" dirty="0"/>
              <a:t>4) wykonywanie budżetu powiatu; </a:t>
            </a:r>
            <a:br>
              <a:rPr lang="pl-PL" dirty="0"/>
            </a:br>
            <a:r>
              <a:rPr lang="pl-PL" dirty="0"/>
              <a:t>5) zatrudnianie i zwalnianie kierowników jednostek organizacyjnych powiatu; </a:t>
            </a:r>
            <a:br>
              <a:rPr lang="pl-PL" dirty="0"/>
            </a:br>
            <a:r>
              <a:rPr lang="pl-PL" dirty="0"/>
              <a:t>6) uchwalanie regulaminu organizacyjnego starostwa powiatowego.</a:t>
            </a:r>
          </a:p>
          <a:p>
            <a:r>
              <a:rPr lang="pl-PL" dirty="0"/>
              <a:t>Wydawanie przepisów porządkowych</a:t>
            </a:r>
          </a:p>
          <a:p>
            <a:r>
              <a:rPr lang="pl-PL" dirty="0"/>
              <a:t>Kompetencje wewnętrzne: zatrudnianie i zwalnianie kierowników jednostek organizacyjnych powiatu</a:t>
            </a:r>
          </a:p>
          <a:p>
            <a:r>
              <a:rPr lang="pl-PL" dirty="0"/>
              <a:t>Realizacja: głownie uchwały i zarządzenia </a:t>
            </a:r>
          </a:p>
        </p:txBody>
      </p:sp>
    </p:spTree>
    <p:extLst>
      <p:ext uri="{BB962C8B-B14F-4D97-AF65-F5344CB8AC3E}">
        <p14:creationId xmlns:p14="http://schemas.microsoft.com/office/powerpoint/2010/main" val="343173661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3614986-AF79-490C-9009-5AE026A8D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48478"/>
            <a:ext cx="9601200" cy="1182757"/>
          </a:xfrm>
        </p:spPr>
        <p:txBody>
          <a:bodyPr/>
          <a:lstStyle/>
          <a:p>
            <a:r>
              <a:rPr lang="pl-PL" dirty="0"/>
              <a:t>Zarząd powiatu – zakończenie kadencji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A13D97F-21B6-4562-B33A-D016FAC60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24001"/>
            <a:ext cx="9601200" cy="4982816"/>
          </a:xfrm>
        </p:spPr>
        <p:txBody>
          <a:bodyPr/>
          <a:lstStyle/>
          <a:p>
            <a:r>
              <a:rPr lang="pl-PL" dirty="0"/>
              <a:t>Upływ terminu kadencji </a:t>
            </a:r>
          </a:p>
          <a:p>
            <a:r>
              <a:rPr lang="pl-PL" dirty="0"/>
              <a:t>Nieudzielenie absolutorium</a:t>
            </a:r>
            <a:br>
              <a:rPr lang="pl-PL" dirty="0"/>
            </a:br>
            <a:r>
              <a:rPr lang="pl-PL" dirty="0"/>
              <a:t>Art. 30. 1. Uchwała rady powiatu w sprawie nieudzielenia zarządowi absolutorium jest równoznaczna ze </a:t>
            </a:r>
            <a:r>
              <a:rPr lang="pl-PL" b="1" dirty="0"/>
              <a:t>złożeniem wniosku </a:t>
            </a:r>
            <a:r>
              <a:rPr lang="pl-PL" dirty="0"/>
              <a:t>o odwołanie zarządu, chyba że po zakończeniu roku budżetowego zarząd powiatu został odwołany z innej przyczyny.</a:t>
            </a:r>
          </a:p>
          <a:p>
            <a:r>
              <a:rPr lang="pl-PL" dirty="0"/>
              <a:t>Odwołanie starosty</a:t>
            </a:r>
            <a:br>
              <a:rPr lang="pl-PL" dirty="0"/>
            </a:br>
            <a:r>
              <a:rPr lang="pl-PL" dirty="0"/>
              <a:t>Art. 31. 1. Rada powiatu może odwołać starostę z innej przyczyny niż nieudzielenie absolutorium lub nieudzielenie wotum zaufania zarządowi jedynie na wniosek co najmniej 1/4 ustawowego składu rady.</a:t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r>
              <a:rPr lang="pl-PL" dirty="0"/>
              <a:t>4. Odwołanie starosty albo złożenie przez niego rezygnacji jest, odpowiednio, równoznaczne z odwołaniem całego zarządu powiatu albo złożeniem rezygnacji przez cały zarząd powiatu.</a:t>
            </a:r>
          </a:p>
          <a:p>
            <a:r>
              <a:rPr lang="pl-PL" dirty="0"/>
              <a:t>Rezygnacja starosty/ rezygnacja całego zarządu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1353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BC61BA0-7429-4EB0-BA9D-6BE91E02C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92479"/>
          </a:xfrm>
        </p:spPr>
        <p:txBody>
          <a:bodyPr/>
          <a:lstStyle/>
          <a:p>
            <a:r>
              <a:rPr lang="pl-PL" dirty="0"/>
              <a:t>Polski model ST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61136F20-BBE1-4093-A7BC-16C8CC35F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78279"/>
            <a:ext cx="9601200" cy="4289121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Model trójstopniowy </a:t>
            </a:r>
          </a:p>
          <a:p>
            <a:pPr lvl="1"/>
            <a:r>
              <a:rPr lang="pl-PL" dirty="0"/>
              <a:t>Ustawa z dnia 24 lipca 1998 r. o wprowadzeniu zasadniczego trójstopniowego podziału terytorialnego państwa </a:t>
            </a:r>
          </a:p>
          <a:p>
            <a:pPr lvl="1"/>
            <a:r>
              <a:rPr lang="pl-PL" dirty="0"/>
              <a:t>Art. 1. 1. Z dniem 1 stycznia 1999 r. wprowadza się zasadniczy trójstopniowy podział terytorialny państwa. </a:t>
            </a:r>
          </a:p>
          <a:p>
            <a:pPr marL="987552" lvl="2" indent="0">
              <a:buNone/>
            </a:pPr>
            <a:r>
              <a:rPr lang="pl-PL" sz="2000" dirty="0"/>
              <a:t>2. Jednostkami zasadniczego trójstopniowego podziału terytorialnego państwa są: gminy, powiaty i województwa</a:t>
            </a:r>
          </a:p>
          <a:p>
            <a:pPr lvl="1"/>
            <a:r>
              <a:rPr lang="pl-PL" sz="2200" dirty="0"/>
              <a:t>Art. 4. 1. Zakres działania samorządu województwa nie narusza samodzielności powiatu i gminy.</a:t>
            </a:r>
          </a:p>
          <a:p>
            <a:pPr marL="987552" lvl="2" indent="0">
              <a:buNone/>
            </a:pPr>
            <a:r>
              <a:rPr lang="pl-PL" sz="2000" dirty="0"/>
              <a:t>2. Organy samorządu województwa nie stanowią wobec powiatu i gminy </a:t>
            </a:r>
            <a:r>
              <a:rPr lang="pl-PL" sz="2200" dirty="0"/>
              <a:t>organów nadzoru lub kontroli oraz nie są organami wyższego stopnia w postępowaniu administracyjnym.</a:t>
            </a:r>
          </a:p>
          <a:p>
            <a:r>
              <a:rPr lang="pl-PL" dirty="0"/>
              <a:t>Model dualistyczny</a:t>
            </a:r>
          </a:p>
          <a:p>
            <a:r>
              <a:rPr lang="pl-PL" dirty="0"/>
              <a:t>Model ingerencji: nadzór weryfikacyjny, </a:t>
            </a:r>
          </a:p>
        </p:txBody>
      </p:sp>
    </p:spTree>
    <p:extLst>
      <p:ext uri="{BB962C8B-B14F-4D97-AF65-F5344CB8AC3E}">
        <p14:creationId xmlns:p14="http://schemas.microsoft.com/office/powerpoint/2010/main" val="137770125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492F38B-234E-4F64-810B-6D5E9155A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63487"/>
          </a:xfrm>
        </p:spPr>
        <p:txBody>
          <a:bodyPr/>
          <a:lstStyle/>
          <a:p>
            <a:r>
              <a:rPr lang="pl-PL" dirty="0"/>
              <a:t>Zarząd powiatu – zakończenie kadencji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5554C34-6E06-42F0-A041-781C69673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95061"/>
            <a:ext cx="9601200" cy="3972339"/>
          </a:xfrm>
        </p:spPr>
        <p:txBody>
          <a:bodyPr>
            <a:normAutofit lnSpcReduction="10000"/>
          </a:bodyPr>
          <a:lstStyle/>
          <a:p>
            <a:r>
              <a:rPr lang="pl-PL" dirty="0"/>
              <a:t>Nadzór:</a:t>
            </a:r>
          </a:p>
          <a:p>
            <a:pPr lvl="1"/>
            <a:r>
              <a:rPr lang="pl-PL" dirty="0"/>
              <a:t>Uchwała Sejmu</a:t>
            </a:r>
            <a:br>
              <a:rPr lang="pl-PL" dirty="0"/>
            </a:br>
            <a:r>
              <a:rPr lang="pl-PL" dirty="0"/>
              <a:t>Art. 83. 1. W razie powtarzającego się naruszenia przez radę powiatu Konstytucji lub ustaw, Sejm, na wniosek Prezesa Rady Ministrów, może w drodze uchwały rozwiązać radę powiatu. Rozwiązanie rady równoznaczne jest z rozwiązaniem wszystkich organów powiatu. </a:t>
            </a:r>
          </a:p>
          <a:p>
            <a:pPr lvl="1"/>
            <a:r>
              <a:rPr lang="pl-PL" dirty="0"/>
              <a:t>Zawieszenie, PRM</a:t>
            </a:r>
            <a:br>
              <a:rPr lang="pl-PL" dirty="0"/>
            </a:br>
            <a:r>
              <a:rPr lang="pl-PL" dirty="0"/>
              <a:t>Art. 84. 1. W razie nierokującego nadziei na szybką poprawę i przedłużającego się braku skuteczności w wykonywaniu zadań publicznych przez organy powiatu, Prezes Rady Ministrów, na wniosek ministra właściwego do spraw administracji publicznej, może zawiesić organy powiatu i ustanowić zarząd komisaryczny na okres do 2 lat, nie dłużej jednak niż do wyboru zarządu przez radę kolejnej kadencji.</a:t>
            </a:r>
          </a:p>
        </p:txBody>
      </p:sp>
    </p:spTree>
    <p:extLst>
      <p:ext uri="{BB962C8B-B14F-4D97-AF65-F5344CB8AC3E}">
        <p14:creationId xmlns:p14="http://schemas.microsoft.com/office/powerpoint/2010/main" val="420935705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D023A96-364B-4409-A419-F09209E71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374" y="327992"/>
            <a:ext cx="9601200" cy="1050235"/>
          </a:xfrm>
        </p:spPr>
        <p:txBody>
          <a:bodyPr/>
          <a:lstStyle/>
          <a:p>
            <a:r>
              <a:rPr lang="pl-PL" dirty="0"/>
              <a:t>Starosta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B40F14FE-4AA5-45C1-9EA2-50D167AC3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78227"/>
            <a:ext cx="9601200" cy="5314121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Przewodniczący zarządu odpowiedzialny za organizację jego pracy</a:t>
            </a:r>
          </a:p>
          <a:p>
            <a:r>
              <a:rPr lang="pl-PL" dirty="0"/>
              <a:t>Nie jest organem samorządu powiatowego</a:t>
            </a:r>
          </a:p>
          <a:p>
            <a:r>
              <a:rPr lang="pl-PL" dirty="0"/>
              <a:t>Kompetencje:</a:t>
            </a:r>
          </a:p>
          <a:p>
            <a:pPr lvl="1"/>
            <a:r>
              <a:rPr lang="pl-PL" dirty="0"/>
              <a:t>kieruje bieżącymi sprawami powiatu oraz reprezentuje powiat na zewnątrz</a:t>
            </a:r>
          </a:p>
          <a:p>
            <a:pPr lvl="1"/>
            <a:r>
              <a:rPr lang="pl-PL" dirty="0"/>
              <a:t>Co do zasady wydaje decyzje w sprawach z zakresu administracji publicznej</a:t>
            </a:r>
          </a:p>
          <a:p>
            <a:pPr lvl="1"/>
            <a:r>
              <a:rPr lang="pl-PL" dirty="0"/>
              <a:t>Wydawanie upoważnień</a:t>
            </a:r>
            <a:br>
              <a:rPr lang="pl-PL" dirty="0"/>
            </a:br>
            <a:r>
              <a:rPr lang="pl-PL" dirty="0"/>
              <a:t>Art. 38 ust. 2 Starosta może upoważnić wicestarostę, poszczególnych członków zarządu powiatu, pracowników starostwa, powiatowych służb, inspekcji i straży oraz kierowników jednostek organizacyjnych powiatu do wydawania w jego imieniu decyzji</a:t>
            </a:r>
          </a:p>
          <a:p>
            <a:pPr lvl="1"/>
            <a:r>
              <a:rPr lang="pl-PL" dirty="0"/>
              <a:t>Opracowywanie planu operacyjnego ochrony przed powodzią</a:t>
            </a:r>
          </a:p>
          <a:p>
            <a:pPr lvl="1"/>
            <a:r>
              <a:rPr lang="pl-PL" dirty="0"/>
              <a:t>Ogłaszanie i odwoływanie pogotowia oraz alarmu przeciwpowodziowego</a:t>
            </a:r>
          </a:p>
          <a:p>
            <a:pPr lvl="1"/>
            <a:r>
              <a:rPr lang="pl-PL" dirty="0"/>
              <a:t>Kierownik starostwa powiatowego</a:t>
            </a:r>
          </a:p>
          <a:p>
            <a:pPr lvl="1"/>
            <a:r>
              <a:rPr lang="pl-PL" dirty="0"/>
              <a:t>Zwierzchnik służbowy pracowników starostwa i kierowników jednostek organizacyjnych powiatu</a:t>
            </a:r>
          </a:p>
          <a:p>
            <a:pPr lvl="1"/>
            <a:r>
              <a:rPr lang="pl-PL" dirty="0"/>
              <a:t>Sprawowanie zwierzchnictwa nad powiatową administracją zespoloną </a:t>
            </a: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896104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DB2BFC0-4AF9-4224-86B2-16E3C3DE0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67748"/>
            <a:ext cx="9601200" cy="930965"/>
          </a:xfrm>
        </p:spPr>
        <p:txBody>
          <a:bodyPr/>
          <a:lstStyle/>
          <a:p>
            <a:r>
              <a:rPr lang="pl-PL" dirty="0"/>
              <a:t>Powiatowa administracja zespolona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27512101-A9DC-4AC9-A892-F35D8EC55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77009"/>
            <a:ext cx="9601200" cy="4913243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Tworzona zarówno przez podmioty administracji rządowej jak i samorządowej</a:t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r>
              <a:rPr lang="pl-PL" dirty="0"/>
              <a:t>Art. 33b Powiatową administrację zespoloną stanowią: </a:t>
            </a:r>
            <a:br>
              <a:rPr lang="pl-PL" dirty="0"/>
            </a:br>
            <a:r>
              <a:rPr lang="pl-PL" dirty="0"/>
              <a:t>1) starostwo powiatowe; </a:t>
            </a:r>
            <a:br>
              <a:rPr lang="pl-PL" dirty="0"/>
            </a:br>
            <a:r>
              <a:rPr lang="pl-PL" dirty="0"/>
              <a:t>2) powiatowy urząd pracy, będący jednostką organizacyjną powiatu; </a:t>
            </a:r>
            <a:br>
              <a:rPr lang="pl-PL" dirty="0"/>
            </a:br>
            <a:r>
              <a:rPr lang="pl-PL" dirty="0"/>
              <a:t>3) jednostki organizacyjne stanowiące aparat pomocniczy kierowników powiatowych służb, inspekcji i straży.</a:t>
            </a:r>
          </a:p>
          <a:p>
            <a:r>
              <a:rPr lang="pl-PL" dirty="0"/>
              <a:t>Zwierzchnictwo starosty</a:t>
            </a:r>
          </a:p>
          <a:p>
            <a:pPr lvl="1"/>
            <a:r>
              <a:rPr lang="pl-PL" dirty="0"/>
              <a:t>W stosunku do podmiotów samorządowych</a:t>
            </a:r>
          </a:p>
          <a:p>
            <a:pPr lvl="2"/>
            <a:r>
              <a:rPr lang="pl-PL" dirty="0"/>
              <a:t>Zwierzchnictwo służbowe</a:t>
            </a:r>
          </a:p>
          <a:p>
            <a:pPr lvl="2"/>
            <a:r>
              <a:rPr lang="pl-PL" dirty="0"/>
              <a:t>Kierownictwo</a:t>
            </a:r>
          </a:p>
          <a:p>
            <a:pPr lvl="1"/>
            <a:r>
              <a:rPr lang="pl-PL" dirty="0"/>
              <a:t>W stosunku do podmiotów rządowych:</a:t>
            </a:r>
          </a:p>
          <a:p>
            <a:pPr lvl="2"/>
            <a:r>
              <a:rPr lang="pl-PL" dirty="0"/>
              <a:t>Powoływanie i odwoływanie kierowników (uzgodnienie z wojewodą)</a:t>
            </a:r>
          </a:p>
          <a:p>
            <a:pPr lvl="2"/>
            <a:r>
              <a:rPr lang="pl-PL" dirty="0"/>
              <a:t>Zatwierdzanie programów działania</a:t>
            </a:r>
          </a:p>
          <a:p>
            <a:pPr lvl="2"/>
            <a:r>
              <a:rPr lang="pl-PL" dirty="0"/>
              <a:t>Uzgadnianie działań wspólnych</a:t>
            </a:r>
          </a:p>
          <a:p>
            <a:pPr lvl="2"/>
            <a:r>
              <a:rPr lang="pl-PL" dirty="0"/>
              <a:t>Zlecanie przeprowadzenia kontroli</a:t>
            </a:r>
          </a:p>
          <a:p>
            <a:r>
              <a:rPr lang="pl-PL" dirty="0"/>
              <a:t>Komisja bezpieczeństwa i porządku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0532427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342F57E-605B-4CE1-A79D-FE36B20BA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pl-PL" dirty="0"/>
              <a:t>Powiatowa administracja zespolona</a:t>
            </a:r>
            <a:endParaRPr lang="pl-PL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66CB759-624D-431E-9E3F-0C0DF7C52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56522"/>
            <a:ext cx="9601200" cy="4210878"/>
          </a:xfrm>
        </p:spPr>
        <p:txBody>
          <a:bodyPr/>
          <a:lstStyle/>
          <a:p>
            <a:r>
              <a:rPr lang="pl-PL" dirty="0"/>
              <a:t>Zespolenie:</a:t>
            </a:r>
          </a:p>
          <a:p>
            <a:pPr lvl="1"/>
            <a:r>
              <a:rPr lang="pl-PL" dirty="0"/>
              <a:t>Brak zespolenia kompetencyjnego służb, inspekcji i straży </a:t>
            </a:r>
          </a:p>
          <a:p>
            <a:pPr lvl="1"/>
            <a:r>
              <a:rPr lang="pl-PL" dirty="0"/>
              <a:t>Zespolenie finansowe</a:t>
            </a:r>
          </a:p>
          <a:p>
            <a:pPr lvl="1"/>
            <a:r>
              <a:rPr lang="pl-PL" dirty="0"/>
              <a:t>Dokonywanie przez starostę czynności z zakresu prawa pracy</a:t>
            </a:r>
          </a:p>
          <a:p>
            <a:pPr lvl="1"/>
            <a:r>
              <a:rPr lang="pl-PL" dirty="0"/>
              <a:t>Kompetencja starosty do składania wniosków o utworzenie, przekształcanie lub likwidację danej jednostki</a:t>
            </a: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5365170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FDC6041-D4A7-4CB7-BA33-DC9F5B52D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95469"/>
            <a:ext cx="9601200" cy="957470"/>
          </a:xfrm>
        </p:spPr>
        <p:txBody>
          <a:bodyPr/>
          <a:lstStyle/>
          <a:p>
            <a:r>
              <a:rPr lang="pl-PL" dirty="0"/>
              <a:t>Miasto na prawach powiatu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2D92E6E1-B89A-44C5-A7B1-26B3205A3A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25217"/>
            <a:ext cx="9601200" cy="5337314"/>
          </a:xfrm>
        </p:spPr>
        <p:txBody>
          <a:bodyPr>
            <a:normAutofit/>
          </a:bodyPr>
          <a:lstStyle/>
          <a:p>
            <a:r>
              <a:rPr lang="pl-PL" dirty="0"/>
              <a:t>Gnina wykonująca zadania powiatu</a:t>
            </a:r>
          </a:p>
          <a:p>
            <a:r>
              <a:rPr lang="pl-PL" dirty="0"/>
              <a:t>Art. 91. </a:t>
            </a:r>
            <a:r>
              <a:rPr lang="pl-PL" dirty="0" err="1"/>
              <a:t>u.s.p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>Prawa powiatu przysługują miastom, które w dniu 31 grudnia 1998 r. liczyły </a:t>
            </a:r>
            <a:r>
              <a:rPr lang="pl-PL" b="1" dirty="0"/>
              <a:t>więcej niż 100 000 mieszkańców</a:t>
            </a:r>
            <a:r>
              <a:rPr lang="pl-PL" dirty="0"/>
              <a:t>, a także miastom, które z tym dniem </a:t>
            </a:r>
            <a:r>
              <a:rPr lang="pl-PL" b="1" dirty="0"/>
              <a:t>przestały być siedzibami wojewodów</a:t>
            </a:r>
            <a:r>
              <a:rPr lang="pl-PL" dirty="0"/>
              <a:t>, chyba że na wniosek właściwej rady miejskiej odstąpiono od nadania miastu praw powiatu, oraz tym, którym </a:t>
            </a:r>
            <a:r>
              <a:rPr lang="pl-PL" b="1" dirty="0"/>
              <a:t>nadano status </a:t>
            </a:r>
            <a:r>
              <a:rPr lang="pl-PL" dirty="0"/>
              <a:t>miasta na prawach powiatu, przy dokonywaniu </a:t>
            </a:r>
            <a:r>
              <a:rPr lang="pl-PL" b="1" dirty="0"/>
              <a:t>pierwszego podziału administracyjnego kraju na powiaty</a:t>
            </a:r>
            <a:r>
              <a:rPr lang="pl-PL" dirty="0"/>
              <a:t>.</a:t>
            </a:r>
          </a:p>
          <a:p>
            <a:r>
              <a:rPr lang="pl-PL" dirty="0"/>
              <a:t> Art. 92. 1. Funkcje organów powiatu w miastach na prawach powiatu sprawuje: </a:t>
            </a:r>
            <a:br>
              <a:rPr lang="pl-PL" dirty="0"/>
            </a:br>
            <a:r>
              <a:rPr lang="pl-PL" dirty="0"/>
              <a:t>1) rada miasta; </a:t>
            </a:r>
            <a:br>
              <a:rPr lang="pl-PL" dirty="0"/>
            </a:br>
            <a:r>
              <a:rPr lang="pl-PL" dirty="0"/>
              <a:t>2) prezydent miasta.</a:t>
            </a:r>
            <a:br>
              <a:rPr lang="pl-PL" dirty="0"/>
            </a:br>
            <a:r>
              <a:rPr lang="pl-PL" dirty="0"/>
              <a:t> 2. Miasto na prawach powiatu jest gminą wykonującą zadania powiatu na zasadach określonych w tej ustawie. </a:t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r>
              <a:rPr lang="pl-PL" dirty="0"/>
              <a:t>3. Ustrój i działanie organów miasta na prawach powiatu, w tym nazwę, skład, liczebność oraz ich powoływanie i odwoływanie, a także zasady sprawowania nadzoru określa ustawa o samorządzie gminnym.</a:t>
            </a:r>
          </a:p>
        </p:txBody>
      </p:sp>
    </p:spTree>
    <p:extLst>
      <p:ext uri="{BB962C8B-B14F-4D97-AF65-F5344CB8AC3E}">
        <p14:creationId xmlns:p14="http://schemas.microsoft.com/office/powerpoint/2010/main" val="146614544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30D2AB4-B4B2-4988-9EAF-CB9A43ADE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4461"/>
          </a:xfrm>
        </p:spPr>
        <p:txBody>
          <a:bodyPr/>
          <a:lstStyle/>
          <a:p>
            <a:r>
              <a:rPr lang="pl-PL" dirty="0"/>
              <a:t>Województwo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088BDD3-E02D-4416-BA09-24F110188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96278"/>
            <a:ext cx="9601200" cy="4171122"/>
          </a:xfrm>
        </p:spPr>
        <p:txBody>
          <a:bodyPr/>
          <a:lstStyle/>
          <a:p>
            <a:r>
              <a:rPr lang="pl-PL" dirty="0"/>
              <a:t>Art. 1. 2.  </a:t>
            </a:r>
            <a:r>
              <a:rPr lang="pl-PL" dirty="0" err="1"/>
              <a:t>u.s.w</a:t>
            </a:r>
            <a:r>
              <a:rPr lang="pl-PL" dirty="0"/>
              <a:t>. Ilekroć w ustawie jest mowa o województwie lub samorządzie województwa, należy przez to rozumieć regionalną wspólnotę samorządową oraz odpowiednie terytorium. </a:t>
            </a:r>
          </a:p>
          <a:p>
            <a:r>
              <a:rPr lang="pl-PL" dirty="0"/>
              <a:t>Największa JST</a:t>
            </a:r>
          </a:p>
          <a:p>
            <a:r>
              <a:rPr lang="pl-PL" dirty="0"/>
              <a:t>16 województw</a:t>
            </a:r>
          </a:p>
        </p:txBody>
      </p:sp>
    </p:spTree>
    <p:extLst>
      <p:ext uri="{BB962C8B-B14F-4D97-AF65-F5344CB8AC3E}">
        <p14:creationId xmlns:p14="http://schemas.microsoft.com/office/powerpoint/2010/main" val="134325355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9B96F24-6CDC-4F00-80E0-52B8D0DF5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23730"/>
          </a:xfrm>
        </p:spPr>
        <p:txBody>
          <a:bodyPr/>
          <a:lstStyle/>
          <a:p>
            <a:r>
              <a:rPr lang="pl-PL" dirty="0"/>
              <a:t>Województwo - zadania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5ABF6E69-EF95-4654-9A20-08AB96E74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09529"/>
            <a:ext cx="9601200" cy="5035827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Art. 2. 2. Do zakresu działania samorządu województwa należy wykonywanie zadań publicznych o charakterze wojewódzkim, niezastrzeżonych ustawami na rzecz organów administracji rządowej.</a:t>
            </a:r>
          </a:p>
          <a:p>
            <a:r>
              <a:rPr lang="pl-PL" dirty="0"/>
              <a:t>Cele</a:t>
            </a:r>
          </a:p>
          <a:p>
            <a:pPr lvl="1"/>
            <a:r>
              <a:rPr lang="pl-PL" dirty="0"/>
              <a:t>Strategia rozwoju województwa </a:t>
            </a:r>
          </a:p>
          <a:p>
            <a:pPr lvl="1"/>
            <a:r>
              <a:rPr lang="pl-PL" dirty="0"/>
              <a:t>Polityka rozwoju województwa </a:t>
            </a:r>
          </a:p>
          <a:p>
            <a:r>
              <a:rPr lang="pl-PL" dirty="0"/>
              <a:t>Zadania własne województwa – art. 14</a:t>
            </a:r>
          </a:p>
          <a:p>
            <a:pPr lvl="1"/>
            <a:r>
              <a:rPr lang="pl-PL" dirty="0"/>
              <a:t>Zakres infrastruktury technicznej</a:t>
            </a:r>
          </a:p>
          <a:p>
            <a:pPr lvl="1"/>
            <a:r>
              <a:rPr lang="pl-PL" dirty="0"/>
              <a:t>- zakres ładu przestrzennego i ekologicznego</a:t>
            </a:r>
          </a:p>
          <a:p>
            <a:pPr lvl="1"/>
            <a:r>
              <a:rPr lang="pl-PL" dirty="0"/>
              <a:t>Zakres infrastruktury społecznej</a:t>
            </a:r>
          </a:p>
          <a:p>
            <a:pPr lvl="1"/>
            <a:r>
              <a:rPr lang="pl-PL" dirty="0"/>
              <a:t>Zakres bezpieczeństwa publicznego i obronności </a:t>
            </a:r>
          </a:p>
          <a:p>
            <a:r>
              <a:rPr lang="pl-PL" dirty="0"/>
              <a:t>Art. 13. 2.  Poza sferą użyteczności publicznej województwo może tworzyć spółki z ograniczoną odpowiedzialnością i spółki akcyjne oraz przystępować do nich, jeżeli działalność spółek polega na wykonywaniu czynności promocyjnych, edukacyjnych, wydawniczych oraz na wykonywaniu działalności w zakresie telekomunikacji służących rozwojowi województwa</a:t>
            </a:r>
          </a:p>
        </p:txBody>
      </p:sp>
    </p:spTree>
    <p:extLst>
      <p:ext uri="{BB962C8B-B14F-4D97-AF65-F5344CB8AC3E}">
        <p14:creationId xmlns:p14="http://schemas.microsoft.com/office/powerpoint/2010/main" val="187645715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7B22419-203F-4A64-AC05-4170F1C18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44217"/>
          </a:xfrm>
        </p:spPr>
        <p:txBody>
          <a:bodyPr/>
          <a:lstStyle/>
          <a:p>
            <a:r>
              <a:rPr lang="pl-PL" dirty="0"/>
              <a:t>Polityka rozwoju województwa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2DBAA3B0-E728-410B-88E9-88E1B56AD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02296"/>
            <a:ext cx="9601200" cy="4731026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Art. 11. 2. Samorząd województwa prowadzi politykę rozwoju województwa, na którą składa się: </a:t>
            </a:r>
            <a:br>
              <a:rPr lang="pl-PL" dirty="0"/>
            </a:br>
            <a:r>
              <a:rPr lang="pl-PL" dirty="0"/>
              <a:t>1) tworzenie warunków rozwoju gospodarczego, w tym kreowanie rynku pracy; </a:t>
            </a:r>
            <a:br>
              <a:rPr lang="pl-PL" dirty="0"/>
            </a:br>
            <a:r>
              <a:rPr lang="pl-PL" dirty="0"/>
              <a:t>2) utrzymanie i rozbudowa infrastruktury społecznej i technicznej o znaczeniu wojewódzkim; </a:t>
            </a:r>
            <a:br>
              <a:rPr lang="pl-PL" dirty="0"/>
            </a:br>
            <a:r>
              <a:rPr lang="pl-PL" dirty="0"/>
              <a:t>3) pozyskiwanie i łączenie środków finansowych: publicznych i prywatnych, w celu realizacji zadań z zakresu użyteczności publicznej; </a:t>
            </a:r>
            <a:br>
              <a:rPr lang="pl-PL" dirty="0"/>
            </a:br>
            <a:r>
              <a:rPr lang="pl-PL" dirty="0"/>
              <a:t>4) wspieranie i prowadzenie działań na rzecz podnoszenia poziomu wykształcenia obywateli; </a:t>
            </a:r>
            <a:br>
              <a:rPr lang="pl-PL" dirty="0"/>
            </a:br>
            <a:r>
              <a:rPr lang="pl-PL" dirty="0"/>
              <a:t>5) racjonalne korzystanie z zasobów przyrody oraz kształtowanie środowiska naturalnego, zgodnie z zasadą zrównoważonego rozwoju; </a:t>
            </a:r>
            <a:br>
              <a:rPr lang="pl-PL" dirty="0"/>
            </a:br>
            <a:r>
              <a:rPr lang="pl-PL" dirty="0"/>
              <a:t>6) wspieranie rozwoju nauki i współpracy między sferą nauki i gospodarki, popieranie postępu technologicznego oraz innowacji; </a:t>
            </a:r>
            <a:br>
              <a:rPr lang="pl-PL" dirty="0"/>
            </a:br>
            <a:r>
              <a:rPr lang="pl-PL" dirty="0"/>
              <a:t>7) wspieranie rozwoju kultury oraz sprawowanie opieki nad dziedzictwem kulturowym i jego racjonalne wykorzystywanie;</a:t>
            </a:r>
            <a:br>
              <a:rPr lang="pl-PL" dirty="0"/>
            </a:br>
            <a:r>
              <a:rPr lang="pl-PL" dirty="0"/>
              <a:t> 8) promocja walorów i możliwości rozwojowych województwa; </a:t>
            </a:r>
            <a:br>
              <a:rPr lang="pl-PL" dirty="0"/>
            </a:br>
            <a:r>
              <a:rPr lang="pl-PL" dirty="0"/>
              <a:t>9) wspieranie i prowadzenie działań na rzecz integracji społecznej i przeciwdziałania wykluczeniu społecznemu</a:t>
            </a:r>
          </a:p>
        </p:txBody>
      </p:sp>
    </p:spTree>
    <p:extLst>
      <p:ext uri="{BB962C8B-B14F-4D97-AF65-F5344CB8AC3E}">
        <p14:creationId xmlns:p14="http://schemas.microsoft.com/office/powerpoint/2010/main" val="304965942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3D44EAB-18B3-49DD-818E-0F423F651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57470"/>
          </a:xfrm>
        </p:spPr>
        <p:txBody>
          <a:bodyPr/>
          <a:lstStyle/>
          <a:p>
            <a:r>
              <a:rPr lang="pl-PL" dirty="0"/>
              <a:t>Województwo - zadania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701F7F7-B420-48E1-BD58-3E3A6823C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43270"/>
            <a:ext cx="9601200" cy="4224130"/>
          </a:xfrm>
        </p:spPr>
        <p:txBody>
          <a:bodyPr/>
          <a:lstStyle/>
          <a:p>
            <a:r>
              <a:rPr lang="pl-PL" dirty="0"/>
              <a:t>Zadania zlecone</a:t>
            </a:r>
          </a:p>
          <a:p>
            <a:pPr lvl="1"/>
            <a:r>
              <a:rPr lang="pl-PL" dirty="0"/>
              <a:t>Art. 14. 2.</a:t>
            </a:r>
            <a:r>
              <a:rPr lang="pl-PL" b="1" dirty="0"/>
              <a:t> Ustawy </a:t>
            </a:r>
            <a:r>
              <a:rPr lang="pl-PL" dirty="0"/>
              <a:t>mogą określać sprawy należące do zakresu działania województwa jako zadania z zakresu administracji rządowej, wykonywane przez zarząd województwa.</a:t>
            </a:r>
          </a:p>
          <a:p>
            <a:pPr lvl="1"/>
            <a:r>
              <a:rPr lang="pl-PL" dirty="0"/>
              <a:t>Art. 14. 3. Ustawy mogą nakładać na województwo obowiązek wykonywania zadań z zakresu organizacji przygotowań i przeprowadzenia wyborów powszechnych oraz referendów.</a:t>
            </a:r>
          </a:p>
          <a:p>
            <a:pPr lvl="1"/>
            <a:r>
              <a:rPr lang="pl-PL" dirty="0"/>
              <a:t>Art. 8 2. Województwo może zawierać z innymi województwami oraz jednostkami lokalnego samorządu terytorialnego z obszaru województwa porozumienia w sprawie powierzenia prowadzenia zadań publicznych.</a:t>
            </a:r>
          </a:p>
        </p:txBody>
      </p:sp>
    </p:spTree>
    <p:extLst>
      <p:ext uri="{BB962C8B-B14F-4D97-AF65-F5344CB8AC3E}">
        <p14:creationId xmlns:p14="http://schemas.microsoft.com/office/powerpoint/2010/main" val="234181156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F040347-5031-4228-904C-6923F677E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24948"/>
          </a:xfrm>
        </p:spPr>
        <p:txBody>
          <a:bodyPr/>
          <a:lstStyle/>
          <a:p>
            <a:r>
              <a:rPr lang="pl-PL" dirty="0"/>
              <a:t>Sejmik województwa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80D9DB2-C245-4A0F-ACE0-06BED1D1D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95061"/>
            <a:ext cx="9601200" cy="3972339"/>
          </a:xfrm>
        </p:spPr>
        <p:txBody>
          <a:bodyPr/>
          <a:lstStyle/>
          <a:p>
            <a:r>
              <a:rPr lang="pl-PL" dirty="0"/>
              <a:t>Organ stanowiący i kontrolny</a:t>
            </a:r>
          </a:p>
          <a:p>
            <a:r>
              <a:rPr lang="pl-PL" dirty="0"/>
              <a:t>Organ kolegialny</a:t>
            </a:r>
          </a:p>
          <a:p>
            <a:r>
              <a:rPr lang="pl-PL" dirty="0"/>
              <a:t>Wybierany w wyborach powszechnych</a:t>
            </a:r>
          </a:p>
          <a:p>
            <a:r>
              <a:rPr lang="pl-PL" dirty="0"/>
              <a:t>Kadencja: 5 lat</a:t>
            </a:r>
          </a:p>
          <a:p>
            <a:r>
              <a:rPr lang="pl-PL" dirty="0"/>
              <a:t>Art. 16. 3. W skład sejmiku województwa wchodzą radni wybrani w wyborach bezpośrednich w liczbie trzydziestu w województwach liczących do 2 000 000 mieszkańców oraz po trzech radnych na każde kolejne rozpoczęte 500 000 mieszkańców</a:t>
            </a:r>
          </a:p>
        </p:txBody>
      </p:sp>
    </p:spTree>
    <p:extLst>
      <p:ext uri="{BB962C8B-B14F-4D97-AF65-F5344CB8AC3E}">
        <p14:creationId xmlns:p14="http://schemas.microsoft.com/office/powerpoint/2010/main" val="3809941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5EBBA93-B49D-410A-A5A6-BBDDA2F0D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09811"/>
            <a:ext cx="9601200" cy="1042792"/>
          </a:xfrm>
        </p:spPr>
        <p:txBody>
          <a:bodyPr>
            <a:normAutofit/>
          </a:bodyPr>
          <a:lstStyle/>
          <a:p>
            <a:r>
              <a:rPr lang="pl-PL" dirty="0"/>
              <a:t>Samorząd Terytorialny – zasady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56E8866-FE79-4124-AD21-CE6BA378B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077238"/>
            <a:ext cx="9601200" cy="5674291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Zasada pomocniczości i decentralizacji</a:t>
            </a:r>
          </a:p>
          <a:p>
            <a:pPr lvl="1"/>
            <a:r>
              <a:rPr lang="pl-PL" dirty="0"/>
              <a:t>Art. 4 ust. 3 EKSL </a:t>
            </a:r>
            <a:r>
              <a:rPr lang="pl-PL" i="0" dirty="0"/>
              <a:t>Generalnie odpowiedzialność za sprawy publiczne powinny ponosić przede wszystkim te organy władzy, które znajdują się najbliżej obywateli. Powierzając te funkcje innemu organowi władzy, należy uwzględnić zakres i charakter zadania oraz wymogi efektywności i gospodarności.</a:t>
            </a:r>
          </a:p>
          <a:p>
            <a:pPr lvl="1"/>
            <a:r>
              <a:rPr lang="pl-PL" i="0" dirty="0"/>
              <a:t>Art. 163 KRP ST wykonuje zadania publiczne nie zastrzeżone przez Konstytucję lub ustawy dla organów innych władz publicznych</a:t>
            </a:r>
          </a:p>
          <a:p>
            <a:pPr lvl="1"/>
            <a:r>
              <a:rPr lang="pl-PL" i="0" dirty="0"/>
              <a:t>Art. 15 ust. 1 KRP Ustrój terytorialny RP zapewnia decentralizację władzy publicznej.</a:t>
            </a:r>
            <a:endParaRPr lang="pl-PL" dirty="0"/>
          </a:p>
          <a:p>
            <a:r>
              <a:rPr lang="pl-PL" dirty="0"/>
              <a:t>Zasada samodzielności</a:t>
            </a:r>
          </a:p>
          <a:p>
            <a:pPr lvl="1"/>
            <a:r>
              <a:rPr lang="pl-PL" dirty="0"/>
              <a:t>Związana z układem zdecentralizowanym</a:t>
            </a:r>
          </a:p>
          <a:p>
            <a:pPr lvl="1"/>
            <a:r>
              <a:rPr lang="pl-PL" dirty="0"/>
              <a:t>Nadzór weryfikacyjny</a:t>
            </a:r>
          </a:p>
          <a:p>
            <a:pPr lvl="1"/>
            <a:r>
              <a:rPr lang="pl-PL" dirty="0"/>
              <a:t>Art. 4 EKSL</a:t>
            </a:r>
          </a:p>
          <a:p>
            <a:pPr marL="987552" lvl="2" indent="0">
              <a:buNone/>
            </a:pPr>
            <a:r>
              <a:rPr lang="pl-PL" sz="2100" dirty="0"/>
              <a:t>2. Społeczności lokalne mają - w zakresie określonym prawem - pełną swobodę działania w każdej sprawie, która nie jest wyłączona z ich kompetencji lub nie wchodzi w zakres kompetencji innych organów władzy.</a:t>
            </a:r>
          </a:p>
          <a:p>
            <a:pPr marL="987552" lvl="2" indent="0">
              <a:buNone/>
            </a:pPr>
            <a:r>
              <a:rPr lang="pl-PL" sz="2100" dirty="0"/>
              <a:t>4. Kompetencje przyznane społecznościom lokalnym powinny być w zasadzie całkowite i wyłączne i mogą zostać zakwestionowane lub ograniczone przez inny organ władzy, centralny lub regionalny, jedynie w zakresie przewidzianym prawem.</a:t>
            </a:r>
          </a:p>
          <a:p>
            <a:pPr lvl="1"/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7197505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A40F915-11B2-40C8-9B22-9C260AC94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69405"/>
            <a:ext cx="9601200" cy="1485900"/>
          </a:xfrm>
        </p:spPr>
        <p:txBody>
          <a:bodyPr/>
          <a:lstStyle/>
          <a:p>
            <a:r>
              <a:rPr lang="pl-PL" dirty="0"/>
              <a:t>Sejmik województwa – zakończenie kadencji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8B16CA0E-527E-4994-9793-60F73ABEDD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55305"/>
            <a:ext cx="9601200" cy="4863548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Upływ kadencji</a:t>
            </a:r>
          </a:p>
          <a:p>
            <a:r>
              <a:rPr lang="pl-PL" dirty="0"/>
              <a:t>Referendum</a:t>
            </a:r>
            <a:br>
              <a:rPr lang="pl-PL" dirty="0"/>
            </a:br>
            <a:r>
              <a:rPr lang="pl-PL" dirty="0"/>
              <a:t>Art. 17. W sprawie odwołania sejmiku województwa przed upływem kadencji rozstrzyga się wyłącznie w drodze referendum wojewódzkiego. </a:t>
            </a:r>
          </a:p>
          <a:p>
            <a:r>
              <a:rPr lang="pl-PL" dirty="0"/>
              <a:t>Nadzór:</a:t>
            </a:r>
          </a:p>
          <a:p>
            <a:pPr lvl="1"/>
            <a:r>
              <a:rPr lang="pl-PL" dirty="0"/>
              <a:t>Uchwała Sejmu</a:t>
            </a:r>
            <a:br>
              <a:rPr lang="pl-PL" dirty="0"/>
            </a:br>
            <a:r>
              <a:rPr lang="pl-PL" dirty="0"/>
              <a:t>W razie powtarzającego się naruszenia przez sejmik województwa Konstytucji lub ustaw, Sejm, na wniosek Prezesa Rady Ministrów, może w drodze uchwały rozwiązać sejmik województwa. </a:t>
            </a:r>
          </a:p>
          <a:p>
            <a:pPr lvl="1"/>
            <a:r>
              <a:rPr lang="pl-PL" dirty="0"/>
              <a:t>Zawieszenie, PRM</a:t>
            </a:r>
            <a:br>
              <a:rPr lang="pl-PL" dirty="0"/>
            </a:br>
            <a:r>
              <a:rPr lang="pl-PL" dirty="0"/>
              <a:t>W razie nierokującego szybkiej poprawy i przedłużającego się braku skuteczności w wykonywaniu zadań publicznych przez organy samorządu województwa Prezes Rady Ministrów, na wniosek ministra właściwego do spraw administracji publicznej, może zawiesić organy samorządu województwa i ustanowić zarząd komisaryczny na okres do 2 lat, nie dłużej jednak niż do wyboru zarządu województwa przez sejmik województwa nowej kadencji.</a:t>
            </a:r>
          </a:p>
          <a:p>
            <a:r>
              <a:rPr lang="pl-PL" dirty="0"/>
              <a:t>Niedokonanie wyboru zarządu województwa </a:t>
            </a:r>
          </a:p>
        </p:txBody>
      </p:sp>
    </p:spTree>
    <p:extLst>
      <p:ext uri="{BB962C8B-B14F-4D97-AF65-F5344CB8AC3E}">
        <p14:creationId xmlns:p14="http://schemas.microsoft.com/office/powerpoint/2010/main" val="86314854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BA50772-7690-4FF1-8D98-702A35945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Sejmik województwa – zadania i kompetencje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3DB1C2F8-6626-40C8-A298-DD5E6D06B6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Brak domniemania kompetencji</a:t>
            </a:r>
          </a:p>
          <a:p>
            <a:r>
              <a:rPr lang="pl-PL" dirty="0"/>
              <a:t>Wyłączna właściwość sejmiku – art. 18 </a:t>
            </a:r>
            <a:r>
              <a:rPr lang="pl-PL" dirty="0" err="1"/>
              <a:t>u.s.w</a:t>
            </a:r>
            <a:r>
              <a:rPr lang="pl-PL" dirty="0"/>
              <a:t>.:</a:t>
            </a:r>
          </a:p>
          <a:p>
            <a:pPr lvl="1"/>
            <a:r>
              <a:rPr lang="pl-PL" dirty="0"/>
              <a:t>Planistyczne</a:t>
            </a:r>
          </a:p>
          <a:p>
            <a:pPr lvl="1"/>
            <a:r>
              <a:rPr lang="pl-PL" dirty="0"/>
              <a:t>Finansowo-majątkowe</a:t>
            </a:r>
          </a:p>
          <a:p>
            <a:pPr lvl="1"/>
            <a:r>
              <a:rPr lang="pl-PL" dirty="0"/>
              <a:t>Osobowe</a:t>
            </a:r>
          </a:p>
          <a:p>
            <a:pPr lvl="1"/>
            <a:r>
              <a:rPr lang="pl-PL" dirty="0"/>
              <a:t>Z zakresu współpracy zagranicznej</a:t>
            </a:r>
          </a:p>
          <a:p>
            <a:pPr lvl="1"/>
            <a:r>
              <a:rPr lang="pl-PL" dirty="0"/>
              <a:t>Kierowniczo-kontrolne </a:t>
            </a:r>
          </a:p>
          <a:p>
            <a:r>
              <a:rPr lang="pl-PL" dirty="0"/>
              <a:t>Kompetencje kontrolne wykonywane przez komisję rewizyjną </a:t>
            </a:r>
          </a:p>
        </p:txBody>
      </p:sp>
    </p:spTree>
    <p:extLst>
      <p:ext uri="{BB962C8B-B14F-4D97-AF65-F5344CB8AC3E}">
        <p14:creationId xmlns:p14="http://schemas.microsoft.com/office/powerpoint/2010/main" val="131320936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32CC772-D3D0-4C3B-83E0-71694D408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50235"/>
          </a:xfrm>
        </p:spPr>
        <p:txBody>
          <a:bodyPr/>
          <a:lstStyle/>
          <a:p>
            <a:r>
              <a:rPr lang="pl-PL" dirty="0"/>
              <a:t>Sejmik województwa - organizacja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F15FB4AC-8304-4E55-BE5C-D99B848D9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28800"/>
            <a:ext cx="9601200" cy="4038600"/>
          </a:xfrm>
        </p:spPr>
        <p:txBody>
          <a:bodyPr/>
          <a:lstStyle/>
          <a:p>
            <a:r>
              <a:rPr lang="pl-PL" dirty="0"/>
              <a:t>Przewodniczący oraz nie więcej niż 3 wiceprzewodniczących</a:t>
            </a:r>
          </a:p>
          <a:p>
            <a:r>
              <a:rPr lang="pl-PL" dirty="0"/>
              <a:t>Komisje:</a:t>
            </a:r>
          </a:p>
          <a:p>
            <a:pPr lvl="1"/>
            <a:r>
              <a:rPr lang="pl-PL" dirty="0"/>
              <a:t>Stałe</a:t>
            </a:r>
          </a:p>
          <a:p>
            <a:pPr lvl="1"/>
            <a:r>
              <a:rPr lang="pl-PL" dirty="0"/>
              <a:t>Doraźne</a:t>
            </a:r>
          </a:p>
          <a:p>
            <a:r>
              <a:rPr lang="pl-PL" dirty="0"/>
              <a:t>Działanie w formie uchwał</a:t>
            </a:r>
          </a:p>
          <a:p>
            <a:r>
              <a:rPr lang="pl-PL" dirty="0"/>
              <a:t>Charakter sesyjny</a:t>
            </a:r>
          </a:p>
        </p:txBody>
      </p:sp>
    </p:spTree>
    <p:extLst>
      <p:ext uri="{BB962C8B-B14F-4D97-AF65-F5344CB8AC3E}">
        <p14:creationId xmlns:p14="http://schemas.microsoft.com/office/powerpoint/2010/main" val="229411670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1AAE0D2-871E-4490-8848-6AA5EB610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83974"/>
          </a:xfrm>
        </p:spPr>
        <p:txBody>
          <a:bodyPr/>
          <a:lstStyle/>
          <a:p>
            <a:r>
              <a:rPr lang="pl-PL" dirty="0"/>
              <a:t>Zarząd województwa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5F498F2-586D-4832-9B85-713B1B620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02296"/>
            <a:ext cx="9601200" cy="4065104"/>
          </a:xfrm>
        </p:spPr>
        <p:txBody>
          <a:bodyPr/>
          <a:lstStyle/>
          <a:p>
            <a:r>
              <a:rPr lang="pl-PL" dirty="0"/>
              <a:t>Organ wykonawczy</a:t>
            </a:r>
          </a:p>
          <a:p>
            <a:r>
              <a:rPr lang="pl-PL" dirty="0"/>
              <a:t>Kolegialny</a:t>
            </a:r>
          </a:p>
          <a:p>
            <a:r>
              <a:rPr lang="pl-PL" dirty="0"/>
              <a:t>Powoływany przez sejmik województwa</a:t>
            </a:r>
          </a:p>
          <a:p>
            <a:r>
              <a:rPr lang="pl-PL" dirty="0"/>
              <a:t>Skład: Przewodniczący (marszałek), wicemarszałkowie oraz członkowie</a:t>
            </a:r>
            <a:br>
              <a:rPr lang="pl-PL" dirty="0"/>
            </a:br>
            <a:r>
              <a:rPr lang="pl-PL" dirty="0"/>
              <a:t>Art. 31. 2. W skład zarządu województwa, liczącego 5 osób, wchodzi marszałek województwa jako jego przewodniczący, wicemarszałek lub 2 wicemarszałków i pozostali członkowie.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0385062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422F5E5-6884-4E40-98EF-BD14E0749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47650"/>
            <a:ext cx="9601200" cy="1210089"/>
          </a:xfrm>
        </p:spPr>
        <p:txBody>
          <a:bodyPr>
            <a:normAutofit fontScale="90000"/>
          </a:bodyPr>
          <a:lstStyle/>
          <a:p>
            <a:r>
              <a:rPr lang="pl-PL" dirty="0"/>
              <a:t>Zarząd województwa – zadania i kompetencje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8219284C-42F8-4D01-AA2F-D2ED7B050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77009"/>
            <a:ext cx="9601200" cy="5033341"/>
          </a:xfrm>
        </p:spPr>
        <p:txBody>
          <a:bodyPr>
            <a:normAutofit fontScale="92500" lnSpcReduction="10000"/>
          </a:bodyPr>
          <a:lstStyle/>
          <a:p>
            <a:r>
              <a:rPr lang="pl-PL" sz="1800" dirty="0"/>
              <a:t>Domniemanie kompetencji</a:t>
            </a:r>
            <a:br>
              <a:rPr lang="pl-PL" sz="1800" dirty="0"/>
            </a:br>
            <a:r>
              <a:rPr lang="pl-PL" sz="1800" dirty="0"/>
              <a:t>Art. 41. 1. Zarząd województwa wykonuje zadania należące do samorządu województwa, niezastrzeżone na rzecz sejmiku województwa i wojewódzkich samorządowych jednostek organizacyjnych.</a:t>
            </a:r>
          </a:p>
          <a:p>
            <a:r>
              <a:rPr lang="pl-PL" sz="1800" dirty="0"/>
              <a:t>Najważniejsze zadania (przykładowe wyliczenie w art. 41 ust. 2 </a:t>
            </a:r>
            <a:r>
              <a:rPr lang="pl-PL" sz="1800" dirty="0" err="1"/>
              <a:t>u.s.w</a:t>
            </a:r>
            <a:r>
              <a:rPr lang="pl-PL" sz="1800" dirty="0"/>
              <a:t>.):</a:t>
            </a:r>
            <a:br>
              <a:rPr lang="pl-PL" sz="1800" dirty="0"/>
            </a:br>
            <a:r>
              <a:rPr lang="pl-PL" sz="1800" dirty="0"/>
              <a:t>1)wykonywanie uchwał sejmiku województwa; </a:t>
            </a:r>
            <a:br>
              <a:rPr lang="pl-PL" sz="1800" dirty="0"/>
            </a:br>
            <a:r>
              <a:rPr lang="pl-PL" sz="1800" dirty="0"/>
              <a:t>2) gospodarowanie mieniem województwa, </a:t>
            </a:r>
            <a:br>
              <a:rPr lang="pl-PL" sz="1800" dirty="0"/>
            </a:br>
            <a:r>
              <a:rPr lang="pl-PL" sz="1800" dirty="0"/>
              <a:t>3) przygotowywanie projektu i wykonywanie budżetu </a:t>
            </a:r>
            <a:br>
              <a:rPr lang="pl-PL" sz="1800" dirty="0"/>
            </a:br>
            <a:r>
              <a:rPr lang="pl-PL" sz="1800" dirty="0"/>
              <a:t>4) przygotowywanie projektów strategii rozwoju województwa i innych strategii rozwoju, planu zagospodarowania przestrzennego, regionalnych programów operacyjnych, programów służących realizacji umowy partnerstwa w zakresie polityki spójności oraz ich wykonywanie;</a:t>
            </a:r>
            <a:br>
              <a:rPr lang="pl-PL" sz="1800" dirty="0"/>
            </a:br>
            <a:r>
              <a:rPr lang="pl-PL" sz="1800" dirty="0"/>
              <a:t> 4a) monitorowanie i analizowanie procesów rozwojowych w układzie przestrzennym oraz strategii rozwoju województwa, regionalnych programów operacyjnych, programów rozwoju i programów służących realizacji umowy partnerstwa w zakresie polityki spójności oraz kontraktu terytorialnego, o których mowa w ustawie o zasadach prowadzenia polityki rozwoju; </a:t>
            </a:r>
            <a:br>
              <a:rPr lang="pl-PL" sz="1800" dirty="0"/>
            </a:br>
            <a:r>
              <a:rPr lang="pl-PL" sz="1800" dirty="0"/>
              <a:t>5) organizowanie współpracy ze strukturami samorządu regionalnego w innych krajach i z międzynarodowymi zrzeszeniami regionalnymi; </a:t>
            </a:r>
            <a:br>
              <a:rPr lang="pl-PL" sz="1800" dirty="0"/>
            </a:br>
            <a:r>
              <a:rPr lang="pl-PL" sz="1800" dirty="0"/>
              <a:t>6) kierowanie, koordynowanie i kontrolowanie działalności wojewódzkich samorządowych jednostek organizacyjnych, w tym zatrudnianie i zwalnianie kierowników wojewódzkich samorządowych jednostek organizacyjnych; </a:t>
            </a:r>
            <a:br>
              <a:rPr lang="pl-PL" sz="1800" dirty="0"/>
            </a:br>
            <a:r>
              <a:rPr lang="pl-PL" sz="1800" dirty="0"/>
              <a:t>7) uchwalanie regulaminu organizacyjnego urzędu marszałkowskiego. </a:t>
            </a:r>
          </a:p>
        </p:txBody>
      </p:sp>
    </p:spTree>
    <p:extLst>
      <p:ext uri="{BB962C8B-B14F-4D97-AF65-F5344CB8AC3E}">
        <p14:creationId xmlns:p14="http://schemas.microsoft.com/office/powerpoint/2010/main" val="90944443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422F5E5-6884-4E40-98EF-BD14E0749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47650"/>
            <a:ext cx="9601200" cy="1210089"/>
          </a:xfrm>
        </p:spPr>
        <p:txBody>
          <a:bodyPr>
            <a:normAutofit fontScale="90000"/>
          </a:bodyPr>
          <a:lstStyle/>
          <a:p>
            <a:r>
              <a:rPr lang="pl-PL" dirty="0"/>
              <a:t>Zarząd województwa – zadania i kompetencje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8219284C-42F8-4D01-AA2F-D2ED7B050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77009"/>
            <a:ext cx="9601200" cy="5033341"/>
          </a:xfrm>
        </p:spPr>
        <p:txBody>
          <a:bodyPr>
            <a:normAutofit/>
          </a:bodyPr>
          <a:lstStyle/>
          <a:p>
            <a:r>
              <a:rPr lang="pl-PL" sz="1800" dirty="0"/>
              <a:t>Art. 18. Do wyłącznej właściwości sejmiku województwa należy:</a:t>
            </a:r>
          </a:p>
          <a:p>
            <a:pPr marL="0" indent="0">
              <a:buNone/>
            </a:pPr>
            <a:r>
              <a:rPr lang="pl-PL" sz="1800" dirty="0"/>
              <a:t>1) stanowienie aktów prawa miejscowego, w szczególności:</a:t>
            </a:r>
          </a:p>
          <a:p>
            <a:pPr lvl="1"/>
            <a:r>
              <a:rPr lang="pl-PL" sz="1800" dirty="0"/>
              <a:t> a) statutu województwa, </a:t>
            </a:r>
          </a:p>
          <a:p>
            <a:pPr lvl="1"/>
            <a:r>
              <a:rPr lang="pl-PL" sz="1800" dirty="0"/>
              <a:t>b) zasad gospodarowania mieniem wojewódzkim,</a:t>
            </a:r>
          </a:p>
          <a:p>
            <a:pPr lvl="1"/>
            <a:r>
              <a:rPr lang="pl-PL" sz="1800" dirty="0"/>
              <a:t> c) zasad i trybu korzystania z wojewódzkich obiektów i urządzeń użyteczności publicznej;</a:t>
            </a:r>
          </a:p>
        </p:txBody>
      </p:sp>
    </p:spTree>
    <p:extLst>
      <p:ext uri="{BB962C8B-B14F-4D97-AF65-F5344CB8AC3E}">
        <p14:creationId xmlns:p14="http://schemas.microsoft.com/office/powerpoint/2010/main" val="163140222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2932E7A-D9E2-45BF-A8D4-6068C7EC7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88234"/>
            <a:ext cx="9601200" cy="798443"/>
          </a:xfrm>
        </p:spPr>
        <p:txBody>
          <a:bodyPr>
            <a:normAutofit fontScale="90000"/>
          </a:bodyPr>
          <a:lstStyle/>
          <a:p>
            <a:r>
              <a:rPr lang="pl-PL" dirty="0"/>
              <a:t>Zarząd województwa – zakończenie kadencji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1D06E85-D182-4BE1-836C-59C83E029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30017"/>
            <a:ext cx="9601200" cy="5227983"/>
          </a:xfrm>
        </p:spPr>
        <p:txBody>
          <a:bodyPr/>
          <a:lstStyle/>
          <a:p>
            <a:r>
              <a:rPr lang="pl-PL" dirty="0"/>
              <a:t>Upływ kadencji</a:t>
            </a:r>
          </a:p>
          <a:p>
            <a:r>
              <a:rPr lang="pl-PL" dirty="0"/>
              <a:t>Nieudzielenie absolutorium</a:t>
            </a:r>
            <a:br>
              <a:rPr lang="pl-PL" dirty="0"/>
            </a:br>
            <a:r>
              <a:rPr lang="pl-PL" dirty="0"/>
              <a:t>Art. 34. 1. Uchwała sejmiku województwa w sprawie nieudzielenia zarządowi województwa absolutorium jest równoznaczna ze złożeniem wniosku o odwołanie zarządu województwa, chyba że po zakończeniu roku budżetowego zarząd województwa został odwołany z innej przyczyny.</a:t>
            </a:r>
          </a:p>
          <a:p>
            <a:r>
              <a:rPr lang="pl-PL" dirty="0"/>
              <a:t>Odwołanie marszałka</a:t>
            </a:r>
            <a:br>
              <a:rPr lang="pl-PL" dirty="0"/>
            </a:br>
            <a:r>
              <a:rPr lang="pl-PL" dirty="0"/>
              <a:t>Art. 37. 1. Sejmik województwa może odwołać marszałka województwa z innej przyczyny niż nieudzielenie absolutorium lub nieudzielenie wotum zaufania jedynie na wniosek co najmniej 1/4 ustawowego składu sejmiku. </a:t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r>
              <a:rPr lang="pl-PL" dirty="0"/>
              <a:t>4. Odwołanie marszałka województwa albo złożenie przez niego rezygnacji jest, odpowiednio, równoznaczne z odwołaniem całego zarządu województwa albo złożeniem rezygnacji przez cały zarząd województwa.</a:t>
            </a:r>
          </a:p>
          <a:p>
            <a:r>
              <a:rPr lang="pl-PL" dirty="0"/>
              <a:t>Rezygnacja marszałka</a:t>
            </a:r>
          </a:p>
        </p:txBody>
      </p:sp>
    </p:spTree>
    <p:extLst>
      <p:ext uri="{BB962C8B-B14F-4D97-AF65-F5344CB8AC3E}">
        <p14:creationId xmlns:p14="http://schemas.microsoft.com/office/powerpoint/2010/main" val="233607817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BE13BB2-FFB9-45B7-B66C-F88387CDE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51847"/>
            <a:ext cx="9601200" cy="877957"/>
          </a:xfrm>
        </p:spPr>
        <p:txBody>
          <a:bodyPr>
            <a:normAutofit fontScale="90000"/>
          </a:bodyPr>
          <a:lstStyle/>
          <a:p>
            <a:r>
              <a:rPr lang="pl-PL" dirty="0"/>
              <a:t>Zarząd województwa – zakończenie kadencji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BBC7778-1D2A-4936-AB16-CBA4DCAC1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63757"/>
            <a:ext cx="9601200" cy="4303643"/>
          </a:xfrm>
        </p:spPr>
        <p:txBody>
          <a:bodyPr/>
          <a:lstStyle/>
          <a:p>
            <a:r>
              <a:rPr lang="pl-PL" dirty="0"/>
              <a:t>Uchwała Sejmu</a:t>
            </a:r>
            <a:br>
              <a:rPr lang="pl-PL" dirty="0"/>
            </a:br>
            <a:r>
              <a:rPr lang="pl-PL" dirty="0"/>
              <a:t>W razie powtarzającego się naruszenia przez sejmik województwa Konstytucji lub ustaw, Sejm, na wniosek Prezesa Rady Ministrów, może w drodze uchwały rozwiązać sejmik województwa. Rozwiązanie sejmiku województwa równoznaczne jest z rozwiązaniem wszystkich organów samorządu województwa. </a:t>
            </a:r>
          </a:p>
          <a:p>
            <a:r>
              <a:rPr lang="pl-PL" dirty="0"/>
              <a:t>Zawieszenie, PRM</a:t>
            </a:r>
            <a:br>
              <a:rPr lang="pl-PL" dirty="0"/>
            </a:br>
            <a:r>
              <a:rPr lang="pl-PL" dirty="0"/>
              <a:t>W razie nierokującego szybkiej poprawy i przedłużającego się braku skuteczności w wykonywaniu zadań publicznych przez organy samorządu województwa Prezes Rady Ministrów, na wniosek ministra właściwego do spraw administracji publicznej, może zawiesić organy samorządu województwa i ustanowić zarząd komisaryczny na okres do 2 lat, nie dłużej jednak niż do wyboru zarządu województwa przez sejmik województwa nowej kadencji.</a:t>
            </a:r>
          </a:p>
        </p:txBody>
      </p:sp>
    </p:spTree>
    <p:extLst>
      <p:ext uri="{BB962C8B-B14F-4D97-AF65-F5344CB8AC3E}">
        <p14:creationId xmlns:p14="http://schemas.microsoft.com/office/powerpoint/2010/main" val="26872056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AC2B46E-6195-437C-996E-8293CC450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30965"/>
          </a:xfrm>
        </p:spPr>
        <p:txBody>
          <a:bodyPr/>
          <a:lstStyle/>
          <a:p>
            <a:r>
              <a:rPr lang="pl-PL" dirty="0"/>
              <a:t>Marszałek województwa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A4A313E-5437-4B6F-92EB-7FA69565C2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16765"/>
            <a:ext cx="9601200" cy="4770783"/>
          </a:xfrm>
        </p:spPr>
        <p:txBody>
          <a:bodyPr/>
          <a:lstStyle/>
          <a:p>
            <a:r>
              <a:rPr lang="pl-PL" dirty="0"/>
              <a:t>Nie jest organem województwa</a:t>
            </a:r>
          </a:p>
          <a:p>
            <a:r>
              <a:rPr lang="pl-PL" dirty="0"/>
              <a:t>Jest organem administracji publicznej</a:t>
            </a:r>
          </a:p>
          <a:p>
            <a:r>
              <a:rPr lang="pl-PL" dirty="0"/>
              <a:t>Przewodniczący zarządu odpowiedzialny za organizowanie jego pracy</a:t>
            </a:r>
          </a:p>
          <a:p>
            <a:r>
              <a:rPr lang="pl-PL" dirty="0"/>
              <a:t>Kompetencje:</a:t>
            </a:r>
          </a:p>
          <a:p>
            <a:pPr lvl="1"/>
            <a:r>
              <a:rPr lang="pl-PL" dirty="0"/>
              <a:t>Kierowanie bieżącymi sprawami województwa</a:t>
            </a:r>
          </a:p>
          <a:p>
            <a:pPr lvl="1"/>
            <a:r>
              <a:rPr lang="pl-PL" dirty="0"/>
              <a:t>Reprezentowanie województwa na zewnątrz</a:t>
            </a:r>
          </a:p>
          <a:p>
            <a:pPr lvl="1"/>
            <a:r>
              <a:rPr lang="pl-PL" dirty="0"/>
              <a:t>Wydaje decyzje administracyjne w sprawach indywidualnych</a:t>
            </a:r>
          </a:p>
          <a:p>
            <a:pPr lvl="1"/>
            <a:r>
              <a:rPr lang="pl-PL" dirty="0"/>
              <a:t>Wydaje upoważnienia </a:t>
            </a:r>
          </a:p>
          <a:p>
            <a:pPr lvl="1"/>
            <a:r>
              <a:rPr lang="pl-PL" dirty="0"/>
              <a:t>Wykonywanie kompetencji zarządu w sprawach niecierpiących zwłoki (zatwierdzane przez zarząd) </a:t>
            </a:r>
          </a:p>
          <a:p>
            <a:pPr lvl="1"/>
            <a:r>
              <a:rPr lang="pl-PL" dirty="0"/>
              <a:t>Zwierzchnik zespolonej administracji samorządowej w województwie </a:t>
            </a:r>
          </a:p>
        </p:txBody>
      </p:sp>
    </p:spTree>
    <p:extLst>
      <p:ext uri="{BB962C8B-B14F-4D97-AF65-F5344CB8AC3E}">
        <p14:creationId xmlns:p14="http://schemas.microsoft.com/office/powerpoint/2010/main" val="107378688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5451DC7-985F-4E3D-8DD8-60750DC41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8100" y="2743200"/>
            <a:ext cx="10134600" cy="2451100"/>
          </a:xfrm>
        </p:spPr>
        <p:txBody>
          <a:bodyPr>
            <a:normAutofit/>
          </a:bodyPr>
          <a:lstStyle/>
          <a:p>
            <a:pPr algn="ctr"/>
            <a:r>
              <a:rPr lang="pl-PL" sz="6600" dirty="0"/>
              <a:t>Nadzór nad JST </a:t>
            </a:r>
          </a:p>
        </p:txBody>
      </p:sp>
    </p:spTree>
    <p:extLst>
      <p:ext uri="{BB962C8B-B14F-4D97-AF65-F5344CB8AC3E}">
        <p14:creationId xmlns:p14="http://schemas.microsoft.com/office/powerpoint/2010/main" val="111590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EC9217B-6A5D-41E2-A1EE-F8B5240DA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3709" y="294362"/>
            <a:ext cx="9601200" cy="854901"/>
          </a:xfrm>
        </p:spPr>
        <p:txBody>
          <a:bodyPr/>
          <a:lstStyle/>
          <a:p>
            <a:r>
              <a:rPr lang="pl-PL" dirty="0"/>
              <a:t>Samorząd Terytorialny – zasady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6C45D66-0CBD-4FE2-B0DF-27AB8B5BB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02707"/>
            <a:ext cx="9601200" cy="5260931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Zasada samodzielności c.d.</a:t>
            </a:r>
          </a:p>
          <a:p>
            <a:pPr lvl="1"/>
            <a:r>
              <a:rPr lang="pl-PL" dirty="0"/>
              <a:t>Art.. 6 ust. 1 EKSL </a:t>
            </a:r>
            <a:r>
              <a:rPr lang="pl-PL" i="0" dirty="0"/>
              <a:t>Jeśli bardziej ogólne postanowienia ustawy nie stanowią inaczej, społeczności lokalne powinny móc samodzielnie ustalać swą wewnętrzną strukturę administracyjną, tworząc jednostki dostosowane do specyficznych potrzeb i umożliwiające skuteczne zarządzanie.</a:t>
            </a:r>
          </a:p>
          <a:p>
            <a:pPr lvl="1"/>
            <a:r>
              <a:rPr lang="pl-PL" i="0" dirty="0"/>
              <a:t>Art. 169 ust. 4 KRP Ustrój wewnętrzny JST określają, w granicach ustaw, ich organy stanowiące</a:t>
            </a:r>
          </a:p>
          <a:p>
            <a:pPr lvl="1"/>
            <a:r>
              <a:rPr lang="pl-PL" i="0" dirty="0"/>
              <a:t>Art. 16 ust. 2 KRP ST uczestniczy w sprawowaniu władzy publicznej. Przysługującą mu w ramach ustaw istotną część zadań publicznych samorząd wykonuje we własnym imieniu i na własną odpowiedzialność </a:t>
            </a:r>
          </a:p>
          <a:p>
            <a:pPr lvl="1"/>
            <a:r>
              <a:rPr lang="pl-PL" i="0" dirty="0"/>
              <a:t>Art. 168 KRP JST mają prawo ustalania wysokości podatków i opłat lokalnych w zakresie określonym w ustawie (samodzielność finansowa)</a:t>
            </a:r>
          </a:p>
          <a:p>
            <a:pPr lvl="1"/>
            <a:r>
              <a:rPr lang="pl-PL" dirty="0"/>
              <a:t>Art. 165 ust. 1 KRP JST mają osobowość prawną. Przysługują im prawo własności i inne prawa majątkowe. </a:t>
            </a:r>
          </a:p>
          <a:p>
            <a:pPr lvl="1"/>
            <a:r>
              <a:rPr lang="pl-PL" dirty="0"/>
              <a:t>Niezależność od innych organów</a:t>
            </a:r>
          </a:p>
          <a:p>
            <a:pPr lvl="1"/>
            <a:r>
              <a:rPr lang="pl-PL" dirty="0"/>
              <a:t>Art. 11 EKSL </a:t>
            </a:r>
            <a:r>
              <a:rPr lang="pl-PL" i="0" dirty="0"/>
              <a:t>Społeczności lokalne mają prawo do odwołania na drodze sądowej w celu zapewnienia swobodnego wykonywania uprawnień oraz poszanowania zasad samorządności lokalnej, przewidzianych w Konstytucji lub w prawie wewnętrznym.</a:t>
            </a:r>
          </a:p>
          <a:p>
            <a:pPr lvl="1"/>
            <a:r>
              <a:rPr lang="pl-PL" i="0" dirty="0"/>
              <a:t>Art. 165 ust. 2 KRP Samodzielność JST podlega ochronie sądowej</a:t>
            </a:r>
            <a:endParaRPr lang="pl-PL" dirty="0"/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3991552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D809BFA-F706-4741-9D61-AC1C56702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Nadzór nad JST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C9F2FC9-E218-409A-9377-D3132AD23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63700"/>
            <a:ext cx="9601200" cy="4165600"/>
          </a:xfrm>
        </p:spPr>
        <p:txBody>
          <a:bodyPr/>
          <a:lstStyle/>
          <a:p>
            <a:r>
              <a:rPr lang="pl-PL" dirty="0"/>
              <a:t>Wyznaczanie granic samodzielności</a:t>
            </a:r>
          </a:p>
          <a:p>
            <a:r>
              <a:rPr lang="pl-PL" dirty="0"/>
              <a:t>Art. 171. 1. KRP Działalność samorządu terytorialnego podlega nadzorowi z punktu widzenia legalności.</a:t>
            </a:r>
          </a:p>
          <a:p>
            <a:r>
              <a:rPr lang="pl-PL" dirty="0"/>
              <a:t>2. Organami nadzoru nad działalnością jednostek samorządu terytorialnego są </a:t>
            </a:r>
            <a:r>
              <a:rPr lang="pl-PL" b="1" dirty="0"/>
              <a:t>Prezes Rady Ministrów </a:t>
            </a:r>
            <a:r>
              <a:rPr lang="pl-PL" dirty="0"/>
              <a:t>i </a:t>
            </a:r>
            <a:r>
              <a:rPr lang="pl-PL" b="1" dirty="0"/>
              <a:t>wojewodowie</a:t>
            </a:r>
            <a:r>
              <a:rPr lang="pl-PL" dirty="0"/>
              <a:t>, a w zakresie spraw finansowych </a:t>
            </a:r>
            <a:r>
              <a:rPr lang="pl-PL" b="1" dirty="0"/>
              <a:t>regionalne izby obrachunkowe</a:t>
            </a:r>
            <a:r>
              <a:rPr lang="pl-PL" dirty="0"/>
              <a:t>.</a:t>
            </a:r>
          </a:p>
          <a:p>
            <a:r>
              <a:rPr lang="pl-PL" dirty="0"/>
              <a:t>3. Sejm, na wniosek Prezesa Rady Ministrów, może rozwiązać organ stanowiący samorządu terytorialnego, jeżeli organ ten rażąco narusza Konstytucję lub ustawy.</a:t>
            </a:r>
          </a:p>
        </p:txBody>
      </p:sp>
    </p:spTree>
    <p:extLst>
      <p:ext uri="{BB962C8B-B14F-4D97-AF65-F5344CB8AC3E}">
        <p14:creationId xmlns:p14="http://schemas.microsoft.com/office/powerpoint/2010/main" val="211761473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D809BFA-F706-4741-9D61-AC1C56702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Nadzór nad JST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C9F2FC9-E218-409A-9377-D3132AD23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63700"/>
            <a:ext cx="9601200" cy="5003800"/>
          </a:xfrm>
        </p:spPr>
        <p:txBody>
          <a:bodyPr>
            <a:normAutofit lnSpcReduction="10000"/>
          </a:bodyPr>
          <a:lstStyle/>
          <a:p>
            <a:r>
              <a:rPr lang="pl-PL" dirty="0"/>
              <a:t>Art. 85 </a:t>
            </a:r>
            <a:r>
              <a:rPr lang="pl-PL" dirty="0" err="1"/>
              <a:t>u.s.g</a:t>
            </a:r>
            <a:r>
              <a:rPr lang="pl-PL" dirty="0"/>
              <a:t>. Nadzór nad działalnością gminną sprawowany jest na podstawie kryterium zgodności z prawem.</a:t>
            </a:r>
          </a:p>
          <a:p>
            <a:r>
              <a:rPr lang="pl-PL" dirty="0"/>
              <a:t>Art. 77 </a:t>
            </a:r>
            <a:r>
              <a:rPr lang="pl-PL" dirty="0" err="1"/>
              <a:t>u.s.p</a:t>
            </a:r>
            <a:r>
              <a:rPr lang="pl-PL" dirty="0"/>
              <a:t>. Nadzór nad wykonywaniem zadań powiatu sprawowany jest na podstawie kryterium zgodności z prawem</a:t>
            </a:r>
          </a:p>
          <a:p>
            <a:r>
              <a:rPr lang="pl-PL" dirty="0"/>
              <a:t>Art. 79 </a:t>
            </a:r>
            <a:r>
              <a:rPr lang="pl-PL" dirty="0" err="1"/>
              <a:t>u.s.w</a:t>
            </a:r>
            <a:r>
              <a:rPr lang="pl-PL" dirty="0"/>
              <a:t>. Nadzór nad wykonywaniem zadań województwa jest sprawowany na podstawie kryterium zgodności z prawem.</a:t>
            </a:r>
          </a:p>
          <a:p>
            <a:endParaRPr lang="pl-PL" dirty="0"/>
          </a:p>
          <a:p>
            <a:r>
              <a:rPr lang="pl-PL" dirty="0"/>
              <a:t>Art. 5. 1. u..</a:t>
            </a:r>
            <a:r>
              <a:rPr lang="pl-PL" dirty="0" err="1"/>
              <a:t>r.i.o</a:t>
            </a:r>
            <a:r>
              <a:rPr lang="pl-PL" dirty="0"/>
              <a:t>. Izby kontrolują gospodarkę finansową, w tym realizację zobowiązań podatkowych oraz zamówienia publiczne podmiotów, o których mowa w art. 1 ust. 2, na podstawie kryterium zgodności z prawem i zgodności dokumentacji ze stanem faktycznym. </a:t>
            </a:r>
          </a:p>
          <a:p>
            <a:r>
              <a:rPr lang="pl-PL" dirty="0"/>
              <a:t>2. Kontrola gospodarki finansowej jednostek samorządu terytorialnego w zakresie zadań administracji rządowej, wykonywanych przez te jednostki na podstawie ustaw lub zawieranych porozumień, dokonywana jest także z uwzględnieniem kryterium celowości, rzetelności i gospodarności.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45606372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D809BFA-F706-4741-9D61-AC1C56702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Nadzór nad JST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C9F2FC9-E218-409A-9377-D3132AD23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63700"/>
            <a:ext cx="9601200" cy="4165600"/>
          </a:xfrm>
        </p:spPr>
        <p:txBody>
          <a:bodyPr/>
          <a:lstStyle/>
          <a:p>
            <a:r>
              <a:rPr lang="pl-PL" dirty="0"/>
              <a:t>Kryterium legalności </a:t>
            </a:r>
          </a:p>
          <a:p>
            <a:pPr lvl="1"/>
            <a:r>
              <a:rPr lang="pl-PL" dirty="0"/>
              <a:t>Zgodność z normą prawna</a:t>
            </a:r>
          </a:p>
          <a:p>
            <a:pPr lvl="1"/>
            <a:r>
              <a:rPr lang="pl-PL" dirty="0"/>
              <a:t>Zgodność z całym porządkiem prawnym</a:t>
            </a:r>
          </a:p>
          <a:p>
            <a:pPr lvl="1"/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5650629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D809BFA-F706-4741-9D61-AC1C56702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Nadzór nad JST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C9F2FC9-E218-409A-9377-D3132AD23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63700"/>
            <a:ext cx="9601200" cy="4165600"/>
          </a:xfrm>
        </p:spPr>
        <p:txBody>
          <a:bodyPr/>
          <a:lstStyle/>
          <a:p>
            <a:r>
              <a:rPr lang="pl-PL" dirty="0"/>
              <a:t>Środki nadzoru:</a:t>
            </a:r>
          </a:p>
          <a:p>
            <a:pPr lvl="1"/>
            <a:r>
              <a:rPr lang="pl-PL" dirty="0"/>
              <a:t>Rozstrzygnięcie nadzorcze </a:t>
            </a:r>
          </a:p>
          <a:p>
            <a:pPr lvl="1"/>
            <a:r>
              <a:rPr lang="pl-PL" dirty="0"/>
              <a:t>Zarządzenie zastępcze</a:t>
            </a:r>
          </a:p>
          <a:p>
            <a:pPr lvl="1"/>
            <a:r>
              <a:rPr lang="pl-PL" dirty="0"/>
              <a:t>Rozwiązanie organu stanowiącego i kontrolnego JST</a:t>
            </a:r>
          </a:p>
          <a:p>
            <a:pPr lvl="1"/>
            <a:r>
              <a:rPr lang="pl-PL" dirty="0"/>
              <a:t>Odwołanie organu wykonawczego </a:t>
            </a:r>
          </a:p>
          <a:p>
            <a:pPr lvl="1"/>
            <a:r>
              <a:rPr lang="pl-PL" dirty="0"/>
              <a:t>Zawieszenie organów JST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03262633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D809BFA-F706-4741-9D61-AC1C56702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Rozstrzygnięcie nadzorcze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C9F2FC9-E218-409A-9377-D3132AD23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63700"/>
            <a:ext cx="9601200" cy="4635500"/>
          </a:xfrm>
        </p:spPr>
        <p:txBody>
          <a:bodyPr>
            <a:normAutofit lnSpcReduction="10000"/>
          </a:bodyPr>
          <a:lstStyle/>
          <a:p>
            <a:r>
              <a:rPr lang="pl-PL" dirty="0"/>
              <a:t>Art. 90. 1 </a:t>
            </a:r>
            <a:r>
              <a:rPr lang="pl-PL" dirty="0" err="1"/>
              <a:t>u.s.g</a:t>
            </a:r>
            <a:r>
              <a:rPr lang="pl-PL" dirty="0"/>
              <a:t>. Wójt obowiązany jest do przedłożenia wojewodzie </a:t>
            </a:r>
            <a:r>
              <a:rPr lang="pl-PL" b="1" dirty="0"/>
              <a:t>uchwał </a:t>
            </a:r>
            <a:r>
              <a:rPr lang="pl-PL" dirty="0"/>
              <a:t>rady gminy w ciągu 7 dni od dnia ich podjęcia. Akty ustanawiające przepisy porządkowe wójt przekazuje w ciągu 2 dni od ich ustanowienia.</a:t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r>
              <a:rPr lang="pl-PL" dirty="0"/>
              <a:t> 2. Wójt przedkłada regionalnej izbie obrachunkowej, na zasadach określonych w ust. 1, uchwałę budżetową, uchwałę w sprawie absolutorium oraz inne uchwały rady gminy i zarządzenia wójta objęte zakresem nadzoru regionalnej izby obrachunkowej.</a:t>
            </a:r>
          </a:p>
          <a:p>
            <a:endParaRPr lang="pl-PL" dirty="0"/>
          </a:p>
          <a:p>
            <a:r>
              <a:rPr lang="pl-PL" dirty="0"/>
              <a:t>Art. 78. 1 </a:t>
            </a:r>
            <a:r>
              <a:rPr lang="pl-PL" dirty="0" err="1"/>
              <a:t>u.s.p</a:t>
            </a:r>
            <a:r>
              <a:rPr lang="pl-PL" dirty="0"/>
              <a:t>. Starosta zobowiązany jest do przedłożenia wojewodzie </a:t>
            </a:r>
            <a:r>
              <a:rPr lang="pl-PL" b="1" dirty="0"/>
              <a:t>uchwał</a:t>
            </a:r>
            <a:r>
              <a:rPr lang="pl-PL" dirty="0"/>
              <a:t> rady w ciągu 7 dni od dnia ich podjęcia. Uchwały organów powiatu w sprawie wydania przepisów porządkowych podlegają przekazaniu w ciągu dwóch dni od ich podjęcia. </a:t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r>
              <a:rPr lang="pl-PL" dirty="0"/>
              <a:t>2. Starosta przedkłada regionalnej izbie obrachunkowej, na zasadach określonych w ust. 1, uchwałę budżetową, uchwałę w sprawie absolutorium dla zarządu oraz inne uchwały objęte zakresem nadzoru izby.</a:t>
            </a:r>
          </a:p>
        </p:txBody>
      </p:sp>
    </p:spTree>
    <p:extLst>
      <p:ext uri="{BB962C8B-B14F-4D97-AF65-F5344CB8AC3E}">
        <p14:creationId xmlns:p14="http://schemas.microsoft.com/office/powerpoint/2010/main" val="346646417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D809BFA-F706-4741-9D61-AC1C56702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Rozstrzygnięcie nadzorcze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C9F2FC9-E218-409A-9377-D3132AD23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63700"/>
            <a:ext cx="9601200" cy="4635500"/>
          </a:xfrm>
        </p:spPr>
        <p:txBody>
          <a:bodyPr>
            <a:normAutofit/>
          </a:bodyPr>
          <a:lstStyle/>
          <a:p>
            <a:r>
              <a:rPr lang="pl-PL" dirty="0"/>
              <a:t>Art. 81. Marszałek województwa przedstawia wojewodzie </a:t>
            </a:r>
            <a:r>
              <a:rPr lang="pl-PL" b="1" dirty="0"/>
              <a:t>uchwały</a:t>
            </a:r>
            <a:r>
              <a:rPr lang="pl-PL" dirty="0"/>
              <a:t> sejmiku województwa oraz uchwały zarządu województwa podlegające nadzorowi w ciągu 7 dni od dnia ich podjęcia. W tym samym terminie marszałek województwa przedstawia regionalnej izbie obrachunkowej uchwały objęte zakresem nadzoru izby</a:t>
            </a:r>
          </a:p>
        </p:txBody>
      </p:sp>
    </p:spTree>
    <p:extLst>
      <p:ext uri="{BB962C8B-B14F-4D97-AF65-F5344CB8AC3E}">
        <p14:creationId xmlns:p14="http://schemas.microsoft.com/office/powerpoint/2010/main" val="305958981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D809BFA-F706-4741-9D61-AC1C56702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Rozstrzygnięcie nadzorcze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C9F2FC9-E218-409A-9377-D3132AD23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63700"/>
            <a:ext cx="9601200" cy="4635500"/>
          </a:xfrm>
        </p:spPr>
        <p:txBody>
          <a:bodyPr>
            <a:normAutofit/>
          </a:bodyPr>
          <a:lstStyle/>
          <a:p>
            <a:r>
              <a:rPr lang="pl-PL" dirty="0"/>
              <a:t>Akt nadzoru</a:t>
            </a:r>
          </a:p>
          <a:p>
            <a:r>
              <a:rPr lang="pl-PL" dirty="0"/>
              <a:t>30 dni</a:t>
            </a:r>
          </a:p>
          <a:p>
            <a:r>
              <a:rPr lang="pl-PL" dirty="0"/>
              <a:t>Stwierdzenie nieważności</a:t>
            </a:r>
          </a:p>
          <a:p>
            <a:r>
              <a:rPr lang="pl-PL" dirty="0"/>
              <a:t>Stwierdzenie naruszenia prawa</a:t>
            </a:r>
          </a:p>
          <a:p>
            <a:r>
              <a:rPr lang="pl-PL" dirty="0"/>
              <a:t>Wstrzymanie wykonania</a:t>
            </a:r>
          </a:p>
          <a:p>
            <a:r>
              <a:rPr lang="pl-PL" dirty="0"/>
              <a:t>Orzeczenie o niezgodności z prawem/orzeczenie o stwierdzeniu nieważności 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6286521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xmlns="" id="{0515372D-2E07-4DAC-BD3F-6043F8ACA0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89300" y="221090"/>
            <a:ext cx="5867399" cy="6415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094456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D809BFA-F706-4741-9D61-AC1C56702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Zarządzenie zastępcze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C9F2FC9-E218-409A-9377-D3132AD23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63700"/>
            <a:ext cx="9601200" cy="4876800"/>
          </a:xfrm>
        </p:spPr>
        <p:txBody>
          <a:bodyPr>
            <a:normAutofit/>
          </a:bodyPr>
          <a:lstStyle/>
          <a:p>
            <a:r>
              <a:rPr lang="pl-PL" dirty="0"/>
              <a:t>Rozstrzygnięcie nadzorcze </a:t>
            </a:r>
          </a:p>
          <a:p>
            <a:r>
              <a:rPr lang="pl-PL" dirty="0"/>
              <a:t>Art. 86a. 1 </a:t>
            </a:r>
            <a:r>
              <a:rPr lang="pl-PL" dirty="0" err="1"/>
              <a:t>u.s.w</a:t>
            </a:r>
            <a:r>
              <a:rPr lang="pl-PL" dirty="0"/>
              <a:t>. Jeżeli właściwy organ województwa, </a:t>
            </a:r>
            <a:r>
              <a:rPr lang="pl-PL" b="1" dirty="0"/>
              <a:t>wbrew obowiązkowi wynikającemu </a:t>
            </a:r>
            <a:r>
              <a:rPr lang="pl-PL" dirty="0"/>
              <a:t>z przepisów art. 383 § 2 i 6 ustawy, o której mowa w art. 33 ust. 7, oraz art. 5 ust. 2, 3 i 5 ustawy z dnia 21 sierpnia 1997 r. o </a:t>
            </a:r>
            <a:r>
              <a:rPr lang="pl-PL" b="1" dirty="0"/>
              <a:t>ograniczeniu prowadzenia działalności gospodarczej </a:t>
            </a:r>
            <a:r>
              <a:rPr lang="pl-PL" dirty="0"/>
              <a:t>przez osoby pełniące funkcje publiczne, w zakresie dotyczącym odpowiednio </a:t>
            </a:r>
            <a:r>
              <a:rPr lang="pl-PL" i="1" dirty="0"/>
              <a:t>wygaśnięcia mandatu</a:t>
            </a:r>
            <a:r>
              <a:rPr lang="pl-PL" dirty="0"/>
              <a:t> radnego, </a:t>
            </a:r>
            <a:r>
              <a:rPr lang="pl-PL" b="1" dirty="0"/>
              <a:t>odwołania ze stanowiska</a:t>
            </a:r>
            <a:r>
              <a:rPr lang="pl-PL" dirty="0"/>
              <a:t> albo rozwiązania umowy o pracę z członkiem zarządu województwa, sekretarzem województwa, skarbnikiem województwa, kierownikiem wojewódzkiej samorządowej jednostki organizacyjnej i osobą zarządzającą lub członkiem organu zarządzającego wojewódzką osobą prawną, </a:t>
            </a:r>
            <a:r>
              <a:rPr lang="pl-PL" b="1" dirty="0"/>
              <a:t>nie podejmuje uchwały, nie odwołuje ze stanowiska albo nie rozwiązuje umowy o pracę, wojewoda wzywa organ województwa do podjęcia uchwały w terminie 30 dni</a:t>
            </a:r>
            <a:r>
              <a:rPr lang="pl-PL" dirty="0"/>
              <a:t>.</a:t>
            </a:r>
          </a:p>
          <a:p>
            <a:r>
              <a:rPr lang="pl-PL" dirty="0"/>
              <a:t>2. W razie bezskutecznego upływu terminu określonego w ust. 1, wojewoda, po powiadomieniu ministra właściwego do spraw administracji publicznej, wydaje </a:t>
            </a:r>
            <a:r>
              <a:rPr lang="pl-PL" b="1" dirty="0"/>
              <a:t>zarządzenie zastępcze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50929600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D809BFA-F706-4741-9D61-AC1C56702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Zarządzenie zastępcze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C9F2FC9-E218-409A-9377-D3132AD23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63700"/>
            <a:ext cx="9601200" cy="4978400"/>
          </a:xfrm>
        </p:spPr>
        <p:txBody>
          <a:bodyPr>
            <a:normAutofit/>
          </a:bodyPr>
          <a:lstStyle/>
          <a:p>
            <a:r>
              <a:rPr lang="pl-PL" dirty="0"/>
              <a:t>Art. 12 ust. 3 </a:t>
            </a:r>
            <a:r>
              <a:rPr lang="pl-PL" dirty="0" err="1"/>
              <a:t>u.p.z.g.p</a:t>
            </a:r>
            <a:r>
              <a:rPr lang="pl-PL" dirty="0"/>
              <a:t>. Jeżeli rada gminy </a:t>
            </a:r>
            <a:r>
              <a:rPr lang="pl-PL" i="1" dirty="0"/>
              <a:t>nie uchwaliła studium</a:t>
            </a:r>
            <a:r>
              <a:rPr lang="pl-PL" dirty="0"/>
              <a:t>, </a:t>
            </a:r>
            <a:r>
              <a:rPr lang="pl-PL" b="1" dirty="0"/>
              <a:t>nie przystąpiła do jego zmiany </a:t>
            </a:r>
            <a:r>
              <a:rPr lang="pl-PL" dirty="0"/>
              <a:t>albo, uchwalając studium, nie określiła w nim </a:t>
            </a:r>
            <a:r>
              <a:rPr lang="pl-PL" b="1" dirty="0"/>
              <a:t>obszarów rozmieszczenia inwestycji celu publicznego </a:t>
            </a:r>
            <a:r>
              <a:rPr lang="pl-PL" dirty="0"/>
              <a:t>o znaczeniu krajowym, wojewódzkim i metropolitalnym, ujętych w planie zagospodarowania przestrzennego województwa, w programach, o których mowa w art. 48 ust. 1 lub w ramowym studium uwarunkowań i kierunków zagospodarowania przestrzennego związku metropolitalnego, wojewoda, po podjęciu czynności zmierzających do uzgodnienia terminu realizacji tych inwestycji i warunków wprowadzenia tych inwestycji do studium, wzywa radę gminy do uchwalenia studium lub jego zmiany w wyznaczonym terminie. </a:t>
            </a:r>
            <a:r>
              <a:rPr lang="pl-PL" b="1" dirty="0"/>
              <a:t>Po bezskutecznym upływie tego terminu wojewoda sporządza miejscowy plan zagospodarowania </a:t>
            </a:r>
            <a:r>
              <a:rPr lang="pl-PL" dirty="0"/>
              <a:t>przestrzennego albo jego zmianę dla obszaru, którego dotyczy zaniechanie gminy, w zakresie koniecznym dla możliwości realizacji inwestycji celu publicznego oraz wydaje w tej sprawie </a:t>
            </a:r>
            <a:r>
              <a:rPr lang="pl-PL" b="1" dirty="0"/>
              <a:t>zarządzenie zastępcze</a:t>
            </a:r>
            <a:r>
              <a:rPr lang="pl-PL" dirty="0"/>
              <a:t>. Przyjęty w tym trybie plan wywołuje skutki prawne takie jak miejscowy plan zagospodarowania przestrzennego.</a:t>
            </a:r>
          </a:p>
        </p:txBody>
      </p:sp>
    </p:spTree>
    <p:extLst>
      <p:ext uri="{BB962C8B-B14F-4D97-AF65-F5344CB8AC3E}">
        <p14:creationId xmlns:p14="http://schemas.microsoft.com/office/powerpoint/2010/main" val="1323313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66E7A69-10EC-4767-AF3D-3D0164BE1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48360"/>
          </a:xfrm>
        </p:spPr>
        <p:txBody>
          <a:bodyPr/>
          <a:lstStyle/>
          <a:p>
            <a:r>
              <a:rPr lang="pl-PL" dirty="0"/>
              <a:t>Władze JST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F52518D9-3C4F-4A19-BD93-E4D050853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67839"/>
            <a:ext cx="9601200" cy="4831743"/>
          </a:xfrm>
        </p:spPr>
        <p:txBody>
          <a:bodyPr>
            <a:normAutofit/>
          </a:bodyPr>
          <a:lstStyle/>
          <a:p>
            <a:r>
              <a:rPr lang="pl-PL" dirty="0"/>
              <a:t>Mieszkańcy + organy </a:t>
            </a:r>
          </a:p>
          <a:p>
            <a:r>
              <a:rPr lang="pl-PL" dirty="0"/>
              <a:t>Art. 11. 1. </a:t>
            </a:r>
            <a:r>
              <a:rPr lang="pl-PL" dirty="0" err="1"/>
              <a:t>u.s.g</a:t>
            </a:r>
            <a:r>
              <a:rPr lang="pl-PL" dirty="0"/>
              <a:t>. Mieszkańcy gminy podejmują rozstrzygnięcia w głosowaniu powszechnym (poprzez wybory i referendum) lub za pośrednictwem organów gminy.</a:t>
            </a:r>
          </a:p>
          <a:p>
            <a:r>
              <a:rPr lang="pl-PL" dirty="0"/>
              <a:t>Art. 8. 1. </a:t>
            </a:r>
            <a:r>
              <a:rPr lang="pl-PL" dirty="0" err="1"/>
              <a:t>u.s.p</a:t>
            </a:r>
            <a:r>
              <a:rPr lang="pl-PL" dirty="0"/>
              <a:t>. Mieszkańcy powiatu podejmują rozstrzygnięcia w głosowaniu powszechnym – poprzez wybory i referendum powiatowe – lub za pośrednictwem organów powiatu. </a:t>
            </a:r>
          </a:p>
          <a:p>
            <a:r>
              <a:rPr lang="pl-PL" dirty="0"/>
              <a:t>Art. 5. 1. </a:t>
            </a:r>
            <a:r>
              <a:rPr lang="pl-PL" dirty="0" err="1"/>
              <a:t>u.s.w</a:t>
            </a:r>
            <a:r>
              <a:rPr lang="pl-PL" dirty="0"/>
              <a:t>. Mieszkańcy województwa podejmują rozstrzygnięcia w głosowaniu powszechnym (w drodze wyborów i referendum) lub za pośrednictwem organów samorządu województwa.</a:t>
            </a:r>
          </a:p>
          <a:p>
            <a:r>
              <a:rPr lang="pl-PL" dirty="0"/>
              <a:t>Art. 3 EKSL</a:t>
            </a:r>
          </a:p>
          <a:p>
            <a:pPr marL="530352" lvl="1" indent="0">
              <a:buNone/>
            </a:pPr>
            <a:r>
              <a:rPr lang="pl-PL" i="0" dirty="0"/>
              <a:t>Samorząd terytorialny oznacza prawo i zdolność społeczności lokalnych, w granicach określonych prawem, do kierowania i zarządzania zasadniczą częścią spraw publicznych a na ich własną odpowiedzialność i w interesie ich mieszkańców.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507228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xmlns="" id="{FA35D10E-1E7D-4ADA-8522-3A52911DAA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3966" y="296581"/>
            <a:ext cx="6709634" cy="626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190870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F8E4020-ECF9-45C4-864A-8444D456A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Rozwiązanie organów stanowiących i kontrolnych/ odwołanie organu wykonawczego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6CA2524D-6D53-4B3F-8B24-15808D00A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8600" y="2895601"/>
            <a:ext cx="9601200" cy="3581400"/>
          </a:xfrm>
        </p:spPr>
        <p:txBody>
          <a:bodyPr/>
          <a:lstStyle/>
          <a:p>
            <a:r>
              <a:rPr lang="pl-PL" dirty="0"/>
              <a:t>Sejm (organ </a:t>
            </a:r>
            <a:r>
              <a:rPr lang="pl-PL" i="1" dirty="0"/>
              <a:t>quasi </a:t>
            </a:r>
            <a:r>
              <a:rPr lang="pl-PL" dirty="0"/>
              <a:t>nadzorczy)/PRM</a:t>
            </a:r>
          </a:p>
          <a:p>
            <a:r>
              <a:rPr lang="pl-PL" dirty="0"/>
              <a:t>Powtarzające się naruszanie Konstytucji lub ustaw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30419467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F8E4020-ECF9-45C4-864A-8444D456A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Zawieszenie organów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6CA2524D-6D53-4B3F-8B24-15808D00A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8600" y="2032000"/>
            <a:ext cx="9601200" cy="4445001"/>
          </a:xfrm>
        </p:spPr>
        <p:txBody>
          <a:bodyPr/>
          <a:lstStyle/>
          <a:p>
            <a:r>
              <a:rPr lang="pl-PL" dirty="0"/>
              <a:t>Nierokujący na szybką poprawę i przedłużający się brak skuteczności w wykonywaniu zadań publicznych</a:t>
            </a:r>
          </a:p>
          <a:p>
            <a:r>
              <a:rPr lang="pl-PL" dirty="0"/>
              <a:t> PRM</a:t>
            </a:r>
          </a:p>
          <a:p>
            <a:r>
              <a:rPr lang="pl-PL" dirty="0"/>
              <a:t>Zarząd komisaryczny </a:t>
            </a:r>
          </a:p>
          <a:p>
            <a:r>
              <a:rPr lang="pl-PL" dirty="0"/>
              <a:t>Kryterium celowościowe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7345736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941B2D5-7D11-47D9-A8A7-6D91EBF94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RIO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BC538893-D13E-4BCF-A824-3BE65B5BD0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Środki nadzoru:</a:t>
            </a:r>
          </a:p>
          <a:p>
            <a:pPr lvl="1"/>
            <a:r>
              <a:rPr lang="pl-PL" dirty="0"/>
              <a:t>Stwierdzanie nieważności uchwał</a:t>
            </a:r>
          </a:p>
          <a:p>
            <a:pPr lvl="1"/>
            <a:r>
              <a:rPr lang="pl-PL" dirty="0"/>
              <a:t>Stwierdzanie wydają uchwały z naruszeniem prawa</a:t>
            </a:r>
          </a:p>
          <a:p>
            <a:pPr lvl="1"/>
            <a:r>
              <a:rPr lang="pl-PL" dirty="0"/>
              <a:t>Ustalenie budżetu JST</a:t>
            </a:r>
          </a:p>
        </p:txBody>
      </p:sp>
    </p:spTree>
    <p:extLst>
      <p:ext uri="{BB962C8B-B14F-4D97-AF65-F5344CB8AC3E}">
        <p14:creationId xmlns:p14="http://schemas.microsoft.com/office/powerpoint/2010/main" val="570159030"/>
      </p:ext>
    </p:extLst>
  </p:cSld>
  <p:clrMapOvr>
    <a:masterClrMapping/>
  </p:clrMapOvr>
</p:sld>
</file>

<file path=ppt/theme/theme1.xml><?xml version="1.0" encoding="utf-8"?>
<a:theme xmlns:a="http://schemas.openxmlformats.org/drawingml/2006/main" name="Przycinanie">
  <a:themeElements>
    <a:clrScheme name="Przycinani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Przycinani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zycinani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1351</TotalTime>
  <Words>4103</Words>
  <Application>Microsoft Office PowerPoint</Application>
  <PresentationFormat>Niestandardowy</PresentationFormat>
  <Paragraphs>649</Paragraphs>
  <Slides>93</Slides>
  <Notes>72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93</vt:i4>
      </vt:variant>
    </vt:vector>
  </HeadingPairs>
  <TitlesOfParts>
    <vt:vector size="94" baseType="lpstr">
      <vt:lpstr>Przycinanie</vt:lpstr>
      <vt:lpstr>Prawo administracyjne</vt:lpstr>
      <vt:lpstr>    Samorząd terytorialny</vt:lpstr>
      <vt:lpstr>Samorząd terytorialny</vt:lpstr>
      <vt:lpstr>Samorząd terytorialny </vt:lpstr>
      <vt:lpstr>Samorząd Terytorialny - modele</vt:lpstr>
      <vt:lpstr>Polski model ST</vt:lpstr>
      <vt:lpstr>Samorząd Terytorialny – zasady</vt:lpstr>
      <vt:lpstr>Samorząd Terytorialny – zasady</vt:lpstr>
      <vt:lpstr>Władze JST</vt:lpstr>
      <vt:lpstr>Władze JST</vt:lpstr>
      <vt:lpstr>Władze JST</vt:lpstr>
      <vt:lpstr>Prezentacja programu PowerPoint</vt:lpstr>
      <vt:lpstr>Referendum lokalne</vt:lpstr>
      <vt:lpstr>Referendum lokalne</vt:lpstr>
      <vt:lpstr>Prezentacja programu PowerPoint</vt:lpstr>
      <vt:lpstr>Prezentacja programu PowerPoint</vt:lpstr>
      <vt:lpstr>Prezentacja programu PowerPoint</vt:lpstr>
      <vt:lpstr>Referendum lokalne</vt:lpstr>
      <vt:lpstr>Konsultacje społeczne </vt:lpstr>
      <vt:lpstr>Konsultacje społeczne</vt:lpstr>
      <vt:lpstr>Konsultacje społeczne</vt:lpstr>
      <vt:lpstr>Konsultacje społeczne</vt:lpstr>
      <vt:lpstr>Gmina</vt:lpstr>
      <vt:lpstr>Gmina – rodzaje </vt:lpstr>
      <vt:lpstr>Prezentacja programu PowerPoint</vt:lpstr>
      <vt:lpstr>Gmina - zadania</vt:lpstr>
      <vt:lpstr>Gmina - zadania</vt:lpstr>
      <vt:lpstr>Gmina - zadania</vt:lpstr>
      <vt:lpstr>Gmina - zadania</vt:lpstr>
      <vt:lpstr>Gmina - zadania</vt:lpstr>
      <vt:lpstr>Gmina - zadania</vt:lpstr>
      <vt:lpstr>Gmina - zadania</vt:lpstr>
      <vt:lpstr>Gmina - organy</vt:lpstr>
      <vt:lpstr>Rada gminy</vt:lpstr>
      <vt:lpstr>Rada gminy – kompetencje </vt:lpstr>
      <vt:lpstr>Rada gminy - kompetencje</vt:lpstr>
      <vt:lpstr>Rada gminy - organizacja</vt:lpstr>
      <vt:lpstr>Rada Gminy - organizacja</vt:lpstr>
      <vt:lpstr>Radni</vt:lpstr>
      <vt:lpstr>Rada gminy – zakończenie kadencji</vt:lpstr>
      <vt:lpstr>Rada gminy – zakończenie kadencji </vt:lpstr>
      <vt:lpstr>Organ wykonawczy gminy </vt:lpstr>
      <vt:lpstr>Organ wykonawczy gminy – zadania i kompetencje</vt:lpstr>
      <vt:lpstr>Organ wykonawczy gminy – zadania i kompetencje</vt:lpstr>
      <vt:lpstr>Organ wykonawczy gminy – aparat pomocniczy </vt:lpstr>
      <vt:lpstr>Organ wykonawczy gminy – zakończenie kadencji</vt:lpstr>
      <vt:lpstr>Organ wykonawczy gminy – zakończenie kadencji</vt:lpstr>
      <vt:lpstr>Organ wykonawczy gminy – zakończenie kadencji</vt:lpstr>
      <vt:lpstr>Powiat</vt:lpstr>
      <vt:lpstr>Powiat - zadania</vt:lpstr>
      <vt:lpstr>Powiat - zadania</vt:lpstr>
      <vt:lpstr>Powiat – zadania</vt:lpstr>
      <vt:lpstr>Rada powiatu</vt:lpstr>
      <vt:lpstr>Rada powiatu – zadania i kompetencje </vt:lpstr>
      <vt:lpstr>Rada powiatu - organizacja</vt:lpstr>
      <vt:lpstr>Rada powiatu -  zakończenie kadencji</vt:lpstr>
      <vt:lpstr>Zarząd powiatu</vt:lpstr>
      <vt:lpstr>Zarząd powiatu – zadania i kompetencje</vt:lpstr>
      <vt:lpstr>Zarząd powiatu – zakończenie kadencji</vt:lpstr>
      <vt:lpstr>Zarząd powiatu – zakończenie kadencji</vt:lpstr>
      <vt:lpstr>Starosta</vt:lpstr>
      <vt:lpstr>Powiatowa administracja zespolona</vt:lpstr>
      <vt:lpstr>Powiatowa administracja zespolona</vt:lpstr>
      <vt:lpstr>Miasto na prawach powiatu</vt:lpstr>
      <vt:lpstr>Województwo</vt:lpstr>
      <vt:lpstr>Województwo - zadania</vt:lpstr>
      <vt:lpstr>Polityka rozwoju województwa </vt:lpstr>
      <vt:lpstr>Województwo - zadania</vt:lpstr>
      <vt:lpstr>Sejmik województwa</vt:lpstr>
      <vt:lpstr>Sejmik województwa – zakończenie kadencji</vt:lpstr>
      <vt:lpstr>Sejmik województwa – zadania i kompetencje</vt:lpstr>
      <vt:lpstr>Sejmik województwa - organizacja</vt:lpstr>
      <vt:lpstr>Zarząd województwa</vt:lpstr>
      <vt:lpstr>Zarząd województwa – zadania i kompetencje</vt:lpstr>
      <vt:lpstr>Zarząd województwa – zadania i kompetencje</vt:lpstr>
      <vt:lpstr>Zarząd województwa – zakończenie kadencji</vt:lpstr>
      <vt:lpstr>Zarząd województwa – zakończenie kadencji</vt:lpstr>
      <vt:lpstr>Marszałek województwa</vt:lpstr>
      <vt:lpstr>Nadzór nad JST </vt:lpstr>
      <vt:lpstr>Nadzór nad JST</vt:lpstr>
      <vt:lpstr>Nadzór nad JST</vt:lpstr>
      <vt:lpstr>Nadzór nad JST</vt:lpstr>
      <vt:lpstr>Nadzór nad JST</vt:lpstr>
      <vt:lpstr>Rozstrzygnięcie nadzorcze</vt:lpstr>
      <vt:lpstr>Rozstrzygnięcie nadzorcze</vt:lpstr>
      <vt:lpstr>Rozstrzygnięcie nadzorcze</vt:lpstr>
      <vt:lpstr>Prezentacja programu PowerPoint</vt:lpstr>
      <vt:lpstr>Zarządzenie zastępcze</vt:lpstr>
      <vt:lpstr>Zarządzenie zastępcze</vt:lpstr>
      <vt:lpstr>Prezentacja programu PowerPoint</vt:lpstr>
      <vt:lpstr>Rozwiązanie organów stanowiących i kontrolnych/ odwołanie organu wykonawczego </vt:lpstr>
      <vt:lpstr>Zawieszenie organów</vt:lpstr>
      <vt:lpstr>RIO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administracyjne</dc:title>
  <dc:creator>Patrycja Przybyła</dc:creator>
  <cp:lastModifiedBy>Sanejko Aneta</cp:lastModifiedBy>
  <cp:revision>67</cp:revision>
  <dcterms:created xsi:type="dcterms:W3CDTF">2019-04-27T06:23:08Z</dcterms:created>
  <dcterms:modified xsi:type="dcterms:W3CDTF">2019-12-05T08:37:54Z</dcterms:modified>
</cp:coreProperties>
</file>