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140" r:id="rId1"/>
  </p:sldMasterIdLst>
  <p:notesMasterIdLst>
    <p:notesMasterId r:id="rId21"/>
  </p:notesMasterIdLst>
  <p:handoutMasterIdLst>
    <p:handoutMasterId r:id="rId22"/>
  </p:handoutMasterIdLst>
  <p:sldIdLst>
    <p:sldId id="256" r:id="rId2"/>
    <p:sldId id="333" r:id="rId3"/>
    <p:sldId id="327" r:id="rId4"/>
    <p:sldId id="268" r:id="rId5"/>
    <p:sldId id="334" r:id="rId6"/>
    <p:sldId id="330" r:id="rId7"/>
    <p:sldId id="331" r:id="rId8"/>
    <p:sldId id="332" r:id="rId9"/>
    <p:sldId id="301" r:id="rId10"/>
    <p:sldId id="328" r:id="rId11"/>
    <p:sldId id="329" r:id="rId12"/>
    <p:sldId id="339" r:id="rId13"/>
    <p:sldId id="304" r:id="rId14"/>
    <p:sldId id="305" r:id="rId15"/>
    <p:sldId id="335" r:id="rId16"/>
    <p:sldId id="336" r:id="rId17"/>
    <p:sldId id="310" r:id="rId18"/>
    <p:sldId id="337" r:id="rId19"/>
    <p:sldId id="338" r:id="rId2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28" autoAdjust="0"/>
  </p:normalViewPr>
  <p:slideViewPr>
    <p:cSldViewPr>
      <p:cViewPr>
        <p:scale>
          <a:sx n="55" d="100"/>
          <a:sy n="55" d="100"/>
        </p:scale>
        <p:origin x="-1046"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92" d="100"/>
        <a:sy n="92" d="100"/>
      </p:scale>
      <p:origin x="0" y="0"/>
    </p:cViewPr>
  </p:sorterViewPr>
  <p:notesViewPr>
    <p:cSldViewPr>
      <p:cViewPr varScale="1">
        <p:scale>
          <a:sx n="56" d="100"/>
          <a:sy n="56" d="100"/>
        </p:scale>
        <p:origin x="-262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C80422-0A7D-4B51-940C-2685324FD4A1}" type="datetimeFigureOut">
              <a:rPr lang="pl-PL" smtClean="0"/>
              <a:pPr/>
              <a:t>2020-03-20</a:t>
            </a:fld>
            <a:endParaRPr lang="pl-PL"/>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3CEA30-67D1-40FE-AFF1-76CF155CD734}" type="slidenum">
              <a:rPr lang="pl-PL" smtClean="0"/>
              <a:pPr/>
              <a:t>‹#›</a:t>
            </a:fld>
            <a:endParaRPr lang="pl-PL"/>
          </a:p>
        </p:txBody>
      </p:sp>
    </p:spTree>
    <p:extLst>
      <p:ext uri="{BB962C8B-B14F-4D97-AF65-F5344CB8AC3E}">
        <p14:creationId xmlns:p14="http://schemas.microsoft.com/office/powerpoint/2010/main" val="4141679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557BC-75FE-4034-AD5E-155D0E1978C5}" type="datetimeFigureOut">
              <a:rPr lang="pl-PL" smtClean="0"/>
              <a:pPr/>
              <a:t>2020-03-20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4B77F8-B329-4140-82AB-1ACD4493B2E1}" type="slidenum">
              <a:rPr lang="pl-PL" smtClean="0"/>
              <a:pPr/>
              <a:t>‹#›</a:t>
            </a:fld>
            <a:endParaRPr lang="pl-PL"/>
          </a:p>
        </p:txBody>
      </p:sp>
    </p:spTree>
    <p:extLst>
      <p:ext uri="{BB962C8B-B14F-4D97-AF65-F5344CB8AC3E}">
        <p14:creationId xmlns:p14="http://schemas.microsoft.com/office/powerpoint/2010/main" val="3010229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24B77F8-B329-4140-82AB-1ACD4493B2E1}" type="slidenum">
              <a:rPr lang="pl-PL" smtClean="0"/>
              <a:pPr/>
              <a:t>1</a:t>
            </a:fld>
            <a:endParaRPr lang="pl-PL"/>
          </a:p>
        </p:txBody>
      </p:sp>
    </p:spTree>
    <p:extLst>
      <p:ext uri="{BB962C8B-B14F-4D97-AF65-F5344CB8AC3E}">
        <p14:creationId xmlns:p14="http://schemas.microsoft.com/office/powerpoint/2010/main" val="168901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741076388"/>
      </p:ext>
    </p:extLst>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52256534"/>
      </p:ext>
    </p:extLst>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490979242"/>
      </p:ext>
    </p:extLst>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4077862336"/>
      </p:ext>
    </p:extLst>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295930693"/>
      </p:ext>
    </p:extLst>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157522310"/>
      </p:ext>
    </p:extLst>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4163786661"/>
      </p:ext>
    </p:extLst>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996584216"/>
      </p:ext>
    </p:extLst>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185349150"/>
      </p:ext>
    </p:extLst>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601317973"/>
      </p:ext>
    </p:extLst>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071505964"/>
      </p:ext>
    </p:extLst>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1E51E-9CC1-44B5-B478-1491F164E677}" type="slidenum">
              <a:rPr lang="pl-PL" smtClean="0"/>
              <a:pPr/>
              <a:t>‹#›</a:t>
            </a:fld>
            <a:endParaRPr lang="pl-PL"/>
          </a:p>
        </p:txBody>
      </p:sp>
    </p:spTree>
    <p:extLst>
      <p:ext uri="{BB962C8B-B14F-4D97-AF65-F5344CB8AC3E}">
        <p14:creationId xmlns:p14="http://schemas.microsoft.com/office/powerpoint/2010/main" val="881575583"/>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ransition spd="slow">
    <p:push dir="u"/>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40544" y="836712"/>
            <a:ext cx="8062912" cy="2520280"/>
          </a:xfrm>
        </p:spPr>
        <p:txBody>
          <a:bodyPr>
            <a:normAutofit/>
          </a:bodyPr>
          <a:lstStyle/>
          <a:p>
            <a:pPr algn="ctr"/>
            <a:r>
              <a:rPr lang="pl-PL" dirty="0" smtClean="0"/>
              <a:t>Zasady odpowiedzialności za przestępstwa i </a:t>
            </a:r>
            <a:r>
              <a:rPr lang="pl-PL" dirty="0" smtClean="0"/>
              <a:t>wykroczenia IV</a:t>
            </a:r>
            <a:r>
              <a:rPr lang="pl-PL" dirty="0" smtClean="0"/>
              <a:t/>
            </a:r>
            <a:br>
              <a:rPr lang="pl-PL" dirty="0" smtClean="0"/>
            </a:br>
            <a:endParaRPr lang="pl-PL" sz="3600" dirty="0"/>
          </a:p>
        </p:txBody>
      </p:sp>
      <p:sp>
        <p:nvSpPr>
          <p:cNvPr id="3" name="Podtytuł 2"/>
          <p:cNvSpPr>
            <a:spLocks noGrp="1"/>
          </p:cNvSpPr>
          <p:nvPr>
            <p:ph type="subTitle" idx="1"/>
          </p:nvPr>
        </p:nvSpPr>
        <p:spPr>
          <a:xfrm>
            <a:off x="540544" y="3356992"/>
            <a:ext cx="8062912" cy="3312368"/>
          </a:xfrm>
        </p:spPr>
        <p:txBody>
          <a:bodyPr>
            <a:normAutofit/>
          </a:bodyPr>
          <a:lstStyle/>
          <a:p>
            <a:endParaRPr lang="pl-PL" dirty="0" smtClean="0"/>
          </a:p>
          <a:p>
            <a:endParaRPr lang="pl-PL" dirty="0" smtClean="0"/>
          </a:p>
          <a:p>
            <a:r>
              <a:rPr lang="pl-PL" sz="2400" dirty="0"/>
              <a:t> </a:t>
            </a:r>
            <a:r>
              <a:rPr lang="pl-PL" sz="2400" dirty="0" smtClean="0"/>
              <a:t>                                                    dr Katarzyna </a:t>
            </a:r>
            <a:r>
              <a:rPr lang="pl-PL" sz="2400" dirty="0" err="1" smtClean="0"/>
              <a:t>Łucarz</a:t>
            </a:r>
            <a:endParaRPr lang="pl-PL" sz="2400" dirty="0"/>
          </a:p>
        </p:txBody>
      </p:sp>
    </p:spTree>
    <p:extLst>
      <p:ext uri="{BB962C8B-B14F-4D97-AF65-F5344CB8AC3E}">
        <p14:creationId xmlns:p14="http://schemas.microsoft.com/office/powerpoint/2010/main" val="193074139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Niebezpieczeństwo </a:t>
            </a:r>
            <a:r>
              <a:rPr lang="pl-PL" dirty="0"/>
              <a:t>musi być:</a:t>
            </a:r>
            <a:br>
              <a:rPr lang="pl-PL" dirty="0"/>
            </a:br>
            <a:endParaRPr lang="pl-PL" dirty="0"/>
          </a:p>
        </p:txBody>
      </p:sp>
      <p:sp>
        <p:nvSpPr>
          <p:cNvPr id="3" name="Symbol zastępczy zawartości 2"/>
          <p:cNvSpPr>
            <a:spLocks noGrp="1"/>
          </p:cNvSpPr>
          <p:nvPr>
            <p:ph idx="1"/>
          </p:nvPr>
        </p:nvSpPr>
        <p:spPr/>
        <p:txBody>
          <a:bodyPr>
            <a:normAutofit/>
          </a:bodyPr>
          <a:lstStyle/>
          <a:p>
            <a:pPr lvl="0"/>
            <a:r>
              <a:rPr lang="pl-PL" sz="2400" b="1" dirty="0" smtClean="0"/>
              <a:t>bezpośrednie</a:t>
            </a:r>
            <a:r>
              <a:rPr lang="pl-PL" sz="2400" dirty="0" smtClean="0"/>
              <a:t> </a:t>
            </a:r>
            <a:r>
              <a:rPr lang="pl-PL" sz="2400" dirty="0"/>
              <a:t>- gdy stwarza niebezpieczeństwo w czasie, w którym podejmowane jest </a:t>
            </a:r>
            <a:r>
              <a:rPr lang="pl-PL" sz="2400" dirty="0" smtClean="0"/>
              <a:t>działanie</a:t>
            </a:r>
          </a:p>
          <a:p>
            <a:pPr>
              <a:buNone/>
            </a:pPr>
            <a:endParaRPr lang="pl-PL" sz="2400" dirty="0"/>
          </a:p>
          <a:p>
            <a:pPr lvl="0"/>
            <a:r>
              <a:rPr lang="pl-PL" sz="2400" b="1" smtClean="0"/>
              <a:t>rzeczywiste - </a:t>
            </a:r>
            <a:r>
              <a:rPr lang="pl-PL" sz="2400" smtClean="0"/>
              <a:t>zagrożenie </a:t>
            </a:r>
            <a:r>
              <a:rPr lang="pl-PL" sz="2400" dirty="0"/>
              <a:t>nie może być jednak wywołane przez </a:t>
            </a:r>
            <a:r>
              <a:rPr lang="pl-PL" sz="2400"/>
              <a:t>samego </a:t>
            </a:r>
            <a:r>
              <a:rPr lang="pl-PL" sz="2400" smtClean="0"/>
              <a:t>sprawcę. </a:t>
            </a:r>
            <a:endParaRPr lang="pl-PL" sz="2400" dirty="0" smtClean="0"/>
          </a:p>
          <a:p>
            <a:pPr marL="64008" indent="0">
              <a:buNone/>
            </a:pPr>
            <a:endParaRPr lang="pl-PL" dirty="0" smtClean="0"/>
          </a:p>
          <a:p>
            <a:endParaRPr lang="pl-PL" dirty="0"/>
          </a:p>
        </p:txBody>
      </p:sp>
    </p:spTree>
    <p:extLst>
      <p:ext uri="{BB962C8B-B14F-4D97-AF65-F5344CB8AC3E}">
        <p14:creationId xmlns:p14="http://schemas.microsoft.com/office/powerpoint/2010/main" val="609668918"/>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721346"/>
          </a:xfrm>
        </p:spPr>
        <p:txBody>
          <a:bodyPr>
            <a:normAutofit fontScale="90000"/>
          </a:bodyPr>
          <a:lstStyle/>
          <a:p>
            <a:r>
              <a:rPr lang="pl-PL" smtClean="0"/>
              <a:t>Nie </a:t>
            </a:r>
            <a:r>
              <a:rPr lang="pl-PL" dirty="0"/>
              <a:t>ma innej możliwości uniknięcia niebezpieczeństwa</a:t>
            </a:r>
            <a:br>
              <a:rPr lang="pl-PL" dirty="0"/>
            </a:br>
            <a:endParaRPr lang="pl-PL" dirty="0"/>
          </a:p>
        </p:txBody>
      </p:sp>
      <p:sp>
        <p:nvSpPr>
          <p:cNvPr id="3" name="Symbol zastępczy zawartości 2"/>
          <p:cNvSpPr>
            <a:spLocks noGrp="1"/>
          </p:cNvSpPr>
          <p:nvPr>
            <p:ph idx="1"/>
          </p:nvPr>
        </p:nvSpPr>
        <p:spPr>
          <a:xfrm>
            <a:off x="457200" y="2276872"/>
            <a:ext cx="8229600" cy="4177936"/>
          </a:xfrm>
        </p:spPr>
        <p:txBody>
          <a:bodyPr>
            <a:normAutofit/>
          </a:bodyPr>
          <a:lstStyle/>
          <a:p>
            <a:r>
              <a:rPr lang="pl-PL" sz="2000" dirty="0" smtClean="0"/>
              <a:t>Jest </a:t>
            </a:r>
            <a:r>
              <a:rPr lang="pl-PL" sz="2000" dirty="0"/>
              <a:t>to zasada subsydiarności, która znacznie ogranicza </a:t>
            </a:r>
            <a:r>
              <a:rPr lang="pl-PL" sz="2000"/>
              <a:t>stosowanie </a:t>
            </a:r>
            <a:r>
              <a:rPr lang="pl-PL" sz="2000" smtClean="0"/>
              <a:t>kontratypu. </a:t>
            </a:r>
            <a:endParaRPr lang="pl-PL" sz="2000" dirty="0" smtClean="0"/>
          </a:p>
          <a:p>
            <a:pPr>
              <a:buNone/>
            </a:pPr>
            <a:endParaRPr lang="pl-PL" sz="2000" dirty="0"/>
          </a:p>
          <a:p>
            <a:r>
              <a:rPr lang="pl-PL" sz="2000" dirty="0" smtClean="0"/>
              <a:t>Aby </a:t>
            </a:r>
            <a:r>
              <a:rPr lang="pl-PL" sz="2000" dirty="0"/>
              <a:t>sprawca mógł się powołać na stan wyższej konieczności nie może mieć innych alternatyw na uniknięcie niebezpieczeństwa.</a:t>
            </a:r>
          </a:p>
          <a:p>
            <a:endParaRPr lang="pl-PL" sz="2000" dirty="0"/>
          </a:p>
        </p:txBody>
      </p:sp>
    </p:spTree>
    <p:extLst>
      <p:ext uri="{BB962C8B-B14F-4D97-AF65-F5344CB8AC3E}">
        <p14:creationId xmlns:p14="http://schemas.microsoft.com/office/powerpoint/2010/main" val="134510094"/>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6120680"/>
          </a:xfrm>
        </p:spPr>
        <p:txBody>
          <a:bodyPr>
            <a:normAutofit fontScale="85000" lnSpcReduction="10000"/>
          </a:bodyPr>
          <a:lstStyle/>
          <a:p>
            <a:pPr marL="0" indent="0">
              <a:buNone/>
            </a:pPr>
            <a:r>
              <a:rPr lang="pl-PL" dirty="0" smtClean="0"/>
              <a:t> W razie przekroczenia granic stanu wyższej konieczności, sąd może zastosować nadzwyczajne złagodzenie kary, a nawet odstąpić od jej wymierzenia (k.k.). Kodeks wykroczeń nie reguluje przekroczenia granic tego kontratypu. Można stosować jedynie art. 39 </a:t>
            </a:r>
            <a:r>
              <a:rPr lang="pl-PL" dirty="0" err="1" smtClean="0"/>
              <a:t>k.w</a:t>
            </a:r>
            <a:r>
              <a:rPr lang="pl-PL" dirty="0" smtClean="0"/>
              <a:t>.</a:t>
            </a:r>
          </a:p>
          <a:p>
            <a:endParaRPr lang="pl-PL" dirty="0" smtClean="0"/>
          </a:p>
          <a:p>
            <a:pPr marL="0" indent="0">
              <a:buNone/>
            </a:pPr>
            <a:r>
              <a:rPr lang="pl-PL" dirty="0" smtClean="0"/>
              <a:t>Stanu wyższej konieczności nie stosuje się, jeżeli sprawca poświęca dobro, które ma szczególny obowiązek chronić nawet z narażeniem się na niebezpieczeństwo osobiste.</a:t>
            </a:r>
          </a:p>
          <a:p>
            <a:endParaRPr lang="pl-PL" dirty="0" smtClean="0"/>
          </a:p>
          <a:p>
            <a:pPr marL="0" indent="0">
              <a:buNone/>
            </a:pPr>
            <a:r>
              <a:rPr lang="pl-PL" dirty="0" smtClean="0"/>
              <a:t>Przepisy dotyczące stanu wyższej konieczności stosuje się odpowiednio w wypadku, gdy z ciążących na sprawcy obowiązków tylko jeden może być spełniony.</a:t>
            </a:r>
            <a:endParaRPr lang="pl-PL" dirty="0"/>
          </a:p>
        </p:txBody>
      </p:sp>
    </p:spTree>
    <p:extLst>
      <p:ext uri="{BB962C8B-B14F-4D97-AF65-F5344CB8AC3E}">
        <p14:creationId xmlns:p14="http://schemas.microsoft.com/office/powerpoint/2010/main" val="379471717"/>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Dozwolone ryzyko nowatorskie</a:t>
            </a:r>
            <a:endParaRPr lang="pl-PL" dirty="0"/>
          </a:p>
        </p:txBody>
      </p:sp>
      <p:sp>
        <p:nvSpPr>
          <p:cNvPr id="3" name="Symbol zastępczy zawartości 2"/>
          <p:cNvSpPr>
            <a:spLocks noGrp="1"/>
          </p:cNvSpPr>
          <p:nvPr>
            <p:ph idx="1"/>
          </p:nvPr>
        </p:nvSpPr>
        <p:spPr/>
        <p:txBody>
          <a:bodyPr>
            <a:normAutofit fontScale="70000" lnSpcReduction="20000"/>
          </a:bodyPr>
          <a:lstStyle/>
          <a:p>
            <a:pPr marL="0" indent="0">
              <a:buNone/>
            </a:pPr>
            <a:r>
              <a:rPr lang="pl-PL" b="1" dirty="0"/>
              <a:t>Art. </a:t>
            </a:r>
            <a:r>
              <a:rPr lang="pl-PL" b="1" dirty="0" smtClean="0"/>
              <a:t>27</a:t>
            </a:r>
            <a:r>
              <a:rPr lang="pl-PL" dirty="0"/>
              <a:t> § </a:t>
            </a:r>
            <a:r>
              <a:rPr lang="pl-PL" dirty="0" smtClean="0"/>
              <a:t>1 k.k. Nie </a:t>
            </a:r>
            <a:r>
              <a:rPr lang="pl-PL" dirty="0"/>
              <a:t>popełnia przestępstwa, kto działa w celu przeprowadzenia eksperymentu poznawczego, medycznego, technicznego </a:t>
            </a:r>
            <a:r>
              <a:rPr lang="pl-PL" dirty="0" smtClean="0"/>
              <a:t>lub ekonomicznego, </a:t>
            </a:r>
            <a:r>
              <a:rPr lang="pl-PL" dirty="0"/>
              <a:t>jeżeli spodziewana korzyść ma istotne znaczenie poznawcze, medyczne lub gospodarcze, a oczekiwanie jej osiągnięcia, celowość oraz sposób przeprowadzenia eksperymentu są zasadne w świetle aktualnego stanu wiedzy</a:t>
            </a:r>
            <a:r>
              <a:rPr lang="pl-PL" dirty="0" smtClean="0"/>
              <a:t>.</a:t>
            </a:r>
          </a:p>
          <a:p>
            <a:pPr marL="64008" indent="0">
              <a:buNone/>
            </a:pPr>
            <a:endParaRPr lang="pl-PL" dirty="0"/>
          </a:p>
          <a:p>
            <a:pPr marL="0" indent="0">
              <a:buNone/>
            </a:pPr>
            <a:r>
              <a:rPr lang="pl-PL" dirty="0"/>
              <a:t>§ 2. Eksperyment jest </a:t>
            </a:r>
            <a:r>
              <a:rPr lang="pl-PL" u="sng" dirty="0"/>
              <a:t>niedopuszczalny bez zgody</a:t>
            </a:r>
            <a:r>
              <a:rPr lang="pl-PL" dirty="0"/>
              <a:t> uczestnika, na którym jest przeprowadzany, należycie poinformowanego o spodziewanych korzyściach i grożących mu ujemnych skutkach oraz prawdopodobieństwie ich powstania, jak również o możliwości odstąpienia od udziału w eksperymencie na każdym jego etapie</a:t>
            </a:r>
            <a:r>
              <a:rPr lang="pl-PL" dirty="0" smtClean="0"/>
              <a:t>.</a:t>
            </a:r>
          </a:p>
          <a:p>
            <a:pPr marL="64008" indent="0">
              <a:buNone/>
            </a:pPr>
            <a:endParaRPr lang="pl-PL" dirty="0"/>
          </a:p>
          <a:p>
            <a:pPr marL="0" indent="0">
              <a:buNone/>
            </a:pPr>
            <a:r>
              <a:rPr lang="pl-PL" dirty="0"/>
              <a:t>§ 3. Zasady i warunki dopuszczalności eksperymentu medycznego określa ustaw</a:t>
            </a:r>
            <a:r>
              <a:rPr lang="pl-PL" i="1" dirty="0"/>
              <a:t>a.</a:t>
            </a:r>
            <a:endParaRPr lang="pl-PL" dirty="0"/>
          </a:p>
          <a:p>
            <a:endParaRPr lang="pl-PL" dirty="0"/>
          </a:p>
        </p:txBody>
      </p:sp>
    </p:spTree>
    <p:extLst>
      <p:ext uri="{BB962C8B-B14F-4D97-AF65-F5344CB8AC3E}">
        <p14:creationId xmlns:p14="http://schemas.microsoft.com/office/powerpoint/2010/main" val="2202896444"/>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Przesłanki dopuszczalności ryzyka:</a:t>
            </a:r>
            <a:endParaRPr lang="pl-PL" dirty="0"/>
          </a:p>
        </p:txBody>
      </p:sp>
      <p:sp>
        <p:nvSpPr>
          <p:cNvPr id="3" name="Symbol zastępczy zawartości 2"/>
          <p:cNvSpPr>
            <a:spLocks noGrp="1"/>
          </p:cNvSpPr>
          <p:nvPr>
            <p:ph idx="1"/>
          </p:nvPr>
        </p:nvSpPr>
        <p:spPr/>
        <p:txBody>
          <a:bodyPr>
            <a:normAutofit/>
          </a:bodyPr>
          <a:lstStyle/>
          <a:p>
            <a:pPr lvl="0"/>
            <a:r>
              <a:rPr lang="pl-PL" sz="2400" dirty="0"/>
              <a:t>działanie w celu </a:t>
            </a:r>
            <a:r>
              <a:rPr lang="pl-PL" sz="2400" dirty="0" smtClean="0"/>
              <a:t>przeprowadzenia </a:t>
            </a:r>
            <a:r>
              <a:rPr lang="pl-PL" sz="2400" dirty="0"/>
              <a:t>eksperymentów badawczych, leczniczych, technicznych lub ekonomicznych</a:t>
            </a:r>
          </a:p>
          <a:p>
            <a:pPr lvl="0"/>
            <a:r>
              <a:rPr lang="pl-PL" sz="2400" dirty="0"/>
              <a:t>działanie w granicach ryzyka dopuszczalnego według aktualnego stanu wiedzy</a:t>
            </a:r>
          </a:p>
          <a:p>
            <a:pPr lvl="0"/>
            <a:r>
              <a:rPr lang="pl-PL" sz="2400" dirty="0"/>
              <a:t>uzasadnione oczekiwanie osiągnięcia korzyści o istotnym znaczeniu gospodarczym, poznawczym lub leczniczym</a:t>
            </a:r>
          </a:p>
          <a:p>
            <a:pPr lvl="0"/>
            <a:r>
              <a:rPr lang="pl-PL" sz="2400" dirty="0"/>
              <a:t>zachowanie zasad ostrożnego postępowania</a:t>
            </a:r>
          </a:p>
          <a:p>
            <a:pPr>
              <a:buNone/>
            </a:pPr>
            <a:endParaRPr lang="pl-PL" sz="2000" dirty="0"/>
          </a:p>
        </p:txBody>
      </p:sp>
    </p:spTree>
    <p:extLst>
      <p:ext uri="{BB962C8B-B14F-4D97-AF65-F5344CB8AC3E}">
        <p14:creationId xmlns:p14="http://schemas.microsoft.com/office/powerpoint/2010/main" val="3287187884"/>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smtClean="0"/>
              <a:t>Dozwolona krytyka art. 213 k.k.</a:t>
            </a:r>
            <a:endParaRPr lang="pl-PL" sz="4000" dirty="0"/>
          </a:p>
        </p:txBody>
      </p:sp>
      <p:sp>
        <p:nvSpPr>
          <p:cNvPr id="3" name="Symbol zastępczy zawartości 2"/>
          <p:cNvSpPr>
            <a:spLocks noGrp="1"/>
          </p:cNvSpPr>
          <p:nvPr>
            <p:ph idx="1"/>
          </p:nvPr>
        </p:nvSpPr>
        <p:spPr/>
        <p:txBody>
          <a:bodyPr>
            <a:normAutofit/>
          </a:bodyPr>
          <a:lstStyle/>
          <a:p>
            <a:pPr lvl="0">
              <a:buNone/>
            </a:pPr>
            <a:r>
              <a:rPr lang="pl-PL" sz="2000" dirty="0" smtClean="0"/>
              <a:t>	Kontratyp dozwolonej krytyki związany jest z uregulowanym w art. 212 k.k. przestępstwem zniesławienia. Popełnia je ten, kto pomawia inną osobę, grupę osób, instytucję, osobę prawną lub jednostkę organizacyjną niemającą osobowości prawnej o takie postępowanie lub właściwości, które mogą poniżyć ją w opinii publicznej lub narazić na utratę zaufania potrzebnego dla stanowiska, zawodu lub rodzaju działalności. </a:t>
            </a:r>
            <a:endParaRPr lang="pl-PL" sz="2000" dirty="0"/>
          </a:p>
          <a:p>
            <a:endParaRPr lang="pl-PL" sz="2000" dirty="0" smtClean="0"/>
          </a:p>
          <a:p>
            <a:pPr>
              <a:buNone/>
            </a:pPr>
            <a:r>
              <a:rPr lang="pl-PL" sz="2000" dirty="0" smtClean="0"/>
              <a:t>	Kontratyp wymaga nie tylko prawdziwości zarzutu, ale także obrony społecznie uzasadnionego interesu lub stwierdzenia, że dotyczy on postępowania osoby pełniącej funkcję publiczną. </a:t>
            </a:r>
            <a:endParaRPr lang="pl-PL" sz="2000" dirty="0"/>
          </a:p>
        </p:txBody>
      </p:sp>
    </p:spTree>
    <p:extLst>
      <p:ext uri="{BB962C8B-B14F-4D97-AF65-F5344CB8AC3E}">
        <p14:creationId xmlns:p14="http://schemas.microsoft.com/office/powerpoint/2010/main" val="3287187884"/>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effectLst/>
              </a:rPr>
              <a:t>Niezawiadomienie o przestępstwie (art. 240 § 2 k.k.) </a:t>
            </a:r>
            <a:endParaRPr lang="pl-PL" sz="3200" dirty="0">
              <a:effectLst/>
            </a:endParaRPr>
          </a:p>
        </p:txBody>
      </p:sp>
      <p:sp>
        <p:nvSpPr>
          <p:cNvPr id="3" name="Symbol zastępczy zawartości 2"/>
          <p:cNvSpPr>
            <a:spLocks noGrp="1"/>
          </p:cNvSpPr>
          <p:nvPr>
            <p:ph idx="1"/>
          </p:nvPr>
        </p:nvSpPr>
        <p:spPr/>
        <p:txBody>
          <a:bodyPr>
            <a:normAutofit/>
          </a:bodyPr>
          <a:lstStyle/>
          <a:p>
            <a:pPr lvl="0">
              <a:buNone/>
            </a:pPr>
            <a:r>
              <a:rPr lang="pl-PL" sz="2000" dirty="0" smtClean="0"/>
              <a:t>	Kontratyp niezawiadomienia o przestępstwie wiąże się z typem czynu zabronionego uregulowanym w art. 240 § 1 k.k. </a:t>
            </a:r>
            <a:endParaRPr lang="pl-PL" sz="2000" dirty="0"/>
          </a:p>
          <a:p>
            <a:endParaRPr lang="pl-PL" sz="2000" dirty="0" smtClean="0"/>
          </a:p>
          <a:p>
            <a:pPr>
              <a:buNone/>
            </a:pPr>
            <a:r>
              <a:rPr lang="pl-PL" sz="2000" dirty="0" smtClean="0"/>
              <a:t>	Nie dochodzi do popełnienia tego przestępstwa, gdy bezprawność zachowania osoby powstrzymującej się od złożenia stosownego zawiadomienia zostaje wyłączona ze względu na to, iż: </a:t>
            </a:r>
          </a:p>
          <a:p>
            <a:pPr>
              <a:buNone/>
            </a:pPr>
            <a:r>
              <a:rPr lang="pl-PL" sz="2000" dirty="0" smtClean="0"/>
              <a:t>1) ma ona dostateczną podstawę do przypuszczenia, że organ powołany do ścigania przestępstw wie już o przygotowywanym, </a:t>
            </a:r>
            <a:r>
              <a:rPr lang="pl-PL" sz="2000" dirty="0" err="1" smtClean="0"/>
              <a:t>usiłowanym</a:t>
            </a:r>
            <a:r>
              <a:rPr lang="pl-PL" sz="2000" dirty="0" smtClean="0"/>
              <a:t> lub dokonanym czynie zabronionym; </a:t>
            </a:r>
          </a:p>
          <a:p>
            <a:pPr>
              <a:buNone/>
            </a:pPr>
            <a:r>
              <a:rPr lang="pl-PL" sz="2000" dirty="0" smtClean="0"/>
              <a:t>2) zapobiegła ona popełnieniu przygotowywanego lub </a:t>
            </a:r>
            <a:r>
              <a:rPr lang="pl-PL" sz="2000" dirty="0" err="1" smtClean="0"/>
              <a:t>usiłowanego</a:t>
            </a:r>
            <a:r>
              <a:rPr lang="pl-PL" sz="2000" dirty="0" smtClean="0"/>
              <a:t> czynu zabronionego, o którym powinna była zawiadomić. </a:t>
            </a:r>
            <a:endParaRPr lang="pl-PL" sz="2000" dirty="0"/>
          </a:p>
        </p:txBody>
      </p:sp>
    </p:spTree>
    <p:extLst>
      <p:ext uri="{BB962C8B-B14F-4D97-AF65-F5344CB8AC3E}">
        <p14:creationId xmlns:p14="http://schemas.microsoft.com/office/powerpoint/2010/main" val="3287187884"/>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Zgoda pokrzywdzonego</a:t>
            </a:r>
            <a:endParaRPr lang="pl-PL" dirty="0"/>
          </a:p>
        </p:txBody>
      </p:sp>
      <p:sp>
        <p:nvSpPr>
          <p:cNvPr id="3" name="Symbol zastępczy zawartości 2"/>
          <p:cNvSpPr>
            <a:spLocks noGrp="1"/>
          </p:cNvSpPr>
          <p:nvPr>
            <p:ph idx="1"/>
          </p:nvPr>
        </p:nvSpPr>
        <p:spPr>
          <a:xfrm>
            <a:off x="457200" y="1556792"/>
            <a:ext cx="8229600" cy="4898016"/>
          </a:xfrm>
        </p:spPr>
        <p:txBody>
          <a:bodyPr>
            <a:normAutofit fontScale="77500" lnSpcReduction="20000"/>
          </a:bodyPr>
          <a:lstStyle/>
          <a:p>
            <a:pPr marL="64008" indent="0">
              <a:buNone/>
            </a:pPr>
            <a:endParaRPr lang="pl-PL" sz="3200" dirty="0"/>
          </a:p>
          <a:p>
            <a:pPr marL="0" indent="0">
              <a:buNone/>
            </a:pPr>
            <a:r>
              <a:rPr lang="pl-PL" sz="3200" dirty="0" smtClean="0"/>
              <a:t>Pokrzywdzony </a:t>
            </a:r>
            <a:r>
              <a:rPr lang="pl-PL" sz="3200" dirty="0"/>
              <a:t>musi być faktycznym (jeżeli rzeczywiście może nim dysponować) i prawnym (gdy znajduje się to w zakresie jego formalnych uprawnień) dysponentem określonego dobra. </a:t>
            </a:r>
          </a:p>
          <a:p>
            <a:pPr marL="64008" indent="0">
              <a:buNone/>
            </a:pPr>
            <a:endParaRPr lang="pl-PL" sz="3200" dirty="0"/>
          </a:p>
          <a:p>
            <a:pPr marL="0" indent="0">
              <a:buNone/>
            </a:pPr>
            <a:r>
              <a:rPr lang="pl-PL" sz="3200" dirty="0" smtClean="0"/>
              <a:t>Warunki uznania zgody pokrzywdzonego jako kontratypu:</a:t>
            </a:r>
            <a:endParaRPr lang="pl-PL" sz="3200" dirty="0"/>
          </a:p>
          <a:p>
            <a:pPr lvl="1"/>
            <a:r>
              <a:rPr lang="pl-PL" sz="2800" dirty="0"/>
              <a:t>musi być ona wyrażona przed określonym zachowaniem się</a:t>
            </a:r>
          </a:p>
          <a:p>
            <a:pPr lvl="1"/>
            <a:r>
              <a:rPr lang="pl-PL" sz="2800" dirty="0"/>
              <a:t>musi być wyrażona przez osobę poczytalną i mającą co najmniej 17 lat</a:t>
            </a:r>
          </a:p>
          <a:p>
            <a:pPr lvl="1"/>
            <a:r>
              <a:rPr lang="pl-PL" sz="2800" dirty="0"/>
              <a:t>musi być konkretna, </a:t>
            </a:r>
            <a:r>
              <a:rPr lang="pl-PL" sz="2800" dirty="0" smtClean="0"/>
              <a:t>tzn. </a:t>
            </a:r>
            <a:r>
              <a:rPr lang="pl-PL" sz="2800" dirty="0"/>
              <a:t>dotyczyć określonego dobra lub zachowania się. </a:t>
            </a:r>
            <a:endParaRPr lang="pl-PL" sz="2800" dirty="0" smtClean="0"/>
          </a:p>
          <a:p>
            <a:pPr lvl="1"/>
            <a:endParaRPr lang="pl-PL" sz="2800" dirty="0"/>
          </a:p>
          <a:p>
            <a:pPr marL="0" indent="0">
              <a:buNone/>
            </a:pPr>
            <a:r>
              <a:rPr lang="pl-PL" sz="3200" dirty="0"/>
              <a:t>Nie jest istotne w jakiej formie została ona wyrażona, ale ważne jest by sprawca o niej wiedział</a:t>
            </a:r>
            <a:r>
              <a:rPr lang="pl-PL" sz="3200" dirty="0" smtClean="0"/>
              <a:t>.</a:t>
            </a:r>
            <a:endParaRPr lang="pl-PL" sz="3200" dirty="0"/>
          </a:p>
          <a:p>
            <a:endParaRPr lang="pl-PL" dirty="0"/>
          </a:p>
        </p:txBody>
      </p:sp>
    </p:spTree>
    <p:extLst>
      <p:ext uri="{BB962C8B-B14F-4D97-AF65-F5344CB8AC3E}">
        <p14:creationId xmlns:p14="http://schemas.microsoft.com/office/powerpoint/2010/main" val="805925046"/>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effectLst/>
              </a:rPr>
              <a:t>Karcenie w celach wychowawczych </a:t>
            </a:r>
            <a:endParaRPr lang="pl-PL" sz="3200" dirty="0">
              <a:effectLst/>
            </a:endParaRPr>
          </a:p>
        </p:txBody>
      </p:sp>
      <p:sp>
        <p:nvSpPr>
          <p:cNvPr id="3" name="Symbol zastępczy zawartości 2"/>
          <p:cNvSpPr>
            <a:spLocks noGrp="1"/>
          </p:cNvSpPr>
          <p:nvPr>
            <p:ph idx="1"/>
          </p:nvPr>
        </p:nvSpPr>
        <p:spPr>
          <a:xfrm>
            <a:off x="457200" y="1556792"/>
            <a:ext cx="8229600" cy="4898016"/>
          </a:xfrm>
        </p:spPr>
        <p:txBody>
          <a:bodyPr>
            <a:normAutofit/>
          </a:bodyPr>
          <a:lstStyle/>
          <a:p>
            <a:pPr marL="64008" indent="0">
              <a:buNone/>
            </a:pPr>
            <a:endParaRPr lang="pl-PL" sz="3200" dirty="0"/>
          </a:p>
          <a:p>
            <a:pPr>
              <a:buNone/>
            </a:pPr>
            <a:r>
              <a:rPr lang="pl-PL" sz="2000" dirty="0" smtClean="0"/>
              <a:t>	</a:t>
            </a:r>
            <a:r>
              <a:rPr lang="pl-PL" sz="2800" dirty="0" smtClean="0"/>
              <a:t>Karcenie w celach wychowawczych to swoiste formy oddziaływania na dzieci i młodzież (osoby niepełnoletnie), zazwyczaj stosowane przez rodziców, a niekiedy wiążące się z realizacją znamion różnych typów czynów zabronionych. </a:t>
            </a:r>
          </a:p>
          <a:p>
            <a:pPr>
              <a:buNone/>
            </a:pPr>
            <a:endParaRPr lang="pl-PL" sz="2800" dirty="0"/>
          </a:p>
        </p:txBody>
      </p:sp>
    </p:spTree>
    <p:extLst>
      <p:ext uri="{BB962C8B-B14F-4D97-AF65-F5344CB8AC3E}">
        <p14:creationId xmlns:p14="http://schemas.microsoft.com/office/powerpoint/2010/main" val="805925046"/>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effectLst/>
              </a:rPr>
              <a:t>Karcenie w celach wychowawczych </a:t>
            </a:r>
            <a:endParaRPr lang="pl-PL" sz="3200" dirty="0">
              <a:effectLst/>
            </a:endParaRPr>
          </a:p>
        </p:txBody>
      </p:sp>
      <p:sp>
        <p:nvSpPr>
          <p:cNvPr id="3" name="Symbol zastępczy zawartości 2"/>
          <p:cNvSpPr>
            <a:spLocks noGrp="1"/>
          </p:cNvSpPr>
          <p:nvPr>
            <p:ph idx="1"/>
          </p:nvPr>
        </p:nvSpPr>
        <p:spPr>
          <a:xfrm>
            <a:off x="457200" y="1556792"/>
            <a:ext cx="8229600" cy="4898016"/>
          </a:xfrm>
        </p:spPr>
        <p:txBody>
          <a:bodyPr>
            <a:normAutofit fontScale="92500" lnSpcReduction="10000"/>
          </a:bodyPr>
          <a:lstStyle/>
          <a:p>
            <a:pPr marL="64008" indent="0">
              <a:buNone/>
            </a:pPr>
            <a:endParaRPr lang="pl-PL" sz="3200" dirty="0"/>
          </a:p>
          <a:p>
            <a:pPr>
              <a:buNone/>
            </a:pPr>
            <a:r>
              <a:rPr lang="pl-PL" sz="2000" dirty="0" smtClean="0"/>
              <a:t>	</a:t>
            </a:r>
            <a:r>
              <a:rPr lang="pl-PL" sz="2800" dirty="0" smtClean="0"/>
              <a:t>W Polsce zakaz karcenia cielesnego wprowadzono </a:t>
            </a:r>
            <a:r>
              <a:rPr lang="pl-PL" sz="2800" u="sng" dirty="0" smtClean="0"/>
              <a:t>ustawą z dnia 10 czerwca 2010 r. o zmianie ustawy o przeciwdziałaniu przemocy w rodzinie</a:t>
            </a:r>
            <a:r>
              <a:rPr lang="pl-PL" sz="2800" dirty="0" smtClean="0"/>
              <a:t>, która to ustawa z dniem 1 sierpnia 2010 r. wprowadziła nowelizację do </a:t>
            </a:r>
            <a:r>
              <a:rPr lang="pl-PL" sz="2800" dirty="0" err="1" smtClean="0"/>
              <a:t>k.r.o</a:t>
            </a:r>
            <a:r>
              <a:rPr lang="pl-PL" sz="2800" dirty="0" smtClean="0"/>
              <a:t>. przez dodanie do niego przepisu art. 96</a:t>
            </a:r>
            <a:r>
              <a:rPr lang="pl-PL" sz="2800" baseline="30000" dirty="0" smtClean="0"/>
              <a:t>1</a:t>
            </a:r>
            <a:r>
              <a:rPr lang="pl-PL" sz="2800" dirty="0" smtClean="0"/>
              <a:t>, którego treść brzmi: „osobom wykonującym władzę rodzicielską oraz sprawującym opiekę lub pieczę nad małoletnim zakazuje się stosowania kar cielesnych”. </a:t>
            </a:r>
            <a:r>
              <a:rPr lang="pl-PL" sz="2800" b="1" dirty="0" smtClean="0"/>
              <a:t>Z dniem 1 sierpnia 2010 r. nastąpiło więc ograniczenie kontratypu karcenia wychowawczego, w sposób wyraźny wyłączając z jego zakresu wszystkie formy karcenia cielesnego </a:t>
            </a:r>
            <a:endParaRPr lang="pl-PL" sz="2800" dirty="0"/>
          </a:p>
        </p:txBody>
      </p:sp>
    </p:spTree>
    <p:extLst>
      <p:ext uri="{BB962C8B-B14F-4D97-AF65-F5344CB8AC3E}">
        <p14:creationId xmlns:p14="http://schemas.microsoft.com/office/powerpoint/2010/main" val="80592504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smtClean="0"/>
              <a:t>Kontratypy - istota</a:t>
            </a:r>
            <a:endParaRPr lang="pl-PL" sz="4000" dirty="0"/>
          </a:p>
        </p:txBody>
      </p:sp>
      <p:sp>
        <p:nvSpPr>
          <p:cNvPr id="3" name="Symbol zastępczy zawartości 2"/>
          <p:cNvSpPr>
            <a:spLocks noGrp="1"/>
          </p:cNvSpPr>
          <p:nvPr>
            <p:ph idx="1"/>
          </p:nvPr>
        </p:nvSpPr>
        <p:spPr/>
        <p:txBody>
          <a:bodyPr>
            <a:normAutofit fontScale="92500" lnSpcReduction="10000"/>
          </a:bodyPr>
          <a:lstStyle/>
          <a:p>
            <a:pPr>
              <a:buNone/>
            </a:pPr>
            <a:r>
              <a:rPr lang="pl-PL" dirty="0" smtClean="0"/>
              <a:t>	Podstawą kontratypów jest kolizja dóbr, która decyduje o konieczności oraz społecznej opłacalności poświęcenia dobra mającego wartość społeczną. Kontratypy służą więc wtórnej legalizacji </a:t>
            </a:r>
            <a:r>
              <a:rPr lang="pl-PL" dirty="0" err="1" smtClean="0"/>
              <a:t>zachowań</a:t>
            </a:r>
            <a:r>
              <a:rPr lang="pl-PL" dirty="0" smtClean="0"/>
              <a:t> pierwotnie bezprawnych. Zachowanie podjęte w warunkach kontratypu, mimo iż nie jest pozbawione społecznej szkodliwości jest prawnie dozwolone lub ustawodawca uznaje karanie jego sprawcy takiego czynu za niecelowe.</a:t>
            </a:r>
          </a:p>
          <a:p>
            <a:pPr>
              <a:buNone/>
            </a:pPr>
            <a:endParaRPr lang="pl-PL" dirty="0"/>
          </a:p>
        </p:txBody>
      </p:sp>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8640"/>
            <a:ext cx="8568952" cy="1073274"/>
          </a:xfrm>
        </p:spPr>
        <p:txBody>
          <a:bodyPr>
            <a:normAutofit/>
          </a:bodyPr>
          <a:lstStyle/>
          <a:p>
            <a:r>
              <a:rPr lang="pl-PL" sz="2800" dirty="0" smtClean="0"/>
              <a:t>Okoliczności wyłączające bezprawność (kontratypy)</a:t>
            </a:r>
            <a:endParaRPr lang="pl-PL" sz="2800" dirty="0"/>
          </a:p>
        </p:txBody>
      </p:sp>
      <p:sp>
        <p:nvSpPr>
          <p:cNvPr id="5" name="Symbol zastępczy zawartości 4"/>
          <p:cNvSpPr>
            <a:spLocks noGrp="1"/>
          </p:cNvSpPr>
          <p:nvPr>
            <p:ph idx="1"/>
          </p:nvPr>
        </p:nvSpPr>
        <p:spPr>
          <a:xfrm>
            <a:off x="457200" y="1484784"/>
            <a:ext cx="8229600" cy="5373216"/>
          </a:xfrm>
        </p:spPr>
        <p:txBody>
          <a:bodyPr>
            <a:normAutofit fontScale="70000" lnSpcReduction="20000"/>
          </a:bodyPr>
          <a:lstStyle/>
          <a:p>
            <a:pPr>
              <a:buFontTx/>
              <a:buChar char="-"/>
            </a:pPr>
            <a:r>
              <a:rPr lang="pl-PL" dirty="0" smtClean="0"/>
              <a:t>obrona konieczna – art. 25 k.k./art.15 </a:t>
            </a:r>
            <a:r>
              <a:rPr lang="pl-PL" dirty="0" err="1" smtClean="0"/>
              <a:t>k.w</a:t>
            </a:r>
            <a:r>
              <a:rPr lang="pl-PL" dirty="0" smtClean="0"/>
              <a:t>.</a:t>
            </a:r>
          </a:p>
          <a:p>
            <a:pPr>
              <a:buFontTx/>
              <a:buChar char="-"/>
            </a:pPr>
            <a:r>
              <a:rPr lang="pl-PL" dirty="0" smtClean="0"/>
              <a:t>stan </a:t>
            </a:r>
            <a:r>
              <a:rPr lang="pl-PL" dirty="0"/>
              <a:t>wyższej konieczności – art. 26 § </a:t>
            </a:r>
            <a:r>
              <a:rPr lang="pl-PL" dirty="0" smtClean="0"/>
              <a:t>1/art. 16 </a:t>
            </a:r>
            <a:r>
              <a:rPr lang="pl-PL" dirty="0" err="1" smtClean="0"/>
              <a:t>k.w</a:t>
            </a:r>
            <a:r>
              <a:rPr lang="pl-PL" dirty="0" smtClean="0"/>
              <a:t>.</a:t>
            </a:r>
            <a:endParaRPr lang="pl-PL" dirty="0"/>
          </a:p>
          <a:p>
            <a:pPr>
              <a:buFontTx/>
              <a:buChar char="-"/>
            </a:pPr>
            <a:r>
              <a:rPr lang="pl-PL" dirty="0"/>
              <a:t>d</a:t>
            </a:r>
            <a:r>
              <a:rPr lang="pl-PL" dirty="0" smtClean="0"/>
              <a:t>ozwolone ryzyko nowatorskie, w szczególności  eksperyment </a:t>
            </a:r>
            <a:r>
              <a:rPr lang="pl-PL" dirty="0"/>
              <a:t>ekonomiczny – 27 § 1 </a:t>
            </a:r>
            <a:r>
              <a:rPr lang="pl-PL" dirty="0" smtClean="0"/>
              <a:t>k.k.</a:t>
            </a:r>
          </a:p>
          <a:p>
            <a:pPr>
              <a:buFontTx/>
              <a:buChar char="-"/>
            </a:pPr>
            <a:r>
              <a:rPr lang="pl-PL" dirty="0" smtClean="0"/>
              <a:t>kontratypy w części szczególnej k.k. (dozwolona krytyka (art. 213 k.k.), niezawiadomienie o przestępstwie (art. 240 § 2 k.k.), odmowa wykonania rozkazu (art. 344 k.k.)</a:t>
            </a:r>
            <a:endParaRPr lang="pl-PL" dirty="0"/>
          </a:p>
          <a:p>
            <a:pPr marL="64008" indent="0">
              <a:buNone/>
            </a:pPr>
            <a:r>
              <a:rPr lang="pl-PL" dirty="0" smtClean="0"/>
              <a:t>Kontratypy pozaustawowe:</a:t>
            </a:r>
            <a:endParaRPr lang="pl-PL" dirty="0"/>
          </a:p>
          <a:p>
            <a:pPr>
              <a:buFontTx/>
              <a:buChar char="-"/>
            </a:pPr>
            <a:r>
              <a:rPr lang="pl-PL" dirty="0" smtClean="0"/>
              <a:t>dopuszczalne </a:t>
            </a:r>
            <a:r>
              <a:rPr lang="pl-PL" dirty="0"/>
              <a:t>ryzyko </a:t>
            </a:r>
            <a:r>
              <a:rPr lang="pl-PL" dirty="0" smtClean="0"/>
              <a:t>gospodarcze</a:t>
            </a:r>
          </a:p>
          <a:p>
            <a:pPr>
              <a:buFontTx/>
              <a:buChar char="-"/>
            </a:pPr>
            <a:r>
              <a:rPr lang="pl-PL" dirty="0" smtClean="0"/>
              <a:t>zgoda pokrzywdzonego (dotyczy też wykroczeń)</a:t>
            </a:r>
          </a:p>
          <a:p>
            <a:pPr>
              <a:buFontTx/>
              <a:buChar char="-"/>
            </a:pPr>
            <a:r>
              <a:rPr lang="pl-PL" dirty="0" smtClean="0"/>
              <a:t>karcenie nieletnich</a:t>
            </a:r>
          </a:p>
          <a:p>
            <a:pPr>
              <a:buFontTx/>
              <a:buChar char="-"/>
            </a:pPr>
            <a:r>
              <a:rPr lang="pl-PL" dirty="0" smtClean="0"/>
              <a:t>dozwolony zabieg medyczny o charakterze nieleczniczym</a:t>
            </a:r>
          </a:p>
          <a:p>
            <a:pPr>
              <a:buFontTx/>
              <a:buChar char="-"/>
            </a:pPr>
            <a:r>
              <a:rPr lang="pl-PL" dirty="0" smtClean="0"/>
              <a:t>działanie w granicach szczególnych uprawnień i obowiązków  (dotyczy też wykroczeń)</a:t>
            </a:r>
          </a:p>
          <a:p>
            <a:pPr>
              <a:buFontTx/>
              <a:buChar char="-"/>
            </a:pPr>
            <a:r>
              <a:rPr lang="pl-PL" dirty="0"/>
              <a:t>z</a:t>
            </a:r>
            <a:r>
              <a:rPr lang="pl-PL" dirty="0" smtClean="0"/>
              <a:t>wyczaj (dotyczy wykroczeń)</a:t>
            </a:r>
          </a:p>
          <a:p>
            <a:pPr>
              <a:buFontTx/>
              <a:buChar char="-"/>
            </a:pPr>
            <a:endParaRPr lang="pl-PL" dirty="0"/>
          </a:p>
          <a:p>
            <a:pPr marL="64008" indent="0">
              <a:buNone/>
            </a:pPr>
            <a:endParaRPr lang="pl-PL" dirty="0" smtClean="0"/>
          </a:p>
        </p:txBody>
      </p:sp>
    </p:spTree>
    <p:extLst>
      <p:ext uri="{BB962C8B-B14F-4D97-AF65-F5344CB8AC3E}">
        <p14:creationId xmlns:p14="http://schemas.microsoft.com/office/powerpoint/2010/main" val="89357007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smtClean="0"/>
              <a:t>Obrona konieczna - struktura</a:t>
            </a:r>
            <a:endParaRPr lang="pl-PL" sz="3600"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sz="2000" b="1" dirty="0" smtClean="0"/>
              <a:t>zamach:</a:t>
            </a:r>
          </a:p>
          <a:p>
            <a:pPr lvl="1"/>
            <a:r>
              <a:rPr lang="pl-PL" sz="2000" dirty="0" smtClean="0"/>
              <a:t>rzeczywisty</a:t>
            </a:r>
          </a:p>
          <a:p>
            <a:pPr lvl="1"/>
            <a:r>
              <a:rPr lang="pl-PL" sz="2000" dirty="0" smtClean="0"/>
              <a:t>bezpośredni (niebezpieczeństwo, które może się natychmiast zaktualizować)</a:t>
            </a:r>
          </a:p>
          <a:p>
            <a:pPr lvl="1"/>
            <a:r>
              <a:rPr lang="pl-PL" sz="2000" dirty="0" smtClean="0"/>
              <a:t>bezprawny </a:t>
            </a:r>
            <a:endParaRPr lang="pl-PL" sz="2000" dirty="0"/>
          </a:p>
          <a:p>
            <a:pPr>
              <a:buNone/>
            </a:pPr>
            <a:endParaRPr lang="pl-PL" sz="2000" smtClean="0"/>
          </a:p>
          <a:p>
            <a:pPr>
              <a:buNone/>
            </a:pPr>
            <a:endParaRPr lang="pl-PL" sz="2000" dirty="0" smtClean="0"/>
          </a:p>
          <a:p>
            <a:pPr marL="0" indent="0">
              <a:buNone/>
            </a:pPr>
            <a:r>
              <a:rPr lang="pl-PL" sz="2000" b="1" dirty="0" smtClean="0"/>
              <a:t>obrona</a:t>
            </a:r>
            <a:endParaRPr lang="pl-PL" sz="2000" b="1" dirty="0"/>
          </a:p>
          <a:p>
            <a:pPr>
              <a:buNone/>
            </a:pPr>
            <a:r>
              <a:rPr lang="pl-PL" sz="2000" dirty="0" smtClean="0"/>
              <a:t>	  - konieczna, czyli  niezbędna do odparcia zamachu</a:t>
            </a:r>
          </a:p>
          <a:p>
            <a:pPr>
              <a:buNone/>
            </a:pPr>
            <a:r>
              <a:rPr lang="pl-PL" sz="2000" dirty="0" smtClean="0"/>
              <a:t>         - współmierna do niebezpieczeństwa zamachu</a:t>
            </a:r>
          </a:p>
          <a:p>
            <a:pPr>
              <a:buNone/>
            </a:pPr>
            <a:r>
              <a:rPr lang="pl-PL" sz="2000" dirty="0" smtClean="0"/>
              <a:t>         - motywowana odparciem zamachu </a:t>
            </a:r>
          </a:p>
          <a:p>
            <a:pPr>
              <a:buNone/>
            </a:pPr>
            <a:r>
              <a:rPr lang="pl-PL" sz="2000" dirty="0" smtClean="0"/>
              <a:t>         - współczesna</a:t>
            </a:r>
          </a:p>
          <a:p>
            <a:pPr>
              <a:buNone/>
            </a:pPr>
            <a:r>
              <a:rPr lang="pl-PL" sz="2000" dirty="0" smtClean="0"/>
              <a:t>    </a:t>
            </a:r>
          </a:p>
          <a:p>
            <a:pPr>
              <a:buNone/>
            </a:pPr>
            <a:r>
              <a:rPr lang="pl-PL" sz="2000" dirty="0" smtClean="0"/>
              <a:t>  Przyjęcie zasady samoistności obrony koniecznej oznacza, że odpieranie zamachu kosztem dobra napastnika jest usprawiedliwione samym bezprawnym i bezpośrednim zamachem na jakiekolwiek dobro chronione prawem. </a:t>
            </a:r>
            <a:endParaRPr lang="pl-PL" sz="2000" dirty="0"/>
          </a:p>
        </p:txBody>
      </p:sp>
    </p:spTree>
    <p:extLst>
      <p:ext uri="{BB962C8B-B14F-4D97-AF65-F5344CB8AC3E}">
        <p14:creationId xmlns:p14="http://schemas.microsoft.com/office/powerpoint/2010/main" val="325128291"/>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Obrona konieczna – wybrane problemy</a:t>
            </a:r>
            <a:endParaRPr lang="pl-PL" sz="2800" dirty="0"/>
          </a:p>
        </p:txBody>
      </p:sp>
      <p:sp>
        <p:nvSpPr>
          <p:cNvPr id="3" name="Symbol zastępczy zawartości 2"/>
          <p:cNvSpPr>
            <a:spLocks noGrp="1"/>
          </p:cNvSpPr>
          <p:nvPr>
            <p:ph idx="1"/>
          </p:nvPr>
        </p:nvSpPr>
        <p:spPr>
          <a:xfrm>
            <a:off x="457200" y="1428736"/>
            <a:ext cx="8229600" cy="5026072"/>
          </a:xfrm>
        </p:spPr>
        <p:txBody>
          <a:bodyPr>
            <a:normAutofit/>
          </a:bodyPr>
          <a:lstStyle/>
          <a:p>
            <a:pPr>
              <a:buNone/>
            </a:pPr>
            <a:endParaRPr lang="pl-PL" sz="2000" dirty="0" smtClean="0"/>
          </a:p>
          <a:p>
            <a:pPr>
              <a:buNone/>
            </a:pPr>
            <a:r>
              <a:rPr lang="pl-PL" sz="2400" dirty="0" smtClean="0"/>
              <a:t> -   obrona przed działaniami funkcjonariuszy publicznych (jeśli zachowanie funkcjonariusza okaże się formalnie bezprawne, dozwolona jest wobec niego obrona konieczna. Jeżeli natomiast formalnie jest ono zgodne z prawem, to – nawet jeśli okazać miałoby się merytorycznie niewłaściwe – nie wolno mu się przeciwstawiać przy zastosowaniu obrony koniecznej)</a:t>
            </a:r>
          </a:p>
          <a:p>
            <a:pPr>
              <a:buNone/>
            </a:pPr>
            <a:r>
              <a:rPr lang="pl-PL" sz="2400" dirty="0" smtClean="0"/>
              <a:t>-    obrona w bójce</a:t>
            </a:r>
          </a:p>
          <a:p>
            <a:pPr>
              <a:buNone/>
            </a:pPr>
            <a:r>
              <a:rPr lang="pl-PL" sz="2400" dirty="0" smtClean="0"/>
              <a:t>-    obrona konieczna – zasada względnej subsydiarności, prawo do odpierania zamachu kosztem dobra napastnika tylko do tych sytuacji, w których nie było innego racjonalnego sposobu uniknięcia zamachu. </a:t>
            </a:r>
            <a:endParaRPr lang="pl-PL" sz="2400" dirty="0"/>
          </a:p>
        </p:txBody>
      </p:sp>
    </p:spTree>
    <p:extLst>
      <p:ext uri="{BB962C8B-B14F-4D97-AF65-F5344CB8AC3E}">
        <p14:creationId xmlns:p14="http://schemas.microsoft.com/office/powerpoint/2010/main" val="32512829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just"/>
            <a:r>
              <a:rPr lang="pl-PL" sz="2800" smtClean="0"/>
              <a:t>Przekroczenie granic obrony koniecznej</a:t>
            </a:r>
            <a:endParaRPr lang="pl-PL" sz="2800" dirty="0"/>
          </a:p>
        </p:txBody>
      </p:sp>
      <p:sp>
        <p:nvSpPr>
          <p:cNvPr id="3" name="Symbol zastępczy zawartości 2"/>
          <p:cNvSpPr>
            <a:spLocks noGrp="1"/>
          </p:cNvSpPr>
          <p:nvPr>
            <p:ph idx="1"/>
          </p:nvPr>
        </p:nvSpPr>
        <p:spPr/>
        <p:txBody>
          <a:bodyPr>
            <a:normAutofit/>
          </a:bodyPr>
          <a:lstStyle/>
          <a:p>
            <a:r>
              <a:rPr lang="pl-PL" sz="2400" b="1" dirty="0" smtClean="0"/>
              <a:t>eksces intensywny </a:t>
            </a:r>
            <a:r>
              <a:rPr lang="pl-PL" sz="2400" dirty="0" smtClean="0"/>
              <a:t>– sposób obrony niewspółmierny do niebezpieczeństwa zamachu</a:t>
            </a:r>
          </a:p>
          <a:p>
            <a:pPr>
              <a:buNone/>
            </a:pPr>
            <a:endParaRPr lang="pl-PL" sz="2400" dirty="0" smtClean="0"/>
          </a:p>
          <a:p>
            <a:r>
              <a:rPr lang="pl-PL" sz="2400" b="1" dirty="0" smtClean="0"/>
              <a:t>eksces ekstensywny </a:t>
            </a:r>
            <a:r>
              <a:rPr lang="pl-PL" sz="2400" dirty="0" smtClean="0"/>
              <a:t>– gdy sprawca podejmuje obronę zanim rozpoczął się bezpośredni zamach, bądź kontynuuje ją już po jego zakończeniu</a:t>
            </a:r>
          </a:p>
          <a:p>
            <a:endParaRPr lang="pl-PL" sz="2400" dirty="0"/>
          </a:p>
          <a:p>
            <a:r>
              <a:rPr lang="pl-PL" sz="2400" dirty="0" smtClean="0"/>
              <a:t>Kodeks wykroczeń nie reguluje ekscesów. Zastosowanie znajduje w tych sytuacjach art. 39 </a:t>
            </a:r>
            <a:r>
              <a:rPr lang="pl-PL" sz="2400" dirty="0" err="1" smtClean="0"/>
              <a:t>k.w</a:t>
            </a:r>
            <a:r>
              <a:rPr lang="pl-PL" sz="2400" dirty="0" smtClean="0"/>
              <a:t>.</a:t>
            </a:r>
            <a:endParaRPr lang="pl-PL" sz="2400" dirty="0"/>
          </a:p>
        </p:txBody>
      </p:sp>
    </p:spTree>
    <p:extLst>
      <p:ext uri="{BB962C8B-B14F-4D97-AF65-F5344CB8AC3E}">
        <p14:creationId xmlns:p14="http://schemas.microsoft.com/office/powerpoint/2010/main" val="325128291"/>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just"/>
            <a:r>
              <a:rPr lang="pl-PL" sz="3200" smtClean="0"/>
              <a:t>Obrona konieczna</a:t>
            </a:r>
            <a:endParaRPr lang="pl-PL" sz="3200" dirty="0"/>
          </a:p>
        </p:txBody>
      </p:sp>
      <p:sp>
        <p:nvSpPr>
          <p:cNvPr id="3" name="Symbol zastępczy zawartości 2"/>
          <p:cNvSpPr>
            <a:spLocks noGrp="1"/>
          </p:cNvSpPr>
          <p:nvPr>
            <p:ph idx="1"/>
          </p:nvPr>
        </p:nvSpPr>
        <p:spPr/>
        <p:txBody>
          <a:bodyPr>
            <a:normAutofit/>
          </a:bodyPr>
          <a:lstStyle/>
          <a:p>
            <a:pPr>
              <a:buNone/>
            </a:pPr>
            <a:r>
              <a:rPr lang="pl-PL" sz="2200" dirty="0" smtClean="0"/>
              <a:t>Art. 25 k.k.</a:t>
            </a:r>
          </a:p>
          <a:p>
            <a:pPr>
              <a:buNone/>
            </a:pPr>
            <a:r>
              <a:rPr lang="pl-PL" sz="2200" b="1" dirty="0" smtClean="0"/>
              <a:t>§ 3.</a:t>
            </a:r>
            <a:r>
              <a:rPr lang="pl-PL" sz="2200" dirty="0" smtClean="0"/>
              <a:t> Nie podlega karze, kto przekracza granice obrony koniecznej pod wpływem strachu lub wzburzenia usprawiedliwionego okolicznościami zamachu.</a:t>
            </a:r>
          </a:p>
          <a:p>
            <a:pPr>
              <a:buNone/>
            </a:pPr>
            <a:r>
              <a:rPr lang="pl-PL" sz="2400" b="1" dirty="0" smtClean="0"/>
              <a:t>§ 2a.</a:t>
            </a:r>
          </a:p>
          <a:p>
            <a:pPr>
              <a:buNone/>
            </a:pPr>
            <a:r>
              <a:rPr lang="pl-PL" sz="2400" dirty="0" smtClean="0"/>
              <a:t>Nie podlega karze, kto przekracza granice obrony koniecznej, odpierając zamach polegający na wdarciu się do mieszkania, lokalu, domu albo na przylegający do nich ogrodzony teren lub odpierając zamach poprzedzony wdarciem się do tych miejsc, chyba że przekroczenie granic obrony koniecznej było rażące.</a:t>
            </a:r>
          </a:p>
        </p:txBody>
      </p:sp>
    </p:spTree>
    <p:extLst>
      <p:ext uri="{BB962C8B-B14F-4D97-AF65-F5344CB8AC3E}">
        <p14:creationId xmlns:p14="http://schemas.microsoft.com/office/powerpoint/2010/main" val="32512829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Stan wyższej konieczności - kontratyp</a:t>
            </a:r>
            <a:endParaRPr lang="pl-PL" dirty="0"/>
          </a:p>
        </p:txBody>
      </p:sp>
      <p:sp>
        <p:nvSpPr>
          <p:cNvPr id="3" name="Symbol zastępczy zawartości 2"/>
          <p:cNvSpPr>
            <a:spLocks noGrp="1"/>
          </p:cNvSpPr>
          <p:nvPr>
            <p:ph idx="1"/>
          </p:nvPr>
        </p:nvSpPr>
        <p:spPr/>
        <p:txBody>
          <a:bodyPr>
            <a:normAutofit/>
          </a:bodyPr>
          <a:lstStyle/>
          <a:p>
            <a:pPr marL="0" indent="0">
              <a:buNone/>
            </a:pPr>
            <a:r>
              <a:rPr lang="pl-PL" sz="2000" dirty="0"/>
              <a:t>Art. </a:t>
            </a:r>
            <a:r>
              <a:rPr lang="pl-PL" sz="2000" dirty="0" smtClean="0"/>
              <a:t>26</a:t>
            </a:r>
            <a:r>
              <a:rPr lang="pl-PL" sz="2000" dirty="0"/>
              <a:t> </a:t>
            </a:r>
            <a:r>
              <a:rPr lang="pl-PL" sz="2000" dirty="0" smtClean="0"/>
              <a:t>§</a:t>
            </a:r>
            <a:r>
              <a:rPr lang="pl-PL" sz="2000" dirty="0"/>
              <a:t> </a:t>
            </a:r>
            <a:r>
              <a:rPr lang="pl-PL" sz="2000" dirty="0" smtClean="0"/>
              <a:t>1 k.k.</a:t>
            </a:r>
            <a:r>
              <a:rPr lang="pl-PL" sz="2000" dirty="0"/>
              <a:t> Nie popełnia przestępstwa, kto działa w celu uchylenia bezpośredniego niebezpieczeństwa grożącego jakiemukolwiek dobru chronionemu prawem, jeżeli niebezpieczeństwa nie można inaczej uniknąć, a </a:t>
            </a:r>
            <a:r>
              <a:rPr lang="pl-PL" sz="2000" u="sng" dirty="0"/>
              <a:t>dobro poświęcone przedstawia wartość niższą od dobra </a:t>
            </a:r>
            <a:r>
              <a:rPr lang="pl-PL" sz="2000" u="sng" dirty="0" smtClean="0"/>
              <a:t>ratowanego</a:t>
            </a:r>
            <a:r>
              <a:rPr lang="pl-PL" sz="2000" dirty="0" smtClean="0"/>
              <a:t>.</a:t>
            </a:r>
          </a:p>
          <a:p>
            <a:pPr marL="0" indent="0">
              <a:buNone/>
            </a:pPr>
            <a:endParaRPr lang="pl-PL" sz="2000" dirty="0"/>
          </a:p>
          <a:p>
            <a:pPr marL="0" indent="0">
              <a:buNone/>
            </a:pPr>
            <a:r>
              <a:rPr lang="pl-PL" sz="2000" dirty="0" smtClean="0"/>
              <a:t>Zagrożenie </a:t>
            </a:r>
            <a:r>
              <a:rPr lang="pl-PL" sz="2000" dirty="0"/>
              <a:t>dobra ratowanego musi być bezpośrednie, a jego uchylenie poprzez poświęcenie innego dobra – bezalternatywne.</a:t>
            </a:r>
          </a:p>
          <a:p>
            <a:pPr>
              <a:buNone/>
            </a:pPr>
            <a:endParaRPr lang="pl-PL" dirty="0"/>
          </a:p>
        </p:txBody>
      </p:sp>
    </p:spTree>
    <p:extLst>
      <p:ext uri="{BB962C8B-B14F-4D97-AF65-F5344CB8AC3E}">
        <p14:creationId xmlns:p14="http://schemas.microsoft.com/office/powerpoint/2010/main" val="325128291"/>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Stan wyższej konieczności – podstawowe zasady:</a:t>
            </a:r>
            <a:endParaRPr lang="pl-PL" dirty="0"/>
          </a:p>
        </p:txBody>
      </p:sp>
      <p:sp>
        <p:nvSpPr>
          <p:cNvPr id="3" name="Symbol zastępczy zawartości 2"/>
          <p:cNvSpPr>
            <a:spLocks noGrp="1"/>
          </p:cNvSpPr>
          <p:nvPr>
            <p:ph idx="1"/>
          </p:nvPr>
        </p:nvSpPr>
        <p:spPr/>
        <p:txBody>
          <a:bodyPr>
            <a:normAutofit/>
          </a:bodyPr>
          <a:lstStyle/>
          <a:p>
            <a:pPr marL="64008" indent="0">
              <a:buNone/>
            </a:pPr>
            <a:endParaRPr lang="pl-PL" sz="2000" dirty="0"/>
          </a:p>
          <a:p>
            <a:pPr lvl="0"/>
            <a:r>
              <a:rPr lang="pl-PL" sz="2000" u="sng" dirty="0"/>
              <a:t>zasada subsydiarności</a:t>
            </a:r>
            <a:r>
              <a:rPr lang="pl-PL" sz="2000" dirty="0"/>
              <a:t> – wyraża się z tym ze poświęcenie określonego dobra musi być </a:t>
            </a:r>
            <a:r>
              <a:rPr lang="pl-PL" sz="2000" b="1" dirty="0"/>
              <a:t>jedynym sposobem na odwrócenie niebezpieczeństwa</a:t>
            </a:r>
            <a:r>
              <a:rPr lang="pl-PL" sz="2000" dirty="0"/>
              <a:t>. Gdyby istniała możliwość uniknięcia niebezpieczeństwa w inny sposób, to powyższe działanie stanowiło by przekroczenie stanu wyższej konieczności</a:t>
            </a:r>
            <a:r>
              <a:rPr lang="pl-PL" sz="2000" dirty="0" smtClean="0"/>
              <a:t>.</a:t>
            </a:r>
          </a:p>
          <a:p>
            <a:pPr lvl="0"/>
            <a:endParaRPr lang="pl-PL" sz="2000" dirty="0"/>
          </a:p>
          <a:p>
            <a:pPr lvl="0"/>
            <a:r>
              <a:rPr lang="pl-PL" sz="2000" u="sng" dirty="0"/>
              <a:t>zasada proporcjonalności</a:t>
            </a:r>
            <a:r>
              <a:rPr lang="pl-PL" sz="2000" dirty="0"/>
              <a:t> – dobro poświęcone nie powinno przedstawiać wartości oczywiście większej niż dobro ratowane.</a:t>
            </a:r>
          </a:p>
          <a:p>
            <a:endParaRPr lang="pl-PL" sz="2000" dirty="0"/>
          </a:p>
        </p:txBody>
      </p:sp>
    </p:spTree>
    <p:extLst>
      <p:ext uri="{BB962C8B-B14F-4D97-AF65-F5344CB8AC3E}">
        <p14:creationId xmlns:p14="http://schemas.microsoft.com/office/powerpoint/2010/main" val="3252551086"/>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3483</TotalTime>
  <Words>752</Words>
  <Application>Microsoft Office PowerPoint</Application>
  <PresentationFormat>Pokaz na ekranie (4:3)</PresentationFormat>
  <Paragraphs>108</Paragraphs>
  <Slides>19</Slides>
  <Notes>1</Notes>
  <HiddenSlides>0</HiddenSlides>
  <MMClips>0</MMClips>
  <ScaleCrop>false</ScaleCrop>
  <HeadingPairs>
    <vt:vector size="4" baseType="variant">
      <vt:variant>
        <vt:lpstr>Motyw</vt:lpstr>
      </vt:variant>
      <vt:variant>
        <vt:i4>1</vt:i4>
      </vt:variant>
      <vt:variant>
        <vt:lpstr>Tytuły slajdów</vt:lpstr>
      </vt:variant>
      <vt:variant>
        <vt:i4>19</vt:i4>
      </vt:variant>
    </vt:vector>
  </HeadingPairs>
  <TitlesOfParts>
    <vt:vector size="20" baseType="lpstr">
      <vt:lpstr>Motyw pakietu Office</vt:lpstr>
      <vt:lpstr>Zasady odpowiedzialności za przestępstwa i wykroczenia IV </vt:lpstr>
      <vt:lpstr>Kontratypy - istota</vt:lpstr>
      <vt:lpstr>Okoliczności wyłączające bezprawność (kontratypy)</vt:lpstr>
      <vt:lpstr>Obrona konieczna - struktura</vt:lpstr>
      <vt:lpstr>Obrona konieczna – wybrane problemy</vt:lpstr>
      <vt:lpstr>Przekroczenie granic obrony koniecznej</vt:lpstr>
      <vt:lpstr>Obrona konieczna</vt:lpstr>
      <vt:lpstr>Stan wyższej konieczności - kontratyp</vt:lpstr>
      <vt:lpstr>Stan wyższej konieczności – podstawowe zasady:</vt:lpstr>
      <vt:lpstr>Niebezpieczeństwo musi być: </vt:lpstr>
      <vt:lpstr>Nie ma innej możliwości uniknięcia niebezpieczeństwa </vt:lpstr>
      <vt:lpstr>Prezentacja programu PowerPoint</vt:lpstr>
      <vt:lpstr>Dozwolone ryzyko nowatorskie</vt:lpstr>
      <vt:lpstr>Przesłanki dopuszczalności ryzyka:</vt:lpstr>
      <vt:lpstr>Dozwolona krytyka art. 213 k.k.</vt:lpstr>
      <vt:lpstr>Niezawiadomienie o przestępstwie (art. 240 § 2 k.k.) </vt:lpstr>
      <vt:lpstr>Zgoda pokrzywdzonego</vt:lpstr>
      <vt:lpstr>Karcenie w celach wychowawczych </vt:lpstr>
      <vt:lpstr>Karcenie w celach wychowawczych </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Kontratypy</dc:title>
  <dc:creator>Anna Muszyńska</dc:creator>
  <cp:lastModifiedBy>Kasia</cp:lastModifiedBy>
  <cp:revision>237</cp:revision>
  <dcterms:created xsi:type="dcterms:W3CDTF">2012-01-31T20:13:54Z</dcterms:created>
  <dcterms:modified xsi:type="dcterms:W3CDTF">2020-03-20T22:46:12Z</dcterms:modified>
</cp:coreProperties>
</file>