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70" r:id="rId9"/>
    <p:sldId id="267" r:id="rId10"/>
    <p:sldId id="268" r:id="rId11"/>
    <p:sldId id="269" r:id="rId12"/>
    <p:sldId id="293" r:id="rId13"/>
    <p:sldId id="279" r:id="rId14"/>
    <p:sldId id="280" r:id="rId15"/>
    <p:sldId id="281" r:id="rId16"/>
    <p:sldId id="282" r:id="rId17"/>
    <p:sldId id="283" r:id="rId18"/>
    <p:sldId id="284" r:id="rId19"/>
    <p:sldId id="285" r:id="rId20"/>
    <p:sldId id="286" r:id="rId21"/>
    <p:sldId id="300" r:id="rId22"/>
    <p:sldId id="287" r:id="rId23"/>
    <p:sldId id="290" r:id="rId24"/>
    <p:sldId id="291" r:id="rId25"/>
    <p:sldId id="295" r:id="rId26"/>
    <p:sldId id="296" r:id="rId27"/>
    <p:sldId id="297" r:id="rId28"/>
    <p:sldId id="298" r:id="rId29"/>
    <p:sldId id="299" r:id="rId30"/>
    <p:sldId id="301" r:id="rId3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73583B-C879-42DB-AC2A-6C23B4178A7E}"/>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D11E5D76-157F-4B23-B7DD-33221AB20D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C01C4F20-2C8E-4F65-92C1-0B6C7E5C2BB6}"/>
              </a:ext>
            </a:extLst>
          </p:cNvPr>
          <p:cNvSpPr>
            <a:spLocks noGrp="1"/>
          </p:cNvSpPr>
          <p:nvPr>
            <p:ph type="dt" sz="half" idx="10"/>
          </p:nvPr>
        </p:nvSpPr>
        <p:spPr/>
        <p:txBody>
          <a:bodyPr/>
          <a:lstStyle/>
          <a:p>
            <a:fld id="{64644CF1-EBBC-483D-98D8-BD48F27A6A09}" type="datetimeFigureOut">
              <a:rPr lang="pl-PL" smtClean="0"/>
              <a:t>26.03.2019</a:t>
            </a:fld>
            <a:endParaRPr lang="pl-PL"/>
          </a:p>
        </p:txBody>
      </p:sp>
      <p:sp>
        <p:nvSpPr>
          <p:cNvPr id="5" name="Symbol zastępczy stopki 4">
            <a:extLst>
              <a:ext uri="{FF2B5EF4-FFF2-40B4-BE49-F238E27FC236}">
                <a16:creationId xmlns:a16="http://schemas.microsoft.com/office/drawing/2014/main" id="{C60B16E9-7804-4BE4-9C1C-AE977AE143E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89AB3EE-84C5-4CB1-BE51-2BFDEB267E7F}"/>
              </a:ext>
            </a:extLst>
          </p:cNvPr>
          <p:cNvSpPr>
            <a:spLocks noGrp="1"/>
          </p:cNvSpPr>
          <p:nvPr>
            <p:ph type="sldNum" sz="quarter" idx="12"/>
          </p:nvPr>
        </p:nvSpPr>
        <p:spPr/>
        <p:txBody>
          <a:bodyPr/>
          <a:lstStyle/>
          <a:p>
            <a:fld id="{CC524BD8-7086-4484-A954-46445AABCD96}" type="slidenum">
              <a:rPr lang="pl-PL" smtClean="0"/>
              <a:t>‹#›</a:t>
            </a:fld>
            <a:endParaRPr lang="pl-PL"/>
          </a:p>
        </p:txBody>
      </p:sp>
    </p:spTree>
    <p:extLst>
      <p:ext uri="{BB962C8B-B14F-4D97-AF65-F5344CB8AC3E}">
        <p14:creationId xmlns:p14="http://schemas.microsoft.com/office/powerpoint/2010/main" val="3718476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78B522-13C9-4092-BE48-972D9AA4B45F}"/>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F15C979-642E-49DC-B521-EA75CFC449A2}"/>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B588762-0B81-4166-841B-76557916D6D4}"/>
              </a:ext>
            </a:extLst>
          </p:cNvPr>
          <p:cNvSpPr>
            <a:spLocks noGrp="1"/>
          </p:cNvSpPr>
          <p:nvPr>
            <p:ph type="dt" sz="half" idx="10"/>
          </p:nvPr>
        </p:nvSpPr>
        <p:spPr/>
        <p:txBody>
          <a:bodyPr/>
          <a:lstStyle/>
          <a:p>
            <a:fld id="{64644CF1-EBBC-483D-98D8-BD48F27A6A09}" type="datetimeFigureOut">
              <a:rPr lang="pl-PL" smtClean="0"/>
              <a:t>26.03.2019</a:t>
            </a:fld>
            <a:endParaRPr lang="pl-PL"/>
          </a:p>
        </p:txBody>
      </p:sp>
      <p:sp>
        <p:nvSpPr>
          <p:cNvPr id="5" name="Symbol zastępczy stopki 4">
            <a:extLst>
              <a:ext uri="{FF2B5EF4-FFF2-40B4-BE49-F238E27FC236}">
                <a16:creationId xmlns:a16="http://schemas.microsoft.com/office/drawing/2014/main" id="{64FF10B4-AC6B-4904-A085-773E8FA1B84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FE330D9-6522-4D28-BFC3-3310BFD47CAA}"/>
              </a:ext>
            </a:extLst>
          </p:cNvPr>
          <p:cNvSpPr>
            <a:spLocks noGrp="1"/>
          </p:cNvSpPr>
          <p:nvPr>
            <p:ph type="sldNum" sz="quarter" idx="12"/>
          </p:nvPr>
        </p:nvSpPr>
        <p:spPr/>
        <p:txBody>
          <a:bodyPr/>
          <a:lstStyle/>
          <a:p>
            <a:fld id="{CC524BD8-7086-4484-A954-46445AABCD96}" type="slidenum">
              <a:rPr lang="pl-PL" smtClean="0"/>
              <a:t>‹#›</a:t>
            </a:fld>
            <a:endParaRPr lang="pl-PL"/>
          </a:p>
        </p:txBody>
      </p:sp>
    </p:spTree>
    <p:extLst>
      <p:ext uri="{BB962C8B-B14F-4D97-AF65-F5344CB8AC3E}">
        <p14:creationId xmlns:p14="http://schemas.microsoft.com/office/powerpoint/2010/main" val="361631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26EBC0A6-5794-4542-BE81-3E8C89B7DF11}"/>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2D27094A-3A52-4858-B962-B6237ED1FED3}"/>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D1E96C2-497D-4EA5-8057-83D32B7FD2E9}"/>
              </a:ext>
            </a:extLst>
          </p:cNvPr>
          <p:cNvSpPr>
            <a:spLocks noGrp="1"/>
          </p:cNvSpPr>
          <p:nvPr>
            <p:ph type="dt" sz="half" idx="10"/>
          </p:nvPr>
        </p:nvSpPr>
        <p:spPr/>
        <p:txBody>
          <a:bodyPr/>
          <a:lstStyle/>
          <a:p>
            <a:fld id="{64644CF1-EBBC-483D-98D8-BD48F27A6A09}" type="datetimeFigureOut">
              <a:rPr lang="pl-PL" smtClean="0"/>
              <a:t>26.03.2019</a:t>
            </a:fld>
            <a:endParaRPr lang="pl-PL"/>
          </a:p>
        </p:txBody>
      </p:sp>
      <p:sp>
        <p:nvSpPr>
          <p:cNvPr id="5" name="Symbol zastępczy stopki 4">
            <a:extLst>
              <a:ext uri="{FF2B5EF4-FFF2-40B4-BE49-F238E27FC236}">
                <a16:creationId xmlns:a16="http://schemas.microsoft.com/office/drawing/2014/main" id="{7585C33C-EC50-4C5F-991A-721C249FD33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0654F96-63EF-4F19-ABC6-8286AE264326}"/>
              </a:ext>
            </a:extLst>
          </p:cNvPr>
          <p:cNvSpPr>
            <a:spLocks noGrp="1"/>
          </p:cNvSpPr>
          <p:nvPr>
            <p:ph type="sldNum" sz="quarter" idx="12"/>
          </p:nvPr>
        </p:nvSpPr>
        <p:spPr/>
        <p:txBody>
          <a:bodyPr/>
          <a:lstStyle/>
          <a:p>
            <a:fld id="{CC524BD8-7086-4484-A954-46445AABCD96}" type="slidenum">
              <a:rPr lang="pl-PL" smtClean="0"/>
              <a:t>‹#›</a:t>
            </a:fld>
            <a:endParaRPr lang="pl-PL"/>
          </a:p>
        </p:txBody>
      </p:sp>
    </p:spTree>
    <p:extLst>
      <p:ext uri="{BB962C8B-B14F-4D97-AF65-F5344CB8AC3E}">
        <p14:creationId xmlns:p14="http://schemas.microsoft.com/office/powerpoint/2010/main" val="1207264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B22A7F-428C-42EB-8017-F2B16EAA1E7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7729764-E291-4B2C-A7A9-4DA90D2764CE}"/>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43EA1F2-A3A9-4956-A475-BC7D1267ADD6}"/>
              </a:ext>
            </a:extLst>
          </p:cNvPr>
          <p:cNvSpPr>
            <a:spLocks noGrp="1"/>
          </p:cNvSpPr>
          <p:nvPr>
            <p:ph type="dt" sz="half" idx="10"/>
          </p:nvPr>
        </p:nvSpPr>
        <p:spPr/>
        <p:txBody>
          <a:bodyPr/>
          <a:lstStyle/>
          <a:p>
            <a:fld id="{64644CF1-EBBC-483D-98D8-BD48F27A6A09}" type="datetimeFigureOut">
              <a:rPr lang="pl-PL" smtClean="0"/>
              <a:t>26.03.2019</a:t>
            </a:fld>
            <a:endParaRPr lang="pl-PL"/>
          </a:p>
        </p:txBody>
      </p:sp>
      <p:sp>
        <p:nvSpPr>
          <p:cNvPr id="5" name="Symbol zastępczy stopki 4">
            <a:extLst>
              <a:ext uri="{FF2B5EF4-FFF2-40B4-BE49-F238E27FC236}">
                <a16:creationId xmlns:a16="http://schemas.microsoft.com/office/drawing/2014/main" id="{43B72461-D01B-4341-9415-1C33145489B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F6C648E-F9BE-426F-AF4E-F438DFE5001D}"/>
              </a:ext>
            </a:extLst>
          </p:cNvPr>
          <p:cNvSpPr>
            <a:spLocks noGrp="1"/>
          </p:cNvSpPr>
          <p:nvPr>
            <p:ph type="sldNum" sz="quarter" idx="12"/>
          </p:nvPr>
        </p:nvSpPr>
        <p:spPr/>
        <p:txBody>
          <a:bodyPr/>
          <a:lstStyle/>
          <a:p>
            <a:fld id="{CC524BD8-7086-4484-A954-46445AABCD96}" type="slidenum">
              <a:rPr lang="pl-PL" smtClean="0"/>
              <a:t>‹#›</a:t>
            </a:fld>
            <a:endParaRPr lang="pl-PL"/>
          </a:p>
        </p:txBody>
      </p:sp>
    </p:spTree>
    <p:extLst>
      <p:ext uri="{BB962C8B-B14F-4D97-AF65-F5344CB8AC3E}">
        <p14:creationId xmlns:p14="http://schemas.microsoft.com/office/powerpoint/2010/main" val="266549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3AD843-E6C7-4782-A83E-495E6BC375DF}"/>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7764A6C0-A16E-49C8-AE58-28B212420B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EE89DB7D-9A54-4354-9099-003D6DE373CC}"/>
              </a:ext>
            </a:extLst>
          </p:cNvPr>
          <p:cNvSpPr>
            <a:spLocks noGrp="1"/>
          </p:cNvSpPr>
          <p:nvPr>
            <p:ph type="dt" sz="half" idx="10"/>
          </p:nvPr>
        </p:nvSpPr>
        <p:spPr/>
        <p:txBody>
          <a:bodyPr/>
          <a:lstStyle/>
          <a:p>
            <a:fld id="{64644CF1-EBBC-483D-98D8-BD48F27A6A09}" type="datetimeFigureOut">
              <a:rPr lang="pl-PL" smtClean="0"/>
              <a:t>26.03.2019</a:t>
            </a:fld>
            <a:endParaRPr lang="pl-PL"/>
          </a:p>
        </p:txBody>
      </p:sp>
      <p:sp>
        <p:nvSpPr>
          <p:cNvPr id="5" name="Symbol zastępczy stopki 4">
            <a:extLst>
              <a:ext uri="{FF2B5EF4-FFF2-40B4-BE49-F238E27FC236}">
                <a16:creationId xmlns:a16="http://schemas.microsoft.com/office/drawing/2014/main" id="{10754FB5-1E6E-440A-A557-2999185F780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1F6305D-4475-47CD-806F-7EF9543B50E5}"/>
              </a:ext>
            </a:extLst>
          </p:cNvPr>
          <p:cNvSpPr>
            <a:spLocks noGrp="1"/>
          </p:cNvSpPr>
          <p:nvPr>
            <p:ph type="sldNum" sz="quarter" idx="12"/>
          </p:nvPr>
        </p:nvSpPr>
        <p:spPr/>
        <p:txBody>
          <a:bodyPr/>
          <a:lstStyle/>
          <a:p>
            <a:fld id="{CC524BD8-7086-4484-A954-46445AABCD96}" type="slidenum">
              <a:rPr lang="pl-PL" smtClean="0"/>
              <a:t>‹#›</a:t>
            </a:fld>
            <a:endParaRPr lang="pl-PL"/>
          </a:p>
        </p:txBody>
      </p:sp>
    </p:spTree>
    <p:extLst>
      <p:ext uri="{BB962C8B-B14F-4D97-AF65-F5344CB8AC3E}">
        <p14:creationId xmlns:p14="http://schemas.microsoft.com/office/powerpoint/2010/main" val="2273831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ED2957-0E83-425A-B6FE-783F0B9B139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99C3BDED-77A6-441B-AAE7-0C37DC152B9A}"/>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6C3FA2BA-A8C0-452C-9650-A90414739562}"/>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6B20529-C1B4-4E81-A89B-946095AF57A0}"/>
              </a:ext>
            </a:extLst>
          </p:cNvPr>
          <p:cNvSpPr>
            <a:spLocks noGrp="1"/>
          </p:cNvSpPr>
          <p:nvPr>
            <p:ph type="dt" sz="half" idx="10"/>
          </p:nvPr>
        </p:nvSpPr>
        <p:spPr/>
        <p:txBody>
          <a:bodyPr/>
          <a:lstStyle/>
          <a:p>
            <a:fld id="{64644CF1-EBBC-483D-98D8-BD48F27A6A09}" type="datetimeFigureOut">
              <a:rPr lang="pl-PL" smtClean="0"/>
              <a:t>26.03.2019</a:t>
            </a:fld>
            <a:endParaRPr lang="pl-PL"/>
          </a:p>
        </p:txBody>
      </p:sp>
      <p:sp>
        <p:nvSpPr>
          <p:cNvPr id="6" name="Symbol zastępczy stopki 5">
            <a:extLst>
              <a:ext uri="{FF2B5EF4-FFF2-40B4-BE49-F238E27FC236}">
                <a16:creationId xmlns:a16="http://schemas.microsoft.com/office/drawing/2014/main" id="{5FF26BCA-B59F-4543-8D22-182EB962F35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4169883-7271-467F-B3D9-0E4EEDB78E9C}"/>
              </a:ext>
            </a:extLst>
          </p:cNvPr>
          <p:cNvSpPr>
            <a:spLocks noGrp="1"/>
          </p:cNvSpPr>
          <p:nvPr>
            <p:ph type="sldNum" sz="quarter" idx="12"/>
          </p:nvPr>
        </p:nvSpPr>
        <p:spPr/>
        <p:txBody>
          <a:bodyPr/>
          <a:lstStyle/>
          <a:p>
            <a:fld id="{CC524BD8-7086-4484-A954-46445AABCD96}" type="slidenum">
              <a:rPr lang="pl-PL" smtClean="0"/>
              <a:t>‹#›</a:t>
            </a:fld>
            <a:endParaRPr lang="pl-PL"/>
          </a:p>
        </p:txBody>
      </p:sp>
    </p:spTree>
    <p:extLst>
      <p:ext uri="{BB962C8B-B14F-4D97-AF65-F5344CB8AC3E}">
        <p14:creationId xmlns:p14="http://schemas.microsoft.com/office/powerpoint/2010/main" val="251713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247FD7-22C1-4F2F-BA8D-BF1B4822AAA4}"/>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8A882495-D990-4AE7-812A-D37792A50D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A250EAD3-F03D-4544-9A22-A39B60A23A7B}"/>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D63F2B8B-4CFC-47FD-873E-19EC400D57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C6320F94-C4CD-40CD-8D7F-CC4C8D6D4325}"/>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0B0C302A-E3BC-4432-8602-1BA74F4358F2}"/>
              </a:ext>
            </a:extLst>
          </p:cNvPr>
          <p:cNvSpPr>
            <a:spLocks noGrp="1"/>
          </p:cNvSpPr>
          <p:nvPr>
            <p:ph type="dt" sz="half" idx="10"/>
          </p:nvPr>
        </p:nvSpPr>
        <p:spPr/>
        <p:txBody>
          <a:bodyPr/>
          <a:lstStyle/>
          <a:p>
            <a:fld id="{64644CF1-EBBC-483D-98D8-BD48F27A6A09}" type="datetimeFigureOut">
              <a:rPr lang="pl-PL" smtClean="0"/>
              <a:t>26.03.2019</a:t>
            </a:fld>
            <a:endParaRPr lang="pl-PL"/>
          </a:p>
        </p:txBody>
      </p:sp>
      <p:sp>
        <p:nvSpPr>
          <p:cNvPr id="8" name="Symbol zastępczy stopki 7">
            <a:extLst>
              <a:ext uri="{FF2B5EF4-FFF2-40B4-BE49-F238E27FC236}">
                <a16:creationId xmlns:a16="http://schemas.microsoft.com/office/drawing/2014/main" id="{19F4637D-1C74-400F-85A0-B0DF0440AD68}"/>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E479BAB6-743C-4090-AAA8-C7F404F67097}"/>
              </a:ext>
            </a:extLst>
          </p:cNvPr>
          <p:cNvSpPr>
            <a:spLocks noGrp="1"/>
          </p:cNvSpPr>
          <p:nvPr>
            <p:ph type="sldNum" sz="quarter" idx="12"/>
          </p:nvPr>
        </p:nvSpPr>
        <p:spPr/>
        <p:txBody>
          <a:bodyPr/>
          <a:lstStyle/>
          <a:p>
            <a:fld id="{CC524BD8-7086-4484-A954-46445AABCD96}" type="slidenum">
              <a:rPr lang="pl-PL" smtClean="0"/>
              <a:t>‹#›</a:t>
            </a:fld>
            <a:endParaRPr lang="pl-PL"/>
          </a:p>
        </p:txBody>
      </p:sp>
    </p:spTree>
    <p:extLst>
      <p:ext uri="{BB962C8B-B14F-4D97-AF65-F5344CB8AC3E}">
        <p14:creationId xmlns:p14="http://schemas.microsoft.com/office/powerpoint/2010/main" val="2877200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556FB8-C1FF-45D4-B62B-8A0AEE9A5B20}"/>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FC81FFE8-4DA6-438E-B12E-2D355077CD72}"/>
              </a:ext>
            </a:extLst>
          </p:cNvPr>
          <p:cNvSpPr>
            <a:spLocks noGrp="1"/>
          </p:cNvSpPr>
          <p:nvPr>
            <p:ph type="dt" sz="half" idx="10"/>
          </p:nvPr>
        </p:nvSpPr>
        <p:spPr/>
        <p:txBody>
          <a:bodyPr/>
          <a:lstStyle/>
          <a:p>
            <a:fld id="{64644CF1-EBBC-483D-98D8-BD48F27A6A09}" type="datetimeFigureOut">
              <a:rPr lang="pl-PL" smtClean="0"/>
              <a:t>26.03.2019</a:t>
            </a:fld>
            <a:endParaRPr lang="pl-PL"/>
          </a:p>
        </p:txBody>
      </p:sp>
      <p:sp>
        <p:nvSpPr>
          <p:cNvPr id="4" name="Symbol zastępczy stopki 3">
            <a:extLst>
              <a:ext uri="{FF2B5EF4-FFF2-40B4-BE49-F238E27FC236}">
                <a16:creationId xmlns:a16="http://schemas.microsoft.com/office/drawing/2014/main" id="{857E0445-06FB-4388-9323-3F57C117C2E9}"/>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1392000C-0F45-425B-B8F1-B6018A8A6347}"/>
              </a:ext>
            </a:extLst>
          </p:cNvPr>
          <p:cNvSpPr>
            <a:spLocks noGrp="1"/>
          </p:cNvSpPr>
          <p:nvPr>
            <p:ph type="sldNum" sz="quarter" idx="12"/>
          </p:nvPr>
        </p:nvSpPr>
        <p:spPr/>
        <p:txBody>
          <a:bodyPr/>
          <a:lstStyle/>
          <a:p>
            <a:fld id="{CC524BD8-7086-4484-A954-46445AABCD96}" type="slidenum">
              <a:rPr lang="pl-PL" smtClean="0"/>
              <a:t>‹#›</a:t>
            </a:fld>
            <a:endParaRPr lang="pl-PL"/>
          </a:p>
        </p:txBody>
      </p:sp>
    </p:spTree>
    <p:extLst>
      <p:ext uri="{BB962C8B-B14F-4D97-AF65-F5344CB8AC3E}">
        <p14:creationId xmlns:p14="http://schemas.microsoft.com/office/powerpoint/2010/main" val="1277206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D1FB2F39-3936-425D-97EB-CE2E123C3FDA}"/>
              </a:ext>
            </a:extLst>
          </p:cNvPr>
          <p:cNvSpPr>
            <a:spLocks noGrp="1"/>
          </p:cNvSpPr>
          <p:nvPr>
            <p:ph type="dt" sz="half" idx="10"/>
          </p:nvPr>
        </p:nvSpPr>
        <p:spPr/>
        <p:txBody>
          <a:bodyPr/>
          <a:lstStyle/>
          <a:p>
            <a:fld id="{64644CF1-EBBC-483D-98D8-BD48F27A6A09}" type="datetimeFigureOut">
              <a:rPr lang="pl-PL" smtClean="0"/>
              <a:t>26.03.2019</a:t>
            </a:fld>
            <a:endParaRPr lang="pl-PL"/>
          </a:p>
        </p:txBody>
      </p:sp>
      <p:sp>
        <p:nvSpPr>
          <p:cNvPr id="3" name="Symbol zastępczy stopki 2">
            <a:extLst>
              <a:ext uri="{FF2B5EF4-FFF2-40B4-BE49-F238E27FC236}">
                <a16:creationId xmlns:a16="http://schemas.microsoft.com/office/drawing/2014/main" id="{7FF69B25-5EE0-4876-82BD-DE80AFAD24F8}"/>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874A845F-3D0D-4265-BFF4-5439F8A4CAF7}"/>
              </a:ext>
            </a:extLst>
          </p:cNvPr>
          <p:cNvSpPr>
            <a:spLocks noGrp="1"/>
          </p:cNvSpPr>
          <p:nvPr>
            <p:ph type="sldNum" sz="quarter" idx="12"/>
          </p:nvPr>
        </p:nvSpPr>
        <p:spPr/>
        <p:txBody>
          <a:bodyPr/>
          <a:lstStyle/>
          <a:p>
            <a:fld id="{CC524BD8-7086-4484-A954-46445AABCD96}" type="slidenum">
              <a:rPr lang="pl-PL" smtClean="0"/>
              <a:t>‹#›</a:t>
            </a:fld>
            <a:endParaRPr lang="pl-PL"/>
          </a:p>
        </p:txBody>
      </p:sp>
    </p:spTree>
    <p:extLst>
      <p:ext uri="{BB962C8B-B14F-4D97-AF65-F5344CB8AC3E}">
        <p14:creationId xmlns:p14="http://schemas.microsoft.com/office/powerpoint/2010/main" val="2510792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5B16FE-1775-4637-84CB-A0176B2DC79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877BE2BE-F43A-4AFA-82CA-1C4C6AEAF2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9661859-8294-4133-9EBE-88EA6D56F8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522E45F-A476-4FBF-8285-B43446E546D0}"/>
              </a:ext>
            </a:extLst>
          </p:cNvPr>
          <p:cNvSpPr>
            <a:spLocks noGrp="1"/>
          </p:cNvSpPr>
          <p:nvPr>
            <p:ph type="dt" sz="half" idx="10"/>
          </p:nvPr>
        </p:nvSpPr>
        <p:spPr/>
        <p:txBody>
          <a:bodyPr/>
          <a:lstStyle/>
          <a:p>
            <a:fld id="{64644CF1-EBBC-483D-98D8-BD48F27A6A09}" type="datetimeFigureOut">
              <a:rPr lang="pl-PL" smtClean="0"/>
              <a:t>26.03.2019</a:t>
            </a:fld>
            <a:endParaRPr lang="pl-PL"/>
          </a:p>
        </p:txBody>
      </p:sp>
      <p:sp>
        <p:nvSpPr>
          <p:cNvPr id="6" name="Symbol zastępczy stopki 5">
            <a:extLst>
              <a:ext uri="{FF2B5EF4-FFF2-40B4-BE49-F238E27FC236}">
                <a16:creationId xmlns:a16="http://schemas.microsoft.com/office/drawing/2014/main" id="{C9DF0541-4B44-41DF-A0F1-02051FE1AF0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8CDD591-8DAB-477E-BE3F-036F1E2EA53B}"/>
              </a:ext>
            </a:extLst>
          </p:cNvPr>
          <p:cNvSpPr>
            <a:spLocks noGrp="1"/>
          </p:cNvSpPr>
          <p:nvPr>
            <p:ph type="sldNum" sz="quarter" idx="12"/>
          </p:nvPr>
        </p:nvSpPr>
        <p:spPr/>
        <p:txBody>
          <a:bodyPr/>
          <a:lstStyle/>
          <a:p>
            <a:fld id="{CC524BD8-7086-4484-A954-46445AABCD96}" type="slidenum">
              <a:rPr lang="pl-PL" smtClean="0"/>
              <a:t>‹#›</a:t>
            </a:fld>
            <a:endParaRPr lang="pl-PL"/>
          </a:p>
        </p:txBody>
      </p:sp>
    </p:spTree>
    <p:extLst>
      <p:ext uri="{BB962C8B-B14F-4D97-AF65-F5344CB8AC3E}">
        <p14:creationId xmlns:p14="http://schemas.microsoft.com/office/powerpoint/2010/main" val="2457673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E7BBD6-16F5-4435-A120-E202EA60C2F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48893CE9-7712-4742-A45F-A33E85E479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0F7A983-BC8D-474E-9656-E6336D1484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A7928718-372B-46E9-A7E6-4F0F911A1BE6}"/>
              </a:ext>
            </a:extLst>
          </p:cNvPr>
          <p:cNvSpPr>
            <a:spLocks noGrp="1"/>
          </p:cNvSpPr>
          <p:nvPr>
            <p:ph type="dt" sz="half" idx="10"/>
          </p:nvPr>
        </p:nvSpPr>
        <p:spPr/>
        <p:txBody>
          <a:bodyPr/>
          <a:lstStyle/>
          <a:p>
            <a:fld id="{64644CF1-EBBC-483D-98D8-BD48F27A6A09}" type="datetimeFigureOut">
              <a:rPr lang="pl-PL" smtClean="0"/>
              <a:t>26.03.2019</a:t>
            </a:fld>
            <a:endParaRPr lang="pl-PL"/>
          </a:p>
        </p:txBody>
      </p:sp>
      <p:sp>
        <p:nvSpPr>
          <p:cNvPr id="6" name="Symbol zastępczy stopki 5">
            <a:extLst>
              <a:ext uri="{FF2B5EF4-FFF2-40B4-BE49-F238E27FC236}">
                <a16:creationId xmlns:a16="http://schemas.microsoft.com/office/drawing/2014/main" id="{735332E6-9EE5-4A95-8C6B-72B4877D448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3B177D1-E09B-4D3B-840C-D3882F32C321}"/>
              </a:ext>
            </a:extLst>
          </p:cNvPr>
          <p:cNvSpPr>
            <a:spLocks noGrp="1"/>
          </p:cNvSpPr>
          <p:nvPr>
            <p:ph type="sldNum" sz="quarter" idx="12"/>
          </p:nvPr>
        </p:nvSpPr>
        <p:spPr/>
        <p:txBody>
          <a:bodyPr/>
          <a:lstStyle/>
          <a:p>
            <a:fld id="{CC524BD8-7086-4484-A954-46445AABCD96}" type="slidenum">
              <a:rPr lang="pl-PL" smtClean="0"/>
              <a:t>‹#›</a:t>
            </a:fld>
            <a:endParaRPr lang="pl-PL"/>
          </a:p>
        </p:txBody>
      </p:sp>
    </p:spTree>
    <p:extLst>
      <p:ext uri="{BB962C8B-B14F-4D97-AF65-F5344CB8AC3E}">
        <p14:creationId xmlns:p14="http://schemas.microsoft.com/office/powerpoint/2010/main" val="3916753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F586884-8978-4B0C-8B05-867F56CCF6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51ED487C-7D69-4CCC-ADCA-2B17E164C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783A944-F502-45B4-B76B-03EC4DAFDD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644CF1-EBBC-483D-98D8-BD48F27A6A09}" type="datetimeFigureOut">
              <a:rPr lang="pl-PL" smtClean="0"/>
              <a:t>26.03.2019</a:t>
            </a:fld>
            <a:endParaRPr lang="pl-PL"/>
          </a:p>
        </p:txBody>
      </p:sp>
      <p:sp>
        <p:nvSpPr>
          <p:cNvPr id="5" name="Symbol zastępczy stopki 4">
            <a:extLst>
              <a:ext uri="{FF2B5EF4-FFF2-40B4-BE49-F238E27FC236}">
                <a16:creationId xmlns:a16="http://schemas.microsoft.com/office/drawing/2014/main" id="{F798CA34-2A78-43BF-B4C2-9DA8D37139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9D702722-B63A-4D6F-B3D4-4DE573E33C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524BD8-7086-4484-A954-46445AABCD96}" type="slidenum">
              <a:rPr lang="pl-PL" smtClean="0"/>
              <a:t>‹#›</a:t>
            </a:fld>
            <a:endParaRPr lang="pl-PL"/>
          </a:p>
        </p:txBody>
      </p:sp>
    </p:spTree>
    <p:extLst>
      <p:ext uri="{BB962C8B-B14F-4D97-AF65-F5344CB8AC3E}">
        <p14:creationId xmlns:p14="http://schemas.microsoft.com/office/powerpoint/2010/main" val="1586143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24A6AC-94E3-442F-BCA8-7FFBE3CA9C44}"/>
              </a:ext>
            </a:extLst>
          </p:cNvPr>
          <p:cNvSpPr>
            <a:spLocks noGrp="1"/>
          </p:cNvSpPr>
          <p:nvPr>
            <p:ph type="ctrTitle"/>
          </p:nvPr>
        </p:nvSpPr>
        <p:spPr/>
        <p:txBody>
          <a:bodyPr/>
          <a:lstStyle/>
          <a:p>
            <a:r>
              <a:rPr lang="pl-PL" dirty="0">
                <a:latin typeface="Book Antiqua" panose="02040602050305030304" pitchFamily="18" charset="0"/>
              </a:rPr>
              <a:t>Zawarcie umowy</a:t>
            </a:r>
          </a:p>
        </p:txBody>
      </p:sp>
      <p:sp>
        <p:nvSpPr>
          <p:cNvPr id="3" name="Podtytuł 2">
            <a:extLst>
              <a:ext uri="{FF2B5EF4-FFF2-40B4-BE49-F238E27FC236}">
                <a16:creationId xmlns:a16="http://schemas.microsoft.com/office/drawing/2014/main" id="{832B885B-590E-4E21-9C71-05068517CF92}"/>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551391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Składanie oświadczeń woli</a:t>
            </a:r>
          </a:p>
        </p:txBody>
      </p:sp>
      <p:sp>
        <p:nvSpPr>
          <p:cNvPr id="3" name="Symbol zastępczy zawartości 2"/>
          <p:cNvSpPr>
            <a:spLocks noGrp="1"/>
          </p:cNvSpPr>
          <p:nvPr>
            <p:ph idx="1"/>
          </p:nvPr>
        </p:nvSpPr>
        <p:spPr/>
        <p:txBody>
          <a:bodyPr>
            <a:normAutofit fontScale="85000" lnSpcReduction="20000"/>
          </a:bodyPr>
          <a:lstStyle/>
          <a:p>
            <a:pPr marL="0" indent="0" algn="ctr">
              <a:buNone/>
            </a:pPr>
            <a:r>
              <a:rPr lang="pl-PL" b="1" dirty="0">
                <a:latin typeface="Book Antiqua" panose="02040602050305030304" pitchFamily="18" charset="0"/>
              </a:rPr>
              <a:t>-Moment złożenia-</a:t>
            </a:r>
          </a:p>
          <a:p>
            <a:pPr marL="0" indent="0">
              <a:buNone/>
            </a:pPr>
            <a:r>
              <a:rPr lang="pl-PL" b="1" dirty="0">
                <a:latin typeface="Book Antiqua" panose="02040602050305030304" pitchFamily="18" charset="0"/>
              </a:rPr>
              <a:t>Art. 61 KC Chwila złożenia oświadczenia woli </a:t>
            </a:r>
          </a:p>
          <a:p>
            <a:pPr marL="0" indent="0">
              <a:buNone/>
            </a:pPr>
            <a:r>
              <a:rPr lang="pl-PL" dirty="0">
                <a:latin typeface="Book Antiqua" panose="02040602050305030304" pitchFamily="18" charset="0"/>
              </a:rPr>
              <a:t>§ 1. Oświadczenie woli, </a:t>
            </a:r>
            <a:r>
              <a:rPr lang="pl-PL" u="sng" dirty="0">
                <a:latin typeface="Book Antiqua" panose="02040602050305030304" pitchFamily="18" charset="0"/>
              </a:rPr>
              <a:t>które ma być złożone innej osobie</a:t>
            </a:r>
            <a:r>
              <a:rPr lang="pl-PL" dirty="0">
                <a:latin typeface="Book Antiqua" panose="02040602050305030304" pitchFamily="18" charset="0"/>
              </a:rPr>
              <a:t>, jest </a:t>
            </a:r>
            <a:r>
              <a:rPr lang="pl-PL" b="1" dirty="0">
                <a:latin typeface="Book Antiqua" panose="02040602050305030304" pitchFamily="18" charset="0"/>
              </a:rPr>
              <a:t>złożone z chwilą, gdy doszło do niej w taki sposób, że mogła zapoznać się z jego treścią.</a:t>
            </a:r>
            <a:r>
              <a:rPr lang="pl-PL" dirty="0">
                <a:latin typeface="Book Antiqua" panose="02040602050305030304" pitchFamily="18" charset="0"/>
              </a:rPr>
              <a:t> </a:t>
            </a:r>
            <a:r>
              <a:rPr lang="pl-PL" dirty="0">
                <a:solidFill>
                  <a:srgbClr val="FF0000"/>
                </a:solidFill>
                <a:latin typeface="Book Antiqua" panose="02040602050305030304" pitchFamily="18" charset="0"/>
              </a:rPr>
              <a:t>Odwołanie</a:t>
            </a:r>
            <a:r>
              <a:rPr lang="pl-PL" dirty="0">
                <a:latin typeface="Book Antiqua" panose="02040602050305030304" pitchFamily="18" charset="0"/>
              </a:rPr>
              <a:t> takiego oświadczenia jest skuteczne, jeżeli doszło </a:t>
            </a:r>
            <a:r>
              <a:rPr lang="pl-PL" dirty="0">
                <a:solidFill>
                  <a:srgbClr val="FF0000"/>
                </a:solidFill>
                <a:latin typeface="Book Antiqua" panose="02040602050305030304" pitchFamily="18" charset="0"/>
              </a:rPr>
              <a:t>jednocześnie</a:t>
            </a:r>
            <a:r>
              <a:rPr lang="pl-PL" dirty="0">
                <a:latin typeface="Book Antiqua" panose="02040602050305030304" pitchFamily="18" charset="0"/>
              </a:rPr>
              <a:t> z tym oświadczeniem lub </a:t>
            </a:r>
            <a:r>
              <a:rPr lang="pl-PL" dirty="0">
                <a:solidFill>
                  <a:srgbClr val="FF0000"/>
                </a:solidFill>
                <a:latin typeface="Book Antiqua" panose="02040602050305030304" pitchFamily="18" charset="0"/>
              </a:rPr>
              <a:t>wcześniej</a:t>
            </a:r>
            <a:r>
              <a:rPr lang="pl-PL" dirty="0">
                <a:latin typeface="Book Antiqua" panose="02040602050305030304" pitchFamily="18" charset="0"/>
              </a:rPr>
              <a:t>. </a:t>
            </a:r>
          </a:p>
          <a:p>
            <a:pPr marL="0" indent="0">
              <a:buNone/>
            </a:pPr>
            <a:r>
              <a:rPr lang="pl-PL" dirty="0">
                <a:latin typeface="Book Antiqua" panose="02040602050305030304" pitchFamily="18" charset="0"/>
              </a:rPr>
              <a:t>§ 2. Oświadczenie woli wyrażone w postaci elektronicznej jest złożone innej osobie z chwilą, gdy wprowadzono je do środka komunikacji elektronicznej w taki sposób, żeby osoba ta mogła zapoznać się z jego treścią.</a:t>
            </a:r>
          </a:p>
          <a:p>
            <a:pPr marL="0" indent="0">
              <a:buNone/>
            </a:pPr>
            <a:endParaRPr lang="pl-PL" dirty="0">
              <a:latin typeface="Book Antiqua" panose="02040602050305030304" pitchFamily="18" charset="0"/>
            </a:endParaRPr>
          </a:p>
          <a:p>
            <a:pPr marL="0" indent="0">
              <a:buNone/>
            </a:pPr>
            <a:r>
              <a:rPr lang="pl-PL" dirty="0">
                <a:solidFill>
                  <a:schemeClr val="accent1">
                    <a:lumMod val="75000"/>
                  </a:schemeClr>
                </a:solidFill>
                <a:latin typeface="Book Antiqua" panose="02040602050305030304" pitchFamily="18" charset="0"/>
                <a:sym typeface="Wingdings" pitchFamily="2" charset="2"/>
              </a:rPr>
              <a:t></a:t>
            </a:r>
            <a:r>
              <a:rPr lang="pl-PL" dirty="0">
                <a:solidFill>
                  <a:schemeClr val="accent1">
                    <a:lumMod val="75000"/>
                  </a:schemeClr>
                </a:solidFill>
                <a:latin typeface="Book Antiqua" panose="02040602050305030304" pitchFamily="18" charset="0"/>
              </a:rPr>
              <a:t>teoria doręczenia/wyjątek - Art. 66</a:t>
            </a:r>
            <a:r>
              <a:rPr lang="pl-PL" baseline="30000" dirty="0">
                <a:solidFill>
                  <a:schemeClr val="accent1">
                    <a:lumMod val="75000"/>
                  </a:schemeClr>
                </a:solidFill>
                <a:latin typeface="Book Antiqua" panose="02040602050305030304" pitchFamily="18" charset="0"/>
              </a:rPr>
              <a:t>2</a:t>
            </a:r>
            <a:r>
              <a:rPr lang="pl-PL" dirty="0">
                <a:solidFill>
                  <a:schemeClr val="accent1">
                    <a:lumMod val="75000"/>
                  </a:schemeClr>
                </a:solidFill>
                <a:latin typeface="Book Antiqua" panose="02040602050305030304" pitchFamily="18" charset="0"/>
              </a:rPr>
              <a:t> </a:t>
            </a:r>
            <a:r>
              <a:rPr lang="pl-PL" dirty="0">
                <a:solidFill>
                  <a:schemeClr val="tx2"/>
                </a:solidFill>
                <a:latin typeface="Book Antiqua" panose="02040602050305030304" pitchFamily="18" charset="0"/>
              </a:rPr>
              <a:t>§ 1</a:t>
            </a:r>
            <a:r>
              <a:rPr lang="pl-PL" dirty="0">
                <a:latin typeface="Book Antiqua" panose="02040602050305030304" pitchFamily="18" charset="0"/>
              </a:rPr>
              <a:t> </a:t>
            </a:r>
            <a:r>
              <a:rPr lang="pl-PL" dirty="0">
                <a:solidFill>
                  <a:schemeClr val="accent1">
                    <a:lumMod val="75000"/>
                  </a:schemeClr>
                </a:solidFill>
                <a:latin typeface="Book Antiqua" panose="02040602050305030304" pitchFamily="18" charset="0"/>
              </a:rPr>
              <a:t>KC - możliwość odwołania oferty między przedsiębiorcami/</a:t>
            </a:r>
            <a:br>
              <a:rPr lang="pl-PL" dirty="0">
                <a:latin typeface="Book Antiqua" panose="02040602050305030304" pitchFamily="18" charset="0"/>
              </a:rPr>
            </a:br>
            <a:endParaRPr lang="pl-PL" b="1" dirty="0">
              <a:latin typeface="Book Antiqua" panose="02040602050305030304" pitchFamily="18" charset="0"/>
            </a:endParaRPr>
          </a:p>
        </p:txBody>
      </p:sp>
    </p:spTree>
    <p:extLst>
      <p:ext uri="{BB962C8B-B14F-4D97-AF65-F5344CB8AC3E}">
        <p14:creationId xmlns:p14="http://schemas.microsoft.com/office/powerpoint/2010/main" val="920136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Wykładania oświadczeń woli</a:t>
            </a:r>
          </a:p>
        </p:txBody>
      </p:sp>
      <p:sp>
        <p:nvSpPr>
          <p:cNvPr id="3" name="Symbol zastępczy zawartości 2"/>
          <p:cNvSpPr>
            <a:spLocks noGrp="1"/>
          </p:cNvSpPr>
          <p:nvPr>
            <p:ph idx="1"/>
          </p:nvPr>
        </p:nvSpPr>
        <p:spPr/>
        <p:txBody>
          <a:bodyPr>
            <a:normAutofit fontScale="92500" lnSpcReduction="20000"/>
          </a:bodyPr>
          <a:lstStyle/>
          <a:p>
            <a:r>
              <a:rPr lang="pl-PL" dirty="0">
                <a:latin typeface="Book Antiqua" panose="02040602050305030304" pitchFamily="18" charset="0"/>
              </a:rPr>
              <a:t>przeprowadzenie pewnego procesu myślowego w celu ustalenia treści i sensu danego oświadczenia woli</a:t>
            </a:r>
          </a:p>
          <a:p>
            <a:r>
              <a:rPr lang="pl-PL" dirty="0">
                <a:latin typeface="Book Antiqua" panose="02040602050305030304" pitchFamily="18" charset="0"/>
              </a:rPr>
              <a:t>prowadzi do określenia decyzji, jaką ma wyrażać dane zachowanie się w przedmiocie kształtowania się stosunku prawnego</a:t>
            </a:r>
          </a:p>
          <a:p>
            <a:r>
              <a:rPr lang="pl-PL" dirty="0">
                <a:latin typeface="Book Antiqua" panose="02040602050305030304" pitchFamily="18" charset="0"/>
              </a:rPr>
              <a:t>Ogólne dyrektywy wykładni:</a:t>
            </a:r>
          </a:p>
          <a:p>
            <a:pPr marL="0" indent="0">
              <a:buNone/>
            </a:pPr>
            <a:r>
              <a:rPr lang="pl-PL" b="1" dirty="0">
                <a:latin typeface="Book Antiqua" panose="02040602050305030304" pitchFamily="18" charset="0"/>
              </a:rPr>
              <a:t>Art. 65. Zasada wykładni oświadczenia woli </a:t>
            </a:r>
          </a:p>
          <a:p>
            <a:pPr marL="0" indent="0">
              <a:buNone/>
            </a:pPr>
            <a:r>
              <a:rPr lang="pl-PL" dirty="0">
                <a:latin typeface="Book Antiqua" panose="02040602050305030304" pitchFamily="18" charset="0"/>
              </a:rPr>
              <a:t>§ 1. Oświadczenie woli należy tak tłumaczyć, jak tego wymagają ze względu na </a:t>
            </a:r>
            <a:r>
              <a:rPr lang="pl-PL" b="1" dirty="0">
                <a:latin typeface="Book Antiqua" panose="02040602050305030304" pitchFamily="18" charset="0"/>
              </a:rPr>
              <a:t>okoliczności</a:t>
            </a:r>
            <a:r>
              <a:rPr lang="pl-PL" dirty="0">
                <a:latin typeface="Book Antiqua" panose="02040602050305030304" pitchFamily="18" charset="0"/>
              </a:rPr>
              <a:t>, w których złożone zostało, </a:t>
            </a:r>
            <a:r>
              <a:rPr lang="pl-PL" b="1" dirty="0">
                <a:latin typeface="Book Antiqua" panose="02040602050305030304" pitchFamily="18" charset="0"/>
              </a:rPr>
              <a:t>zasady współżycia społecznego oraz ustalone zwyczaje.</a:t>
            </a:r>
            <a:br>
              <a:rPr lang="pl-PL" dirty="0">
                <a:latin typeface="Book Antiqua" panose="02040602050305030304" pitchFamily="18" charset="0"/>
              </a:rPr>
            </a:br>
            <a:r>
              <a:rPr lang="pl-PL" dirty="0">
                <a:latin typeface="Book Antiqua" panose="02040602050305030304" pitchFamily="18" charset="0"/>
              </a:rPr>
              <a:t>§ 2. W umowach należy raczej badać, jaki był </a:t>
            </a:r>
            <a:r>
              <a:rPr lang="pl-PL" b="1" dirty="0">
                <a:latin typeface="Book Antiqua" panose="02040602050305030304" pitchFamily="18" charset="0"/>
              </a:rPr>
              <a:t>zgodny zamiar stron i cel umowy</a:t>
            </a:r>
            <a:r>
              <a:rPr lang="pl-PL" dirty="0">
                <a:latin typeface="Book Antiqua" panose="02040602050305030304" pitchFamily="18" charset="0"/>
              </a:rPr>
              <a:t>, aniżeli opierać się na jej dosłownym brzmieniu.</a:t>
            </a:r>
          </a:p>
          <a:p>
            <a:r>
              <a:rPr lang="pl-PL" dirty="0">
                <a:latin typeface="Book Antiqua" panose="02040602050305030304" pitchFamily="18" charset="0"/>
              </a:rPr>
              <a:t>Kombinowana metoda wykładni</a:t>
            </a:r>
          </a:p>
        </p:txBody>
      </p:sp>
    </p:spTree>
    <p:extLst>
      <p:ext uri="{BB962C8B-B14F-4D97-AF65-F5344CB8AC3E}">
        <p14:creationId xmlns:p14="http://schemas.microsoft.com/office/powerpoint/2010/main" val="1674747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b="1" dirty="0">
                <a:latin typeface="Book Antiqua" panose="02040602050305030304" pitchFamily="18" charset="0"/>
              </a:rPr>
              <a:t>Art. 56. Skutki czynności prawnej </a:t>
            </a:r>
          </a:p>
          <a:p>
            <a:pPr marL="0" indent="0">
              <a:buNone/>
            </a:pPr>
            <a:r>
              <a:rPr lang="pl-PL" dirty="0">
                <a:latin typeface="Book Antiqua" panose="02040602050305030304" pitchFamily="18" charset="0"/>
              </a:rPr>
              <a:t>Czynność prawna wywołuje nie tylko skutki w niej wyrażone, lecz również te, które wynikają </a:t>
            </a:r>
            <a:r>
              <a:rPr lang="pl-PL" b="1" dirty="0">
                <a:solidFill>
                  <a:srgbClr val="FF0000"/>
                </a:solidFill>
                <a:latin typeface="Book Antiqua" panose="02040602050305030304" pitchFamily="18" charset="0"/>
              </a:rPr>
              <a:t>z ustawy, z zasad współżycia społecznego i z ustalonych zwyczajów</a:t>
            </a:r>
            <a:r>
              <a:rPr lang="pl-PL" dirty="0">
                <a:latin typeface="Book Antiqua" panose="02040602050305030304" pitchFamily="18" charset="0"/>
              </a:rPr>
              <a:t>. </a:t>
            </a:r>
          </a:p>
          <a:p>
            <a:endParaRPr lang="pl-PL" dirty="0"/>
          </a:p>
        </p:txBody>
      </p:sp>
    </p:spTree>
    <p:extLst>
      <p:ext uri="{BB962C8B-B14F-4D97-AF65-F5344CB8AC3E}">
        <p14:creationId xmlns:p14="http://schemas.microsoft.com/office/powerpoint/2010/main" val="1337871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zawarcie umowy</a:t>
            </a:r>
          </a:p>
        </p:txBody>
      </p:sp>
      <p:sp>
        <p:nvSpPr>
          <p:cNvPr id="3" name="Symbol zastępczy zawartości 2"/>
          <p:cNvSpPr>
            <a:spLocks noGrp="1"/>
          </p:cNvSpPr>
          <p:nvPr>
            <p:ph idx="1"/>
          </p:nvPr>
        </p:nvSpPr>
        <p:spPr/>
        <p:txBody>
          <a:bodyPr/>
          <a:lstStyle/>
          <a:p>
            <a:r>
              <a:rPr lang="pl-PL" dirty="0">
                <a:latin typeface="Book Antiqua" panose="02040602050305030304" pitchFamily="18" charset="0"/>
              </a:rPr>
              <a:t>polega na złożeniu dwu (lub więcej) </a:t>
            </a:r>
            <a:r>
              <a:rPr lang="pl-PL" b="1" dirty="0">
                <a:solidFill>
                  <a:srgbClr val="FF0000"/>
                </a:solidFill>
                <a:latin typeface="Book Antiqua" panose="02040602050305030304" pitchFamily="18" charset="0"/>
              </a:rPr>
              <a:t>zgodnych</a:t>
            </a:r>
            <a:r>
              <a:rPr lang="pl-PL" b="1" dirty="0">
                <a:latin typeface="Book Antiqua" panose="02040602050305030304" pitchFamily="18" charset="0"/>
              </a:rPr>
              <a:t> oświadczeń woli</a:t>
            </a:r>
          </a:p>
          <a:p>
            <a:r>
              <a:rPr lang="pl-PL" b="1" dirty="0">
                <a:latin typeface="Book Antiqua" panose="02040602050305030304" pitchFamily="18" charset="0"/>
              </a:rPr>
              <a:t>zgodność – </a:t>
            </a:r>
            <a:r>
              <a:rPr lang="pl-PL" dirty="0">
                <a:latin typeface="Book Antiqua" panose="02040602050305030304" pitchFamily="18" charset="0"/>
              </a:rPr>
              <a:t>zmierzenie do wywołania jednolitych skutków prawnych</a:t>
            </a:r>
          </a:p>
          <a:p>
            <a:r>
              <a:rPr lang="pl-PL" dirty="0">
                <a:latin typeface="Book Antiqua" panose="02040602050305030304" pitchFamily="18" charset="0"/>
              </a:rPr>
              <a:t>sposób dojścia do stanu zgodności – </a:t>
            </a:r>
            <a:r>
              <a:rPr lang="pl-PL" b="1" dirty="0">
                <a:latin typeface="Book Antiqua" panose="02040602050305030304" pitchFamily="18" charset="0"/>
              </a:rPr>
              <a:t>tryb zawarcia umowy</a:t>
            </a:r>
            <a:endParaRPr lang="pl-PL" dirty="0">
              <a:latin typeface="Book Antiqua" panose="02040602050305030304" pitchFamily="18" charset="0"/>
            </a:endParaRPr>
          </a:p>
          <a:p>
            <a:r>
              <a:rPr lang="pl-PL" b="1" dirty="0">
                <a:latin typeface="Book Antiqua" panose="02040602050305030304" pitchFamily="18" charset="0"/>
              </a:rPr>
              <a:t> </a:t>
            </a:r>
            <a:r>
              <a:rPr lang="pl-PL" dirty="0">
                <a:latin typeface="Book Antiqua" panose="02040602050305030304" pitchFamily="18" charset="0"/>
              </a:rPr>
              <a:t>co do zasady, strony mają swobodę wyboru trybu zawarcia umowy</a:t>
            </a:r>
            <a:endParaRPr lang="pl-PL" b="1" dirty="0">
              <a:latin typeface="Book Antiqua" panose="02040602050305030304" pitchFamily="18" charset="0"/>
            </a:endParaRPr>
          </a:p>
        </p:txBody>
      </p:sp>
    </p:spTree>
    <p:extLst>
      <p:ext uri="{BB962C8B-B14F-4D97-AF65-F5344CB8AC3E}">
        <p14:creationId xmlns:p14="http://schemas.microsoft.com/office/powerpoint/2010/main" val="3280191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Tryb ofertowy</a:t>
            </a:r>
          </a:p>
        </p:txBody>
      </p:sp>
      <p:sp>
        <p:nvSpPr>
          <p:cNvPr id="3" name="Symbol zastępczy zawartości 2"/>
          <p:cNvSpPr>
            <a:spLocks noGrp="1"/>
          </p:cNvSpPr>
          <p:nvPr>
            <p:ph idx="1"/>
          </p:nvPr>
        </p:nvSpPr>
        <p:spPr/>
        <p:txBody>
          <a:bodyPr>
            <a:normAutofit fontScale="92500" lnSpcReduction="20000"/>
          </a:bodyPr>
          <a:lstStyle/>
          <a:p>
            <a:r>
              <a:rPr lang="pl-PL" dirty="0">
                <a:latin typeface="Book Antiqua" panose="02040602050305030304" pitchFamily="18" charset="0"/>
              </a:rPr>
              <a:t>art. 66-70 KC</a:t>
            </a:r>
          </a:p>
          <a:p>
            <a:r>
              <a:rPr lang="pl-PL" dirty="0">
                <a:latin typeface="Book Antiqua" panose="02040602050305030304" pitchFamily="18" charset="0"/>
              </a:rPr>
              <a:t>Występują </a:t>
            </a:r>
            <a:r>
              <a:rPr lang="pl-PL" b="1" dirty="0">
                <a:latin typeface="Book Antiqua" panose="02040602050305030304" pitchFamily="18" charset="0"/>
              </a:rPr>
              <a:t>dwie strony</a:t>
            </a:r>
            <a:r>
              <a:rPr lang="pl-PL" dirty="0">
                <a:latin typeface="Book Antiqua" panose="02040602050305030304" pitchFamily="18" charset="0"/>
              </a:rPr>
              <a:t>, których działania są wyraźnie wyodrębnione, tak, że można wyróżnić oświadczenia woli każdej ze stron</a:t>
            </a:r>
          </a:p>
          <a:p>
            <a:r>
              <a:rPr lang="pl-PL" dirty="0">
                <a:latin typeface="Book Antiqua" panose="02040602050305030304" pitchFamily="18" charset="0"/>
              </a:rPr>
              <a:t>Oferta- oświadczenie woli wyrażające decyzję zawarcia umowy, zawierające co najmniej </a:t>
            </a:r>
            <a:r>
              <a:rPr lang="pl-PL" b="1" dirty="0">
                <a:latin typeface="Book Antiqua" panose="02040602050305030304" pitchFamily="18" charset="0"/>
              </a:rPr>
              <a:t>istotne postanowienia </a:t>
            </a:r>
            <a:r>
              <a:rPr lang="pl-PL" dirty="0">
                <a:latin typeface="Book Antiqua" panose="02040602050305030304" pitchFamily="18" charset="0"/>
              </a:rPr>
              <a:t>tej umowy </a:t>
            </a:r>
            <a:br>
              <a:rPr lang="pl-PL" dirty="0">
                <a:latin typeface="Book Antiqua" panose="02040602050305030304" pitchFamily="18" charset="0"/>
              </a:rPr>
            </a:br>
            <a:r>
              <a:rPr lang="pl-PL" dirty="0">
                <a:latin typeface="Book Antiqua" panose="02040602050305030304" pitchFamily="18" charset="0"/>
              </a:rPr>
              <a:t>(</a:t>
            </a:r>
            <a:r>
              <a:rPr lang="pl-PL" sz="2400" dirty="0">
                <a:latin typeface="Book Antiqua" panose="02040602050305030304" pitchFamily="18" charset="0"/>
              </a:rPr>
              <a:t>istotne postanowienia – minimum treści, które dana umowa musi zawierać, by wywołać skutki prawne)</a:t>
            </a:r>
          </a:p>
          <a:p>
            <a:pPr marL="0" indent="0">
              <a:buNone/>
            </a:pPr>
            <a:r>
              <a:rPr lang="pl-PL" dirty="0">
                <a:latin typeface="Book Antiqua" panose="02040602050305030304" pitchFamily="18" charset="0"/>
              </a:rPr>
              <a:t>Art. 71</a:t>
            </a:r>
            <a:r>
              <a:rPr lang="pl-PL" dirty="0">
                <a:latin typeface="Book Antiqua" panose="02040602050305030304" pitchFamily="18" charset="0"/>
                <a:sym typeface="Wingdings" pitchFamily="2" charset="2"/>
              </a:rPr>
              <a:t> KC</a:t>
            </a:r>
          </a:p>
          <a:p>
            <a:pPr marL="0" indent="0">
              <a:buNone/>
            </a:pPr>
            <a:r>
              <a:rPr lang="pl-PL" dirty="0">
                <a:latin typeface="Book Antiqua" panose="02040602050305030304" pitchFamily="18" charset="0"/>
                <a:sym typeface="Wingdings" pitchFamily="2" charset="2"/>
              </a:rPr>
              <a:t>Ogłoszenia, reklamy, cenniki i inne informacje, skierowane do ogółu lub do poszczególnych osób, </a:t>
            </a:r>
            <a:r>
              <a:rPr lang="pl-PL" b="1" dirty="0">
                <a:latin typeface="Book Antiqua" panose="02040602050305030304" pitchFamily="18" charset="0"/>
                <a:sym typeface="Wingdings" pitchFamily="2" charset="2"/>
              </a:rPr>
              <a:t>poczytuje się w razie </a:t>
            </a:r>
            <a:r>
              <a:rPr lang="pl-PL" b="1" dirty="0">
                <a:solidFill>
                  <a:srgbClr val="FF0000"/>
                </a:solidFill>
                <a:latin typeface="Book Antiqua" panose="02040602050305030304" pitchFamily="18" charset="0"/>
                <a:sym typeface="Wingdings" pitchFamily="2" charset="2"/>
              </a:rPr>
              <a:t>wątpliwości nie za ofertę</a:t>
            </a:r>
            <a:r>
              <a:rPr lang="pl-PL" b="1" dirty="0">
                <a:latin typeface="Book Antiqua" panose="02040602050305030304" pitchFamily="18" charset="0"/>
                <a:sym typeface="Wingdings" pitchFamily="2" charset="2"/>
              </a:rPr>
              <a:t>, lecz za </a:t>
            </a:r>
            <a:r>
              <a:rPr lang="pl-PL" b="1" dirty="0">
                <a:solidFill>
                  <a:srgbClr val="FF0000"/>
                </a:solidFill>
                <a:latin typeface="Book Antiqua" panose="02040602050305030304" pitchFamily="18" charset="0"/>
                <a:sym typeface="Wingdings" pitchFamily="2" charset="2"/>
              </a:rPr>
              <a:t>zaproszenie do zawarcia umowy</a:t>
            </a:r>
            <a:r>
              <a:rPr lang="pl-PL" b="1" dirty="0">
                <a:latin typeface="Book Antiqua" panose="02040602050305030304" pitchFamily="18" charset="0"/>
                <a:sym typeface="Wingdings" pitchFamily="2" charset="2"/>
              </a:rPr>
              <a:t>.</a:t>
            </a:r>
          </a:p>
          <a:p>
            <a:pPr marL="0" indent="0">
              <a:buNone/>
            </a:pPr>
            <a:r>
              <a:rPr lang="pl-PL" dirty="0">
                <a:latin typeface="Book Antiqua" panose="02040602050305030304" pitchFamily="18" charset="0"/>
                <a:sym typeface="Wingdings" panose="05000000000000000000" pitchFamily="2" charset="2"/>
              </a:rPr>
              <a:t> uzupełniająca rola co do zasad  wykładni oświadczeń woli </a:t>
            </a:r>
          </a:p>
          <a:p>
            <a:endParaRPr lang="pl-PL" dirty="0"/>
          </a:p>
          <a:p>
            <a:endParaRPr lang="pl-PL" dirty="0"/>
          </a:p>
        </p:txBody>
      </p:sp>
    </p:spTree>
    <p:extLst>
      <p:ext uri="{BB962C8B-B14F-4D97-AF65-F5344CB8AC3E}">
        <p14:creationId xmlns:p14="http://schemas.microsoft.com/office/powerpoint/2010/main" val="1217987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Tryb ofertowy</a:t>
            </a:r>
          </a:p>
        </p:txBody>
      </p:sp>
      <p:sp>
        <p:nvSpPr>
          <p:cNvPr id="3" name="Symbol zastępczy zawartości 2"/>
          <p:cNvSpPr>
            <a:spLocks noGrp="1"/>
          </p:cNvSpPr>
          <p:nvPr>
            <p:ph idx="1"/>
          </p:nvPr>
        </p:nvSpPr>
        <p:spPr/>
        <p:txBody>
          <a:bodyPr>
            <a:normAutofit fontScale="77500" lnSpcReduction="20000"/>
          </a:bodyPr>
          <a:lstStyle/>
          <a:p>
            <a:r>
              <a:rPr lang="pl-PL" dirty="0">
                <a:latin typeface="Book Antiqua" panose="02040602050305030304" pitchFamily="18" charset="0"/>
              </a:rPr>
              <a:t>Złożenie oferty </a:t>
            </a:r>
            <a:r>
              <a:rPr lang="pl-PL" dirty="0">
                <a:latin typeface="Book Antiqua" panose="02040602050305030304" pitchFamily="18" charset="0"/>
                <a:sym typeface="Wingdings" pitchFamily="2" charset="2"/>
              </a:rPr>
              <a:t>związanie oferenta złożoną ofertą</a:t>
            </a:r>
          </a:p>
          <a:p>
            <a:pPr marL="0" indent="0">
              <a:buNone/>
            </a:pPr>
            <a:r>
              <a:rPr lang="pl-PL" b="1" dirty="0">
                <a:latin typeface="Book Antiqua" panose="02040602050305030304" pitchFamily="18" charset="0"/>
              </a:rPr>
              <a:t>Art. 66. Definicja oferty </a:t>
            </a:r>
          </a:p>
          <a:p>
            <a:pPr marL="0" indent="0">
              <a:buNone/>
            </a:pPr>
            <a:r>
              <a:rPr lang="pl-PL" dirty="0">
                <a:latin typeface="Book Antiqua" panose="02040602050305030304" pitchFamily="18" charset="0"/>
              </a:rPr>
              <a:t>§ 1. Oświadczenie drugiej stronie woli zawarcia umowy stanowi ofertę, jeżeli określa </a:t>
            </a:r>
            <a:r>
              <a:rPr lang="pl-PL" b="1" dirty="0">
                <a:latin typeface="Book Antiqua" panose="02040602050305030304" pitchFamily="18" charset="0"/>
              </a:rPr>
              <a:t>istotne postanowienia tej umowy.</a:t>
            </a:r>
            <a:br>
              <a:rPr lang="pl-PL" b="1" dirty="0">
                <a:latin typeface="Book Antiqua" panose="02040602050305030304" pitchFamily="18" charset="0"/>
              </a:rPr>
            </a:br>
            <a:r>
              <a:rPr lang="pl-PL" dirty="0">
                <a:latin typeface="Book Antiqua" panose="02040602050305030304" pitchFamily="18" charset="0"/>
              </a:rPr>
              <a:t>§ 2. Jeżeli oferent nie oznaczył w ofercie terminu, w ciągu którego oczekiwać będzie odpowiedzi, </a:t>
            </a:r>
            <a:r>
              <a:rPr lang="pl-PL" b="1" dirty="0">
                <a:latin typeface="Book Antiqua" panose="02040602050305030304" pitchFamily="18" charset="0"/>
              </a:rPr>
              <a:t>oferta złożona w obecności drugiej strony albo za pomocą środka bezpośredniego porozumiewania się na odległość </a:t>
            </a:r>
            <a:r>
              <a:rPr lang="pl-PL" b="1" dirty="0">
                <a:solidFill>
                  <a:srgbClr val="FF0000"/>
                </a:solidFill>
                <a:latin typeface="Book Antiqua" panose="02040602050305030304" pitchFamily="18" charset="0"/>
              </a:rPr>
              <a:t>przestaje wiązać</a:t>
            </a:r>
            <a:r>
              <a:rPr lang="pl-PL" b="1" dirty="0">
                <a:latin typeface="Book Antiqua" panose="02040602050305030304" pitchFamily="18" charset="0"/>
              </a:rPr>
              <a:t>, gdy nie zostanie przyjęta </a:t>
            </a:r>
            <a:r>
              <a:rPr lang="pl-PL" b="1" dirty="0">
                <a:solidFill>
                  <a:srgbClr val="FF0000"/>
                </a:solidFill>
                <a:latin typeface="Book Antiqua" panose="02040602050305030304" pitchFamily="18" charset="0"/>
              </a:rPr>
              <a:t>niezwłocznie</a:t>
            </a:r>
            <a:r>
              <a:rPr lang="pl-PL" dirty="0">
                <a:latin typeface="Book Antiqua" panose="02040602050305030304" pitchFamily="18" charset="0"/>
              </a:rPr>
              <a:t>; </a:t>
            </a:r>
            <a:r>
              <a:rPr lang="pl-PL" b="1" dirty="0">
                <a:latin typeface="Book Antiqua" panose="02040602050305030304" pitchFamily="18" charset="0"/>
              </a:rPr>
              <a:t>złożona w inny sposób </a:t>
            </a:r>
            <a:r>
              <a:rPr lang="pl-PL" b="1" dirty="0">
                <a:solidFill>
                  <a:srgbClr val="FF0000"/>
                </a:solidFill>
                <a:latin typeface="Book Antiqua" panose="02040602050305030304" pitchFamily="18" charset="0"/>
              </a:rPr>
              <a:t>przestaje wiązać </a:t>
            </a:r>
            <a:r>
              <a:rPr lang="pl-PL" b="1" dirty="0">
                <a:latin typeface="Book Antiqua" panose="02040602050305030304" pitchFamily="18" charset="0"/>
              </a:rPr>
              <a:t>z upływem czasu, w którym składający ofertę mógł w zwykłym toku czynności otrzymać odpowiedź wysłaną bez nieuzasadnionego opóźnienia</a:t>
            </a:r>
            <a:r>
              <a:rPr lang="pl-PL" dirty="0">
                <a:latin typeface="Book Antiqua" panose="02040602050305030304" pitchFamily="18" charset="0"/>
              </a:rPr>
              <a:t>.</a:t>
            </a:r>
            <a:br>
              <a:rPr lang="pl-PL" dirty="0">
                <a:latin typeface="Book Antiqua" panose="02040602050305030304" pitchFamily="18" charset="0"/>
              </a:rPr>
            </a:br>
            <a:endParaRPr lang="pl-PL" dirty="0">
              <a:latin typeface="Book Antiqua" panose="02040602050305030304" pitchFamily="18" charset="0"/>
            </a:endParaRPr>
          </a:p>
          <a:p>
            <a:pPr marL="0" indent="0">
              <a:buNone/>
            </a:pPr>
            <a:r>
              <a:rPr lang="pl-PL" b="1" dirty="0">
                <a:latin typeface="Book Antiqua" panose="02040602050305030304" pitchFamily="18" charset="0"/>
              </a:rPr>
              <a:t>Art. 66</a:t>
            </a:r>
            <a:r>
              <a:rPr lang="pl-PL" b="1" baseline="30000" dirty="0">
                <a:latin typeface="Book Antiqua" panose="02040602050305030304" pitchFamily="18" charset="0"/>
              </a:rPr>
              <a:t>1</a:t>
            </a:r>
            <a:r>
              <a:rPr lang="pl-PL" b="1" dirty="0">
                <a:latin typeface="Book Antiqua" panose="02040602050305030304" pitchFamily="18" charset="0"/>
              </a:rPr>
              <a:t>. Związanie ofertą w postaci elektronicznej </a:t>
            </a:r>
          </a:p>
          <a:p>
            <a:pPr marL="0" indent="0">
              <a:buNone/>
            </a:pPr>
            <a:r>
              <a:rPr lang="pl-PL" dirty="0">
                <a:latin typeface="Book Antiqua" panose="02040602050305030304" pitchFamily="18" charset="0"/>
              </a:rPr>
              <a:t>§ 1. Oferta złożona </a:t>
            </a:r>
            <a:r>
              <a:rPr lang="pl-PL" b="1" dirty="0">
                <a:latin typeface="Book Antiqua" panose="02040602050305030304" pitchFamily="18" charset="0"/>
              </a:rPr>
              <a:t>w postaci elektronicznej </a:t>
            </a:r>
            <a:r>
              <a:rPr lang="pl-PL" dirty="0">
                <a:solidFill>
                  <a:srgbClr val="FF0000"/>
                </a:solidFill>
                <a:latin typeface="Book Antiqua" panose="02040602050305030304" pitchFamily="18" charset="0"/>
              </a:rPr>
              <a:t>wiąże składającego</a:t>
            </a:r>
            <a:r>
              <a:rPr lang="pl-PL" dirty="0">
                <a:latin typeface="Book Antiqua" panose="02040602050305030304" pitchFamily="18" charset="0"/>
              </a:rPr>
              <a:t>, jeżeli </a:t>
            </a:r>
            <a:r>
              <a:rPr lang="pl-PL" b="1" dirty="0">
                <a:latin typeface="Book Antiqua" panose="02040602050305030304" pitchFamily="18" charset="0"/>
              </a:rPr>
              <a:t>druga strona niezwłocznie potwierdzi jej otrzymanie</a:t>
            </a:r>
            <a:r>
              <a:rPr lang="pl-PL" dirty="0">
                <a:latin typeface="Book Antiqua" panose="02040602050305030304" pitchFamily="18" charset="0"/>
              </a:rPr>
              <a:t>.</a:t>
            </a:r>
          </a:p>
          <a:p>
            <a:endParaRPr lang="pl-PL" dirty="0"/>
          </a:p>
        </p:txBody>
      </p:sp>
    </p:spTree>
    <p:extLst>
      <p:ext uri="{BB962C8B-B14F-4D97-AF65-F5344CB8AC3E}">
        <p14:creationId xmlns:p14="http://schemas.microsoft.com/office/powerpoint/2010/main" val="710256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Tryb ofertowy</a:t>
            </a:r>
          </a:p>
        </p:txBody>
      </p:sp>
      <p:sp>
        <p:nvSpPr>
          <p:cNvPr id="3" name="Symbol zastępczy zawartości 2"/>
          <p:cNvSpPr>
            <a:spLocks noGrp="1"/>
          </p:cNvSpPr>
          <p:nvPr>
            <p:ph idx="1"/>
          </p:nvPr>
        </p:nvSpPr>
        <p:spPr>
          <a:xfrm>
            <a:off x="518604" y="1781236"/>
            <a:ext cx="10515600" cy="4351338"/>
          </a:xfrm>
        </p:spPr>
        <p:txBody>
          <a:bodyPr>
            <a:normAutofit fontScale="62500" lnSpcReduction="20000"/>
          </a:bodyPr>
          <a:lstStyle/>
          <a:p>
            <a:r>
              <a:rPr lang="pl-PL" dirty="0">
                <a:latin typeface="Book Antiqua" panose="02040602050305030304" pitchFamily="18" charset="0"/>
              </a:rPr>
              <a:t>Przyjęcie oferty - złożenie oferentowi przez adresata oświadczenia woli wyrażającego decyzję zawarcia umowy o treści określonej w ofercie</a:t>
            </a:r>
          </a:p>
          <a:p>
            <a:r>
              <a:rPr lang="pl-PL" b="1" dirty="0">
                <a:latin typeface="Book Antiqua" panose="02040602050305030304" pitchFamily="18" charset="0"/>
              </a:rPr>
              <a:t>Zgodność treści</a:t>
            </a:r>
            <a:r>
              <a:rPr lang="pl-PL" dirty="0">
                <a:latin typeface="Book Antiqua" panose="02040602050305030304" pitchFamily="18" charset="0"/>
              </a:rPr>
              <a:t> oświadczeń woli stron</a:t>
            </a:r>
          </a:p>
          <a:p>
            <a:pPr marL="0" indent="0">
              <a:buNone/>
            </a:pPr>
            <a:r>
              <a:rPr lang="pl-PL" dirty="0">
                <a:latin typeface="Book Antiqua" panose="02040602050305030304" pitchFamily="18" charset="0"/>
              </a:rPr>
              <a:t>Jeśli oświadczenie o przyjęciu oferty nie jest zgodne z ofertą </a:t>
            </a:r>
            <a:r>
              <a:rPr lang="pl-PL" dirty="0">
                <a:latin typeface="Book Antiqua" panose="02040602050305030304" pitchFamily="18" charset="0"/>
                <a:sym typeface="Wingdings" pitchFamily="2" charset="2"/>
              </a:rPr>
              <a:t> </a:t>
            </a:r>
          </a:p>
          <a:p>
            <a:pPr marL="0" indent="0">
              <a:buNone/>
            </a:pPr>
            <a:r>
              <a:rPr lang="pl-PL" b="1" dirty="0">
                <a:latin typeface="Book Antiqua" panose="02040602050305030304" pitchFamily="18" charset="0"/>
              </a:rPr>
              <a:t>Art. 68. Oferta z zastrzeżeniami </a:t>
            </a:r>
          </a:p>
          <a:p>
            <a:pPr marL="0" indent="0">
              <a:buNone/>
            </a:pPr>
            <a:r>
              <a:rPr lang="pl-PL" dirty="0">
                <a:latin typeface="Book Antiqua" panose="02040602050305030304" pitchFamily="18" charset="0"/>
              </a:rPr>
              <a:t>Przyjęcie oferty dokonane z zastrzeżeniem zmiany lub uzupełnienia jej treści </a:t>
            </a:r>
            <a:r>
              <a:rPr lang="pl-PL" b="1" dirty="0">
                <a:latin typeface="Book Antiqua" panose="02040602050305030304" pitchFamily="18" charset="0"/>
              </a:rPr>
              <a:t>poczytuje się za nową ofertę. </a:t>
            </a:r>
          </a:p>
          <a:p>
            <a:r>
              <a:rPr lang="pl-PL" b="1" dirty="0">
                <a:latin typeface="Book Antiqua" panose="02040602050305030304" pitchFamily="18" charset="0"/>
              </a:rPr>
              <a:t>Odstępstwo od zasady zgodności</a:t>
            </a:r>
            <a:r>
              <a:rPr lang="pl-PL" b="1" dirty="0">
                <a:latin typeface="Book Antiqua" panose="02040602050305030304" pitchFamily="18" charset="0"/>
                <a:sym typeface="Wingdings" pitchFamily="2" charset="2"/>
              </a:rPr>
              <a:t></a:t>
            </a:r>
            <a:endParaRPr lang="pl-PL" b="1" dirty="0">
              <a:latin typeface="Book Antiqua" panose="02040602050305030304" pitchFamily="18" charset="0"/>
            </a:endParaRPr>
          </a:p>
          <a:p>
            <a:pPr marL="0" indent="0">
              <a:buNone/>
            </a:pPr>
            <a:r>
              <a:rPr lang="pl-PL" b="1" dirty="0">
                <a:latin typeface="Book Antiqua" panose="02040602050305030304" pitchFamily="18" charset="0"/>
              </a:rPr>
              <a:t>Art. 68</a:t>
            </a:r>
            <a:r>
              <a:rPr lang="pl-PL" b="1" baseline="30000" dirty="0">
                <a:latin typeface="Book Antiqua" panose="02040602050305030304" pitchFamily="18" charset="0"/>
              </a:rPr>
              <a:t>1</a:t>
            </a:r>
            <a:r>
              <a:rPr lang="pl-PL" b="1" dirty="0">
                <a:latin typeface="Book Antiqua" panose="02040602050305030304" pitchFamily="18" charset="0"/>
              </a:rPr>
              <a:t>. Przyjęcie oferty z zastrzeżeniami przez przedsiębiorców </a:t>
            </a:r>
          </a:p>
          <a:p>
            <a:pPr marL="0" indent="0">
              <a:buNone/>
            </a:pPr>
            <a:r>
              <a:rPr lang="pl-PL" dirty="0">
                <a:latin typeface="Book Antiqua" panose="02040602050305030304" pitchFamily="18" charset="0"/>
              </a:rPr>
              <a:t>§ 1. </a:t>
            </a:r>
            <a:r>
              <a:rPr lang="pl-PL" dirty="0">
                <a:solidFill>
                  <a:srgbClr val="FF0000"/>
                </a:solidFill>
                <a:latin typeface="Book Antiqua" panose="02040602050305030304" pitchFamily="18" charset="0"/>
              </a:rPr>
              <a:t>W stosunkach między przedsiębiorcami </a:t>
            </a:r>
            <a:r>
              <a:rPr lang="pl-PL" dirty="0">
                <a:latin typeface="Book Antiqua" panose="02040602050305030304" pitchFamily="18" charset="0"/>
              </a:rPr>
              <a:t>odpowiedź na ofertę z zastrzeżeniem zmian lub uzupełnień niezmieniających istotnie treści oferty </a:t>
            </a:r>
            <a:r>
              <a:rPr lang="pl-PL" dirty="0">
                <a:solidFill>
                  <a:srgbClr val="FF0000"/>
                </a:solidFill>
                <a:latin typeface="Book Antiqua" panose="02040602050305030304" pitchFamily="18" charset="0"/>
              </a:rPr>
              <a:t>poczytuje się za jej przyjęcie. W takim wypadku </a:t>
            </a:r>
            <a:r>
              <a:rPr lang="pl-PL" b="1" dirty="0">
                <a:solidFill>
                  <a:srgbClr val="FF0000"/>
                </a:solidFill>
                <a:latin typeface="Book Antiqua" panose="02040602050305030304" pitchFamily="18" charset="0"/>
              </a:rPr>
              <a:t>strony wiąże umowa o treści określonej w ofercie, z uwzględnieniem zastrzeżeń zawartych w odpowiedzi na nią.</a:t>
            </a:r>
            <a:br>
              <a:rPr lang="pl-PL" dirty="0">
                <a:solidFill>
                  <a:srgbClr val="FF0000"/>
                </a:solidFill>
                <a:latin typeface="Book Antiqua" panose="02040602050305030304" pitchFamily="18" charset="0"/>
              </a:rPr>
            </a:br>
            <a:r>
              <a:rPr lang="pl-PL" dirty="0">
                <a:latin typeface="Book Antiqua" panose="02040602050305030304" pitchFamily="18" charset="0"/>
              </a:rPr>
              <a:t>§ 2. Przepisu paragrafu poprzedzającego nie stosuje się, jeżeli w treści oferty wskazano, że może ona być przyjęta jedynie bez zastrzeżeń, albo gdy oferent niezwłocznie sprzeciwił się włączeniu zastrzeżeń do umowy, albo gdy druga strona w odpowiedzi na ofertę uzależniła jej przyjęcie od zgody oferenta na włączenie zastrzeżeń do umowy, a zgody tej niezwłocznie nie otrzymała.</a:t>
            </a:r>
          </a:p>
          <a:p>
            <a:pPr marL="0" indent="0">
              <a:buNone/>
            </a:pPr>
            <a:endParaRPr lang="pl-PL" b="1" dirty="0"/>
          </a:p>
          <a:p>
            <a:endParaRPr lang="pl-PL" dirty="0"/>
          </a:p>
          <a:p>
            <a:endParaRPr lang="pl-PL" dirty="0"/>
          </a:p>
        </p:txBody>
      </p:sp>
    </p:spTree>
    <p:extLst>
      <p:ext uri="{BB962C8B-B14F-4D97-AF65-F5344CB8AC3E}">
        <p14:creationId xmlns:p14="http://schemas.microsoft.com/office/powerpoint/2010/main" val="1158964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Tryb ofertowy</a:t>
            </a:r>
          </a:p>
        </p:txBody>
      </p:sp>
      <p:sp>
        <p:nvSpPr>
          <p:cNvPr id="3" name="Symbol zastępczy zawartości 2"/>
          <p:cNvSpPr>
            <a:spLocks noGrp="1"/>
          </p:cNvSpPr>
          <p:nvPr>
            <p:ph idx="1"/>
          </p:nvPr>
        </p:nvSpPr>
        <p:spPr/>
        <p:txBody>
          <a:bodyPr>
            <a:normAutofit/>
          </a:bodyPr>
          <a:lstStyle/>
          <a:p>
            <a:pPr algn="just"/>
            <a:r>
              <a:rPr lang="pl-PL" dirty="0">
                <a:latin typeface="Book Antiqua" panose="02040602050305030304" pitchFamily="18" charset="0"/>
              </a:rPr>
              <a:t>Oświadczenie o przyjęciu oferty musi zostać złożone </a:t>
            </a:r>
            <a:br>
              <a:rPr lang="pl-PL" dirty="0">
                <a:latin typeface="Book Antiqua" panose="02040602050305030304" pitchFamily="18" charset="0"/>
              </a:rPr>
            </a:br>
            <a:r>
              <a:rPr lang="pl-PL" b="1" dirty="0">
                <a:latin typeface="Book Antiqua" panose="02040602050305030304" pitchFamily="18" charset="0"/>
              </a:rPr>
              <a:t>przed </a:t>
            </a:r>
            <a:r>
              <a:rPr lang="pl-PL" dirty="0">
                <a:latin typeface="Book Antiqua" panose="02040602050305030304" pitchFamily="18" charset="0"/>
              </a:rPr>
              <a:t>upływem terminu związania ofertą</a:t>
            </a:r>
          </a:p>
          <a:p>
            <a:r>
              <a:rPr lang="pl-PL" dirty="0">
                <a:latin typeface="Book Antiqua" panose="02040602050305030304" pitchFamily="18" charset="0"/>
              </a:rPr>
              <a:t>Wyjątkowo </a:t>
            </a:r>
            <a:r>
              <a:rPr lang="pl-PL" dirty="0">
                <a:latin typeface="Book Antiqua" panose="02040602050305030304" pitchFamily="18" charset="0"/>
                <a:sym typeface="Wingdings" pitchFamily="2" charset="2"/>
              </a:rPr>
              <a:t></a:t>
            </a:r>
          </a:p>
          <a:p>
            <a:pPr marL="0" indent="0">
              <a:buNone/>
            </a:pPr>
            <a:r>
              <a:rPr lang="pl-PL" b="1" dirty="0">
                <a:latin typeface="Book Antiqua" panose="02040602050305030304" pitchFamily="18" charset="0"/>
              </a:rPr>
              <a:t>Art. 67 KC Opóźnione odpowiedzi oblata </a:t>
            </a:r>
          </a:p>
          <a:p>
            <a:pPr marL="0" indent="0" algn="just">
              <a:buNone/>
            </a:pPr>
            <a:r>
              <a:rPr lang="pl-PL" dirty="0">
                <a:latin typeface="Book Antiqua" panose="02040602050305030304" pitchFamily="18" charset="0"/>
              </a:rPr>
              <a:t>Jeżeli oświadczenie o przyjęciu oferty </a:t>
            </a:r>
            <a:r>
              <a:rPr lang="pl-PL" b="1" dirty="0">
                <a:latin typeface="Book Antiqua" panose="02040602050305030304" pitchFamily="18" charset="0"/>
              </a:rPr>
              <a:t>nadeszło z opóźnieniem</a:t>
            </a:r>
            <a:r>
              <a:rPr lang="pl-PL" dirty="0">
                <a:latin typeface="Book Antiqua" panose="02040602050305030304" pitchFamily="18" charset="0"/>
              </a:rPr>
              <a:t>, lecz z jego treści lub z okoliczności wynika, że </a:t>
            </a:r>
            <a:r>
              <a:rPr lang="pl-PL" b="1" dirty="0">
                <a:latin typeface="Book Antiqua" panose="02040602050305030304" pitchFamily="18" charset="0"/>
              </a:rPr>
              <a:t>zostało wysłane w czasie właściwym</a:t>
            </a:r>
            <a:r>
              <a:rPr lang="pl-PL" dirty="0">
                <a:latin typeface="Book Antiqua" panose="02040602050305030304" pitchFamily="18" charset="0"/>
              </a:rPr>
              <a:t>, </a:t>
            </a:r>
            <a:r>
              <a:rPr lang="pl-PL" b="1" dirty="0">
                <a:solidFill>
                  <a:srgbClr val="FF0000"/>
                </a:solidFill>
                <a:latin typeface="Book Antiqua" panose="02040602050305030304" pitchFamily="18" charset="0"/>
              </a:rPr>
              <a:t>umowa dochodzi do skutku</a:t>
            </a:r>
            <a:r>
              <a:rPr lang="pl-PL" dirty="0">
                <a:latin typeface="Book Antiqua" panose="02040602050305030304" pitchFamily="18" charset="0"/>
              </a:rPr>
              <a:t>, chyba że składający ofertę zawiadomi niezwłocznie drugą stronę, iż wskutek opóźnienia odpowiedzi poczytuje umowę za nie zawartą. </a:t>
            </a:r>
          </a:p>
          <a:p>
            <a:endParaRPr lang="pl-PL" dirty="0"/>
          </a:p>
        </p:txBody>
      </p:sp>
    </p:spTree>
    <p:extLst>
      <p:ext uri="{BB962C8B-B14F-4D97-AF65-F5344CB8AC3E}">
        <p14:creationId xmlns:p14="http://schemas.microsoft.com/office/powerpoint/2010/main" val="1857852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Tryb ofertowy</a:t>
            </a:r>
          </a:p>
        </p:txBody>
      </p:sp>
      <p:sp>
        <p:nvSpPr>
          <p:cNvPr id="3" name="Symbol zastępczy zawartości 2"/>
          <p:cNvSpPr>
            <a:spLocks noGrp="1"/>
          </p:cNvSpPr>
          <p:nvPr>
            <p:ph idx="1"/>
          </p:nvPr>
        </p:nvSpPr>
        <p:spPr/>
        <p:txBody>
          <a:bodyPr>
            <a:normAutofit fontScale="85000" lnSpcReduction="20000"/>
          </a:bodyPr>
          <a:lstStyle/>
          <a:p>
            <a:pPr marL="0" indent="0">
              <a:buNone/>
            </a:pPr>
            <a:r>
              <a:rPr lang="pl-PL" b="1" dirty="0">
                <a:latin typeface="Book Antiqua" panose="02040602050305030304" pitchFamily="18" charset="0"/>
              </a:rPr>
              <a:t>Art. 69. Milczące przyjęcie oferty </a:t>
            </a:r>
          </a:p>
          <a:p>
            <a:pPr marL="0" indent="0">
              <a:buNone/>
            </a:pPr>
            <a:r>
              <a:rPr lang="pl-PL" dirty="0">
                <a:latin typeface="Book Antiqua" panose="02040602050305030304" pitchFamily="18" charset="0"/>
              </a:rPr>
              <a:t>Jeżeli według ustalonego w danych stosunkach </a:t>
            </a:r>
            <a:r>
              <a:rPr lang="pl-PL" b="1" dirty="0">
                <a:latin typeface="Book Antiqua" panose="02040602050305030304" pitchFamily="18" charset="0"/>
              </a:rPr>
              <a:t>zwyczaju </a:t>
            </a:r>
            <a:r>
              <a:rPr lang="pl-PL" dirty="0">
                <a:latin typeface="Book Antiqua" panose="02040602050305030304" pitchFamily="18" charset="0"/>
              </a:rPr>
              <a:t>lub według </a:t>
            </a:r>
            <a:r>
              <a:rPr lang="pl-PL" b="1" dirty="0">
                <a:latin typeface="Book Antiqua" panose="02040602050305030304" pitchFamily="18" charset="0"/>
              </a:rPr>
              <a:t>treści oferty </a:t>
            </a:r>
            <a:r>
              <a:rPr lang="pl-PL" dirty="0">
                <a:latin typeface="Book Antiqua" panose="02040602050305030304" pitchFamily="18" charset="0"/>
              </a:rPr>
              <a:t>dojście do składającego ofertę oświadczenia drugiej strony o jej przyjęciu nie jest wymagane, w szczególności jeżeli składający ofertę żąda niezwłocznego wykonania umowy, umowa dochodzi do skutku, skoro druga strona w czasie właściwym przystąpi do jej wykonania; w przeciwnym razie oferta przestaje wiązać. </a:t>
            </a:r>
          </a:p>
          <a:p>
            <a:pPr marL="0" indent="0">
              <a:buNone/>
            </a:pPr>
            <a:endParaRPr lang="pl-PL" b="1" dirty="0">
              <a:latin typeface="Book Antiqua" panose="02040602050305030304" pitchFamily="18" charset="0"/>
            </a:endParaRPr>
          </a:p>
          <a:p>
            <a:pPr marL="0" indent="0">
              <a:buNone/>
            </a:pPr>
            <a:r>
              <a:rPr lang="pl-PL" b="1" dirty="0">
                <a:latin typeface="Book Antiqua" panose="02040602050305030304" pitchFamily="18" charset="0"/>
              </a:rPr>
              <a:t>Art. 68</a:t>
            </a:r>
            <a:r>
              <a:rPr lang="pl-PL" b="1" baseline="30000" dirty="0">
                <a:latin typeface="Book Antiqua" panose="02040602050305030304" pitchFamily="18" charset="0"/>
              </a:rPr>
              <a:t>2</a:t>
            </a:r>
            <a:r>
              <a:rPr lang="pl-PL" b="1" dirty="0">
                <a:latin typeface="Book Antiqua" panose="02040602050305030304" pitchFamily="18" charset="0"/>
              </a:rPr>
              <a:t>. Skutki braku niezwłocznej odpowiedzi od przedsiębiorcy </a:t>
            </a:r>
          </a:p>
          <a:p>
            <a:pPr marL="0" indent="0">
              <a:buNone/>
            </a:pPr>
            <a:r>
              <a:rPr lang="pl-PL" dirty="0">
                <a:latin typeface="Book Antiqua" panose="02040602050305030304" pitchFamily="18" charset="0"/>
              </a:rPr>
              <a:t>Jeżeli przedsiębiorca otrzymał </a:t>
            </a:r>
            <a:r>
              <a:rPr lang="pl-PL" b="1" dirty="0">
                <a:latin typeface="Book Antiqua" panose="02040602050305030304" pitchFamily="18" charset="0"/>
              </a:rPr>
              <a:t>od osoby, z którą pozostaje w stałych stosunkach gospodarczych,</a:t>
            </a:r>
            <a:r>
              <a:rPr lang="pl-PL" dirty="0">
                <a:latin typeface="Book Antiqua" panose="02040602050305030304" pitchFamily="18" charset="0"/>
              </a:rPr>
              <a:t> ofertę zawarcia umowy w ramach swej działalności, </a:t>
            </a:r>
            <a:r>
              <a:rPr lang="pl-PL" b="1" dirty="0">
                <a:latin typeface="Book Antiqua" panose="02040602050305030304" pitchFamily="18" charset="0"/>
              </a:rPr>
              <a:t>brak niezwłocznej odpowiedzi poczytuje się za przyjęcie oferty. </a:t>
            </a:r>
          </a:p>
          <a:p>
            <a:endParaRPr lang="pl-PL" dirty="0"/>
          </a:p>
        </p:txBody>
      </p:sp>
    </p:spTree>
    <p:extLst>
      <p:ext uri="{BB962C8B-B14F-4D97-AF65-F5344CB8AC3E}">
        <p14:creationId xmlns:p14="http://schemas.microsoft.com/office/powerpoint/2010/main" val="617434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Negocjacje</a:t>
            </a:r>
          </a:p>
        </p:txBody>
      </p:sp>
      <p:sp>
        <p:nvSpPr>
          <p:cNvPr id="3" name="Symbol zastępczy zawartości 2"/>
          <p:cNvSpPr>
            <a:spLocks noGrp="1"/>
          </p:cNvSpPr>
          <p:nvPr>
            <p:ph idx="1"/>
          </p:nvPr>
        </p:nvSpPr>
        <p:spPr>
          <a:xfrm>
            <a:off x="0" y="1340528"/>
            <a:ext cx="11896078" cy="5388745"/>
          </a:xfrm>
        </p:spPr>
        <p:txBody>
          <a:bodyPr>
            <a:normAutofit fontScale="85000" lnSpcReduction="20000"/>
          </a:bodyPr>
          <a:lstStyle/>
          <a:p>
            <a:pPr marL="0" indent="0">
              <a:buNone/>
            </a:pPr>
            <a:r>
              <a:rPr lang="pl-PL" b="1" dirty="0">
                <a:latin typeface="Book Antiqua" panose="02040602050305030304" pitchFamily="18" charset="0"/>
              </a:rPr>
              <a:t>Art. 72. Negocjacje - postępowanie </a:t>
            </a:r>
          </a:p>
          <a:p>
            <a:pPr marL="0" indent="0">
              <a:buNone/>
            </a:pPr>
            <a:r>
              <a:rPr lang="pl-PL" dirty="0">
                <a:latin typeface="Book Antiqua" panose="02040602050305030304" pitchFamily="18" charset="0"/>
              </a:rPr>
              <a:t>§ 1. Jeżeli strony prowadzą negocjacje w celu zawarcia oznaczonej umowy, </a:t>
            </a:r>
            <a:r>
              <a:rPr lang="pl-PL" b="1" dirty="0">
                <a:latin typeface="Book Antiqua" panose="02040602050305030304" pitchFamily="18" charset="0"/>
              </a:rPr>
              <a:t>umowa zostaje zawarta, gdy strony dojdą do porozumienia co do wszystkich jej postanowień, które były przedmiotem negocjacji.</a:t>
            </a:r>
            <a:br>
              <a:rPr lang="pl-PL" dirty="0">
                <a:latin typeface="Book Antiqua" panose="02040602050305030304" pitchFamily="18" charset="0"/>
              </a:rPr>
            </a:br>
            <a:r>
              <a:rPr lang="pl-PL" dirty="0">
                <a:latin typeface="Book Antiqua" panose="02040602050305030304" pitchFamily="18" charset="0"/>
              </a:rPr>
              <a:t>§ 2. Strona, która rozpoczęła lub prowadziła negocjacje </a:t>
            </a:r>
            <a:r>
              <a:rPr lang="pl-PL" b="1" dirty="0">
                <a:latin typeface="Book Antiqua" panose="02040602050305030304" pitchFamily="18" charset="0"/>
              </a:rPr>
              <a:t>z naruszeniem dobrych obyczajów</a:t>
            </a:r>
            <a:r>
              <a:rPr lang="pl-PL" dirty="0">
                <a:latin typeface="Book Antiqua" panose="02040602050305030304" pitchFamily="18" charset="0"/>
              </a:rPr>
              <a:t>, w szczególności bez zamiaru zawarcia umowy, jest obowiązana do naprawienia szkody, jaką druga strona poniosła przez to, że liczyła na zawarcie umowy.</a:t>
            </a:r>
            <a:br>
              <a:rPr lang="pl-PL" dirty="0">
                <a:latin typeface="Book Antiqua" panose="02040602050305030304" pitchFamily="18" charset="0"/>
              </a:rPr>
            </a:br>
            <a:endParaRPr lang="pl-PL" dirty="0">
              <a:latin typeface="Book Antiqua" panose="02040602050305030304" pitchFamily="18" charset="0"/>
            </a:endParaRPr>
          </a:p>
          <a:p>
            <a:pPr marL="0" indent="0">
              <a:buNone/>
            </a:pPr>
            <a:r>
              <a:rPr lang="pl-PL" b="1" dirty="0">
                <a:latin typeface="Book Antiqua" panose="02040602050305030304" pitchFamily="18" charset="0"/>
              </a:rPr>
              <a:t>Art. 72</a:t>
            </a:r>
            <a:r>
              <a:rPr lang="pl-PL" b="1" baseline="30000" dirty="0">
                <a:latin typeface="Book Antiqua" panose="02040602050305030304" pitchFamily="18" charset="0"/>
              </a:rPr>
              <a:t>1</a:t>
            </a:r>
            <a:r>
              <a:rPr lang="pl-PL" b="1" dirty="0">
                <a:latin typeface="Book Antiqua" panose="02040602050305030304" pitchFamily="18" charset="0"/>
              </a:rPr>
              <a:t>. Zasada tajemnicy negocjacji </a:t>
            </a:r>
          </a:p>
          <a:p>
            <a:pPr marL="0" indent="0">
              <a:buNone/>
            </a:pPr>
            <a:r>
              <a:rPr lang="pl-PL" dirty="0">
                <a:latin typeface="Book Antiqua" panose="02040602050305030304" pitchFamily="18" charset="0"/>
              </a:rPr>
              <a:t>§ 1. Jeżeli w toku negocjacji strona udostępniła informacje z zastrzeżeniem poufności, druga strona jest obowiązana do nieujawniania i nieprzekazywania ich innym osobom oraz do niewykorzystywania tych informacji dla własnych celów, chyba że strony uzgodniły inaczej.</a:t>
            </a:r>
            <a:br>
              <a:rPr lang="pl-PL" dirty="0">
                <a:latin typeface="Book Antiqua" panose="02040602050305030304" pitchFamily="18" charset="0"/>
              </a:rPr>
            </a:br>
            <a:r>
              <a:rPr lang="pl-PL" dirty="0">
                <a:latin typeface="Book Antiqua" panose="02040602050305030304" pitchFamily="18" charset="0"/>
              </a:rPr>
              <a:t>§ 2. W razie niewykonania lub nienależytego wykonania obowiązków, o których mowa w § 1, uprawniony może żądać od drugiej strony naprawienia szkody albo wydania uzyskanych przez nią korzyści.</a:t>
            </a:r>
          </a:p>
          <a:p>
            <a:endParaRPr lang="pl-PL" dirty="0"/>
          </a:p>
        </p:txBody>
      </p:sp>
    </p:spTree>
    <p:extLst>
      <p:ext uri="{BB962C8B-B14F-4D97-AF65-F5344CB8AC3E}">
        <p14:creationId xmlns:p14="http://schemas.microsoft.com/office/powerpoint/2010/main" val="746579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Pojęcie czynności prawnej</a:t>
            </a:r>
          </a:p>
        </p:txBody>
      </p:sp>
      <p:sp>
        <p:nvSpPr>
          <p:cNvPr id="3" name="Symbol zastępczy zawartości 2"/>
          <p:cNvSpPr>
            <a:spLocks noGrp="1"/>
          </p:cNvSpPr>
          <p:nvPr>
            <p:ph idx="1"/>
          </p:nvPr>
        </p:nvSpPr>
        <p:spPr/>
        <p:txBody>
          <a:bodyPr>
            <a:normAutofit fontScale="85000" lnSpcReduction="10000"/>
          </a:bodyPr>
          <a:lstStyle/>
          <a:p>
            <a:pPr algn="just"/>
            <a:r>
              <a:rPr lang="pl-PL" dirty="0">
                <a:latin typeface="Book Antiqua" panose="02040602050305030304" pitchFamily="18" charset="0"/>
              </a:rPr>
              <a:t>Czynność prawna - podstawowy instrument, za pomocą którego podmioty prawa cywilnego </a:t>
            </a:r>
            <a:r>
              <a:rPr lang="pl-PL" b="1" dirty="0">
                <a:latin typeface="Book Antiqua" panose="02040602050305030304" pitchFamily="18" charset="0"/>
              </a:rPr>
              <a:t>regulują stosunki cywilnoprawne</a:t>
            </a:r>
            <a:r>
              <a:rPr lang="pl-PL" dirty="0">
                <a:latin typeface="Book Antiqua" panose="02040602050305030304" pitchFamily="18" charset="0"/>
              </a:rPr>
              <a:t>, stając się ich stronami </a:t>
            </a:r>
            <a:r>
              <a:rPr lang="pl-PL" dirty="0">
                <a:latin typeface="Book Antiqua" panose="02040602050305030304" pitchFamily="18" charset="0"/>
                <a:sym typeface="Wingdings" pitchFamily="2" charset="2"/>
              </a:rPr>
              <a:t> </a:t>
            </a:r>
            <a:r>
              <a:rPr lang="pl-PL" dirty="0">
                <a:solidFill>
                  <a:srgbClr val="FF0000"/>
                </a:solidFill>
                <a:latin typeface="Book Antiqua" panose="02040602050305030304" pitchFamily="18" charset="0"/>
                <a:sym typeface="Wingdings" pitchFamily="2" charset="2"/>
              </a:rPr>
              <a:t>powstanie, zmiana, ustania stosunków cywilnoprawnych</a:t>
            </a:r>
          </a:p>
          <a:p>
            <a:pPr algn="just"/>
            <a:r>
              <a:rPr lang="pl-PL" dirty="0">
                <a:latin typeface="Book Antiqua" panose="02040602050305030304" pitchFamily="18" charset="0"/>
                <a:sym typeface="Wingdings" pitchFamily="2" charset="2"/>
              </a:rPr>
              <a:t>Czynność prawna – pewien stan faktyczny, w którego skład wchodzi </a:t>
            </a:r>
            <a:br>
              <a:rPr lang="pl-PL" dirty="0">
                <a:latin typeface="Book Antiqua" panose="02040602050305030304" pitchFamily="18" charset="0"/>
                <a:sym typeface="Wingdings" pitchFamily="2" charset="2"/>
              </a:rPr>
            </a:br>
            <a:r>
              <a:rPr lang="pl-PL" u="sng" dirty="0">
                <a:latin typeface="Book Antiqua" panose="02040602050305030304" pitchFamily="18" charset="0"/>
                <a:sym typeface="Wingdings" pitchFamily="2" charset="2"/>
              </a:rPr>
              <a:t>co najmniej </a:t>
            </a:r>
            <a:r>
              <a:rPr lang="pl-PL" dirty="0">
                <a:latin typeface="Book Antiqua" panose="02040602050305030304" pitchFamily="18" charset="0"/>
                <a:sym typeface="Wingdings" pitchFamily="2" charset="2"/>
              </a:rPr>
              <a:t>jedno </a:t>
            </a:r>
            <a:r>
              <a:rPr lang="pl-PL" b="1" dirty="0">
                <a:solidFill>
                  <a:srgbClr val="FF0000"/>
                </a:solidFill>
                <a:latin typeface="Book Antiqua" panose="02040602050305030304" pitchFamily="18" charset="0"/>
                <a:sym typeface="Wingdings" pitchFamily="2" charset="2"/>
              </a:rPr>
              <a:t>oświadczenie woli</a:t>
            </a:r>
            <a:r>
              <a:rPr lang="pl-PL" b="1" dirty="0">
                <a:latin typeface="Book Antiqua" panose="02040602050305030304" pitchFamily="18" charset="0"/>
                <a:sym typeface="Wingdings" pitchFamily="2" charset="2"/>
              </a:rPr>
              <a:t>, </a:t>
            </a:r>
            <a:r>
              <a:rPr lang="pl-PL" dirty="0">
                <a:latin typeface="Book Antiqua" panose="02040602050305030304" pitchFamily="18" charset="0"/>
                <a:sym typeface="Wingdings" pitchFamily="2" charset="2"/>
              </a:rPr>
              <a:t>niekiedy także </a:t>
            </a:r>
            <a:r>
              <a:rPr lang="pl-PL" b="1" dirty="0">
                <a:latin typeface="Book Antiqua" panose="02040602050305030304" pitchFamily="18" charset="0"/>
                <a:sym typeface="Wingdings" pitchFamily="2" charset="2"/>
              </a:rPr>
              <a:t>inne elementy, </a:t>
            </a:r>
            <a:r>
              <a:rPr lang="pl-PL" dirty="0">
                <a:latin typeface="Book Antiqua" panose="02040602050305030304" pitchFamily="18" charset="0"/>
                <a:sym typeface="Wingdings" pitchFamily="2" charset="2"/>
              </a:rPr>
              <a:t>np. :</a:t>
            </a:r>
          </a:p>
          <a:p>
            <a:pPr algn="just">
              <a:buFont typeface="Wingdings" pitchFamily="2" charset="2"/>
              <a:buChar char="ü"/>
            </a:pPr>
            <a:r>
              <a:rPr lang="pl-PL" b="1" dirty="0">
                <a:latin typeface="Book Antiqua" panose="02040602050305030304" pitchFamily="18" charset="0"/>
                <a:sym typeface="Wingdings" pitchFamily="2" charset="2"/>
              </a:rPr>
              <a:t>wydanie rzeczy </a:t>
            </a:r>
          </a:p>
          <a:p>
            <a:pPr>
              <a:buFont typeface="Wingdings" panose="05000000000000000000" pitchFamily="2" charset="2"/>
              <a:buChar char="q"/>
            </a:pPr>
            <a:r>
              <a:rPr lang="pl-PL" dirty="0">
                <a:latin typeface="Book Antiqua" panose="02040602050305030304" pitchFamily="18" charset="0"/>
                <a:sym typeface="Wingdings" pitchFamily="2" charset="2"/>
              </a:rPr>
              <a:t> przykład: art. 155</a:t>
            </a:r>
            <a:r>
              <a:rPr lang="pl-PL" dirty="0">
                <a:latin typeface="Book Antiqua" panose="02040602050305030304" pitchFamily="18" charset="0"/>
              </a:rPr>
              <a:t>§ 2 KC</a:t>
            </a:r>
            <a:r>
              <a:rPr lang="pl-PL" dirty="0">
                <a:latin typeface="Book Antiqua" panose="02040602050305030304" pitchFamily="18" charset="0"/>
                <a:sym typeface="Wingdings" panose="05000000000000000000" pitchFamily="2" charset="2"/>
              </a:rPr>
              <a:t></a:t>
            </a:r>
            <a:r>
              <a:rPr lang="pl-PL" dirty="0">
                <a:latin typeface="Book Antiqua" panose="02040602050305030304" pitchFamily="18" charset="0"/>
              </a:rPr>
              <a:t> jeżeli przedmiotem umowy zobowiązującej do przeniesienia własności są </a:t>
            </a:r>
            <a:r>
              <a:rPr lang="pl-PL" b="1" dirty="0">
                <a:latin typeface="Book Antiqua" panose="02040602050305030304" pitchFamily="18" charset="0"/>
              </a:rPr>
              <a:t>rzeczy oznaczone tylko co do gatunku</a:t>
            </a:r>
            <a:r>
              <a:rPr lang="pl-PL" dirty="0">
                <a:latin typeface="Book Antiqua" panose="02040602050305030304" pitchFamily="18" charset="0"/>
              </a:rPr>
              <a:t>, </a:t>
            </a:r>
            <a:r>
              <a:rPr lang="pl-PL" u="sng" dirty="0">
                <a:latin typeface="Book Antiqua" panose="02040602050305030304" pitchFamily="18" charset="0"/>
              </a:rPr>
              <a:t>do przeniesienia własności potrzebne jest przeniesienie posiadania rzeczy</a:t>
            </a:r>
            <a:endParaRPr lang="pl-PL" dirty="0">
              <a:latin typeface="Book Antiqua" panose="02040602050305030304" pitchFamily="18" charset="0"/>
              <a:sym typeface="Wingdings" pitchFamily="2" charset="2"/>
            </a:endParaRPr>
          </a:p>
          <a:p>
            <a:pPr>
              <a:buFont typeface="Wingdings" pitchFamily="2" charset="2"/>
              <a:buChar char="ü"/>
            </a:pPr>
            <a:r>
              <a:rPr lang="pl-PL" b="1" dirty="0">
                <a:latin typeface="Book Antiqua" panose="02040602050305030304" pitchFamily="18" charset="0"/>
                <a:sym typeface="Wingdings" pitchFamily="2" charset="2"/>
              </a:rPr>
              <a:t>wpis dokonany w odpowiednim rejestrze</a:t>
            </a:r>
            <a:r>
              <a:rPr lang="pl-PL" dirty="0">
                <a:latin typeface="Book Antiqua" panose="02040602050305030304" pitchFamily="18" charset="0"/>
                <a:sym typeface="Wingdings" pitchFamily="2" charset="2"/>
              </a:rPr>
              <a:t> </a:t>
            </a:r>
          </a:p>
          <a:p>
            <a:pPr>
              <a:buFont typeface="Wingdings" panose="05000000000000000000" pitchFamily="2" charset="2"/>
              <a:buChar char="q"/>
            </a:pPr>
            <a:r>
              <a:rPr lang="pl-PL" dirty="0">
                <a:latin typeface="Book Antiqua" panose="02040602050305030304" pitchFamily="18" charset="0"/>
                <a:sym typeface="Wingdings" pitchFamily="2" charset="2"/>
              </a:rPr>
              <a:t> przykład: wpis hipoteki w dziale IV księgi wieczystej</a:t>
            </a:r>
            <a:endParaRPr lang="pl-PL" b="1" dirty="0">
              <a:latin typeface="Book Antiqua" panose="02040602050305030304" pitchFamily="18" charset="0"/>
            </a:endParaRPr>
          </a:p>
        </p:txBody>
      </p:sp>
    </p:spTree>
    <p:extLst>
      <p:ext uri="{BB962C8B-B14F-4D97-AF65-F5344CB8AC3E}">
        <p14:creationId xmlns:p14="http://schemas.microsoft.com/office/powerpoint/2010/main" val="660542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Przetarg i aukcja</a:t>
            </a:r>
          </a:p>
        </p:txBody>
      </p:sp>
      <p:sp>
        <p:nvSpPr>
          <p:cNvPr id="3" name="Symbol zastępczy zawartości 2"/>
          <p:cNvSpPr>
            <a:spLocks noGrp="1"/>
          </p:cNvSpPr>
          <p:nvPr>
            <p:ph idx="1"/>
          </p:nvPr>
        </p:nvSpPr>
        <p:spPr/>
        <p:txBody>
          <a:bodyPr/>
          <a:lstStyle/>
          <a:p>
            <a:r>
              <a:rPr lang="pl-PL" dirty="0">
                <a:latin typeface="Book Antiqua" panose="02040602050305030304" pitchFamily="18" charset="0"/>
              </a:rPr>
              <a:t>Prowadzą jednocześnie do </a:t>
            </a:r>
            <a:r>
              <a:rPr lang="pl-PL" b="1" dirty="0">
                <a:latin typeface="Book Antiqua" panose="02040602050305030304" pitchFamily="18" charset="0"/>
              </a:rPr>
              <a:t>uzgodnienia treści oświadczeń woli </a:t>
            </a:r>
            <a:r>
              <a:rPr lang="pl-PL" dirty="0">
                <a:latin typeface="Book Antiqua" panose="02040602050305030304" pitchFamily="18" charset="0"/>
              </a:rPr>
              <a:t>i do </a:t>
            </a:r>
            <a:r>
              <a:rPr lang="pl-PL" b="1" dirty="0">
                <a:latin typeface="Book Antiqua" panose="02040602050305030304" pitchFamily="18" charset="0"/>
              </a:rPr>
              <a:t>wybrania kontrahenta </a:t>
            </a:r>
            <a:r>
              <a:rPr lang="pl-PL" dirty="0">
                <a:latin typeface="Book Antiqua" panose="02040602050305030304" pitchFamily="18" charset="0"/>
              </a:rPr>
              <a:t>z grupy osób, które ubiegają się o zawarcie umowy</a:t>
            </a:r>
          </a:p>
        </p:txBody>
      </p:sp>
    </p:spTree>
    <p:extLst>
      <p:ext uri="{BB962C8B-B14F-4D97-AF65-F5344CB8AC3E}">
        <p14:creationId xmlns:p14="http://schemas.microsoft.com/office/powerpoint/2010/main" val="3377386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89AD55-9751-4439-A25F-166A3347C887}"/>
              </a:ext>
            </a:extLst>
          </p:cNvPr>
          <p:cNvSpPr>
            <a:spLocks noGrp="1"/>
          </p:cNvSpPr>
          <p:nvPr>
            <p:ph type="title"/>
          </p:nvPr>
        </p:nvSpPr>
        <p:spPr>
          <a:xfrm>
            <a:off x="465338" y="0"/>
            <a:ext cx="10515600" cy="865065"/>
          </a:xfrm>
        </p:spPr>
        <p:txBody>
          <a:bodyPr/>
          <a:lstStyle/>
          <a:p>
            <a:pPr algn="ctr"/>
            <a:r>
              <a:rPr lang="pl-PL" dirty="0">
                <a:latin typeface="Book Antiqua" panose="02040602050305030304" pitchFamily="18" charset="0"/>
              </a:rPr>
              <a:t>Aukcja a przetarg</a:t>
            </a:r>
            <a:endParaRPr lang="pl-PL" dirty="0"/>
          </a:p>
        </p:txBody>
      </p:sp>
      <p:graphicFrame>
        <p:nvGraphicFramePr>
          <p:cNvPr id="5" name="Symbol zastępczy zawartości 4">
            <a:extLst>
              <a:ext uri="{FF2B5EF4-FFF2-40B4-BE49-F238E27FC236}">
                <a16:creationId xmlns:a16="http://schemas.microsoft.com/office/drawing/2014/main" id="{DE1B0FFB-7E64-41F2-B20D-BE17CFB5BB0F}"/>
              </a:ext>
            </a:extLst>
          </p:cNvPr>
          <p:cNvGraphicFramePr>
            <a:graphicFrameLocks noGrp="1"/>
          </p:cNvGraphicFramePr>
          <p:nvPr>
            <p:ph idx="1"/>
            <p:extLst>
              <p:ext uri="{D42A27DB-BD31-4B8C-83A1-F6EECF244321}">
                <p14:modId xmlns:p14="http://schemas.microsoft.com/office/powerpoint/2010/main" val="1439634761"/>
              </p:ext>
            </p:extLst>
          </p:nvPr>
        </p:nvGraphicFramePr>
        <p:xfrm>
          <a:off x="0" y="865066"/>
          <a:ext cx="12162408" cy="6825692"/>
        </p:xfrm>
        <a:graphic>
          <a:graphicData uri="http://schemas.openxmlformats.org/drawingml/2006/table">
            <a:tbl>
              <a:tblPr firstRow="1" bandRow="1">
                <a:tableStyleId>{5C22544A-7EE6-4342-B048-85BDC9FD1C3A}</a:tableStyleId>
              </a:tblPr>
              <a:tblGrid>
                <a:gridCol w="5680700">
                  <a:extLst>
                    <a:ext uri="{9D8B030D-6E8A-4147-A177-3AD203B41FA5}">
                      <a16:colId xmlns:a16="http://schemas.microsoft.com/office/drawing/2014/main" val="301929116"/>
                    </a:ext>
                  </a:extLst>
                </a:gridCol>
                <a:gridCol w="6481708">
                  <a:extLst>
                    <a:ext uri="{9D8B030D-6E8A-4147-A177-3AD203B41FA5}">
                      <a16:colId xmlns:a16="http://schemas.microsoft.com/office/drawing/2014/main" val="2227168751"/>
                    </a:ext>
                  </a:extLst>
                </a:gridCol>
              </a:tblGrid>
              <a:tr h="484737">
                <a:tc>
                  <a:txBody>
                    <a:bodyPr/>
                    <a:lstStyle/>
                    <a:p>
                      <a:pPr algn="ctr"/>
                      <a:r>
                        <a:rPr lang="pl-PL" dirty="0">
                          <a:latin typeface="Book Antiqua" panose="02040602050305030304" pitchFamily="18" charset="0"/>
                        </a:rPr>
                        <a:t>Aukcja</a:t>
                      </a:r>
                    </a:p>
                  </a:txBody>
                  <a:tcPr/>
                </a:tc>
                <a:tc>
                  <a:txBody>
                    <a:bodyPr/>
                    <a:lstStyle/>
                    <a:p>
                      <a:pPr algn="ctr"/>
                      <a:r>
                        <a:rPr lang="pl-PL" dirty="0">
                          <a:latin typeface="Book Antiqua" panose="02040602050305030304" pitchFamily="18" charset="0"/>
                        </a:rPr>
                        <a:t>Przetarg</a:t>
                      </a:r>
                    </a:p>
                  </a:txBody>
                  <a:tcPr/>
                </a:tc>
                <a:extLst>
                  <a:ext uri="{0D108BD9-81ED-4DB2-BD59-A6C34878D82A}">
                    <a16:rowId xmlns:a16="http://schemas.microsoft.com/office/drawing/2014/main" val="1600056172"/>
                  </a:ext>
                </a:extLst>
              </a:tr>
              <a:tr h="1188720">
                <a:tc>
                  <a:txBody>
                    <a:bodyPr/>
                    <a:lstStyle/>
                    <a:p>
                      <a:pPr algn="just"/>
                      <a:r>
                        <a:rPr lang="pl-PL" dirty="0">
                          <a:latin typeface="Book Antiqua" panose="02040602050305030304" pitchFamily="18" charset="0"/>
                        </a:rPr>
                        <a:t>Uzgodnieniu podlega </a:t>
                      </a:r>
                      <a:r>
                        <a:rPr lang="pl-PL" b="1" dirty="0">
                          <a:latin typeface="Book Antiqua" panose="02040602050305030304" pitchFamily="18" charset="0"/>
                        </a:rPr>
                        <a:t>jeden element </a:t>
                      </a:r>
                      <a:r>
                        <a:rPr lang="pl-PL" dirty="0">
                          <a:latin typeface="Book Antiqua" panose="02040602050305030304" pitchFamily="18" charset="0"/>
                        </a:rPr>
                        <a:t>treści umowy – wysokość świadczenia, np. ceny</a:t>
                      </a:r>
                    </a:p>
                    <a:p>
                      <a:pPr algn="just"/>
                      <a:endParaRPr lang="pl-PL" dirty="0">
                        <a:latin typeface="Book Antiqua" panose="02040602050305030304" pitchFamily="18" charset="0"/>
                      </a:endParaRPr>
                    </a:p>
                  </a:txBody>
                  <a:tcPr/>
                </a:tc>
                <a:tc>
                  <a:txBody>
                    <a:bodyPr/>
                    <a:lstStyle/>
                    <a:p>
                      <a:pPr algn="just"/>
                      <a:r>
                        <a:rPr lang="pl-PL" dirty="0">
                          <a:latin typeface="Book Antiqua" panose="02040602050305030304" pitchFamily="18" charset="0"/>
                        </a:rPr>
                        <a:t>Uzgodnieniu może podlegać </a:t>
                      </a:r>
                      <a:r>
                        <a:rPr lang="pl-PL" b="1" dirty="0">
                          <a:latin typeface="Book Antiqua" panose="02040602050305030304" pitchFamily="18" charset="0"/>
                        </a:rPr>
                        <a:t>więcej niż jeden element </a:t>
                      </a:r>
                      <a:r>
                        <a:rPr lang="pl-PL" dirty="0">
                          <a:latin typeface="Book Antiqua" panose="02040602050305030304" pitchFamily="18" charset="0"/>
                        </a:rPr>
                        <a:t>treści umowy i wszystkie te elementy są uwzględnianie przy porównywaniu ofert</a:t>
                      </a:r>
                    </a:p>
                    <a:p>
                      <a:pPr algn="just"/>
                      <a:endParaRPr lang="pl-PL" dirty="0">
                        <a:latin typeface="Book Antiqua" panose="02040602050305030304" pitchFamily="18" charset="0"/>
                      </a:endParaRPr>
                    </a:p>
                  </a:txBody>
                  <a:tcPr/>
                </a:tc>
                <a:extLst>
                  <a:ext uri="{0D108BD9-81ED-4DB2-BD59-A6C34878D82A}">
                    <a16:rowId xmlns:a16="http://schemas.microsoft.com/office/drawing/2014/main" val="3739747200"/>
                  </a:ext>
                </a:extLst>
              </a:tr>
              <a:tr h="1677515">
                <a:tc>
                  <a:txBody>
                    <a:bodyPr/>
                    <a:lstStyle/>
                    <a:p>
                      <a:pPr algn="just"/>
                      <a:r>
                        <a:rPr lang="pl-PL" dirty="0">
                          <a:latin typeface="Book Antiqua" panose="02040602050305030304" pitchFamily="18" charset="0"/>
                        </a:rPr>
                        <a:t>Licytanci składają swoje oferty kolejno i jawnie</a:t>
                      </a:r>
                      <a:r>
                        <a:rPr lang="pl-PL">
                          <a:latin typeface="Book Antiqua" panose="02040602050305030304" pitchFamily="18" charset="0"/>
                        </a:rPr>
                        <a:t>, </a:t>
                      </a:r>
                      <a:br>
                        <a:rPr lang="pl-PL">
                          <a:latin typeface="Book Antiqua" panose="02040602050305030304" pitchFamily="18" charset="0"/>
                        </a:rPr>
                      </a:br>
                      <a:r>
                        <a:rPr lang="pl-PL">
                          <a:latin typeface="Book Antiqua" panose="02040602050305030304" pitchFamily="18" charset="0"/>
                        </a:rPr>
                        <a:t>a </a:t>
                      </a:r>
                      <a:r>
                        <a:rPr lang="pl-PL" dirty="0">
                          <a:latin typeface="Book Antiqua" panose="02040602050305030304" pitchFamily="18" charset="0"/>
                        </a:rPr>
                        <a:t>każda kolejna powinna być korzystniejsza dla organizatora; licytanci mogą składać </a:t>
                      </a:r>
                      <a:r>
                        <a:rPr lang="pl-PL" b="1" dirty="0">
                          <a:latin typeface="Book Antiqua" panose="02040602050305030304" pitchFamily="18" charset="0"/>
                        </a:rPr>
                        <a:t>nieograniczoną liczbę ofert</a:t>
                      </a:r>
                    </a:p>
                    <a:p>
                      <a:pPr algn="just"/>
                      <a:endParaRPr lang="pl-PL" dirty="0"/>
                    </a:p>
                  </a:txBody>
                  <a:tcPr/>
                </a:tc>
                <a:tc>
                  <a:txBody>
                    <a:bodyPr/>
                    <a:lstStyle/>
                    <a:p>
                      <a:pPr algn="just"/>
                      <a:r>
                        <a:rPr lang="pl-PL" dirty="0">
                          <a:latin typeface="Book Antiqua" panose="02040602050305030304" pitchFamily="18" charset="0"/>
                        </a:rPr>
                        <a:t>Każdy z uczestników składa </a:t>
                      </a:r>
                      <a:r>
                        <a:rPr lang="pl-PL" b="1" dirty="0">
                          <a:latin typeface="Book Antiqua" panose="02040602050305030304" pitchFamily="18" charset="0"/>
                        </a:rPr>
                        <a:t>jedną ofertę</a:t>
                      </a:r>
                    </a:p>
                    <a:p>
                      <a:pPr algn="just"/>
                      <a:endParaRPr lang="pl-PL" dirty="0"/>
                    </a:p>
                  </a:txBody>
                  <a:tcPr/>
                </a:tc>
                <a:extLst>
                  <a:ext uri="{0D108BD9-81ED-4DB2-BD59-A6C34878D82A}">
                    <a16:rowId xmlns:a16="http://schemas.microsoft.com/office/drawing/2014/main" val="2713933761"/>
                  </a:ext>
                </a:extLst>
              </a:tr>
              <a:tr h="1362981">
                <a:tc>
                  <a:txBody>
                    <a:bodyPr/>
                    <a:lstStyle/>
                    <a:p>
                      <a:pPr algn="just"/>
                      <a:r>
                        <a:rPr lang="pl-PL" dirty="0">
                          <a:latin typeface="Book Antiqua" panose="02040602050305030304" pitchFamily="18" charset="0"/>
                        </a:rPr>
                        <a:t>Oferty wiążą licytanta </a:t>
                      </a:r>
                      <a:r>
                        <a:rPr lang="pl-PL" b="1" dirty="0">
                          <a:latin typeface="Book Antiqua" panose="02040602050305030304" pitchFamily="18" charset="0"/>
                        </a:rPr>
                        <a:t>od chwili ich złożenia, do chwili złożenia przez innego licytanta oferty korzystniejszej</a:t>
                      </a:r>
                    </a:p>
                    <a:p>
                      <a:pPr algn="just"/>
                      <a:endParaRPr lang="pl-PL" dirty="0">
                        <a:latin typeface="Book Antiqua" panose="02040602050305030304" pitchFamily="18" charset="0"/>
                      </a:endParaRPr>
                    </a:p>
                  </a:txBody>
                  <a:tcPr/>
                </a:tc>
                <a:tc>
                  <a:txBody>
                    <a:bodyPr/>
                    <a:lstStyle/>
                    <a:p>
                      <a:pPr algn="just"/>
                      <a:r>
                        <a:rPr lang="pl-PL" dirty="0">
                          <a:latin typeface="Book Antiqua" panose="02040602050305030304" pitchFamily="18" charset="0"/>
                        </a:rPr>
                        <a:t>Uczestnicy są związani swoimi </a:t>
                      </a:r>
                      <a:r>
                        <a:rPr lang="pl-PL" b="1" dirty="0">
                          <a:latin typeface="Book Antiqua" panose="02040602050305030304" pitchFamily="18" charset="0"/>
                        </a:rPr>
                        <a:t>ofertami do momentu wybrania jednej z nich przez organizatora lub do czasu zamknięcia przez niego przetargu bez wybrania żadnej z ofert</a:t>
                      </a:r>
                    </a:p>
                    <a:p>
                      <a:pPr algn="just"/>
                      <a:endParaRPr lang="pl-PL" dirty="0">
                        <a:latin typeface="Book Antiqua" panose="02040602050305030304" pitchFamily="18" charset="0"/>
                      </a:endParaRPr>
                    </a:p>
                  </a:txBody>
                  <a:tcPr/>
                </a:tc>
                <a:extLst>
                  <a:ext uri="{0D108BD9-81ED-4DB2-BD59-A6C34878D82A}">
                    <a16:rowId xmlns:a16="http://schemas.microsoft.com/office/drawing/2014/main" val="3492026008"/>
                  </a:ext>
                </a:extLst>
              </a:tr>
              <a:tr h="2011680">
                <a:tc>
                  <a:txBody>
                    <a:bodyPr/>
                    <a:lstStyle/>
                    <a:p>
                      <a:pPr algn="ctr"/>
                      <a:r>
                        <a:rPr lang="pl-PL" dirty="0">
                          <a:latin typeface="Book Antiqua" panose="02040602050305030304" pitchFamily="18" charset="0"/>
                        </a:rPr>
                        <a:t>Zawarcie umowy </a:t>
                      </a:r>
                      <a:r>
                        <a:rPr lang="pl-PL" dirty="0">
                          <a:latin typeface="Book Antiqua" panose="02040602050305030304" pitchFamily="18" charset="0"/>
                          <a:sym typeface="Wingdings" panose="05000000000000000000" pitchFamily="2" charset="2"/>
                        </a:rPr>
                        <a:t></a:t>
                      </a:r>
                      <a:r>
                        <a:rPr lang="pl-PL" dirty="0">
                          <a:latin typeface="Book Antiqua" panose="02040602050305030304" pitchFamily="18" charset="0"/>
                        </a:rPr>
                        <a:t> udzielenie przybicia </a:t>
                      </a:r>
                    </a:p>
                    <a:p>
                      <a:pPr algn="just"/>
                      <a:r>
                        <a:rPr lang="pl-PL" sz="1600" dirty="0">
                          <a:solidFill>
                            <a:schemeClr val="bg1">
                              <a:lumMod val="50000"/>
                            </a:schemeClr>
                          </a:solidFill>
                          <a:latin typeface="Book Antiqua" panose="02040602050305030304" pitchFamily="18" charset="0"/>
                        </a:rPr>
                        <a:t>(jednak jeżeli ważność umowy zależy od spełnienia szczególnych wymagań przewidzianych w ustawie, zarówno organizator aukcji, jak i jej uczestnik, którego oferta została przyjęta, mogą dochodzić zawarcia umowy)</a:t>
                      </a:r>
                    </a:p>
                    <a:p>
                      <a:endParaRPr lang="pl-PL" dirty="0"/>
                    </a:p>
                  </a:txBody>
                  <a:tcPr/>
                </a:tc>
                <a:tc>
                  <a:txBody>
                    <a:bodyPr/>
                    <a:lstStyle/>
                    <a:p>
                      <a:pPr algn="just"/>
                      <a:r>
                        <a:rPr lang="pl-PL" dirty="0">
                          <a:latin typeface="Book Antiqua" panose="02040602050305030304" pitchFamily="18" charset="0"/>
                        </a:rPr>
                        <a:t>Zawarcie umowy </a:t>
                      </a:r>
                      <a:r>
                        <a:rPr lang="pl-PL" dirty="0">
                          <a:latin typeface="Book Antiqua" panose="02040602050305030304" pitchFamily="18" charset="0"/>
                          <a:sym typeface="Wingdings" panose="05000000000000000000" pitchFamily="2" charset="2"/>
                        </a:rPr>
                        <a:t> </a:t>
                      </a:r>
                      <a:r>
                        <a:rPr lang="pl-PL" dirty="0">
                          <a:latin typeface="Book Antiqua" panose="02040602050305030304" pitchFamily="18" charset="0"/>
                        </a:rPr>
                        <a:t>złożenie uczestnikowi, którego oferta została wybrana, oświadczenia o przyjęciu jego oferty</a:t>
                      </a:r>
                    </a:p>
                    <a:p>
                      <a:pPr algn="just"/>
                      <a:endParaRPr lang="pl-PL" dirty="0"/>
                    </a:p>
                  </a:txBody>
                  <a:tcPr/>
                </a:tc>
                <a:extLst>
                  <a:ext uri="{0D108BD9-81ED-4DB2-BD59-A6C34878D82A}">
                    <a16:rowId xmlns:a16="http://schemas.microsoft.com/office/drawing/2014/main" val="431741028"/>
                  </a:ext>
                </a:extLst>
              </a:tr>
            </a:tbl>
          </a:graphicData>
        </a:graphic>
      </p:graphicFrame>
    </p:spTree>
    <p:extLst>
      <p:ext uri="{BB962C8B-B14F-4D97-AF65-F5344CB8AC3E}">
        <p14:creationId xmlns:p14="http://schemas.microsoft.com/office/powerpoint/2010/main" val="1089344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Przetarg</a:t>
            </a:r>
          </a:p>
        </p:txBody>
      </p:sp>
      <p:sp>
        <p:nvSpPr>
          <p:cNvPr id="3" name="Symbol zastępczy zawartości 2"/>
          <p:cNvSpPr>
            <a:spLocks noGrp="1"/>
          </p:cNvSpPr>
          <p:nvPr>
            <p:ph idx="1"/>
          </p:nvPr>
        </p:nvSpPr>
        <p:spPr/>
        <p:txBody>
          <a:bodyPr/>
          <a:lstStyle/>
          <a:p>
            <a:pPr algn="ctr"/>
            <a:r>
              <a:rPr lang="pl-PL" dirty="0">
                <a:latin typeface="Book Antiqua" panose="02040602050305030304" pitchFamily="18" charset="0"/>
              </a:rPr>
              <a:t>3 etapy:</a:t>
            </a:r>
          </a:p>
          <a:p>
            <a:pPr marL="514350" indent="-514350">
              <a:buAutoNum type="arabicPeriod"/>
            </a:pPr>
            <a:r>
              <a:rPr lang="pl-PL" dirty="0">
                <a:latin typeface="Book Antiqua" panose="02040602050305030304" pitchFamily="18" charset="0"/>
              </a:rPr>
              <a:t>Ogłoszenie (art. 70</a:t>
            </a:r>
            <a:r>
              <a:rPr lang="pl-PL" baseline="30000" dirty="0">
                <a:latin typeface="Book Antiqua" panose="02040602050305030304" pitchFamily="18" charset="0"/>
              </a:rPr>
              <a:t>1 </a:t>
            </a:r>
            <a:r>
              <a:rPr lang="pl-PL" dirty="0" err="1">
                <a:latin typeface="Book Antiqua" panose="02040602050305030304" pitchFamily="18" charset="0"/>
              </a:rPr>
              <a:t>kc</a:t>
            </a:r>
            <a:r>
              <a:rPr lang="pl-PL" dirty="0">
                <a:latin typeface="Book Antiqua" panose="02040602050305030304" pitchFamily="18" charset="0"/>
              </a:rPr>
              <a:t>)</a:t>
            </a:r>
            <a:endParaRPr lang="pl-PL" baseline="30000" dirty="0">
              <a:latin typeface="Book Antiqua" panose="02040602050305030304" pitchFamily="18" charset="0"/>
            </a:endParaRPr>
          </a:p>
          <a:p>
            <a:pPr marL="514350" indent="-514350">
              <a:buAutoNum type="arabicPeriod"/>
            </a:pPr>
            <a:r>
              <a:rPr lang="pl-PL" dirty="0">
                <a:latin typeface="Book Antiqua" panose="02040602050305030304" pitchFamily="18" charset="0"/>
              </a:rPr>
              <a:t>Składanie ofert</a:t>
            </a:r>
          </a:p>
          <a:p>
            <a:pPr marL="514350" indent="-514350">
              <a:buAutoNum type="arabicPeriod"/>
            </a:pPr>
            <a:r>
              <a:rPr lang="pl-PL" dirty="0">
                <a:latin typeface="Book Antiqua" panose="02040602050305030304" pitchFamily="18" charset="0"/>
              </a:rPr>
              <a:t>Wybór oferty</a:t>
            </a:r>
          </a:p>
          <a:p>
            <a:pPr marL="514350" indent="-514350">
              <a:buAutoNum type="arabicPeriod"/>
            </a:pPr>
            <a:endParaRPr lang="pl-PL" dirty="0"/>
          </a:p>
        </p:txBody>
      </p:sp>
    </p:spTree>
    <p:extLst>
      <p:ext uri="{BB962C8B-B14F-4D97-AF65-F5344CB8AC3E}">
        <p14:creationId xmlns:p14="http://schemas.microsoft.com/office/powerpoint/2010/main" val="875930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Przetarg i aukcja</a:t>
            </a:r>
          </a:p>
        </p:txBody>
      </p:sp>
      <p:sp>
        <p:nvSpPr>
          <p:cNvPr id="3" name="Symbol zastępczy zawartości 2"/>
          <p:cNvSpPr>
            <a:spLocks noGrp="1"/>
          </p:cNvSpPr>
          <p:nvPr>
            <p:ph idx="1"/>
          </p:nvPr>
        </p:nvSpPr>
        <p:spPr/>
        <p:txBody>
          <a:bodyPr>
            <a:normAutofit fontScale="85000" lnSpcReduction="10000"/>
          </a:bodyPr>
          <a:lstStyle/>
          <a:p>
            <a:pPr marL="0" indent="0">
              <a:buNone/>
            </a:pPr>
            <a:r>
              <a:rPr lang="pl-PL" b="1" dirty="0">
                <a:latin typeface="Book Antiqua" panose="02040602050305030304" pitchFamily="18" charset="0"/>
              </a:rPr>
              <a:t>Art. 70</a:t>
            </a:r>
            <a:r>
              <a:rPr lang="pl-PL" b="1" baseline="30000" dirty="0">
                <a:latin typeface="Book Antiqua" panose="02040602050305030304" pitchFamily="18" charset="0"/>
              </a:rPr>
              <a:t>4</a:t>
            </a:r>
            <a:r>
              <a:rPr lang="pl-PL" b="1" dirty="0">
                <a:latin typeface="Book Antiqua" panose="02040602050305030304" pitchFamily="18" charset="0"/>
              </a:rPr>
              <a:t> KC Definicja </a:t>
            </a:r>
            <a:r>
              <a:rPr lang="pl-PL" b="1" dirty="0">
                <a:solidFill>
                  <a:srgbClr val="FF0000"/>
                </a:solidFill>
                <a:latin typeface="Book Antiqua" panose="02040602050305030304" pitchFamily="18" charset="0"/>
              </a:rPr>
              <a:t>wadium</a:t>
            </a:r>
          </a:p>
          <a:p>
            <a:pPr marL="0" indent="0">
              <a:buNone/>
            </a:pPr>
            <a:r>
              <a:rPr lang="pl-PL" dirty="0">
                <a:latin typeface="Book Antiqua" panose="02040602050305030304" pitchFamily="18" charset="0"/>
              </a:rPr>
              <a:t>§ 1. W warunkach </a:t>
            </a:r>
            <a:r>
              <a:rPr lang="pl-PL" b="1" dirty="0">
                <a:latin typeface="Book Antiqua" panose="02040602050305030304" pitchFamily="18" charset="0"/>
              </a:rPr>
              <a:t>aukcji albo przetargu </a:t>
            </a:r>
            <a:r>
              <a:rPr lang="pl-PL" dirty="0">
                <a:latin typeface="Book Antiqua" panose="02040602050305030304" pitchFamily="18" charset="0"/>
              </a:rPr>
              <a:t>można zastrzec, że przystępujący do aukcji albo przetargu powinien, pod rygorem niedopuszczenia do nich, wpłacić organizatorowi </a:t>
            </a:r>
            <a:r>
              <a:rPr lang="pl-PL" b="1" dirty="0">
                <a:latin typeface="Book Antiqua" panose="02040602050305030304" pitchFamily="18" charset="0"/>
              </a:rPr>
              <a:t>określoną sumę albo ustanowić odpowiednie zabezpieczenie jej zapłaty </a:t>
            </a:r>
            <a:r>
              <a:rPr lang="pl-PL" dirty="0">
                <a:latin typeface="Book Antiqua" panose="02040602050305030304" pitchFamily="18" charset="0"/>
              </a:rPr>
              <a:t>(</a:t>
            </a:r>
            <a:r>
              <a:rPr lang="pl-PL" b="1" dirty="0">
                <a:solidFill>
                  <a:srgbClr val="FF0000"/>
                </a:solidFill>
                <a:latin typeface="Book Antiqua" panose="02040602050305030304" pitchFamily="18" charset="0"/>
              </a:rPr>
              <a:t>wadium</a:t>
            </a:r>
            <a:r>
              <a:rPr lang="pl-PL" dirty="0">
                <a:latin typeface="Book Antiqua" panose="02040602050305030304" pitchFamily="18" charset="0"/>
              </a:rPr>
              <a:t>).</a:t>
            </a:r>
            <a:br>
              <a:rPr lang="pl-PL" dirty="0">
                <a:latin typeface="Book Antiqua" panose="02040602050305030304" pitchFamily="18" charset="0"/>
              </a:rPr>
            </a:br>
            <a:r>
              <a:rPr lang="pl-PL" dirty="0">
                <a:latin typeface="Book Antiqua" panose="02040602050305030304" pitchFamily="18" charset="0"/>
              </a:rPr>
              <a:t>§ 2. Jeżeli </a:t>
            </a:r>
            <a:r>
              <a:rPr lang="pl-PL" b="1" dirty="0">
                <a:latin typeface="Book Antiqua" panose="02040602050305030304" pitchFamily="18" charset="0"/>
              </a:rPr>
              <a:t>uczestnik</a:t>
            </a:r>
            <a:r>
              <a:rPr lang="pl-PL" dirty="0">
                <a:latin typeface="Book Antiqua" panose="02040602050305030304" pitchFamily="18" charset="0"/>
              </a:rPr>
              <a:t> aukcji albo przetargu, mimo wyboru jego oferty, </a:t>
            </a:r>
            <a:r>
              <a:rPr lang="pl-PL" b="1" dirty="0">
                <a:latin typeface="Book Antiqua" panose="02040602050305030304" pitchFamily="18" charset="0"/>
              </a:rPr>
              <a:t>uchyla się od zawarcia umowy</a:t>
            </a:r>
            <a:r>
              <a:rPr lang="pl-PL" dirty="0">
                <a:latin typeface="Book Antiqua" panose="02040602050305030304" pitchFamily="18" charset="0"/>
              </a:rPr>
              <a:t>, której ważność zależy od spełnienia szczególnych wymagań przewidzianych w ustawie, </a:t>
            </a:r>
            <a:r>
              <a:rPr lang="pl-PL" b="1" dirty="0">
                <a:latin typeface="Book Antiqua" panose="02040602050305030304" pitchFamily="18" charset="0"/>
              </a:rPr>
              <a:t>organizator aukcji albo przetargu może pobraną sumę zachować albo dochodzić zaspokojenia z przedmiotu zabezpieczenia</a:t>
            </a:r>
            <a:r>
              <a:rPr lang="pl-PL" dirty="0">
                <a:latin typeface="Book Antiqua" panose="02040602050305030304" pitchFamily="18" charset="0"/>
              </a:rPr>
              <a:t>. W pozostałych wypadkach zapłacone wadium należy niezwłocznie zwrócić, a ustanowione zabezpieczenie wygasa. Jeżeli </a:t>
            </a:r>
            <a:r>
              <a:rPr lang="pl-PL" b="1" dirty="0">
                <a:latin typeface="Book Antiqua" panose="02040602050305030304" pitchFamily="18" charset="0"/>
              </a:rPr>
              <a:t>organizator</a:t>
            </a:r>
            <a:r>
              <a:rPr lang="pl-PL" dirty="0">
                <a:latin typeface="Book Antiqua" panose="02040602050305030304" pitchFamily="18" charset="0"/>
              </a:rPr>
              <a:t> aukcji albo przetargu </a:t>
            </a:r>
            <a:r>
              <a:rPr lang="pl-PL" b="1" dirty="0">
                <a:latin typeface="Book Antiqua" panose="02040602050305030304" pitchFamily="18" charset="0"/>
              </a:rPr>
              <a:t>uchyla się od zawarcia umowy</a:t>
            </a:r>
            <a:r>
              <a:rPr lang="pl-PL" dirty="0">
                <a:latin typeface="Book Antiqua" panose="02040602050305030304" pitchFamily="18" charset="0"/>
              </a:rPr>
              <a:t>, ich uczestnik, którego oferta została wybrana, </a:t>
            </a:r>
            <a:r>
              <a:rPr lang="pl-PL" b="1" dirty="0">
                <a:latin typeface="Book Antiqua" panose="02040602050305030304" pitchFamily="18" charset="0"/>
              </a:rPr>
              <a:t>może żądać zapłaty podwójnego wadium albo naprawienia szkody.</a:t>
            </a:r>
          </a:p>
          <a:p>
            <a:endParaRPr lang="pl-PL" dirty="0"/>
          </a:p>
        </p:txBody>
      </p:sp>
    </p:spTree>
    <p:extLst>
      <p:ext uri="{BB962C8B-B14F-4D97-AF65-F5344CB8AC3E}">
        <p14:creationId xmlns:p14="http://schemas.microsoft.com/office/powerpoint/2010/main" val="1096692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Przetarg i aukcja</a:t>
            </a:r>
          </a:p>
        </p:txBody>
      </p:sp>
      <p:sp>
        <p:nvSpPr>
          <p:cNvPr id="3" name="Symbol zastępczy zawartości 2"/>
          <p:cNvSpPr>
            <a:spLocks noGrp="1"/>
          </p:cNvSpPr>
          <p:nvPr>
            <p:ph idx="1"/>
          </p:nvPr>
        </p:nvSpPr>
        <p:spPr/>
        <p:txBody>
          <a:bodyPr>
            <a:normAutofit lnSpcReduction="10000"/>
          </a:bodyPr>
          <a:lstStyle/>
          <a:p>
            <a:pPr marL="0" indent="0">
              <a:buNone/>
            </a:pPr>
            <a:r>
              <a:rPr lang="pl-PL" b="1" dirty="0">
                <a:latin typeface="Book Antiqua" panose="02040602050305030304" pitchFamily="18" charset="0"/>
              </a:rPr>
              <a:t>Art. 70</a:t>
            </a:r>
            <a:r>
              <a:rPr lang="pl-PL" b="1" baseline="30000" dirty="0">
                <a:latin typeface="Book Antiqua" panose="02040602050305030304" pitchFamily="18" charset="0"/>
              </a:rPr>
              <a:t>5</a:t>
            </a:r>
            <a:r>
              <a:rPr lang="pl-PL" b="1" dirty="0">
                <a:latin typeface="Book Antiqua" panose="02040602050305030304" pitchFamily="18" charset="0"/>
              </a:rPr>
              <a:t> KC Przesłanki unieważnienia umowy </a:t>
            </a:r>
          </a:p>
          <a:p>
            <a:pPr marL="0" indent="0">
              <a:buNone/>
            </a:pPr>
            <a:r>
              <a:rPr lang="pl-PL" dirty="0">
                <a:latin typeface="Book Antiqua" panose="02040602050305030304" pitchFamily="18" charset="0"/>
              </a:rPr>
              <a:t>§ 1. Organizator oraz uczestnik aukcji albo przetargu może żądać </a:t>
            </a:r>
            <a:r>
              <a:rPr lang="pl-PL" b="1" dirty="0">
                <a:latin typeface="Book Antiqua" panose="02040602050305030304" pitchFamily="18" charset="0"/>
              </a:rPr>
              <a:t>unieważnienia zawartej umowy</a:t>
            </a:r>
            <a:r>
              <a:rPr lang="pl-PL" dirty="0">
                <a:latin typeface="Book Antiqua" panose="02040602050305030304" pitchFamily="18" charset="0"/>
              </a:rPr>
              <a:t>, jeżeli strona tej umowy, inny uczestnik lub osoba działająca w porozumieniu z nimi </a:t>
            </a:r>
            <a:r>
              <a:rPr lang="pl-PL" b="1" dirty="0">
                <a:latin typeface="Book Antiqua" panose="02040602050305030304" pitchFamily="18" charset="0"/>
              </a:rPr>
              <a:t>wpłynęła na wynik aukcji albo przetargu w sposób sprzeczny z prawem lub dobrymi obyczajami.</a:t>
            </a:r>
            <a:r>
              <a:rPr lang="pl-PL" dirty="0">
                <a:latin typeface="Book Antiqua" panose="02040602050305030304" pitchFamily="18" charset="0"/>
              </a:rPr>
              <a:t> Jeżeli umowa została zawarta na cudzy rachunek, jej unieważnienia może żądać także ten, na czyj rachunek umowa została zawarta, lub dający zlecenie.</a:t>
            </a:r>
            <a:br>
              <a:rPr lang="pl-PL" dirty="0">
                <a:latin typeface="Book Antiqua" panose="02040602050305030304" pitchFamily="18" charset="0"/>
              </a:rPr>
            </a:br>
            <a:r>
              <a:rPr lang="pl-PL" dirty="0">
                <a:latin typeface="Book Antiqua" panose="02040602050305030304" pitchFamily="18" charset="0"/>
              </a:rPr>
              <a:t>§ 2. Uprawnienie powyższe </a:t>
            </a:r>
            <a:r>
              <a:rPr lang="pl-PL" b="1" dirty="0">
                <a:latin typeface="Book Antiqua" panose="02040602050305030304" pitchFamily="18" charset="0"/>
              </a:rPr>
              <a:t>wygasa</a:t>
            </a:r>
            <a:r>
              <a:rPr lang="pl-PL" dirty="0">
                <a:latin typeface="Book Antiqua" panose="02040602050305030304" pitchFamily="18" charset="0"/>
              </a:rPr>
              <a:t> z upływem </a:t>
            </a:r>
            <a:r>
              <a:rPr lang="pl-PL" b="1" dirty="0">
                <a:latin typeface="Book Antiqua" panose="02040602050305030304" pitchFamily="18" charset="0"/>
              </a:rPr>
              <a:t>miesiąca</a:t>
            </a:r>
            <a:r>
              <a:rPr lang="pl-PL" dirty="0">
                <a:latin typeface="Book Antiqua" panose="02040602050305030304" pitchFamily="18" charset="0"/>
              </a:rPr>
              <a:t> od dnia, w którym uprawniony dowiedział się o istnieniu przyczyny unieważnienia, nie później jednak niż z upływem roku od dnia zawarcia umowy.</a:t>
            </a:r>
          </a:p>
          <a:p>
            <a:endParaRPr lang="pl-PL" dirty="0"/>
          </a:p>
        </p:txBody>
      </p:sp>
    </p:spTree>
    <p:extLst>
      <p:ext uri="{BB962C8B-B14F-4D97-AF65-F5344CB8AC3E}">
        <p14:creationId xmlns:p14="http://schemas.microsoft.com/office/powerpoint/2010/main" val="2597385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Kazus 1</a:t>
            </a:r>
          </a:p>
        </p:txBody>
      </p:sp>
      <p:sp>
        <p:nvSpPr>
          <p:cNvPr id="3" name="Symbol zastępczy zawartości 2"/>
          <p:cNvSpPr>
            <a:spLocks noGrp="1"/>
          </p:cNvSpPr>
          <p:nvPr>
            <p:ph idx="1"/>
          </p:nvPr>
        </p:nvSpPr>
        <p:spPr>
          <a:xfrm>
            <a:off x="727969" y="1412777"/>
            <a:ext cx="10377995" cy="4792714"/>
          </a:xfrm>
        </p:spPr>
        <p:txBody>
          <a:bodyPr>
            <a:normAutofit/>
          </a:bodyPr>
          <a:lstStyle/>
          <a:p>
            <a:pPr marL="0" indent="0" algn="just">
              <a:buNone/>
            </a:pPr>
            <a:r>
              <a:rPr lang="pl-PL" dirty="0">
                <a:latin typeface="Book Antiqua" panose="02040602050305030304" pitchFamily="18" charset="0"/>
              </a:rPr>
              <a:t>	13-letni Maurycy G. dostał od swojej mamy w prezencie na urodziny100 zł. Ucieszony Maurycy postanowił kupić zestaw klocków Lego, o którym zawsze marzył. W tym celu wybrał się do sklepu, gdzie bez słowa wskazał palcem na wybrany przez siebie zestaw, pani ekspedientka podała mu klocki, po czym Maurycy wręczył jej banknot, a pani wydała mu resztę.</a:t>
            </a:r>
          </a:p>
          <a:p>
            <a:pPr algn="ctr"/>
            <a:r>
              <a:rPr lang="pl-PL" dirty="0">
                <a:latin typeface="Book Antiqua" panose="02040602050305030304" pitchFamily="18" charset="0"/>
              </a:rPr>
              <a:t>Czy Maurycy złożył oświadczenie woli?</a:t>
            </a:r>
          </a:p>
        </p:txBody>
      </p:sp>
    </p:spTree>
    <p:extLst>
      <p:ext uri="{BB962C8B-B14F-4D97-AF65-F5344CB8AC3E}">
        <p14:creationId xmlns:p14="http://schemas.microsoft.com/office/powerpoint/2010/main" val="3009582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Kazus 2 </a:t>
            </a:r>
          </a:p>
        </p:txBody>
      </p:sp>
      <p:sp>
        <p:nvSpPr>
          <p:cNvPr id="3" name="Symbol zastępczy zawartości 2"/>
          <p:cNvSpPr>
            <a:spLocks noGrp="1"/>
          </p:cNvSpPr>
          <p:nvPr>
            <p:ph idx="1"/>
          </p:nvPr>
        </p:nvSpPr>
        <p:spPr/>
        <p:txBody>
          <a:bodyPr>
            <a:normAutofit/>
          </a:bodyPr>
          <a:lstStyle/>
          <a:p>
            <a:pPr marL="0" indent="0" algn="just">
              <a:buNone/>
            </a:pPr>
            <a:r>
              <a:rPr lang="pl-PL" dirty="0">
                <a:latin typeface="Book Antiqua" panose="02040602050305030304" pitchFamily="18" charset="0"/>
              </a:rPr>
              <a:t>	Zygfryd D. uczestniczył w zebraniu spółdzielni mieszkaniowej „Beton”, gdzie głosowanie odbywało się przez podniesienie ręki. Zygfryd D. postanowił nie głosować za zamontowaniem w swoim bloku windy, bo i tak mieszkał na parterze. Decyzja ta spotkała się z gniewem jego silnego i spędzającego długie godziny na siłowni sąsiada, Izydora F., który siłą uniósł dłoń Zygfryda D., gdy nadeszła pora głosowania.</a:t>
            </a:r>
          </a:p>
          <a:p>
            <a:pPr algn="ctr"/>
            <a:r>
              <a:rPr lang="pl-PL" dirty="0">
                <a:latin typeface="Book Antiqua" panose="02040602050305030304" pitchFamily="18" charset="0"/>
              </a:rPr>
              <a:t>Czy Zygfryd złożył oświadczenie woli?</a:t>
            </a:r>
          </a:p>
          <a:p>
            <a:pPr marL="0" indent="0">
              <a:buNone/>
            </a:pPr>
            <a:endParaRPr lang="pl-PL" dirty="0"/>
          </a:p>
        </p:txBody>
      </p:sp>
    </p:spTree>
    <p:extLst>
      <p:ext uri="{BB962C8B-B14F-4D97-AF65-F5344CB8AC3E}">
        <p14:creationId xmlns:p14="http://schemas.microsoft.com/office/powerpoint/2010/main" val="4176714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Kazus 3 </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latin typeface="Book Antiqua" panose="02040602050305030304" pitchFamily="18" charset="0"/>
              </a:rPr>
              <a:t>	Jacenty H. prowadzi działalność gastronomiczną, a  Elfryda U. zajmuje się hodowlą ziemniaków; oboje są przedsiębiorcami, którzy bardzo często prowadzą ze sobą interesy. Pewnego dnia Elfryda U. złożyła Jacentemu H. listownie ofertę sprzedaży </a:t>
            </a:r>
            <a:br>
              <a:rPr lang="pl-PL" dirty="0">
                <a:latin typeface="Book Antiqua" panose="02040602050305030304" pitchFamily="18" charset="0"/>
              </a:rPr>
            </a:br>
            <a:r>
              <a:rPr lang="pl-PL" dirty="0">
                <a:latin typeface="Book Antiqua" panose="02040602050305030304" pitchFamily="18" charset="0"/>
              </a:rPr>
              <a:t>200 kg ziemniaków, ustalając ich cenę, gatunek, moment doręczenia, itp. Jednak Jacenty H. przed zaznajomieniem się z treścią listu, gdzieś zapodział kopertę i nie udzielił Elfrydzie odpowiedzi tak, jak zwykle to czynił.</a:t>
            </a:r>
          </a:p>
          <a:p>
            <a:pPr algn="ctr"/>
            <a:r>
              <a:rPr lang="pl-PL" dirty="0">
                <a:latin typeface="Book Antiqua" panose="02040602050305030304" pitchFamily="18" charset="0"/>
              </a:rPr>
              <a:t>Czy można powiedzieć, że oświadczenie woli Elfrydy doszło do Jacentego?</a:t>
            </a:r>
          </a:p>
          <a:p>
            <a:pPr algn="ctr"/>
            <a:r>
              <a:rPr lang="pl-PL" dirty="0">
                <a:latin typeface="Book Antiqua" panose="02040602050305030304" pitchFamily="18" charset="0"/>
              </a:rPr>
              <a:t>Czy można uznać, że Jacenty przyjął ofertę Elfrydy?</a:t>
            </a:r>
          </a:p>
        </p:txBody>
      </p:sp>
    </p:spTree>
    <p:extLst>
      <p:ext uri="{BB962C8B-B14F-4D97-AF65-F5344CB8AC3E}">
        <p14:creationId xmlns:p14="http://schemas.microsoft.com/office/powerpoint/2010/main" val="492466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Kazus 4</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latin typeface="Book Antiqua" panose="02040602050305030304" pitchFamily="18" charset="0"/>
              </a:rPr>
              <a:t>	Idzi Z. prowadził negocjacje z Telesforem F. Telesforowi F. bardzo zależało na dojściu umowy do skutku, Idzi Z. jednak przystąpił do negocjacji jedynie po to, by wyciągnąć od Telesfora ważne informacje, dotyczące procesu produkcji wytwarzanych w cukierni Telesfora racuchów, znanych w całym mieście ze swego doskonałego smaku, a nie po to, by zawrzeć umowę. </a:t>
            </a:r>
          </a:p>
          <a:p>
            <a:pPr marL="0" indent="0" algn="just">
              <a:buNone/>
            </a:pPr>
            <a:r>
              <a:rPr lang="pl-PL" dirty="0">
                <a:latin typeface="Book Antiqua" panose="02040602050305030304" pitchFamily="18" charset="0"/>
              </a:rPr>
              <a:t>	Telesfor F. poniósł koszty wystawnego obiadu, którym podjął Idziego Z. podczas prowadzonych rozmów, a także koszty dojazdu do restauracji, w której spotkali się mężczyźni.</a:t>
            </a:r>
          </a:p>
          <a:p>
            <a:pPr algn="ctr"/>
            <a:r>
              <a:rPr lang="pl-PL" dirty="0">
                <a:latin typeface="Book Antiqua" panose="02040602050305030304" pitchFamily="18" charset="0"/>
              </a:rPr>
              <a:t>Oceń zachowanie Idziego Z.</a:t>
            </a:r>
          </a:p>
          <a:p>
            <a:pPr algn="ctr"/>
            <a:r>
              <a:rPr lang="pl-PL" dirty="0">
                <a:latin typeface="Book Antiqua" panose="02040602050305030304" pitchFamily="18" charset="0"/>
              </a:rPr>
              <a:t>Czy Telesforowi F. przysługuje jakieś roszczenie? </a:t>
            </a:r>
          </a:p>
          <a:p>
            <a:endParaRPr lang="pl-PL" dirty="0"/>
          </a:p>
        </p:txBody>
      </p:sp>
    </p:spTree>
    <p:extLst>
      <p:ext uri="{BB962C8B-B14F-4D97-AF65-F5344CB8AC3E}">
        <p14:creationId xmlns:p14="http://schemas.microsoft.com/office/powerpoint/2010/main" val="50028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Kazus 5</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latin typeface="Book Antiqua" panose="02040602050305030304" pitchFamily="18" charset="0"/>
              </a:rPr>
              <a:t>	Zefiryna O. postanowiła znaleźć nowych klientów i porozsyłać prospekt, zawierający zdjęcia i orientacyjne ceny wyrabianej przez siebie biżuterii. Zefiryna O. jest prawdziwą artystką i każda wytwarzana przez nią rzecz jest wyjątkowa – spod jej ręki nie wyjdą dwie takie same pary kolczyków. </a:t>
            </a:r>
          </a:p>
          <a:p>
            <a:pPr marL="0" indent="0" algn="just">
              <a:buNone/>
            </a:pPr>
            <a:r>
              <a:rPr lang="pl-PL" dirty="0">
                <a:latin typeface="Book Antiqua" panose="02040602050305030304" pitchFamily="18" charset="0"/>
              </a:rPr>
              <a:t>	Jeden z prospektów trafił w ręce Almy F., której bardzo spodobała się jedna z bransolet. Zadzwoniła więc do Zefiryny O., oświadczając, że przyjmuje ofertę, na co Zefiryna odpowiedziała, że chętnie przygotuje podobną rzecz, jednak ta konkretna bransoleta już dawno została sprzedana. Rozzłoszczona Alma stwierdziła, że Zefiryna wciąż jest związana złożoną przez siebie ofertą, na dowód czego przytoczyła nawet odpowiedni przepis KC. Zefiryna postanowiła bronić się, twierdząc, że prospekt wcale nie był ofertą, a raczej rodzajem reklamy, na co Alma odparła, że prospekt zawierał istotne postanowienia umowy – określał bowiem przedmiot (bransoletę) i cenę.</a:t>
            </a:r>
          </a:p>
          <a:p>
            <a:pPr algn="ctr"/>
            <a:r>
              <a:rPr lang="pl-PL" dirty="0">
                <a:latin typeface="Book Antiqua" panose="02040602050305030304" pitchFamily="18" charset="0"/>
              </a:rPr>
              <a:t>Oceń sytuację.</a:t>
            </a:r>
          </a:p>
          <a:p>
            <a:endParaRPr lang="pl-PL" dirty="0"/>
          </a:p>
        </p:txBody>
      </p:sp>
    </p:spTree>
    <p:extLst>
      <p:ext uri="{BB962C8B-B14F-4D97-AF65-F5344CB8AC3E}">
        <p14:creationId xmlns:p14="http://schemas.microsoft.com/office/powerpoint/2010/main" val="228456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Rola czynności prawnej</a:t>
            </a:r>
          </a:p>
        </p:txBody>
      </p:sp>
      <p:sp>
        <p:nvSpPr>
          <p:cNvPr id="3" name="Symbol zastępczy zawartości 2"/>
          <p:cNvSpPr>
            <a:spLocks noGrp="1"/>
          </p:cNvSpPr>
          <p:nvPr>
            <p:ph idx="1"/>
          </p:nvPr>
        </p:nvSpPr>
        <p:spPr/>
        <p:txBody>
          <a:bodyPr>
            <a:normAutofit/>
          </a:bodyPr>
          <a:lstStyle/>
          <a:p>
            <a:pPr algn="ctr"/>
            <a:r>
              <a:rPr lang="pl-PL" dirty="0">
                <a:latin typeface="Book Antiqua" panose="02040602050305030304" pitchFamily="18" charset="0"/>
              </a:rPr>
              <a:t>Umożliwienie podmiotom prawa cywilnego kształtowania swoich stosunków prawnych mocą ich własnego działania </a:t>
            </a:r>
            <a:r>
              <a:rPr lang="pl-PL" dirty="0">
                <a:latin typeface="Book Antiqua" panose="02040602050305030304" pitchFamily="18" charset="0"/>
                <a:sym typeface="Wingdings" pitchFamily="2" charset="2"/>
              </a:rPr>
              <a:t> praktyczna realizacja zasady </a:t>
            </a:r>
            <a:r>
              <a:rPr lang="pl-PL" b="1" dirty="0">
                <a:solidFill>
                  <a:srgbClr val="FF0000"/>
                </a:solidFill>
                <a:latin typeface="Book Antiqua" panose="02040602050305030304" pitchFamily="18" charset="0"/>
                <a:sym typeface="Wingdings" pitchFamily="2" charset="2"/>
              </a:rPr>
              <a:t>autonomii woli</a:t>
            </a:r>
          </a:p>
          <a:p>
            <a:pPr algn="ctr"/>
            <a:r>
              <a:rPr lang="pl-PL" dirty="0">
                <a:latin typeface="Book Antiqua" panose="02040602050305030304" pitchFamily="18" charset="0"/>
                <a:sym typeface="Wingdings" pitchFamily="2" charset="2"/>
              </a:rPr>
              <a:t>Swoboda co do:</a:t>
            </a:r>
          </a:p>
          <a:p>
            <a:pPr>
              <a:buFont typeface="Courier New" pitchFamily="49" charset="0"/>
              <a:buChar char="o"/>
            </a:pPr>
            <a:r>
              <a:rPr lang="pl-PL" dirty="0">
                <a:latin typeface="Book Antiqua" panose="02040602050305030304" pitchFamily="18" charset="0"/>
              </a:rPr>
              <a:t>podjęcia decyzji do </a:t>
            </a:r>
            <a:r>
              <a:rPr lang="pl-PL" b="1" dirty="0">
                <a:latin typeface="Book Antiqua" panose="02040602050305030304" pitchFamily="18" charset="0"/>
              </a:rPr>
              <a:t>dokonania</a:t>
            </a:r>
            <a:r>
              <a:rPr lang="pl-PL" dirty="0">
                <a:latin typeface="Book Antiqua" panose="02040602050305030304" pitchFamily="18" charset="0"/>
              </a:rPr>
              <a:t> danej czynności</a:t>
            </a:r>
          </a:p>
          <a:p>
            <a:pPr>
              <a:buFont typeface="Courier New" pitchFamily="49" charset="0"/>
              <a:buChar char="o"/>
            </a:pPr>
            <a:r>
              <a:rPr lang="pl-PL" b="1" dirty="0">
                <a:latin typeface="Book Antiqua" panose="02040602050305030304" pitchFamily="18" charset="0"/>
              </a:rPr>
              <a:t>wyboru</a:t>
            </a:r>
            <a:r>
              <a:rPr lang="pl-PL" dirty="0">
                <a:latin typeface="Book Antiqua" panose="02040602050305030304" pitchFamily="18" charset="0"/>
              </a:rPr>
              <a:t> kontrahenta</a:t>
            </a:r>
          </a:p>
          <a:p>
            <a:pPr>
              <a:buFont typeface="Courier New" pitchFamily="49" charset="0"/>
              <a:buChar char="o"/>
            </a:pPr>
            <a:r>
              <a:rPr lang="pl-PL" b="1" dirty="0">
                <a:latin typeface="Book Antiqua" panose="02040602050305030304" pitchFamily="18" charset="0"/>
              </a:rPr>
              <a:t>ukształtowania treści </a:t>
            </a:r>
            <a:r>
              <a:rPr lang="pl-PL" dirty="0">
                <a:latin typeface="Book Antiqua" panose="02040602050305030304" pitchFamily="18" charset="0"/>
              </a:rPr>
              <a:t>stosunku prawnego (swoboda umów – art. 353</a:t>
            </a:r>
            <a:r>
              <a:rPr lang="pl-PL" baseline="30000" dirty="0">
                <a:latin typeface="Book Antiqua" panose="02040602050305030304" pitchFamily="18" charset="0"/>
              </a:rPr>
              <a:t>1 </a:t>
            </a:r>
            <a:r>
              <a:rPr lang="pl-PL" dirty="0">
                <a:latin typeface="Book Antiqua" panose="02040602050305030304" pitchFamily="18" charset="0"/>
              </a:rPr>
              <a:t>KC)</a:t>
            </a:r>
            <a:endParaRPr lang="pl-PL" baseline="30000" dirty="0">
              <a:latin typeface="Book Antiqua" panose="02040602050305030304" pitchFamily="18" charset="0"/>
            </a:endParaRPr>
          </a:p>
        </p:txBody>
      </p:sp>
    </p:spTree>
    <p:extLst>
      <p:ext uri="{BB962C8B-B14F-4D97-AF65-F5344CB8AC3E}">
        <p14:creationId xmlns:p14="http://schemas.microsoft.com/office/powerpoint/2010/main" val="10446476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A97187-1ED6-498B-A8D9-3F7E949D2815}"/>
              </a:ext>
            </a:extLst>
          </p:cNvPr>
          <p:cNvSpPr>
            <a:spLocks noGrp="1"/>
          </p:cNvSpPr>
          <p:nvPr>
            <p:ph type="title"/>
          </p:nvPr>
        </p:nvSpPr>
        <p:spPr/>
        <p:txBody>
          <a:bodyPr/>
          <a:lstStyle/>
          <a:p>
            <a:pPr algn="ctr"/>
            <a:r>
              <a:rPr lang="pl-PL" dirty="0">
                <a:latin typeface="Book Antiqua" panose="02040602050305030304" pitchFamily="18" charset="0"/>
              </a:rPr>
              <a:t>Kazus 6</a:t>
            </a:r>
          </a:p>
        </p:txBody>
      </p:sp>
      <p:sp>
        <p:nvSpPr>
          <p:cNvPr id="3" name="Symbol zastępczy zawartości 2">
            <a:extLst>
              <a:ext uri="{FF2B5EF4-FFF2-40B4-BE49-F238E27FC236}">
                <a16:creationId xmlns:a16="http://schemas.microsoft.com/office/drawing/2014/main" id="{94F2C810-FBFC-4ABA-AB81-3BA8D43CC3F8}"/>
              </a:ext>
            </a:extLst>
          </p:cNvPr>
          <p:cNvSpPr>
            <a:spLocks noGrp="1"/>
          </p:cNvSpPr>
          <p:nvPr>
            <p:ph idx="1"/>
          </p:nvPr>
        </p:nvSpPr>
        <p:spPr>
          <a:xfrm>
            <a:off x="838200" y="1825625"/>
            <a:ext cx="10515600" cy="4667250"/>
          </a:xfrm>
        </p:spPr>
        <p:txBody>
          <a:bodyPr>
            <a:normAutofit fontScale="92500" lnSpcReduction="10000"/>
          </a:bodyPr>
          <a:lstStyle/>
          <a:p>
            <a:pPr marL="0" indent="0" algn="just">
              <a:buNone/>
            </a:pPr>
            <a:r>
              <a:rPr lang="pl-PL" dirty="0">
                <a:latin typeface="Book Antiqua" panose="02040602050305030304" pitchFamily="18" charset="0"/>
              </a:rPr>
              <a:t>	Kalasanty G. znalazł się w tarapatach finansowych, dlatego postanowił sprzedać odziedziczony po swoich dziadkach obraz znanego i cenionego artysty. Kalasanty uznał, że najlepiej będzie skorzystać z usług handlującego sztuką domu akcyjnego. </a:t>
            </a:r>
            <a:br>
              <a:rPr lang="pl-PL" dirty="0">
                <a:latin typeface="Book Antiqua" panose="02040602050305030304" pitchFamily="18" charset="0"/>
              </a:rPr>
            </a:br>
            <a:r>
              <a:rPr lang="pl-PL" dirty="0">
                <a:latin typeface="Book Antiqua" panose="02040602050305030304" pitchFamily="18" charset="0"/>
              </a:rPr>
              <a:t>Żeby mieć pewność, że obraz osiągnie wysoką cenę, umówił się ze swoim przyjacielem, Polikarpem O., że ten będzie sztucznie podbijał cenę obrazu podczas aukcji, składając oferty, dopóki obraz nie osiągnie ceny w wysokości co najmniej 100.000,00 zł. </a:t>
            </a:r>
          </a:p>
          <a:p>
            <a:pPr marL="0" indent="0" algn="just">
              <a:buNone/>
            </a:pPr>
            <a:r>
              <a:rPr lang="pl-PL" dirty="0">
                <a:latin typeface="Book Antiqua" panose="02040602050305030304" pitchFamily="18" charset="0"/>
              </a:rPr>
              <a:t>	Obraz kupił, za 100.000,00 zł właśnie, Bolemir N. Po dwóch tygodniach Bolemir usłyszał przypadkiem, jak Polikarp przechwala się, że dzięki jego działaniom obraz został sprzedany znacznie drożej, niż miałoby to miejsce, gdyby sztucznie nie podbijał ceny.</a:t>
            </a:r>
          </a:p>
          <a:p>
            <a:pPr algn="ctr"/>
            <a:r>
              <a:rPr lang="pl-PL" dirty="0">
                <a:latin typeface="Book Antiqua" panose="02040602050305030304" pitchFamily="18" charset="0"/>
              </a:rPr>
              <a:t>Co może zrobić Bolemir w tej sytuacji?</a:t>
            </a:r>
          </a:p>
        </p:txBody>
      </p:sp>
    </p:spTree>
    <p:extLst>
      <p:ext uri="{BB962C8B-B14F-4D97-AF65-F5344CB8AC3E}">
        <p14:creationId xmlns:p14="http://schemas.microsoft.com/office/powerpoint/2010/main" val="1962782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Rola czynności prawnych</a:t>
            </a:r>
          </a:p>
        </p:txBody>
      </p:sp>
      <p:sp>
        <p:nvSpPr>
          <p:cNvPr id="3" name="Symbol zastępczy zawartości 2"/>
          <p:cNvSpPr>
            <a:spLocks noGrp="1"/>
          </p:cNvSpPr>
          <p:nvPr>
            <p:ph idx="1"/>
          </p:nvPr>
        </p:nvSpPr>
        <p:spPr/>
        <p:txBody>
          <a:bodyPr>
            <a:normAutofit fontScale="77500" lnSpcReduction="20000"/>
          </a:bodyPr>
          <a:lstStyle/>
          <a:p>
            <a:pPr algn="ctr"/>
            <a:r>
              <a:rPr lang="pl-PL" dirty="0">
                <a:latin typeface="Book Antiqua" panose="02040602050305030304" pitchFamily="18" charset="0"/>
              </a:rPr>
              <a:t>Swoboda </a:t>
            </a:r>
            <a:r>
              <a:rPr lang="pl-PL" b="1" dirty="0">
                <a:latin typeface="Book Antiqua" panose="02040602050305030304" pitchFamily="18" charset="0"/>
              </a:rPr>
              <a:t>nie jest nieograniczona </a:t>
            </a:r>
          </a:p>
          <a:p>
            <a:r>
              <a:rPr lang="pl-PL" b="1" dirty="0">
                <a:latin typeface="Book Antiqua" panose="02040602050305030304" pitchFamily="18" charset="0"/>
              </a:rPr>
              <a:t>Art. 58. Bezwzględna nieważność czynności prawnej </a:t>
            </a:r>
          </a:p>
          <a:p>
            <a:pPr marL="0" indent="0">
              <a:buNone/>
            </a:pPr>
            <a:r>
              <a:rPr lang="pl-PL" dirty="0">
                <a:latin typeface="Book Antiqua" panose="02040602050305030304" pitchFamily="18" charset="0"/>
              </a:rPr>
              <a:t>§ 1. Czynność prawna </a:t>
            </a:r>
            <a:r>
              <a:rPr lang="pl-PL" dirty="0">
                <a:solidFill>
                  <a:srgbClr val="FF0000"/>
                </a:solidFill>
                <a:latin typeface="Book Antiqua" panose="02040602050305030304" pitchFamily="18" charset="0"/>
              </a:rPr>
              <a:t>sprzeczna z ustawą</a:t>
            </a:r>
            <a:r>
              <a:rPr lang="pl-PL" dirty="0">
                <a:latin typeface="Book Antiqua" panose="02040602050305030304" pitchFamily="18" charset="0"/>
              </a:rPr>
              <a:t> albo </a:t>
            </a:r>
            <a:r>
              <a:rPr lang="pl-PL" dirty="0">
                <a:solidFill>
                  <a:srgbClr val="FF0000"/>
                </a:solidFill>
                <a:latin typeface="Book Antiqua" panose="02040602050305030304" pitchFamily="18" charset="0"/>
              </a:rPr>
              <a:t>mająca na celu obejście ustawy </a:t>
            </a:r>
            <a:r>
              <a:rPr lang="pl-PL" dirty="0">
                <a:latin typeface="Book Antiqua" panose="02040602050305030304" pitchFamily="18" charset="0"/>
              </a:rPr>
              <a:t>jest </a:t>
            </a:r>
            <a:r>
              <a:rPr lang="pl-PL" b="1" dirty="0">
                <a:solidFill>
                  <a:srgbClr val="FF0000"/>
                </a:solidFill>
                <a:latin typeface="Book Antiqua" panose="02040602050305030304" pitchFamily="18" charset="0"/>
              </a:rPr>
              <a:t>nieważna</a:t>
            </a:r>
            <a:r>
              <a:rPr lang="pl-PL" dirty="0">
                <a:latin typeface="Book Antiqua" panose="02040602050305030304" pitchFamily="18" charset="0"/>
              </a:rPr>
              <a:t>, chyba że właściwy przepis przewiduje inny skutek, w szczególności ten, iż na miejsce nieważnych postanowień czynności prawnej wchodzą odpowiednie przepisy ustawy.</a:t>
            </a:r>
            <a:br>
              <a:rPr lang="pl-PL" dirty="0">
                <a:latin typeface="Book Antiqua" panose="02040602050305030304" pitchFamily="18" charset="0"/>
              </a:rPr>
            </a:br>
            <a:r>
              <a:rPr lang="pl-PL" dirty="0">
                <a:latin typeface="Book Antiqua" panose="02040602050305030304" pitchFamily="18" charset="0"/>
              </a:rPr>
              <a:t>§ 2. </a:t>
            </a:r>
            <a:r>
              <a:rPr lang="pl-PL" b="1" dirty="0">
                <a:solidFill>
                  <a:srgbClr val="FF0000"/>
                </a:solidFill>
                <a:latin typeface="Book Antiqua" panose="02040602050305030304" pitchFamily="18" charset="0"/>
              </a:rPr>
              <a:t>Nieważna</a:t>
            </a:r>
            <a:r>
              <a:rPr lang="pl-PL" dirty="0">
                <a:solidFill>
                  <a:srgbClr val="FF0000"/>
                </a:solidFill>
                <a:latin typeface="Book Antiqua" panose="02040602050305030304" pitchFamily="18" charset="0"/>
              </a:rPr>
              <a:t> </a:t>
            </a:r>
            <a:r>
              <a:rPr lang="pl-PL" dirty="0">
                <a:latin typeface="Book Antiqua" panose="02040602050305030304" pitchFamily="18" charset="0"/>
              </a:rPr>
              <a:t>jest czynność prawna </a:t>
            </a:r>
            <a:r>
              <a:rPr lang="pl-PL" dirty="0">
                <a:solidFill>
                  <a:srgbClr val="FF0000"/>
                </a:solidFill>
                <a:latin typeface="Book Antiqua" panose="02040602050305030304" pitchFamily="18" charset="0"/>
              </a:rPr>
              <a:t>sprzeczna z zasadami współżycia społecznego.</a:t>
            </a:r>
            <a:br>
              <a:rPr lang="pl-PL" dirty="0">
                <a:latin typeface="Book Antiqua" panose="02040602050305030304" pitchFamily="18" charset="0"/>
              </a:rPr>
            </a:br>
            <a:r>
              <a:rPr lang="pl-PL" dirty="0">
                <a:latin typeface="Book Antiqua" panose="02040602050305030304" pitchFamily="18" charset="0"/>
              </a:rPr>
              <a:t>§ 3. Jeżeli nieważnością jest dotknięta tylko część czynności prawnej, czynność pozostaje w mocy co do pozostałych części, chyba że z okoliczności wynika, iż bez postanowień dotkniętych nieważnością czynność nie zostałaby dokonana.</a:t>
            </a:r>
          </a:p>
          <a:p>
            <a:r>
              <a:rPr lang="pl-PL" b="1" dirty="0">
                <a:latin typeface="Book Antiqua" panose="02040602050305030304" pitchFamily="18" charset="0"/>
              </a:rPr>
              <a:t>Art. 353</a:t>
            </a:r>
            <a:r>
              <a:rPr lang="pl-PL" b="1" baseline="30000" dirty="0">
                <a:latin typeface="Book Antiqua" panose="02040602050305030304" pitchFamily="18" charset="0"/>
              </a:rPr>
              <a:t>1</a:t>
            </a:r>
            <a:r>
              <a:rPr lang="pl-PL" b="1" dirty="0">
                <a:latin typeface="Book Antiqua" panose="02040602050305030304" pitchFamily="18" charset="0"/>
              </a:rPr>
              <a:t>. Zasada swobody umów i jej ograniczenia </a:t>
            </a:r>
          </a:p>
          <a:p>
            <a:pPr marL="0" indent="0" algn="just">
              <a:buNone/>
            </a:pPr>
            <a:r>
              <a:rPr lang="pl-PL" dirty="0">
                <a:latin typeface="Book Antiqua" panose="02040602050305030304" pitchFamily="18" charset="0"/>
              </a:rPr>
              <a:t>Strony zawierające umowę mogą ułożyć stosunek prawny według swego uznania</a:t>
            </a:r>
            <a:r>
              <a:rPr lang="pl-PL" dirty="0">
                <a:solidFill>
                  <a:srgbClr val="FF0000"/>
                </a:solidFill>
                <a:latin typeface="Book Antiqua" panose="02040602050305030304" pitchFamily="18" charset="0"/>
              </a:rPr>
              <a:t>, byleby jego treść lub cel nie sprzeciwiały się </a:t>
            </a:r>
            <a:r>
              <a:rPr lang="pl-PL" b="1" dirty="0">
                <a:solidFill>
                  <a:srgbClr val="FF0000"/>
                </a:solidFill>
                <a:latin typeface="Book Antiqua" panose="02040602050305030304" pitchFamily="18" charset="0"/>
              </a:rPr>
              <a:t>właściwości (naturze) stosunku</a:t>
            </a:r>
            <a:r>
              <a:rPr lang="pl-PL" dirty="0">
                <a:solidFill>
                  <a:srgbClr val="FF0000"/>
                </a:solidFill>
                <a:latin typeface="Book Antiqua" panose="02040602050305030304" pitchFamily="18" charset="0"/>
              </a:rPr>
              <a:t>, </a:t>
            </a:r>
            <a:r>
              <a:rPr lang="pl-PL" b="1" dirty="0">
                <a:solidFill>
                  <a:srgbClr val="FF0000"/>
                </a:solidFill>
                <a:latin typeface="Book Antiqua" panose="02040602050305030304" pitchFamily="18" charset="0"/>
              </a:rPr>
              <a:t>ustawie</a:t>
            </a:r>
            <a:r>
              <a:rPr lang="pl-PL" dirty="0">
                <a:solidFill>
                  <a:srgbClr val="FF0000"/>
                </a:solidFill>
                <a:latin typeface="Book Antiqua" panose="02040602050305030304" pitchFamily="18" charset="0"/>
              </a:rPr>
              <a:t> ani </a:t>
            </a:r>
            <a:r>
              <a:rPr lang="pl-PL" b="1" dirty="0">
                <a:solidFill>
                  <a:srgbClr val="FF0000"/>
                </a:solidFill>
                <a:latin typeface="Book Antiqua" panose="02040602050305030304" pitchFamily="18" charset="0"/>
              </a:rPr>
              <a:t>zasadom współżycia społecznego</a:t>
            </a:r>
            <a:r>
              <a:rPr lang="pl-PL" dirty="0">
                <a:solidFill>
                  <a:srgbClr val="FF0000"/>
                </a:solidFill>
                <a:latin typeface="Book Antiqua" panose="02040602050305030304" pitchFamily="18" charset="0"/>
              </a:rPr>
              <a:t>. </a:t>
            </a:r>
          </a:p>
          <a:p>
            <a:endParaRPr lang="pl-PL" dirty="0"/>
          </a:p>
        </p:txBody>
      </p:sp>
    </p:spTree>
    <p:extLst>
      <p:ext uri="{BB962C8B-B14F-4D97-AF65-F5344CB8AC3E}">
        <p14:creationId xmlns:p14="http://schemas.microsoft.com/office/powerpoint/2010/main" val="522915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Oświadczenia woli</a:t>
            </a:r>
          </a:p>
        </p:txBody>
      </p:sp>
      <p:sp>
        <p:nvSpPr>
          <p:cNvPr id="3" name="Symbol zastępczy zawartości 2"/>
          <p:cNvSpPr>
            <a:spLocks noGrp="1"/>
          </p:cNvSpPr>
          <p:nvPr>
            <p:ph idx="1"/>
          </p:nvPr>
        </p:nvSpPr>
        <p:spPr/>
        <p:txBody>
          <a:bodyPr/>
          <a:lstStyle/>
          <a:p>
            <a:pPr marL="0" indent="0">
              <a:buNone/>
            </a:pPr>
            <a:endParaRPr lang="pl-PL" dirty="0"/>
          </a:p>
          <a:p>
            <a:r>
              <a:rPr lang="pl-PL" b="1" dirty="0">
                <a:latin typeface="Book Antiqua" panose="02040602050305030304" pitchFamily="18" charset="0"/>
              </a:rPr>
              <a:t>Niezbędny</a:t>
            </a:r>
            <a:r>
              <a:rPr lang="pl-PL" dirty="0">
                <a:latin typeface="Book Antiqua" panose="02040602050305030304" pitchFamily="18" charset="0"/>
              </a:rPr>
              <a:t> element każdej czynności prawnej</a:t>
            </a:r>
          </a:p>
          <a:p>
            <a:r>
              <a:rPr lang="pl-PL" dirty="0">
                <a:latin typeface="Book Antiqua" panose="02040602050305030304" pitchFamily="18" charset="0"/>
              </a:rPr>
              <a:t>Towarzyszy mu </a:t>
            </a:r>
            <a:r>
              <a:rPr lang="pl-PL" b="1" dirty="0">
                <a:latin typeface="Book Antiqua" panose="02040602050305030304" pitchFamily="18" charset="0"/>
              </a:rPr>
              <a:t>zamiar wywołania określonego skutku prawnego </a:t>
            </a:r>
            <a:endParaRPr lang="pl-PL" dirty="0">
              <a:latin typeface="Book Antiqua" panose="02040602050305030304" pitchFamily="18" charset="0"/>
            </a:endParaRPr>
          </a:p>
          <a:p>
            <a:r>
              <a:rPr lang="pl-PL" dirty="0">
                <a:latin typeface="Book Antiqua" panose="02040602050305030304" pitchFamily="18" charset="0"/>
              </a:rPr>
              <a:t>Nie są oświadczeniami woli </a:t>
            </a:r>
            <a:r>
              <a:rPr lang="pl-PL" b="1" dirty="0">
                <a:latin typeface="Book Antiqua" panose="02040602050305030304" pitchFamily="18" charset="0"/>
              </a:rPr>
              <a:t>oświadczenia wiedzy </a:t>
            </a:r>
            <a:r>
              <a:rPr lang="pl-PL" dirty="0">
                <a:latin typeface="Book Antiqua" panose="02040602050305030304" pitchFamily="18" charset="0"/>
              </a:rPr>
              <a:t>(np. art. 563 KC) czy </a:t>
            </a:r>
            <a:r>
              <a:rPr lang="pl-PL" b="1" dirty="0">
                <a:latin typeface="Book Antiqua" panose="02040602050305030304" pitchFamily="18" charset="0"/>
              </a:rPr>
              <a:t>oświadczenia uczuć </a:t>
            </a:r>
            <a:r>
              <a:rPr lang="pl-PL" dirty="0">
                <a:latin typeface="Book Antiqua" panose="02040602050305030304" pitchFamily="18" charset="0"/>
              </a:rPr>
              <a:t>(np. art. 899 § 1 KC)</a:t>
            </a:r>
          </a:p>
        </p:txBody>
      </p:sp>
    </p:spTree>
    <p:extLst>
      <p:ext uri="{BB962C8B-B14F-4D97-AF65-F5344CB8AC3E}">
        <p14:creationId xmlns:p14="http://schemas.microsoft.com/office/powerpoint/2010/main" val="2160341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Oświadczenia woli</a:t>
            </a:r>
          </a:p>
        </p:txBody>
      </p:sp>
      <p:sp>
        <p:nvSpPr>
          <p:cNvPr id="3" name="Symbol zastępczy zawartości 2"/>
          <p:cNvSpPr>
            <a:spLocks noGrp="1"/>
          </p:cNvSpPr>
          <p:nvPr>
            <p:ph idx="1"/>
          </p:nvPr>
        </p:nvSpPr>
        <p:spPr/>
        <p:txBody>
          <a:bodyPr/>
          <a:lstStyle/>
          <a:p>
            <a:pPr marL="0" indent="0">
              <a:buNone/>
            </a:pPr>
            <a:r>
              <a:rPr lang="pl-PL" b="1" dirty="0">
                <a:latin typeface="Book Antiqua" panose="02040602050305030304" pitchFamily="18" charset="0"/>
              </a:rPr>
              <a:t>Art. 60 KC</a:t>
            </a:r>
          </a:p>
          <a:p>
            <a:pPr marL="0" indent="0">
              <a:buNone/>
            </a:pPr>
            <a:r>
              <a:rPr lang="pl-PL" dirty="0">
                <a:solidFill>
                  <a:srgbClr val="FF0000"/>
                </a:solidFill>
                <a:latin typeface="Book Antiqua" panose="02040602050305030304" pitchFamily="18" charset="0"/>
              </a:rPr>
              <a:t>Z zastrzeżeniem wyjątków w ustawie przewidzianych</a:t>
            </a:r>
            <a:r>
              <a:rPr lang="pl-PL" dirty="0">
                <a:latin typeface="Book Antiqua" panose="02040602050305030304" pitchFamily="18" charset="0"/>
              </a:rPr>
              <a:t>, wola osoby dokonującej czynności prawnej może być wyrażona przez </a:t>
            </a:r>
            <a:r>
              <a:rPr lang="pl-PL" b="1" dirty="0">
                <a:solidFill>
                  <a:srgbClr val="FF0000"/>
                </a:solidFill>
                <a:latin typeface="Book Antiqua" panose="02040602050305030304" pitchFamily="18" charset="0"/>
              </a:rPr>
              <a:t>każde zachowanie się tej osoby, które ujawnia jej wolę w sposób dostateczny</a:t>
            </a:r>
            <a:r>
              <a:rPr lang="pl-PL" dirty="0">
                <a:latin typeface="Book Antiqua" panose="02040602050305030304" pitchFamily="18" charset="0"/>
              </a:rPr>
              <a:t>, w tym również przez ujawnienie tej woli w postaci elektronicznej (oświadczenie woli). </a:t>
            </a:r>
          </a:p>
          <a:p>
            <a:endParaRPr lang="pl-PL" dirty="0"/>
          </a:p>
        </p:txBody>
      </p:sp>
    </p:spTree>
    <p:extLst>
      <p:ext uri="{BB962C8B-B14F-4D97-AF65-F5344CB8AC3E}">
        <p14:creationId xmlns:p14="http://schemas.microsoft.com/office/powerpoint/2010/main" val="1191574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Oświadczenia woli – przesłanki zaistnienia</a:t>
            </a:r>
          </a:p>
        </p:txBody>
      </p:sp>
      <p:sp>
        <p:nvSpPr>
          <p:cNvPr id="3" name="Symbol zastępczy zawartości 2"/>
          <p:cNvSpPr>
            <a:spLocks noGrp="1"/>
          </p:cNvSpPr>
          <p:nvPr>
            <p:ph idx="1"/>
          </p:nvPr>
        </p:nvSpPr>
        <p:spPr/>
        <p:txBody>
          <a:bodyPr>
            <a:normAutofit/>
          </a:bodyPr>
          <a:lstStyle/>
          <a:p>
            <a:r>
              <a:rPr lang="pl-PL" dirty="0">
                <a:latin typeface="Book Antiqua" panose="02040602050305030304" pitchFamily="18" charset="0"/>
              </a:rPr>
              <a:t>decyzja wynikająca z zachowania podmiotu musi dotyczyć </a:t>
            </a:r>
            <a:r>
              <a:rPr lang="pl-PL" b="1" dirty="0">
                <a:latin typeface="Book Antiqua" panose="02040602050305030304" pitchFamily="18" charset="0"/>
              </a:rPr>
              <a:t>spraw normowanych przez prawo cywilne</a:t>
            </a:r>
          </a:p>
          <a:p>
            <a:r>
              <a:rPr lang="pl-PL" dirty="0">
                <a:latin typeface="Book Antiqua" panose="02040602050305030304" pitchFamily="18" charset="0"/>
              </a:rPr>
              <a:t>oświadczenie woli musi być na tyle </a:t>
            </a:r>
            <a:r>
              <a:rPr lang="pl-PL" b="1" dirty="0">
                <a:latin typeface="Book Antiqua" panose="02040602050305030304" pitchFamily="18" charset="0"/>
              </a:rPr>
              <a:t>zrozumiałe</a:t>
            </a:r>
            <a:r>
              <a:rPr lang="pl-PL" dirty="0">
                <a:latin typeface="Book Antiqua" panose="02040602050305030304" pitchFamily="18" charset="0"/>
              </a:rPr>
              <a:t>, żeby przynajmniej w drodze wykładni dało się ustalić jego sens</a:t>
            </a:r>
          </a:p>
          <a:p>
            <a:r>
              <a:rPr lang="pl-PL" dirty="0">
                <a:latin typeface="Book Antiqua" panose="02040602050305030304" pitchFamily="18" charset="0"/>
              </a:rPr>
              <a:t>oświadczenie woli musi zostać złożone </a:t>
            </a:r>
            <a:r>
              <a:rPr lang="pl-PL" b="1" dirty="0">
                <a:latin typeface="Book Antiqua" panose="02040602050305030304" pitchFamily="18" charset="0"/>
              </a:rPr>
              <a:t>na serio</a:t>
            </a:r>
          </a:p>
          <a:p>
            <a:r>
              <a:rPr lang="pl-PL" dirty="0">
                <a:latin typeface="Book Antiqua" panose="02040602050305030304" pitchFamily="18" charset="0"/>
              </a:rPr>
              <a:t>oświadczenie woli </a:t>
            </a:r>
            <a:r>
              <a:rPr lang="pl-PL" b="1" dirty="0">
                <a:latin typeface="Book Antiqua" panose="02040602050305030304" pitchFamily="18" charset="0"/>
              </a:rPr>
              <a:t>nie może powstać w warunkach przymusu fizycznego</a:t>
            </a:r>
          </a:p>
          <a:p>
            <a:pPr marL="0" indent="0" algn="ctr">
              <a:buNone/>
            </a:pPr>
            <a:r>
              <a:rPr lang="pl-PL" b="1" dirty="0">
                <a:latin typeface="Book Antiqua" panose="02040602050305030304" pitchFamily="18" charset="0"/>
                <a:sym typeface="Wingdings" pitchFamily="2" charset="2"/>
              </a:rPr>
              <a:t> </a:t>
            </a:r>
            <a:r>
              <a:rPr lang="pl-PL" dirty="0">
                <a:latin typeface="Book Antiqua" panose="02040602050305030304" pitchFamily="18" charset="0"/>
                <a:sym typeface="Wingdings" pitchFamily="2" charset="2"/>
              </a:rPr>
              <a:t> jeśli te przesłanki są spełnione , zachowanie podmiotu można uznać za oświadczenie woli</a:t>
            </a:r>
            <a:endParaRPr lang="pl-PL" b="1" dirty="0">
              <a:latin typeface="Book Antiqua" panose="02040602050305030304" pitchFamily="18" charset="0"/>
            </a:endParaRPr>
          </a:p>
          <a:p>
            <a:endParaRPr lang="pl-PL" dirty="0"/>
          </a:p>
        </p:txBody>
      </p:sp>
    </p:spTree>
    <p:extLst>
      <p:ext uri="{BB962C8B-B14F-4D97-AF65-F5344CB8AC3E}">
        <p14:creationId xmlns:p14="http://schemas.microsoft.com/office/powerpoint/2010/main" val="4288400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Oświadczenia woli</a:t>
            </a:r>
          </a:p>
        </p:txBody>
      </p:sp>
      <p:sp>
        <p:nvSpPr>
          <p:cNvPr id="3" name="Symbol zastępczy zawartości 2"/>
          <p:cNvSpPr>
            <a:spLocks noGrp="1"/>
          </p:cNvSpPr>
          <p:nvPr>
            <p:ph idx="1"/>
          </p:nvPr>
        </p:nvSpPr>
        <p:spPr/>
        <p:txBody>
          <a:bodyPr>
            <a:normAutofit fontScale="77500" lnSpcReduction="20000"/>
          </a:bodyPr>
          <a:lstStyle/>
          <a:p>
            <a:r>
              <a:rPr lang="pl-PL" b="1" dirty="0">
                <a:latin typeface="Book Antiqua" panose="02040602050305030304" pitchFamily="18" charset="0"/>
              </a:rPr>
              <a:t>które mają być złożone innej osobie</a:t>
            </a:r>
          </a:p>
          <a:p>
            <a:r>
              <a:rPr lang="pl-PL" dirty="0">
                <a:solidFill>
                  <a:schemeClr val="bg1">
                    <a:lumMod val="50000"/>
                  </a:schemeClr>
                </a:solidFill>
                <a:latin typeface="Book Antiqua" panose="02040602050305030304" pitchFamily="18" charset="0"/>
              </a:rPr>
              <a:t>które nie są składane określonemu adresatowi</a:t>
            </a:r>
          </a:p>
          <a:p>
            <a:endParaRPr lang="pl-PL" dirty="0">
              <a:solidFill>
                <a:schemeClr val="bg1">
                  <a:lumMod val="50000"/>
                </a:schemeClr>
              </a:solidFill>
            </a:endParaRPr>
          </a:p>
          <a:p>
            <a:endParaRPr lang="pl-PL" dirty="0"/>
          </a:p>
          <a:p>
            <a:endParaRPr lang="pl-PL" dirty="0"/>
          </a:p>
          <a:p>
            <a:endParaRPr lang="pl-PL" dirty="0"/>
          </a:p>
          <a:p>
            <a:endParaRPr lang="pl-PL" dirty="0"/>
          </a:p>
          <a:p>
            <a:endParaRPr lang="pl-PL" dirty="0"/>
          </a:p>
          <a:p>
            <a:endParaRPr lang="pl-PL" dirty="0">
              <a:latin typeface="Book Antiqua" panose="02040602050305030304" pitchFamily="18" charset="0"/>
            </a:endParaRPr>
          </a:p>
          <a:p>
            <a:r>
              <a:rPr lang="pl-PL" dirty="0">
                <a:solidFill>
                  <a:schemeClr val="bg1">
                    <a:lumMod val="50000"/>
                  </a:schemeClr>
                </a:solidFill>
                <a:latin typeface="Book Antiqua" panose="02040602050305030304" pitchFamily="18" charset="0"/>
              </a:rPr>
              <a:t>które wymagają złożenia w obecności świadków lub przed odpowiednim organem władzy państwowej </a:t>
            </a:r>
            <a:r>
              <a:rPr lang="pl-PL" dirty="0">
                <a:solidFill>
                  <a:schemeClr val="bg1">
                    <a:lumMod val="50000"/>
                  </a:schemeClr>
                </a:solidFill>
                <a:latin typeface="Book Antiqua" panose="02040602050305030304" pitchFamily="18" charset="0"/>
                <a:sym typeface="Wingdings" pitchFamily="2" charset="2"/>
              </a:rPr>
              <a:t> nie stosuje się do nich reguł wynikających z art. 61-62 KC, zasady ich złożenia regulują przepisy szczególne, które regulują dany typ oświadczenia</a:t>
            </a:r>
            <a:endParaRPr lang="pl-PL" dirty="0">
              <a:solidFill>
                <a:schemeClr val="bg1">
                  <a:lumMod val="50000"/>
                </a:schemeClr>
              </a:solidFill>
              <a:latin typeface="Book Antiqua" panose="02040602050305030304" pitchFamily="18" charset="0"/>
            </a:endParaRPr>
          </a:p>
        </p:txBody>
      </p:sp>
      <p:cxnSp>
        <p:nvCxnSpPr>
          <p:cNvPr id="5" name="Łącznik prosty ze strzałką 4"/>
          <p:cNvCxnSpPr/>
          <p:nvPr/>
        </p:nvCxnSpPr>
        <p:spPr>
          <a:xfrm flipH="1">
            <a:off x="1512996" y="2532429"/>
            <a:ext cx="100811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171511" y="2487319"/>
            <a:ext cx="100811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389867" y="3124131"/>
            <a:ext cx="4943541" cy="1754326"/>
          </a:xfrm>
          <a:prstGeom prst="rect">
            <a:avLst/>
          </a:prstGeom>
          <a:noFill/>
        </p:spPr>
        <p:txBody>
          <a:bodyPr wrap="square" rtlCol="0">
            <a:spAutoFit/>
          </a:bodyPr>
          <a:lstStyle/>
          <a:p>
            <a:pPr algn="ctr"/>
            <a:r>
              <a:rPr lang="pl-PL" dirty="0">
                <a:solidFill>
                  <a:schemeClr val="bg1">
                    <a:lumMod val="50000"/>
                  </a:schemeClr>
                </a:solidFill>
                <a:latin typeface="Book Antiqua" panose="02040602050305030304" pitchFamily="18" charset="0"/>
              </a:rPr>
              <a:t>Oświadczenia woli wymagające ich zakomunikowania ogółowi </a:t>
            </a:r>
          </a:p>
          <a:p>
            <a:pPr algn="ctr"/>
            <a:r>
              <a:rPr lang="pl-PL" dirty="0">
                <a:solidFill>
                  <a:schemeClr val="bg1">
                    <a:lumMod val="50000"/>
                  </a:schemeClr>
                </a:solidFill>
                <a:latin typeface="Book Antiqua" panose="02040602050305030304" pitchFamily="18" charset="0"/>
              </a:rPr>
              <a:t>(np. przyrzeczenie publiczne – art. 919 KC:</a:t>
            </a:r>
          </a:p>
          <a:p>
            <a:r>
              <a:rPr lang="pl-PL" dirty="0">
                <a:solidFill>
                  <a:schemeClr val="bg1">
                    <a:lumMod val="50000"/>
                  </a:schemeClr>
                </a:solidFill>
                <a:latin typeface="Book Antiqua" panose="02040602050305030304" pitchFamily="18" charset="0"/>
              </a:rPr>
              <a:t>§ 1. Kto przez ogłoszenie publiczne przyrzekł nagrodę za wykonanie oznaczonej czynności, obowiązany jest przyrzeczenia dotrzymać. (…) </a:t>
            </a:r>
          </a:p>
        </p:txBody>
      </p:sp>
      <p:sp>
        <p:nvSpPr>
          <p:cNvPr id="9" name="pole tekstowe 8"/>
          <p:cNvSpPr txBox="1"/>
          <p:nvPr/>
        </p:nvSpPr>
        <p:spPr>
          <a:xfrm>
            <a:off x="6469749" y="3187912"/>
            <a:ext cx="2684319" cy="1477328"/>
          </a:xfrm>
          <a:prstGeom prst="rect">
            <a:avLst/>
          </a:prstGeom>
          <a:noFill/>
        </p:spPr>
        <p:txBody>
          <a:bodyPr wrap="square" rtlCol="0">
            <a:spAutoFit/>
          </a:bodyPr>
          <a:lstStyle/>
          <a:p>
            <a:pPr algn="ctr"/>
            <a:r>
              <a:rPr lang="pl-PL" dirty="0">
                <a:solidFill>
                  <a:schemeClr val="bg1">
                    <a:lumMod val="50000"/>
                  </a:schemeClr>
                </a:solidFill>
                <a:latin typeface="Book Antiqua" panose="02040602050305030304" pitchFamily="18" charset="0"/>
              </a:rPr>
              <a:t>Oświadczenia woli niewymagające ich zakomunikowania komukolwiek (np. testament)</a:t>
            </a:r>
          </a:p>
        </p:txBody>
      </p:sp>
    </p:spTree>
    <p:extLst>
      <p:ext uri="{BB962C8B-B14F-4D97-AF65-F5344CB8AC3E}">
        <p14:creationId xmlns:p14="http://schemas.microsoft.com/office/powerpoint/2010/main" val="2905709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Składanie oświadczeń woli</a:t>
            </a:r>
          </a:p>
        </p:txBody>
      </p:sp>
      <p:sp>
        <p:nvSpPr>
          <p:cNvPr id="3" name="Symbol zastępczy zawartości 2"/>
          <p:cNvSpPr>
            <a:spLocks noGrp="1"/>
          </p:cNvSpPr>
          <p:nvPr>
            <p:ph idx="1"/>
          </p:nvPr>
        </p:nvSpPr>
        <p:spPr/>
        <p:txBody>
          <a:bodyPr>
            <a:normAutofit/>
          </a:bodyPr>
          <a:lstStyle/>
          <a:p>
            <a:r>
              <a:rPr lang="pl-PL" b="1" dirty="0">
                <a:latin typeface="Book Antiqua" panose="02040602050305030304" pitchFamily="18" charset="0"/>
              </a:rPr>
              <a:t>Sposób złożenia </a:t>
            </a:r>
            <a:r>
              <a:rPr lang="pl-PL" dirty="0">
                <a:latin typeface="Book Antiqua" panose="02040602050305030304" pitchFamily="18" charset="0"/>
              </a:rPr>
              <a:t>– </a:t>
            </a:r>
            <a:r>
              <a:rPr lang="pl-PL" b="1" dirty="0">
                <a:solidFill>
                  <a:srgbClr val="FF0000"/>
                </a:solidFill>
                <a:latin typeface="Book Antiqua" panose="02040602050305030304" pitchFamily="18" charset="0"/>
              </a:rPr>
              <a:t>co do zasady</a:t>
            </a:r>
            <a:r>
              <a:rPr lang="pl-PL" dirty="0">
                <a:latin typeface="Book Antiqua" panose="02040602050305030304" pitchFamily="18" charset="0"/>
              </a:rPr>
              <a:t>, dowolny:</a:t>
            </a:r>
          </a:p>
          <a:p>
            <a:pPr marL="0" indent="0">
              <a:buNone/>
            </a:pPr>
            <a:r>
              <a:rPr lang="pl-PL" b="1" dirty="0">
                <a:latin typeface="Book Antiqua" panose="02040602050305030304" pitchFamily="18" charset="0"/>
              </a:rPr>
              <a:t>Art. 60 KC</a:t>
            </a:r>
          </a:p>
          <a:p>
            <a:pPr marL="0" indent="0">
              <a:buNone/>
            </a:pPr>
            <a:r>
              <a:rPr lang="pl-PL" dirty="0">
                <a:solidFill>
                  <a:srgbClr val="FF0000"/>
                </a:solidFill>
                <a:latin typeface="Book Antiqua" panose="02040602050305030304" pitchFamily="18" charset="0"/>
              </a:rPr>
              <a:t>Z zastrzeżeniem wyjątków w ustawie przewidzianych</a:t>
            </a:r>
            <a:r>
              <a:rPr lang="pl-PL" dirty="0">
                <a:latin typeface="Book Antiqua" panose="02040602050305030304" pitchFamily="18" charset="0"/>
              </a:rPr>
              <a:t>, wola osoby dokonującej czynności prawnej może być wyrażona przez </a:t>
            </a:r>
            <a:r>
              <a:rPr lang="pl-PL" b="1" dirty="0">
                <a:latin typeface="Book Antiqua" panose="02040602050305030304" pitchFamily="18" charset="0"/>
              </a:rPr>
              <a:t>każde zachowanie się tej osoby, które ujawnia jej wolę w sposób dostateczny</a:t>
            </a:r>
            <a:r>
              <a:rPr lang="pl-PL" dirty="0">
                <a:latin typeface="Book Antiqua" panose="02040602050305030304" pitchFamily="18" charset="0"/>
              </a:rPr>
              <a:t>, w tym również przez ujawnienie tej woli w postaci elektronicznej (oświadczenie woli). </a:t>
            </a:r>
          </a:p>
          <a:p>
            <a:endParaRPr lang="pl-PL" dirty="0"/>
          </a:p>
        </p:txBody>
      </p:sp>
    </p:spTree>
    <p:extLst>
      <p:ext uri="{BB962C8B-B14F-4D97-AF65-F5344CB8AC3E}">
        <p14:creationId xmlns:p14="http://schemas.microsoft.com/office/powerpoint/2010/main" val="141777599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1408</Words>
  <Application>Microsoft Office PowerPoint</Application>
  <PresentationFormat>Panoramiczny</PresentationFormat>
  <Paragraphs>161</Paragraphs>
  <Slides>30</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30</vt:i4>
      </vt:variant>
    </vt:vector>
  </HeadingPairs>
  <TitlesOfParts>
    <vt:vector size="37" baseType="lpstr">
      <vt:lpstr>Arial</vt:lpstr>
      <vt:lpstr>Book Antiqua</vt:lpstr>
      <vt:lpstr>Calibri</vt:lpstr>
      <vt:lpstr>Calibri Light</vt:lpstr>
      <vt:lpstr>Courier New</vt:lpstr>
      <vt:lpstr>Wingdings</vt:lpstr>
      <vt:lpstr>Motyw pakietu Office</vt:lpstr>
      <vt:lpstr>Zawarcie umowy</vt:lpstr>
      <vt:lpstr>Pojęcie czynności prawnej</vt:lpstr>
      <vt:lpstr>Rola czynności prawnej</vt:lpstr>
      <vt:lpstr>Rola czynności prawnych</vt:lpstr>
      <vt:lpstr>Oświadczenia woli</vt:lpstr>
      <vt:lpstr>Oświadczenia woli</vt:lpstr>
      <vt:lpstr>Oświadczenia woli – przesłanki zaistnienia</vt:lpstr>
      <vt:lpstr>Oświadczenia woli</vt:lpstr>
      <vt:lpstr>Składanie oświadczeń woli</vt:lpstr>
      <vt:lpstr>Składanie oświadczeń woli</vt:lpstr>
      <vt:lpstr>Wykładania oświadczeń woli</vt:lpstr>
      <vt:lpstr>Prezentacja programu PowerPoint</vt:lpstr>
      <vt:lpstr>zawarcie umowy</vt:lpstr>
      <vt:lpstr>Tryb ofertowy</vt:lpstr>
      <vt:lpstr>Tryb ofertowy</vt:lpstr>
      <vt:lpstr>Tryb ofertowy</vt:lpstr>
      <vt:lpstr>Tryb ofertowy</vt:lpstr>
      <vt:lpstr>Tryb ofertowy</vt:lpstr>
      <vt:lpstr>Negocjacje</vt:lpstr>
      <vt:lpstr>Przetarg i aukcja</vt:lpstr>
      <vt:lpstr>Aukcja a przetarg</vt:lpstr>
      <vt:lpstr>Przetarg</vt:lpstr>
      <vt:lpstr>Przetarg i aukcja</vt:lpstr>
      <vt:lpstr>Przetarg i aukcja</vt:lpstr>
      <vt:lpstr>Kazus 1</vt:lpstr>
      <vt:lpstr>Kazus 2 </vt:lpstr>
      <vt:lpstr>Kazus 3 </vt:lpstr>
      <vt:lpstr>Kazus 4</vt:lpstr>
      <vt:lpstr>Kazus 5</vt:lpstr>
      <vt:lpstr>Kazus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Zawarcie umowy</dc:title>
  <dc:creator>WLASCCIEL</dc:creator>
  <cp:lastModifiedBy>WLASCCIEL</cp:lastModifiedBy>
  <cp:revision>28</cp:revision>
  <dcterms:created xsi:type="dcterms:W3CDTF">2019-03-19T13:18:24Z</dcterms:created>
  <dcterms:modified xsi:type="dcterms:W3CDTF">2019-03-26T08:06:51Z</dcterms:modified>
</cp:coreProperties>
</file>