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7" r:id="rId11"/>
    <p:sldId id="268" r:id="rId12"/>
    <p:sldId id="269" r:id="rId13"/>
    <p:sldId id="270" r:id="rId14"/>
    <p:sldId id="272" r:id="rId15"/>
    <p:sldId id="273" r:id="rId16"/>
    <p:sldId id="274" r:id="rId17"/>
    <p:sldId id="275" r:id="rId18"/>
    <p:sldId id="276" r:id="rId19"/>
    <p:sldId id="277" r:id="rId20"/>
    <p:sldId id="346" r:id="rId21"/>
    <p:sldId id="278" r:id="rId22"/>
    <p:sldId id="279" r:id="rId23"/>
    <p:sldId id="347" r:id="rId24"/>
    <p:sldId id="280" r:id="rId25"/>
    <p:sldId id="282" r:id="rId26"/>
    <p:sldId id="283" r:id="rId27"/>
    <p:sldId id="284" r:id="rId28"/>
    <p:sldId id="286" r:id="rId29"/>
    <p:sldId id="285" r:id="rId30"/>
    <p:sldId id="289" r:id="rId31"/>
    <p:sldId id="290" r:id="rId32"/>
    <p:sldId id="291" r:id="rId33"/>
    <p:sldId id="292" r:id="rId34"/>
    <p:sldId id="293" r:id="rId35"/>
    <p:sldId id="294" r:id="rId36"/>
    <p:sldId id="295" r:id="rId37"/>
    <p:sldId id="298" r:id="rId38"/>
    <p:sldId id="299" r:id="rId39"/>
    <p:sldId id="300" r:id="rId40"/>
    <p:sldId id="301" r:id="rId41"/>
    <p:sldId id="302" r:id="rId42"/>
    <p:sldId id="303" r:id="rId43"/>
    <p:sldId id="308" r:id="rId44"/>
    <p:sldId id="330" r:id="rId45"/>
    <p:sldId id="331" r:id="rId46"/>
    <p:sldId id="332" r:id="rId47"/>
    <p:sldId id="333" r:id="rId48"/>
    <p:sldId id="334" r:id="rId49"/>
    <p:sldId id="309" r:id="rId50"/>
    <p:sldId id="345" r:id="rId51"/>
    <p:sldId id="328" r:id="rId52"/>
    <p:sldId id="329" r:id="rId53"/>
    <p:sldId id="341" r:id="rId5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108" d="100"/>
          <a:sy n="108" d="100"/>
        </p:scale>
        <p:origin x="1722"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pPr/>
              <a:t>26.11.2019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pPr/>
              <a:t>26.11.2019</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27584" y="188640"/>
            <a:ext cx="7772400" cy="1470025"/>
          </a:xfrm>
        </p:spPr>
        <p:txBody>
          <a:bodyPr/>
          <a:lstStyle/>
          <a:p>
            <a:r>
              <a:rPr lang="pl-PL" dirty="0"/>
              <a:t>Umowy o świadczenie usług</a:t>
            </a:r>
          </a:p>
        </p:txBody>
      </p:sp>
      <p:sp>
        <p:nvSpPr>
          <p:cNvPr id="3" name="Podtytuł 2"/>
          <p:cNvSpPr>
            <a:spLocks noGrp="1"/>
          </p:cNvSpPr>
          <p:nvPr>
            <p:ph type="subTitle" idx="1"/>
          </p:nvPr>
        </p:nvSpPr>
        <p:spPr>
          <a:xfrm>
            <a:off x="683568" y="1628800"/>
            <a:ext cx="8064896" cy="4464496"/>
          </a:xfrm>
        </p:spPr>
        <p:txBody>
          <a:bodyPr/>
          <a:lstStyle/>
          <a:p>
            <a:pPr marL="457200" indent="-457200" algn="just">
              <a:buFont typeface="Arial" pitchFamily="34" charset="0"/>
              <a:buChar char="•"/>
            </a:pPr>
            <a:r>
              <a:rPr lang="pl-PL" dirty="0">
                <a:solidFill>
                  <a:schemeClr val="tx1"/>
                </a:solidFill>
              </a:rPr>
              <a:t>W KC brak definicji ustawowej usługi</a:t>
            </a:r>
          </a:p>
          <a:p>
            <a:pPr marL="457200" indent="-457200" algn="just">
              <a:buFont typeface="Arial" pitchFamily="34" charset="0"/>
              <a:buChar char="•"/>
            </a:pPr>
            <a:r>
              <a:rPr lang="pl-PL" dirty="0">
                <a:solidFill>
                  <a:schemeClr val="tx1"/>
                </a:solidFill>
              </a:rPr>
              <a:t>Definicja usługi – art. 8 ustawy o podatku od towarów i usług, art. 2 ustawy prawo zamówień publicznych </a:t>
            </a:r>
            <a:r>
              <a:rPr lang="pl-PL" dirty="0">
                <a:solidFill>
                  <a:schemeClr val="tx1"/>
                </a:solidFill>
                <a:sym typeface="Wingdings" pitchFamily="2" charset="2"/>
              </a:rPr>
              <a:t> definicje te mają zastosowanie do ustaw, w których są zamieszczone, nie mają charakteru generalnego</a:t>
            </a:r>
            <a:endParaRPr lang="pl-PL" dirty="0">
              <a:solidFill>
                <a:schemeClr val="tx1"/>
              </a:solidFill>
            </a:endParaRPr>
          </a:p>
          <a:p>
            <a:pPr marL="457200" indent="-457200" algn="just">
              <a:buFont typeface="Arial" pitchFamily="34" charset="0"/>
              <a:buChar char="•"/>
            </a:pPr>
            <a:endParaRPr lang="pl-PL" dirty="0">
              <a:solidFill>
                <a:schemeClr val="tx1"/>
              </a:solidFill>
            </a:endParaRPr>
          </a:p>
        </p:txBody>
      </p:sp>
    </p:spTree>
    <p:extLst>
      <p:ext uri="{BB962C8B-B14F-4D97-AF65-F5344CB8AC3E}">
        <p14:creationId xmlns:p14="http://schemas.microsoft.com/office/powerpoint/2010/main" val="1470819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-zastosowanie-</a:t>
            </a:r>
          </a:p>
        </p:txBody>
      </p:sp>
      <p:sp>
        <p:nvSpPr>
          <p:cNvPr id="3" name="Symbol zastępczy zawartości 2"/>
          <p:cNvSpPr>
            <a:spLocks noGrp="1"/>
          </p:cNvSpPr>
          <p:nvPr>
            <p:ph idx="1"/>
          </p:nvPr>
        </p:nvSpPr>
        <p:spPr/>
        <p:txBody>
          <a:bodyPr/>
          <a:lstStyle/>
          <a:p>
            <a:r>
              <a:rPr lang="pl-PL" dirty="0"/>
              <a:t>Dokonywanie </a:t>
            </a:r>
            <a:r>
              <a:rPr lang="pl-PL" b="1" dirty="0">
                <a:solidFill>
                  <a:srgbClr val="002060"/>
                </a:solidFill>
              </a:rPr>
              <a:t>czynności prawnych</a:t>
            </a:r>
          </a:p>
          <a:p>
            <a:r>
              <a:rPr lang="pl-PL" dirty="0"/>
              <a:t>Art. 750 </a:t>
            </a:r>
            <a:r>
              <a:rPr lang="pl-PL" dirty="0">
                <a:sym typeface="Wingdings" pitchFamily="2" charset="2"/>
              </a:rPr>
              <a:t> d</a:t>
            </a:r>
            <a:r>
              <a:rPr lang="pl-PL" dirty="0"/>
              <a:t>o umów </a:t>
            </a:r>
            <a:r>
              <a:rPr lang="pl-PL" b="1" dirty="0"/>
              <a:t>o świadczenie usług</a:t>
            </a:r>
            <a:r>
              <a:rPr lang="pl-PL" dirty="0"/>
              <a:t>, </a:t>
            </a:r>
            <a:r>
              <a:rPr lang="pl-PL" dirty="0">
                <a:solidFill>
                  <a:srgbClr val="FF0000"/>
                </a:solidFill>
              </a:rPr>
              <a:t>które </a:t>
            </a:r>
            <a:r>
              <a:rPr lang="pl-PL" u="sng" dirty="0">
                <a:solidFill>
                  <a:srgbClr val="FF0000"/>
                </a:solidFill>
              </a:rPr>
              <a:t>nie</a:t>
            </a:r>
            <a:r>
              <a:rPr lang="pl-PL" dirty="0">
                <a:solidFill>
                  <a:srgbClr val="FF0000"/>
                </a:solidFill>
              </a:rPr>
              <a:t> są uregulowane innymi przepisami</a:t>
            </a:r>
            <a:r>
              <a:rPr lang="pl-PL" dirty="0"/>
              <a:t>, stosuje się odpowiednio przepisy o zleceniu (</a:t>
            </a:r>
            <a:r>
              <a:rPr lang="pl-PL" dirty="0">
                <a:sym typeface="Wingdings" pitchFamily="2" charset="2"/>
              </a:rPr>
              <a:t> </a:t>
            </a:r>
            <a:r>
              <a:rPr lang="pl-PL" dirty="0">
                <a:solidFill>
                  <a:srgbClr val="002060"/>
                </a:solidFill>
                <a:sym typeface="Wingdings" pitchFamily="2" charset="2"/>
              </a:rPr>
              <a:t>umowy nienazwane</a:t>
            </a:r>
            <a:r>
              <a:rPr lang="pl-PL" dirty="0">
                <a:sym typeface="Wingdings" pitchFamily="2" charset="2"/>
              </a:rPr>
              <a:t>)</a:t>
            </a:r>
            <a:endParaRPr lang="pl-PL" dirty="0"/>
          </a:p>
          <a:p>
            <a:endParaRPr lang="pl-PL" dirty="0"/>
          </a:p>
          <a:p>
            <a:endParaRPr lang="pl-PL" dirty="0"/>
          </a:p>
        </p:txBody>
      </p:sp>
    </p:spTree>
    <p:extLst>
      <p:ext uri="{BB962C8B-B14F-4D97-AF65-F5344CB8AC3E}">
        <p14:creationId xmlns:p14="http://schemas.microsoft.com/office/powerpoint/2010/main" val="780332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476672"/>
            <a:ext cx="8229600" cy="1143000"/>
          </a:xfrm>
        </p:spPr>
        <p:txBody>
          <a:bodyPr>
            <a:normAutofit fontScale="90000"/>
          </a:bodyPr>
          <a:lstStyle/>
          <a:p>
            <a:r>
              <a:rPr lang="pl-PL" dirty="0"/>
              <a:t>Umowa zlecenia</a:t>
            </a:r>
            <a:br>
              <a:rPr lang="pl-PL" dirty="0"/>
            </a:br>
            <a:r>
              <a:rPr lang="pl-PL" dirty="0"/>
              <a:t>a prowadzenie cudzych spraw bez zlecenia</a:t>
            </a:r>
          </a:p>
        </p:txBody>
      </p:sp>
      <p:sp>
        <p:nvSpPr>
          <p:cNvPr id="3" name="Symbol zastępczy zawartości 2"/>
          <p:cNvSpPr>
            <a:spLocks noGrp="1"/>
          </p:cNvSpPr>
          <p:nvPr>
            <p:ph idx="1"/>
          </p:nvPr>
        </p:nvSpPr>
        <p:spPr>
          <a:xfrm>
            <a:off x="179512" y="1844824"/>
            <a:ext cx="8733656" cy="5184576"/>
          </a:xfrm>
        </p:spPr>
        <p:txBody>
          <a:bodyPr/>
          <a:lstStyle/>
          <a:p>
            <a:endParaRPr lang="pl-PL" dirty="0"/>
          </a:p>
          <a:p>
            <a:r>
              <a:rPr lang="pl-PL" dirty="0"/>
              <a:t>Prowadzenie cudzych spraw bez zlecenia – </a:t>
            </a:r>
            <a:r>
              <a:rPr lang="pl-PL" b="1" dirty="0"/>
              <a:t>pozaumowny</a:t>
            </a:r>
            <a:r>
              <a:rPr lang="pl-PL" dirty="0"/>
              <a:t> stosunek zobowiązaniowy, polegający na tym, że jedna strona (</a:t>
            </a:r>
            <a:r>
              <a:rPr lang="pl-PL" b="1" i="1" dirty="0" err="1">
                <a:solidFill>
                  <a:srgbClr val="002060"/>
                </a:solidFill>
              </a:rPr>
              <a:t>negotiorum</a:t>
            </a:r>
            <a:r>
              <a:rPr lang="pl-PL" b="1" i="1" dirty="0">
                <a:solidFill>
                  <a:srgbClr val="002060"/>
                </a:solidFill>
              </a:rPr>
              <a:t> gestor</a:t>
            </a:r>
            <a:r>
              <a:rPr lang="pl-PL" dirty="0"/>
              <a:t>) </a:t>
            </a:r>
            <a:r>
              <a:rPr lang="pl-PL" b="1" dirty="0"/>
              <a:t>mimo braku podstawy prawnej </a:t>
            </a:r>
            <a:r>
              <a:rPr lang="pl-PL" dirty="0"/>
              <a:t>prowadzi sprawy drugiej strony, poprzez dokonywanie na jej rzecz </a:t>
            </a:r>
            <a:r>
              <a:rPr lang="pl-PL" b="1" dirty="0"/>
              <a:t>czynności faktycznych </a:t>
            </a:r>
            <a:r>
              <a:rPr lang="pl-PL" dirty="0"/>
              <a:t>lub </a:t>
            </a:r>
            <a:r>
              <a:rPr lang="pl-PL" b="1" dirty="0"/>
              <a:t>prawnych</a:t>
            </a:r>
          </a:p>
        </p:txBody>
      </p:sp>
    </p:spTree>
    <p:extLst>
      <p:ext uri="{BB962C8B-B14F-4D97-AF65-F5344CB8AC3E}">
        <p14:creationId xmlns:p14="http://schemas.microsoft.com/office/powerpoint/2010/main" val="3454943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a prowadzenie cudzych spraw bez zlecenia</a:t>
            </a:r>
          </a:p>
        </p:txBody>
      </p:sp>
      <p:sp>
        <p:nvSpPr>
          <p:cNvPr id="3" name="Symbol zastępczy zawartości 2"/>
          <p:cNvSpPr>
            <a:spLocks noGrp="1"/>
          </p:cNvSpPr>
          <p:nvPr>
            <p:ph idx="1"/>
          </p:nvPr>
        </p:nvSpPr>
        <p:spPr>
          <a:xfrm>
            <a:off x="539552" y="1772816"/>
            <a:ext cx="8229600" cy="4525963"/>
          </a:xfrm>
        </p:spPr>
        <p:txBody>
          <a:bodyPr>
            <a:normAutofit fontScale="47500" lnSpcReduction="20000"/>
          </a:bodyPr>
          <a:lstStyle/>
          <a:p>
            <a:r>
              <a:rPr lang="pl-PL" dirty="0"/>
              <a:t>Stosunek prowadzenia cudzych spraw bez zlecenia powstaje </a:t>
            </a:r>
            <a:r>
              <a:rPr lang="pl-PL" b="1" i="1" dirty="0"/>
              <a:t>ex lege</a:t>
            </a:r>
            <a:r>
              <a:rPr lang="pl-PL" i="1" dirty="0"/>
              <a:t> </a:t>
            </a:r>
            <a:r>
              <a:rPr lang="pl-PL" dirty="0"/>
              <a:t>(= z mocy samego prawa)</a:t>
            </a:r>
            <a:r>
              <a:rPr lang="pl-PL" i="1" dirty="0"/>
              <a:t>, </a:t>
            </a:r>
            <a:r>
              <a:rPr lang="pl-PL" dirty="0"/>
              <a:t>kiedy działanie osoby prowadzącej cudze sprawy bez zlecenia odpowiada przesłankom z art. 752 KC</a:t>
            </a:r>
          </a:p>
          <a:p>
            <a:r>
              <a:rPr lang="pl-PL" dirty="0"/>
              <a:t>pozaumowny stosunek prawny - zdarzeniem kreującym ten stosunek obligacyjny nie jest czynność prawna (w szczególności – umowa) ale sytuacja faktyczna</a:t>
            </a:r>
          </a:p>
          <a:p>
            <a:endParaRPr lang="pl-PL" dirty="0"/>
          </a:p>
          <a:p>
            <a:pPr marL="0" indent="0">
              <a:buNone/>
            </a:pPr>
            <a:r>
              <a:rPr lang="pl-PL" b="1" dirty="0"/>
              <a:t>Art. 752. Istota prowadzenia cudzych spraw bez zlecenia - </a:t>
            </a:r>
            <a:r>
              <a:rPr lang="pl-PL" b="1" i="1" dirty="0" err="1"/>
              <a:t>negotiorum</a:t>
            </a:r>
            <a:r>
              <a:rPr lang="pl-PL" b="1" i="1" dirty="0"/>
              <a:t> gestio </a:t>
            </a:r>
          </a:p>
          <a:p>
            <a:pPr marL="0" indent="0">
              <a:buNone/>
            </a:pPr>
            <a:r>
              <a:rPr lang="pl-PL" dirty="0"/>
              <a:t>Kto bez zlecenia prowadzi cudzą sprawę, powinien działać z </a:t>
            </a:r>
            <a:r>
              <a:rPr lang="pl-PL" b="1" dirty="0">
                <a:solidFill>
                  <a:srgbClr val="002060"/>
                </a:solidFill>
              </a:rPr>
              <a:t>korzyścią</a:t>
            </a:r>
            <a:r>
              <a:rPr lang="pl-PL" dirty="0">
                <a:solidFill>
                  <a:srgbClr val="002060"/>
                </a:solidFill>
              </a:rPr>
              <a:t> </a:t>
            </a:r>
            <a:r>
              <a:rPr lang="pl-PL" dirty="0"/>
              <a:t>osoby, której sprawę prowadzi, i </a:t>
            </a:r>
            <a:r>
              <a:rPr lang="pl-PL" b="1" dirty="0">
                <a:solidFill>
                  <a:srgbClr val="002060"/>
                </a:solidFill>
              </a:rPr>
              <a:t>zgodnie z jej prawdopodobną wolą</a:t>
            </a:r>
            <a:r>
              <a:rPr lang="pl-PL" dirty="0"/>
              <a:t>, a przy prowadzeniu sprawy obowiązany jest zachowywać </a:t>
            </a:r>
            <a:r>
              <a:rPr lang="pl-PL" b="1" dirty="0">
                <a:solidFill>
                  <a:srgbClr val="002060"/>
                </a:solidFill>
              </a:rPr>
              <a:t>należytą staranność</a:t>
            </a:r>
            <a:r>
              <a:rPr lang="pl-PL" dirty="0"/>
              <a:t>. </a:t>
            </a:r>
          </a:p>
          <a:p>
            <a:pPr marL="0" indent="0">
              <a:buNone/>
            </a:pPr>
            <a:r>
              <a:rPr lang="pl-PL" dirty="0"/>
              <a:t>Do powstania pozaumownego stosunku prawnego - </a:t>
            </a:r>
            <a:r>
              <a:rPr lang="pl-PL" b="1" dirty="0"/>
              <a:t>prowadzenia cudzych spraw bez zlecenia </a:t>
            </a:r>
            <a:r>
              <a:rPr lang="pl-PL" dirty="0"/>
              <a:t>dojdzie kiedy:</a:t>
            </a:r>
          </a:p>
          <a:p>
            <a:pPr>
              <a:buFont typeface="Wingdings" panose="05000000000000000000" pitchFamily="2" charset="2"/>
              <a:buChar char="ü"/>
            </a:pPr>
            <a:r>
              <a:rPr lang="pl-PL" i="1" dirty="0" err="1"/>
              <a:t>negotiorum</a:t>
            </a:r>
            <a:r>
              <a:rPr lang="pl-PL" i="1" dirty="0"/>
              <a:t> gestor</a:t>
            </a:r>
            <a:r>
              <a:rPr lang="pl-PL" dirty="0"/>
              <a:t> prowadzi ma sprawę cudzą zgodnie z prawdopodobną wolą osoby, na której rzecz działa (</a:t>
            </a:r>
            <a:r>
              <a:rPr lang="pl-PL" i="1" dirty="0"/>
              <a:t>dominus </a:t>
            </a:r>
            <a:r>
              <a:rPr lang="pl-PL" i="1" dirty="0" err="1"/>
              <a:t>negotii</a:t>
            </a:r>
            <a:r>
              <a:rPr lang="pl-PL" i="1" dirty="0"/>
              <a:t>)</a:t>
            </a:r>
            <a:r>
              <a:rPr lang="pl-PL" dirty="0"/>
              <a:t> </a:t>
            </a:r>
          </a:p>
          <a:p>
            <a:pPr>
              <a:buFont typeface="Wingdings" panose="05000000000000000000" pitchFamily="2" charset="2"/>
              <a:buChar char="ü"/>
            </a:pPr>
            <a:r>
              <a:rPr lang="pl-PL" i="1" dirty="0" err="1"/>
              <a:t>negotiorum</a:t>
            </a:r>
            <a:r>
              <a:rPr lang="pl-PL" i="1" dirty="0"/>
              <a:t> gestor</a:t>
            </a:r>
            <a:r>
              <a:rPr lang="pl-PL" dirty="0"/>
              <a:t> prowadzi ma sprawę cudzą z zachowaniem należytej staranności</a:t>
            </a:r>
          </a:p>
          <a:p>
            <a:pPr marL="0" indent="0">
              <a:buNone/>
            </a:pPr>
            <a:endParaRPr lang="pl-PL" dirty="0"/>
          </a:p>
          <a:p>
            <a:pPr marL="0" indent="0">
              <a:buNone/>
            </a:pPr>
            <a:r>
              <a:rPr lang="pl-PL" b="1" dirty="0"/>
              <a:t>Art. 754. Skutki prowadzenia sprawy wbrew woli zainteresowanego </a:t>
            </a:r>
          </a:p>
          <a:p>
            <a:pPr marL="0" indent="0">
              <a:buNone/>
            </a:pPr>
            <a:r>
              <a:rPr lang="pl-PL" dirty="0"/>
              <a:t>Kto prowadzi cudzą sprawę </a:t>
            </a:r>
            <a:r>
              <a:rPr lang="pl-PL" b="1" dirty="0">
                <a:solidFill>
                  <a:srgbClr val="002060"/>
                </a:solidFill>
              </a:rPr>
              <a:t>wbrew wiadomej mu woli osoby, której sprawę prowadzi</a:t>
            </a:r>
            <a:r>
              <a:rPr lang="pl-PL" dirty="0"/>
              <a:t>, nie może żądać zwrotu poniesionych wydatków i odpowiedzialny jest za szkodę, </a:t>
            </a:r>
            <a:r>
              <a:rPr lang="pl-PL" dirty="0">
                <a:solidFill>
                  <a:srgbClr val="FF0000"/>
                </a:solidFill>
              </a:rPr>
              <a:t>chyba że wola tej osoby sprzeciwia się </a:t>
            </a:r>
            <a:r>
              <a:rPr lang="pl-PL" b="1" dirty="0">
                <a:solidFill>
                  <a:srgbClr val="FF0000"/>
                </a:solidFill>
              </a:rPr>
              <a:t>ustawie</a:t>
            </a:r>
            <a:r>
              <a:rPr lang="pl-PL" dirty="0">
                <a:solidFill>
                  <a:srgbClr val="FF0000"/>
                </a:solidFill>
              </a:rPr>
              <a:t> lub </a:t>
            </a:r>
            <a:r>
              <a:rPr lang="pl-PL" b="1" dirty="0">
                <a:solidFill>
                  <a:srgbClr val="FF0000"/>
                </a:solidFill>
              </a:rPr>
              <a:t>zasadom współżycia społecznego</a:t>
            </a:r>
            <a:r>
              <a:rPr lang="pl-PL" dirty="0"/>
              <a:t>. </a:t>
            </a:r>
          </a:p>
          <a:p>
            <a:endParaRPr lang="pl-PL" dirty="0"/>
          </a:p>
          <a:p>
            <a:endParaRPr lang="pl-PL" i="1" dirty="0"/>
          </a:p>
        </p:txBody>
      </p:sp>
    </p:spTree>
    <p:extLst>
      <p:ext uri="{BB962C8B-B14F-4D97-AF65-F5344CB8AC3E}">
        <p14:creationId xmlns:p14="http://schemas.microsoft.com/office/powerpoint/2010/main" val="208807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a prowadzenie cudzych spraw bez zlecenia</a:t>
            </a:r>
          </a:p>
        </p:txBody>
      </p:sp>
      <p:sp>
        <p:nvSpPr>
          <p:cNvPr id="3" name="Symbol zastępczy zawartości 2"/>
          <p:cNvSpPr>
            <a:spLocks noGrp="1"/>
          </p:cNvSpPr>
          <p:nvPr>
            <p:ph idx="1"/>
          </p:nvPr>
        </p:nvSpPr>
        <p:spPr>
          <a:xfrm>
            <a:off x="467544" y="2060848"/>
            <a:ext cx="8229600" cy="4525963"/>
          </a:xfrm>
        </p:spPr>
        <p:txBody>
          <a:bodyPr>
            <a:normAutofit fontScale="55000" lnSpcReduction="20000"/>
          </a:bodyPr>
          <a:lstStyle/>
          <a:p>
            <a:pPr marL="0" indent="0">
              <a:buNone/>
            </a:pPr>
            <a:r>
              <a:rPr lang="pl-PL" b="1" dirty="0"/>
              <a:t>Art. 753. Obowiązki osoby prowadzącej cudzą sprawę bez zlecenia </a:t>
            </a:r>
          </a:p>
          <a:p>
            <a:pPr marL="0" indent="0">
              <a:buNone/>
            </a:pPr>
            <a:r>
              <a:rPr lang="pl-PL" dirty="0"/>
              <a:t>§ 1. Prowadzący cudzą sprawę bez zlecenia powinien w miarę </a:t>
            </a:r>
            <a:r>
              <a:rPr lang="pl-PL" dirty="0">
                <a:solidFill>
                  <a:srgbClr val="002060"/>
                </a:solidFill>
              </a:rPr>
              <a:t>możności </a:t>
            </a:r>
            <a:r>
              <a:rPr lang="pl-PL" b="1" dirty="0">
                <a:solidFill>
                  <a:srgbClr val="002060"/>
                </a:solidFill>
              </a:rPr>
              <a:t>zawiadomić</a:t>
            </a:r>
            <a:r>
              <a:rPr lang="pl-PL" dirty="0">
                <a:solidFill>
                  <a:srgbClr val="002060"/>
                </a:solidFill>
              </a:rPr>
              <a:t> o tym osobę, której sprawę prowadzi</a:t>
            </a:r>
            <a:r>
              <a:rPr lang="pl-PL" dirty="0"/>
              <a:t>, i stosownie do okoliczności </a:t>
            </a:r>
            <a:r>
              <a:rPr lang="pl-PL" dirty="0">
                <a:solidFill>
                  <a:srgbClr val="002060"/>
                </a:solidFill>
              </a:rPr>
              <a:t>albo oczekiwać jej zleceń, albo prowadzić sprawę dopóty, dopóki osoba ta nie będzie mogła sama się nią zająć.</a:t>
            </a:r>
            <a:br>
              <a:rPr lang="pl-PL" dirty="0">
                <a:solidFill>
                  <a:srgbClr val="002060"/>
                </a:solidFill>
              </a:rPr>
            </a:br>
            <a:r>
              <a:rPr lang="pl-PL" dirty="0"/>
              <a:t>§ 2. Z czynności swych prowadzący cudzą sprawę powinien </a:t>
            </a:r>
            <a:r>
              <a:rPr lang="pl-PL" dirty="0">
                <a:solidFill>
                  <a:srgbClr val="002060"/>
                </a:solidFill>
              </a:rPr>
              <a:t>złożyć rachunek </a:t>
            </a:r>
            <a:r>
              <a:rPr lang="pl-PL" dirty="0"/>
              <a:t>oraz </a:t>
            </a:r>
            <a:r>
              <a:rPr lang="pl-PL" dirty="0">
                <a:solidFill>
                  <a:srgbClr val="002060"/>
                </a:solidFill>
              </a:rPr>
              <a:t>wydać wszystko, co przy prowadzeniu sprawy uzyskał dla osoby, której sprawę prowadzi</a:t>
            </a:r>
            <a:r>
              <a:rPr lang="pl-PL" dirty="0"/>
              <a:t>. </a:t>
            </a:r>
            <a:r>
              <a:rPr lang="pl-PL" dirty="0">
                <a:solidFill>
                  <a:srgbClr val="FF0000"/>
                </a:solidFill>
              </a:rPr>
              <a:t>Jeżeli działał zgodnie ze swoimi obowiązkami, może żądać zwrotu uzasadnionych wydatków i nakładów wraz z ustawowymi odsetkami oraz zwolnienia od zobowiązań, które zaciągnął przy prowadzeniu sprawy.</a:t>
            </a:r>
          </a:p>
          <a:p>
            <a:pPr marL="0" indent="0" algn="ctr">
              <a:buNone/>
            </a:pPr>
            <a:r>
              <a:rPr lang="pl-PL" dirty="0"/>
              <a:t>Skutki prawne </a:t>
            </a:r>
            <a:r>
              <a:rPr lang="pl-PL" b="1" u="sng" dirty="0"/>
              <a:t>prawidłowego</a:t>
            </a:r>
            <a:r>
              <a:rPr lang="pl-PL" dirty="0"/>
              <a:t> prowadzenia cudzych spraw bez zlecenia: </a:t>
            </a:r>
          </a:p>
          <a:p>
            <a:pPr>
              <a:buFont typeface="Wingdings" panose="05000000000000000000" pitchFamily="2" charset="2"/>
              <a:buChar char="ü"/>
            </a:pPr>
            <a:r>
              <a:rPr lang="pl-PL" i="1" dirty="0" err="1"/>
              <a:t>negotiorum</a:t>
            </a:r>
            <a:r>
              <a:rPr lang="pl-PL" i="1" dirty="0"/>
              <a:t> gestor </a:t>
            </a:r>
            <a:r>
              <a:rPr lang="pl-PL" dirty="0"/>
              <a:t>może żądać od osoby, której sprawę prowadzi,</a:t>
            </a:r>
            <a:r>
              <a:rPr lang="pl-PL" b="1" dirty="0"/>
              <a:t> zwrotu uzasadnionych wydatków i nakładów wraz z ustawowymi odsetkami </a:t>
            </a:r>
          </a:p>
          <a:p>
            <a:pPr>
              <a:buFont typeface="Wingdings" panose="05000000000000000000" pitchFamily="2" charset="2"/>
              <a:buChar char="ü"/>
            </a:pPr>
            <a:r>
              <a:rPr lang="pl-PL" i="1" dirty="0" err="1"/>
              <a:t>negotiorum</a:t>
            </a:r>
            <a:r>
              <a:rPr lang="pl-PL" i="1" dirty="0"/>
              <a:t> gestor </a:t>
            </a:r>
            <a:r>
              <a:rPr lang="pl-PL" dirty="0"/>
              <a:t>może żądać od osoby, której sprawę prowadzi </a:t>
            </a:r>
            <a:r>
              <a:rPr lang="pl-PL" b="1" dirty="0"/>
              <a:t>zwolnienia od zobowiązań, które zaciągnął przy prowadzeniu cudzej sprawy</a:t>
            </a:r>
            <a:r>
              <a:rPr lang="pl-PL" dirty="0"/>
              <a:t> </a:t>
            </a:r>
          </a:p>
          <a:p>
            <a:pPr>
              <a:buFont typeface="Wingdings" panose="05000000000000000000" pitchFamily="2" charset="2"/>
              <a:buChar char="ü"/>
            </a:pPr>
            <a:r>
              <a:rPr lang="pl-PL" i="1" dirty="0" err="1"/>
              <a:t>negotiorum</a:t>
            </a:r>
            <a:r>
              <a:rPr lang="pl-PL" i="1" dirty="0"/>
              <a:t> gestor</a:t>
            </a:r>
            <a:r>
              <a:rPr lang="pl-PL" dirty="0"/>
              <a:t> </a:t>
            </a:r>
            <a:r>
              <a:rPr lang="pl-PL" b="1" dirty="0"/>
              <a:t>nie nabywa prawa do wynagrodzenia</a:t>
            </a:r>
          </a:p>
          <a:p>
            <a:endParaRPr lang="pl-PL" dirty="0"/>
          </a:p>
        </p:txBody>
      </p:sp>
    </p:spTree>
    <p:extLst>
      <p:ext uri="{BB962C8B-B14F-4D97-AF65-F5344CB8AC3E}">
        <p14:creationId xmlns:p14="http://schemas.microsoft.com/office/powerpoint/2010/main" val="891693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a prowadzenie cudzych spraw bez zlecenia</a:t>
            </a:r>
          </a:p>
        </p:txBody>
      </p:sp>
      <p:sp>
        <p:nvSpPr>
          <p:cNvPr id="3" name="Symbol zastępczy zawartości 2"/>
          <p:cNvSpPr>
            <a:spLocks noGrp="1"/>
          </p:cNvSpPr>
          <p:nvPr>
            <p:ph idx="1"/>
          </p:nvPr>
        </p:nvSpPr>
        <p:spPr>
          <a:xfrm>
            <a:off x="395536" y="1772816"/>
            <a:ext cx="8229600" cy="4525963"/>
          </a:xfrm>
        </p:spPr>
        <p:txBody>
          <a:bodyPr>
            <a:normAutofit lnSpcReduction="10000"/>
          </a:bodyPr>
          <a:lstStyle/>
          <a:p>
            <a:pPr marL="0" indent="0">
              <a:buNone/>
            </a:pPr>
            <a:r>
              <a:rPr lang="pl-PL" b="1" dirty="0"/>
              <a:t>Art. 756. Skutki potwierdzenia zlecenia prowadzenia sprawy </a:t>
            </a:r>
          </a:p>
          <a:p>
            <a:pPr marL="0" indent="0">
              <a:buNone/>
            </a:pPr>
            <a:r>
              <a:rPr lang="pl-PL" b="1" dirty="0">
                <a:solidFill>
                  <a:srgbClr val="002060"/>
                </a:solidFill>
              </a:rPr>
              <a:t>Potwierdzenie</a:t>
            </a:r>
            <a:r>
              <a:rPr lang="pl-PL" dirty="0"/>
              <a:t> osoby, której sprawa była prowadzona, nadaje prowadzeniu sprawy skutki zlecenia.</a:t>
            </a:r>
          </a:p>
          <a:p>
            <a:pPr marL="0" indent="0">
              <a:buNone/>
            </a:pPr>
            <a:r>
              <a:rPr lang="pl-PL" dirty="0"/>
              <a:t> </a:t>
            </a:r>
            <a:r>
              <a:rPr lang="pl-PL" dirty="0">
                <a:sym typeface="Wingdings" pitchFamily="2" charset="2"/>
              </a:rPr>
              <a:t> jednostronna czynność prawna, działa z mocą wsteczną</a:t>
            </a:r>
          </a:p>
          <a:p>
            <a:pPr marL="0" indent="0">
              <a:buNone/>
            </a:pPr>
            <a:r>
              <a:rPr lang="pl-PL" dirty="0">
                <a:sym typeface="Wingdings" pitchFamily="2" charset="2"/>
              </a:rPr>
              <a:t> można </a:t>
            </a:r>
            <a:r>
              <a:rPr lang="pl-PL" dirty="0" err="1">
                <a:sym typeface="Wingdings" pitchFamily="2" charset="2"/>
              </a:rPr>
              <a:t>wtedymiędzy</a:t>
            </a:r>
            <a:r>
              <a:rPr lang="pl-PL" dirty="0">
                <a:sym typeface="Wingdings" pitchFamily="2" charset="2"/>
              </a:rPr>
              <a:t> innymi żądać wynagrodzenia</a:t>
            </a:r>
            <a:endParaRPr lang="pl-PL" dirty="0"/>
          </a:p>
          <a:p>
            <a:endParaRPr lang="pl-PL" dirty="0"/>
          </a:p>
        </p:txBody>
      </p:sp>
    </p:spTree>
    <p:extLst>
      <p:ext uri="{BB962C8B-B14F-4D97-AF65-F5344CB8AC3E}">
        <p14:creationId xmlns:p14="http://schemas.microsoft.com/office/powerpoint/2010/main" val="121297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-strony umowy-</a:t>
            </a:r>
          </a:p>
        </p:txBody>
      </p:sp>
      <p:sp>
        <p:nvSpPr>
          <p:cNvPr id="3" name="Symbol zastępczy zawartości 2"/>
          <p:cNvSpPr>
            <a:spLocks noGrp="1"/>
          </p:cNvSpPr>
          <p:nvPr>
            <p:ph idx="1"/>
          </p:nvPr>
        </p:nvSpPr>
        <p:spPr/>
        <p:txBody>
          <a:bodyPr/>
          <a:lstStyle/>
          <a:p>
            <a:r>
              <a:rPr lang="pl-PL" dirty="0"/>
              <a:t>Przyjmujący zlecenie (</a:t>
            </a:r>
            <a:r>
              <a:rPr lang="pl-PL" b="1" dirty="0">
                <a:solidFill>
                  <a:srgbClr val="002060"/>
                </a:solidFill>
              </a:rPr>
              <a:t>mandatariusz</a:t>
            </a:r>
            <a:r>
              <a:rPr lang="pl-PL" dirty="0"/>
              <a:t>)</a:t>
            </a:r>
          </a:p>
          <a:p>
            <a:r>
              <a:rPr lang="pl-PL" dirty="0"/>
              <a:t>Dający zlecenie (</a:t>
            </a:r>
            <a:r>
              <a:rPr lang="pl-PL" b="1" dirty="0">
                <a:solidFill>
                  <a:srgbClr val="002060"/>
                </a:solidFill>
              </a:rPr>
              <a:t>mandat</a:t>
            </a:r>
            <a:r>
              <a:rPr lang="pl-PL" dirty="0"/>
              <a:t>)</a:t>
            </a:r>
          </a:p>
          <a:p>
            <a:pPr algn="ctr"/>
            <a:r>
              <a:rPr lang="pl-PL" dirty="0"/>
              <a:t>Umowa </a:t>
            </a:r>
            <a:r>
              <a:rPr lang="pl-PL" b="1" dirty="0">
                <a:solidFill>
                  <a:srgbClr val="002060"/>
                </a:solidFill>
              </a:rPr>
              <a:t>uniwersalna</a:t>
            </a:r>
            <a:endParaRPr lang="pl-PL" dirty="0"/>
          </a:p>
          <a:p>
            <a:endParaRPr lang="pl-PL" dirty="0"/>
          </a:p>
        </p:txBody>
      </p:sp>
    </p:spTree>
    <p:extLst>
      <p:ext uri="{BB962C8B-B14F-4D97-AF65-F5344CB8AC3E}">
        <p14:creationId xmlns:p14="http://schemas.microsoft.com/office/powerpoint/2010/main" val="3556279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-przedmiot umowy-</a:t>
            </a:r>
          </a:p>
        </p:txBody>
      </p:sp>
      <p:sp>
        <p:nvSpPr>
          <p:cNvPr id="3" name="Symbol zastępczy zawartości 2"/>
          <p:cNvSpPr>
            <a:spLocks noGrp="1"/>
          </p:cNvSpPr>
          <p:nvPr>
            <p:ph idx="1"/>
          </p:nvPr>
        </p:nvSpPr>
        <p:spPr/>
        <p:txBody>
          <a:bodyPr>
            <a:normAutofit fontScale="85000" lnSpcReduction="10000"/>
          </a:bodyPr>
          <a:lstStyle/>
          <a:p>
            <a:r>
              <a:rPr lang="pl-PL" dirty="0"/>
              <a:t>Dokonywanie </a:t>
            </a:r>
            <a:r>
              <a:rPr lang="pl-PL" b="1" dirty="0"/>
              <a:t>czynności prawnych</a:t>
            </a:r>
            <a:r>
              <a:rPr lang="pl-PL" dirty="0"/>
              <a:t>:</a:t>
            </a:r>
          </a:p>
          <a:p>
            <a:pPr>
              <a:buFont typeface="Wingdings" pitchFamily="2" charset="2"/>
              <a:buChar char="ü"/>
            </a:pPr>
            <a:r>
              <a:rPr lang="pl-PL" dirty="0"/>
              <a:t>Materialnoprawnych (jednostronnych i dwustronnych)</a:t>
            </a:r>
          </a:p>
          <a:p>
            <a:pPr>
              <a:buFont typeface="Wingdings" pitchFamily="2" charset="2"/>
              <a:buChar char="ü"/>
            </a:pPr>
            <a:r>
              <a:rPr lang="pl-PL" dirty="0"/>
              <a:t>Podejmowanych przed organami stosującymi prawo (zwłaszcza - czynności procesowe, np. np. składanie pism procesowych)</a:t>
            </a:r>
          </a:p>
          <a:p>
            <a:r>
              <a:rPr lang="pl-PL" dirty="0"/>
              <a:t>Przedmiot umowy zlecenia powinien być z góry oznaczony.</a:t>
            </a:r>
          </a:p>
          <a:p>
            <a:r>
              <a:rPr lang="pl-PL" dirty="0"/>
              <a:t>Oznaczenie czynności prawnej może mieć charakter </a:t>
            </a:r>
            <a:r>
              <a:rPr lang="pl-PL" b="1" dirty="0"/>
              <a:t>indywidualny</a:t>
            </a:r>
            <a:r>
              <a:rPr lang="pl-PL" dirty="0"/>
              <a:t> (np. nabycie własności konkretnej, oznaczonej  nieruchomości) lub </a:t>
            </a:r>
            <a:r>
              <a:rPr lang="pl-PL" b="1" dirty="0"/>
              <a:t>rodzajowy </a:t>
            </a:r>
            <a:r>
              <a:rPr lang="pl-PL" dirty="0"/>
              <a:t>(np. zawieranie umów o pracę w imieniu dającego zlecenie)</a:t>
            </a:r>
          </a:p>
        </p:txBody>
      </p:sp>
    </p:spTree>
    <p:extLst>
      <p:ext uri="{BB962C8B-B14F-4D97-AF65-F5344CB8AC3E}">
        <p14:creationId xmlns:p14="http://schemas.microsoft.com/office/powerpoint/2010/main" val="246661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-zawarcie umowy-</a:t>
            </a:r>
          </a:p>
        </p:txBody>
      </p:sp>
      <p:sp>
        <p:nvSpPr>
          <p:cNvPr id="3" name="Symbol zastępczy zawartości 2"/>
          <p:cNvSpPr>
            <a:spLocks noGrp="1"/>
          </p:cNvSpPr>
          <p:nvPr>
            <p:ph idx="1"/>
          </p:nvPr>
        </p:nvSpPr>
        <p:spPr/>
        <p:txBody>
          <a:bodyPr>
            <a:normAutofit fontScale="77500" lnSpcReduction="20000"/>
          </a:bodyPr>
          <a:lstStyle/>
          <a:p>
            <a:r>
              <a:rPr lang="pl-PL" dirty="0"/>
              <a:t>Tryb zawarcia – co do zasady dowolny</a:t>
            </a:r>
          </a:p>
          <a:p>
            <a:pPr marL="0" indent="0">
              <a:buNone/>
            </a:pPr>
            <a:r>
              <a:rPr lang="pl-PL" b="1" dirty="0"/>
              <a:t>Art. 736. Odmowa przyjęcia zlecenia przez osobę zawodowo trudniącą się ich wykonywaniem </a:t>
            </a:r>
          </a:p>
          <a:p>
            <a:pPr marL="0" indent="0">
              <a:buNone/>
            </a:pPr>
            <a:r>
              <a:rPr lang="pl-PL" dirty="0"/>
              <a:t>Kto </a:t>
            </a:r>
            <a:r>
              <a:rPr lang="pl-PL" dirty="0">
                <a:solidFill>
                  <a:srgbClr val="002060"/>
                </a:solidFill>
              </a:rPr>
              <a:t>zawodowo</a:t>
            </a:r>
            <a:r>
              <a:rPr lang="pl-PL" dirty="0"/>
              <a:t> trudni się załatwianiem czynności dla drugich, </a:t>
            </a:r>
            <a:r>
              <a:rPr lang="pl-PL" dirty="0">
                <a:solidFill>
                  <a:srgbClr val="002060"/>
                </a:solidFill>
              </a:rPr>
              <a:t>powinien, jeżeli nie chce zlecenia przyjąć, zawiadomić o tym </a:t>
            </a:r>
            <a:r>
              <a:rPr lang="pl-PL" b="1" dirty="0">
                <a:solidFill>
                  <a:srgbClr val="002060"/>
                </a:solidFill>
              </a:rPr>
              <a:t>niezwłocznie</a:t>
            </a:r>
            <a:r>
              <a:rPr lang="pl-PL" dirty="0"/>
              <a:t> dającego zlecenie. Taki sam obowiązek ciąży na osobie, która dającemu zlecenie oświadczyła gotowość załatwiania czynności danego rodzaju. </a:t>
            </a:r>
          </a:p>
          <a:p>
            <a:r>
              <a:rPr lang="pl-PL" dirty="0"/>
              <a:t>Forma zawarcia – co do zasady – </a:t>
            </a:r>
            <a:r>
              <a:rPr lang="pl-PL" b="1" dirty="0"/>
              <a:t>dowolna</a:t>
            </a:r>
            <a:r>
              <a:rPr lang="pl-PL" dirty="0"/>
              <a:t>, </a:t>
            </a:r>
            <a:r>
              <a:rPr lang="pl-PL" dirty="0">
                <a:solidFill>
                  <a:srgbClr val="FF0000"/>
                </a:solidFill>
              </a:rPr>
              <a:t>jeśli jednak zlecenie obejmuje pełnomocnictwo do działania w imieniu i na rzecz zleceniodawcy, pełnomocnictwo powinno zostać udzielne w formie wymaganej dla ważności czynności prawnej, będącej przedmiotem zlecenia</a:t>
            </a:r>
          </a:p>
          <a:p>
            <a:endParaRPr lang="pl-PL" dirty="0"/>
          </a:p>
        </p:txBody>
      </p:sp>
    </p:spTree>
    <p:extLst>
      <p:ext uri="{BB962C8B-B14F-4D97-AF65-F5344CB8AC3E}">
        <p14:creationId xmlns:p14="http://schemas.microsoft.com/office/powerpoint/2010/main" val="2836444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-wykonanie umowy-</a:t>
            </a:r>
          </a:p>
        </p:txBody>
      </p:sp>
      <p:sp>
        <p:nvSpPr>
          <p:cNvPr id="3" name="Symbol zastępczy zawartości 2"/>
          <p:cNvSpPr>
            <a:spLocks noGrp="1"/>
          </p:cNvSpPr>
          <p:nvPr>
            <p:ph idx="1"/>
          </p:nvPr>
        </p:nvSpPr>
        <p:spPr/>
        <p:txBody>
          <a:bodyPr>
            <a:normAutofit fontScale="92500" lnSpcReduction="20000"/>
          </a:bodyPr>
          <a:lstStyle/>
          <a:p>
            <a:pPr marL="0" indent="0" algn="ctr">
              <a:buNone/>
            </a:pPr>
            <a:r>
              <a:rPr lang="pl-PL" dirty="0"/>
              <a:t>Działanie w charakterze: </a:t>
            </a:r>
          </a:p>
          <a:p>
            <a:pPr algn="ctr">
              <a:buFont typeface="Wingdings" panose="05000000000000000000" pitchFamily="2" charset="2"/>
              <a:buChar char="ü"/>
            </a:pPr>
            <a:r>
              <a:rPr lang="pl-PL" b="1" dirty="0">
                <a:solidFill>
                  <a:srgbClr val="FF0000"/>
                </a:solidFill>
              </a:rPr>
              <a:t>pełnomocnika</a:t>
            </a:r>
            <a:r>
              <a:rPr lang="pl-PL" dirty="0">
                <a:solidFill>
                  <a:srgbClr val="002060"/>
                </a:solidFill>
              </a:rPr>
              <a:t> </a:t>
            </a:r>
            <a:br>
              <a:rPr lang="pl-PL" dirty="0">
                <a:solidFill>
                  <a:srgbClr val="002060"/>
                </a:solidFill>
              </a:rPr>
            </a:br>
            <a:r>
              <a:rPr lang="pl-PL" dirty="0">
                <a:solidFill>
                  <a:srgbClr val="002060"/>
                </a:solidFill>
              </a:rPr>
              <a:t>(w imieniu i na rachunek zleceniodawcy)</a:t>
            </a:r>
            <a:r>
              <a:rPr lang="pl-PL" dirty="0"/>
              <a:t> </a:t>
            </a:r>
          </a:p>
          <a:p>
            <a:pPr marL="0" indent="0" algn="ctr">
              <a:buNone/>
            </a:pPr>
            <a:r>
              <a:rPr lang="pl-PL" dirty="0"/>
              <a:t>lub </a:t>
            </a:r>
          </a:p>
          <a:p>
            <a:pPr algn="ctr">
              <a:buFont typeface="Wingdings" panose="05000000000000000000" pitchFamily="2" charset="2"/>
              <a:buChar char="ü"/>
            </a:pPr>
            <a:r>
              <a:rPr lang="pl-PL" b="1" dirty="0">
                <a:solidFill>
                  <a:srgbClr val="7030A0"/>
                </a:solidFill>
              </a:rPr>
              <a:t>zastępcy pośredniego</a:t>
            </a:r>
            <a:r>
              <a:rPr lang="pl-PL" dirty="0">
                <a:solidFill>
                  <a:srgbClr val="002060"/>
                </a:solidFill>
              </a:rPr>
              <a:t> </a:t>
            </a:r>
          </a:p>
          <a:p>
            <a:pPr marL="0" indent="0" algn="ctr">
              <a:buNone/>
            </a:pPr>
            <a:r>
              <a:rPr lang="pl-PL" dirty="0">
                <a:solidFill>
                  <a:srgbClr val="002060"/>
                </a:solidFill>
              </a:rPr>
              <a:t>(we własnym imieniu, ale na rachunek zleceniodawcy – oznacza to, że skutki czynności prawnej nie wystąpią od razu po stronie zleceniodawcy, ale dopiero wtedy, gdy przyjmujący zlecenie je na niego przeniesie)</a:t>
            </a:r>
          </a:p>
        </p:txBody>
      </p:sp>
    </p:spTree>
    <p:extLst>
      <p:ext uri="{BB962C8B-B14F-4D97-AF65-F5344CB8AC3E}">
        <p14:creationId xmlns:p14="http://schemas.microsoft.com/office/powerpoint/2010/main" val="1683369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5121"/>
            <a:ext cx="8229600" cy="1143000"/>
          </a:xfrm>
        </p:spPr>
        <p:txBody>
          <a:bodyPr>
            <a:normAutofit/>
          </a:bodyPr>
          <a:lstStyle/>
          <a:p>
            <a:r>
              <a:rPr lang="pl-PL" sz="2400" dirty="0"/>
              <a:t>Umowa zlecenia</a:t>
            </a:r>
            <a:br>
              <a:rPr lang="pl-PL" sz="2400" dirty="0"/>
            </a:br>
            <a:r>
              <a:rPr lang="pl-PL" sz="2400" dirty="0"/>
              <a:t>-wykonanie umowy-</a:t>
            </a:r>
          </a:p>
        </p:txBody>
      </p:sp>
      <p:sp>
        <p:nvSpPr>
          <p:cNvPr id="3" name="Symbol zastępczy zawartości 2"/>
          <p:cNvSpPr>
            <a:spLocks noGrp="1"/>
          </p:cNvSpPr>
          <p:nvPr>
            <p:ph idx="1"/>
          </p:nvPr>
        </p:nvSpPr>
        <p:spPr>
          <a:xfrm>
            <a:off x="323528" y="908720"/>
            <a:ext cx="8229600" cy="5760640"/>
          </a:xfrm>
        </p:spPr>
        <p:txBody>
          <a:bodyPr>
            <a:normAutofit fontScale="32500" lnSpcReduction="20000"/>
          </a:bodyPr>
          <a:lstStyle/>
          <a:p>
            <a:pPr marL="0" indent="0">
              <a:buNone/>
            </a:pPr>
            <a:r>
              <a:rPr lang="pl-PL" sz="6000" b="1" dirty="0"/>
              <a:t>Art. 737. Przesłanki zmiany bez zgody zleceniodawcy sposobu wykonywania zlecenia </a:t>
            </a:r>
          </a:p>
          <a:p>
            <a:pPr marL="0" indent="0">
              <a:buNone/>
            </a:pPr>
            <a:r>
              <a:rPr lang="pl-PL" sz="6000" dirty="0"/>
              <a:t>Przyjmujący zlecenie może </a:t>
            </a:r>
            <a:r>
              <a:rPr lang="pl-PL" sz="6000" b="1" dirty="0"/>
              <a:t>bez uprzedniej zgody dającego zlecenie odstąpić od wskazanego przez niego sposobu wykonania zlecenia</a:t>
            </a:r>
            <a:r>
              <a:rPr lang="pl-PL" sz="6000" dirty="0"/>
              <a:t>, jeżeli </a:t>
            </a:r>
            <a:r>
              <a:rPr lang="pl-PL" sz="6000" dirty="0">
                <a:solidFill>
                  <a:srgbClr val="FF0000"/>
                </a:solidFill>
              </a:rPr>
              <a:t>nie ma możności uzyskania jego zgody, </a:t>
            </a:r>
            <a:r>
              <a:rPr lang="pl-PL" sz="6000" dirty="0"/>
              <a:t>a </a:t>
            </a:r>
            <a:r>
              <a:rPr lang="pl-PL" sz="6000" dirty="0">
                <a:solidFill>
                  <a:srgbClr val="FF0000"/>
                </a:solidFill>
              </a:rPr>
              <a:t>zachodzi uzasadniony powód do przypuszczenia, że dający zlecenie zgodziłby się na zmianę, gdyby wiedział o istniejącym stanie rzeczy. </a:t>
            </a:r>
          </a:p>
          <a:p>
            <a:pPr marL="0" indent="0">
              <a:buNone/>
            </a:pPr>
            <a:r>
              <a:rPr lang="pl-PL" sz="6000" b="1" dirty="0"/>
              <a:t>Art. 738. Wykonanie zlecenia przez osobę trzecią </a:t>
            </a:r>
          </a:p>
          <a:p>
            <a:pPr marL="0" indent="0">
              <a:buNone/>
            </a:pPr>
            <a:r>
              <a:rPr lang="pl-PL" sz="6000" dirty="0"/>
              <a:t>§ 1. Przyjmujący zlecenie może </a:t>
            </a:r>
            <a:r>
              <a:rPr lang="pl-PL" sz="6000" b="1" dirty="0"/>
              <a:t>powierzyć wykonanie zlecenia osobie trzeciej </a:t>
            </a:r>
            <a:r>
              <a:rPr lang="pl-PL" sz="6000" dirty="0">
                <a:solidFill>
                  <a:srgbClr val="FF0000"/>
                </a:solidFill>
                <a:effectLst>
                  <a:outerShdw blurRad="38100" dist="38100" dir="2700000" algn="tl">
                    <a:srgbClr val="000000">
                      <a:alpha val="43137"/>
                    </a:srgbClr>
                  </a:outerShdw>
                </a:effectLst>
              </a:rPr>
              <a:t>tylko wtedy</a:t>
            </a:r>
            <a:r>
              <a:rPr lang="pl-PL" sz="6000" dirty="0"/>
              <a:t>, gdy</a:t>
            </a:r>
          </a:p>
          <a:p>
            <a:pPr>
              <a:buFont typeface="Wingdings" panose="05000000000000000000" pitchFamily="2" charset="2"/>
              <a:buChar char="ü"/>
            </a:pPr>
            <a:r>
              <a:rPr lang="pl-PL" sz="6000" dirty="0"/>
              <a:t>wynika to  z </a:t>
            </a:r>
            <a:r>
              <a:rPr lang="pl-PL" sz="6000" b="1" dirty="0"/>
              <a:t>umowy</a:t>
            </a:r>
            <a:r>
              <a:rPr lang="pl-PL" sz="6000" dirty="0"/>
              <a:t> lub ze </a:t>
            </a:r>
            <a:r>
              <a:rPr lang="pl-PL" sz="6000" b="1" dirty="0"/>
              <a:t>zwyczaju</a:t>
            </a:r>
            <a:r>
              <a:rPr lang="pl-PL" sz="6000" dirty="0"/>
              <a:t> albo </a:t>
            </a:r>
          </a:p>
          <a:p>
            <a:pPr>
              <a:buFont typeface="Wingdings" panose="05000000000000000000" pitchFamily="2" charset="2"/>
              <a:buChar char="ü"/>
            </a:pPr>
            <a:r>
              <a:rPr lang="pl-PL" sz="6000" dirty="0"/>
              <a:t>gdy jest do tego zmuszony przez okoliczności. </a:t>
            </a:r>
          </a:p>
          <a:p>
            <a:pPr marL="0" indent="0">
              <a:buNone/>
            </a:pPr>
            <a:r>
              <a:rPr lang="pl-PL" sz="6000" dirty="0"/>
              <a:t>W wypadku takim obowiązany jest zawiadomić niezwłocznie dającego zlecenie o osobie i o miejscu zamieszkania swego zastępcy i w razie zawiadomienia odpowiedzialny jest tylko za brak należytej staranności w wyborze zastępcy.</a:t>
            </a:r>
            <a:br>
              <a:rPr lang="pl-PL" sz="6000" dirty="0"/>
            </a:br>
            <a:r>
              <a:rPr lang="pl-PL" sz="6000" dirty="0"/>
              <a:t>§ 2. Zastępca odpowiedzialny jest za wykonanie zlecenia także względem dającego zlecenie. Jeżeli przyjmujący zlecenie ponosi odpowiedzialność za czynności swego zastępcy jak za swoje własne czynności, ich odpowiedzialność jest solidarna.</a:t>
            </a:r>
          </a:p>
          <a:p>
            <a:endParaRPr lang="pl-PL" dirty="0"/>
          </a:p>
        </p:txBody>
      </p:sp>
    </p:spTree>
    <p:extLst>
      <p:ext uri="{BB962C8B-B14F-4D97-AF65-F5344CB8AC3E}">
        <p14:creationId xmlns:p14="http://schemas.microsoft.com/office/powerpoint/2010/main" val="2261756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Umowy o świadczenie usług</a:t>
            </a:r>
          </a:p>
        </p:txBody>
      </p:sp>
      <p:sp>
        <p:nvSpPr>
          <p:cNvPr id="3" name="Symbol zastępczy zawartości 2"/>
          <p:cNvSpPr>
            <a:spLocks noGrp="1"/>
          </p:cNvSpPr>
          <p:nvPr>
            <p:ph idx="1"/>
          </p:nvPr>
        </p:nvSpPr>
        <p:spPr/>
        <p:txBody>
          <a:bodyPr>
            <a:normAutofit lnSpcReduction="10000"/>
          </a:bodyPr>
          <a:lstStyle/>
          <a:p>
            <a:pPr algn="just"/>
            <a:r>
              <a:rPr lang="pl-PL" dirty="0"/>
              <a:t>Umowy o świadczenie usług są źródłem stosunku zobowiązaniowego, w którym dłużnik zobowiązuje się do wykonania na rzecz wierzyciela określonej </a:t>
            </a:r>
            <a:r>
              <a:rPr lang="pl-PL" b="1" dirty="0">
                <a:solidFill>
                  <a:srgbClr val="C00000"/>
                </a:solidFill>
              </a:rPr>
              <a:t>usługi</a:t>
            </a:r>
          </a:p>
          <a:p>
            <a:pPr marL="0" indent="0" algn="ctr">
              <a:buNone/>
            </a:pPr>
            <a:r>
              <a:rPr lang="pl-PL" b="1" dirty="0">
                <a:solidFill>
                  <a:srgbClr val="C00000"/>
                </a:solidFill>
              </a:rPr>
              <a:t>Usługa </a:t>
            </a:r>
          </a:p>
          <a:p>
            <a:pPr>
              <a:buFont typeface="Wingdings" pitchFamily="2" charset="2"/>
              <a:buChar char="ü"/>
            </a:pPr>
            <a:r>
              <a:rPr lang="pl-PL" b="1" dirty="0">
                <a:solidFill>
                  <a:srgbClr val="002060"/>
                </a:solidFill>
              </a:rPr>
              <a:t>świadczenie</a:t>
            </a:r>
            <a:r>
              <a:rPr lang="pl-PL" dirty="0"/>
              <a:t>, do którego zobowiązany jest dłużnik</a:t>
            </a:r>
          </a:p>
          <a:p>
            <a:pPr>
              <a:buFont typeface="Wingdings" pitchFamily="2" charset="2"/>
              <a:buChar char="ü"/>
            </a:pPr>
            <a:r>
              <a:rPr lang="pl-PL" dirty="0"/>
              <a:t>świadczenie dłużnika powinno polegać na </a:t>
            </a:r>
            <a:r>
              <a:rPr lang="pl-PL" b="1" dirty="0">
                <a:solidFill>
                  <a:srgbClr val="002060"/>
                </a:solidFill>
              </a:rPr>
              <a:t>działaniu </a:t>
            </a:r>
            <a:r>
              <a:rPr lang="pl-PL" b="1" i="1" dirty="0"/>
              <a:t>(</a:t>
            </a:r>
            <a:r>
              <a:rPr lang="pl-PL" b="1" i="1" dirty="0" err="1"/>
              <a:t>facere</a:t>
            </a:r>
            <a:r>
              <a:rPr lang="pl-PL" b="1" i="1" dirty="0"/>
              <a:t>)</a:t>
            </a:r>
          </a:p>
          <a:p>
            <a:pPr>
              <a:buFont typeface="Wingdings" pitchFamily="2" charset="2"/>
              <a:buChar char="ü"/>
            </a:pPr>
            <a:endParaRPr lang="pl-PL" b="1" dirty="0">
              <a:solidFill>
                <a:srgbClr val="002060"/>
              </a:solidFill>
            </a:endParaRPr>
          </a:p>
        </p:txBody>
      </p:sp>
    </p:spTree>
    <p:extLst>
      <p:ext uri="{BB962C8B-B14F-4D97-AF65-F5344CB8AC3E}">
        <p14:creationId xmlns:p14="http://schemas.microsoft.com/office/powerpoint/2010/main" val="2444783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31D5D5-2B1F-4BF9-8ED9-539B17CC2FF0}"/>
              </a:ext>
            </a:extLst>
          </p:cNvPr>
          <p:cNvSpPr>
            <a:spLocks noGrp="1"/>
          </p:cNvSpPr>
          <p:nvPr>
            <p:ph type="title"/>
          </p:nvPr>
        </p:nvSpPr>
        <p:spPr/>
        <p:txBody>
          <a:bodyPr>
            <a:normAutofit fontScale="90000"/>
          </a:bodyPr>
          <a:lstStyle/>
          <a:p>
            <a:r>
              <a:rPr lang="pl-PL" dirty="0"/>
              <a:t>Umowa zlecenia</a:t>
            </a:r>
            <a:br>
              <a:rPr lang="pl-PL" dirty="0"/>
            </a:br>
            <a:r>
              <a:rPr lang="pl-PL" dirty="0"/>
              <a:t>-wykonanie umowy-</a:t>
            </a:r>
          </a:p>
        </p:txBody>
      </p:sp>
      <p:sp>
        <p:nvSpPr>
          <p:cNvPr id="3" name="Symbol zastępczy zawartości 2">
            <a:extLst>
              <a:ext uri="{FF2B5EF4-FFF2-40B4-BE49-F238E27FC236}">
                <a16:creationId xmlns:a16="http://schemas.microsoft.com/office/drawing/2014/main" id="{7746E06C-2055-4775-B661-7F218C49C33C}"/>
              </a:ext>
            </a:extLst>
          </p:cNvPr>
          <p:cNvSpPr>
            <a:spLocks noGrp="1"/>
          </p:cNvSpPr>
          <p:nvPr>
            <p:ph idx="1"/>
          </p:nvPr>
        </p:nvSpPr>
        <p:spPr/>
        <p:txBody>
          <a:bodyPr>
            <a:normAutofit fontScale="77500" lnSpcReduction="20000"/>
          </a:bodyPr>
          <a:lstStyle/>
          <a:p>
            <a:pPr marL="0" indent="0">
              <a:buNone/>
            </a:pPr>
            <a:r>
              <a:rPr lang="pl-PL" b="1" dirty="0"/>
              <a:t>Art. 740. Obowiązki zleceniobiorcy </a:t>
            </a:r>
          </a:p>
          <a:p>
            <a:pPr marL="0" indent="0">
              <a:buNone/>
            </a:pPr>
            <a:r>
              <a:rPr lang="pl-PL" dirty="0"/>
              <a:t>Przyjmujący zlecenie powinien udzielać dającemu zlecenie </a:t>
            </a:r>
            <a:r>
              <a:rPr lang="pl-PL" b="1" dirty="0"/>
              <a:t>potrzebnych wiadomości o przebiegu sprawy</a:t>
            </a:r>
            <a:r>
              <a:rPr lang="pl-PL" dirty="0"/>
              <a:t>, a po wykonaniu zlecenia lub po wcześniejszym rozwiązaniu umowy złożyć mu </a:t>
            </a:r>
            <a:r>
              <a:rPr lang="pl-PL" b="1" dirty="0"/>
              <a:t>sprawozdanie</a:t>
            </a:r>
            <a:r>
              <a:rPr lang="pl-PL" dirty="0"/>
              <a:t>. Powinien mu </a:t>
            </a:r>
            <a:r>
              <a:rPr lang="pl-PL" b="1" dirty="0"/>
              <a:t>wydać wszystko</a:t>
            </a:r>
            <a:r>
              <a:rPr lang="pl-PL" dirty="0"/>
              <a:t>, co przy wykonaniu zlecenia dla niego uzyskał, chociażby w imieniu własnym</a:t>
            </a:r>
          </a:p>
          <a:p>
            <a:pPr marL="0" indent="0">
              <a:buNone/>
            </a:pPr>
            <a:r>
              <a:rPr lang="pl-PL" b="1" dirty="0"/>
              <a:t>Art. 741. Zakaz używania rzeczy zleceniodawcy </a:t>
            </a:r>
          </a:p>
          <a:p>
            <a:pPr marL="0" indent="0">
              <a:buNone/>
            </a:pPr>
            <a:r>
              <a:rPr lang="pl-PL" dirty="0"/>
              <a:t>Przyjmującemu zlecenie </a:t>
            </a:r>
            <a:r>
              <a:rPr lang="pl-PL" b="1" dirty="0"/>
              <a:t>nie wolno używać we własnym interesie rzeczy i pieniędzy dającego zlecenie</a:t>
            </a:r>
            <a:r>
              <a:rPr lang="pl-PL" dirty="0"/>
              <a:t>. Od sum pieniężnych zatrzymanych ponad potrzebę wynikającą z wykonywania zlecenia powinien płacić dającemu zlecenie odsetki ustawowe. </a:t>
            </a:r>
          </a:p>
          <a:p>
            <a:endParaRPr lang="pl-PL" dirty="0"/>
          </a:p>
        </p:txBody>
      </p:sp>
    </p:spTree>
    <p:extLst>
      <p:ext uri="{BB962C8B-B14F-4D97-AF65-F5344CB8AC3E}">
        <p14:creationId xmlns:p14="http://schemas.microsoft.com/office/powerpoint/2010/main" val="1939884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-wykonanie umowy-</a:t>
            </a:r>
          </a:p>
        </p:txBody>
      </p:sp>
      <p:sp>
        <p:nvSpPr>
          <p:cNvPr id="3" name="Symbol zastępczy zawartości 2"/>
          <p:cNvSpPr>
            <a:spLocks noGrp="1"/>
          </p:cNvSpPr>
          <p:nvPr>
            <p:ph idx="1"/>
          </p:nvPr>
        </p:nvSpPr>
        <p:spPr/>
        <p:txBody>
          <a:bodyPr>
            <a:normAutofit fontScale="62500" lnSpcReduction="20000"/>
          </a:bodyPr>
          <a:lstStyle/>
          <a:p>
            <a:endParaRPr lang="pl-PL" dirty="0"/>
          </a:p>
          <a:p>
            <a:pPr marL="0" indent="0">
              <a:buNone/>
            </a:pPr>
            <a:r>
              <a:rPr lang="pl-PL" b="1" dirty="0"/>
              <a:t>Art. 742. Zwrot wydatków i zwolnienie z zobowiązań</a:t>
            </a:r>
          </a:p>
          <a:p>
            <a:pPr marL="0" indent="0">
              <a:buNone/>
            </a:pPr>
            <a:r>
              <a:rPr lang="pl-PL" dirty="0"/>
              <a:t>Dający zlecenie powinien </a:t>
            </a:r>
            <a:r>
              <a:rPr lang="pl-PL" b="1" dirty="0"/>
              <a:t>zwrócić przyjmującemu zlecenie wydatki, które ten poczynił w celu należytego wykonania zlecenia, wraz z odsetkami ustawowymi</a:t>
            </a:r>
            <a:r>
              <a:rPr lang="pl-PL" dirty="0"/>
              <a:t>; powinien również </a:t>
            </a:r>
            <a:r>
              <a:rPr lang="pl-PL" b="1" dirty="0"/>
              <a:t>zwolnić przyjmującego zlecenie od zobowiązań, które ten w powyższym celu zaciągnął w imieniu własnym</a:t>
            </a:r>
            <a:r>
              <a:rPr lang="pl-PL" dirty="0"/>
              <a:t>.</a:t>
            </a:r>
          </a:p>
          <a:p>
            <a:pPr marL="0" indent="0">
              <a:buNone/>
            </a:pPr>
            <a:endParaRPr lang="pl-PL" dirty="0"/>
          </a:p>
          <a:p>
            <a:pPr marL="0" indent="0">
              <a:buNone/>
            </a:pPr>
            <a:r>
              <a:rPr lang="pl-PL" b="1" dirty="0"/>
              <a:t>Art. 743. Udzielenie zaliczki na żądanie</a:t>
            </a:r>
          </a:p>
          <a:p>
            <a:pPr marL="0" indent="0">
              <a:buNone/>
            </a:pPr>
            <a:r>
              <a:rPr lang="pl-PL" dirty="0"/>
              <a:t>Jeżeli wykonanie zlecenia wymaga </a:t>
            </a:r>
            <a:r>
              <a:rPr lang="pl-PL" b="1" dirty="0"/>
              <a:t>wydatków</a:t>
            </a:r>
            <a:r>
              <a:rPr lang="pl-PL" dirty="0"/>
              <a:t>, dający zlecenie powinien na żądanie przyjmującego udzielić mu odpowiedniej </a:t>
            </a:r>
            <a:r>
              <a:rPr lang="pl-PL" b="1" dirty="0"/>
              <a:t>zaliczki</a:t>
            </a:r>
            <a:r>
              <a:rPr lang="pl-PL" dirty="0"/>
              <a:t>.</a:t>
            </a:r>
          </a:p>
          <a:p>
            <a:pPr marL="0" indent="0">
              <a:buNone/>
            </a:pPr>
            <a:endParaRPr lang="pl-PL" dirty="0"/>
          </a:p>
          <a:p>
            <a:pPr marL="0" indent="0">
              <a:buNone/>
            </a:pPr>
            <a:r>
              <a:rPr lang="pl-PL" b="1" dirty="0"/>
              <a:t>Art. 744. Termin płatności wynagrodzenia</a:t>
            </a:r>
          </a:p>
          <a:p>
            <a:pPr marL="0" indent="0">
              <a:buNone/>
            </a:pPr>
            <a:r>
              <a:rPr lang="pl-PL" dirty="0"/>
              <a:t>W razie odpłatnego zlecenia wynagrodzenie należy się przyjmującemu dopiero po wykonaniu zlecenia, chyba że co innego wynika z umowy lub z przepisów szczególnych.</a:t>
            </a:r>
          </a:p>
          <a:p>
            <a:endParaRPr lang="pl-PL" dirty="0"/>
          </a:p>
        </p:txBody>
      </p:sp>
    </p:spTree>
    <p:extLst>
      <p:ext uri="{BB962C8B-B14F-4D97-AF65-F5344CB8AC3E}">
        <p14:creationId xmlns:p14="http://schemas.microsoft.com/office/powerpoint/2010/main" val="2595386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normAutofit/>
          </a:bodyPr>
          <a:lstStyle/>
          <a:p>
            <a:r>
              <a:rPr lang="pl-PL" sz="2800" dirty="0"/>
              <a:t>Umowa zlecenia</a:t>
            </a:r>
            <a:br>
              <a:rPr lang="pl-PL" sz="2800" dirty="0"/>
            </a:br>
            <a:r>
              <a:rPr lang="pl-PL" sz="2800" dirty="0"/>
              <a:t>-wygaśnięcie umowy-</a:t>
            </a:r>
          </a:p>
        </p:txBody>
      </p:sp>
      <p:sp>
        <p:nvSpPr>
          <p:cNvPr id="3" name="Symbol zastępczy zawartości 2"/>
          <p:cNvSpPr>
            <a:spLocks noGrp="1"/>
          </p:cNvSpPr>
          <p:nvPr>
            <p:ph idx="1"/>
          </p:nvPr>
        </p:nvSpPr>
        <p:spPr>
          <a:xfrm>
            <a:off x="467544" y="980728"/>
            <a:ext cx="8229600" cy="5544616"/>
          </a:xfrm>
        </p:spPr>
        <p:txBody>
          <a:bodyPr>
            <a:normAutofit fontScale="32500" lnSpcReduction="20000"/>
          </a:bodyPr>
          <a:lstStyle/>
          <a:p>
            <a:endParaRPr lang="pl-PL" sz="6800" dirty="0"/>
          </a:p>
          <a:p>
            <a:pPr marL="0" indent="0">
              <a:buNone/>
            </a:pPr>
            <a:r>
              <a:rPr lang="pl-PL" sz="6800" dirty="0"/>
              <a:t>Art. 746</a:t>
            </a:r>
            <a:r>
              <a:rPr lang="pl-PL" sz="6800" b="1" dirty="0"/>
              <a:t>. Wypowiedzenie zlecenia przez strony</a:t>
            </a:r>
          </a:p>
          <a:p>
            <a:pPr marL="0" indent="0">
              <a:buNone/>
            </a:pPr>
            <a:r>
              <a:rPr lang="pl-PL" sz="6800" dirty="0"/>
              <a:t>§ 1. </a:t>
            </a:r>
            <a:r>
              <a:rPr lang="pl-PL" sz="6800" dirty="0">
                <a:solidFill>
                  <a:srgbClr val="002060"/>
                </a:solidFill>
              </a:rPr>
              <a:t>Dający zlecenie może je wypowiedzieć </a:t>
            </a:r>
            <a:r>
              <a:rPr lang="pl-PL" sz="6800" b="1" dirty="0">
                <a:solidFill>
                  <a:srgbClr val="002060"/>
                </a:solidFill>
              </a:rPr>
              <a:t>w każdym czasie</a:t>
            </a:r>
            <a:r>
              <a:rPr lang="pl-PL" sz="6800" dirty="0"/>
              <a:t>. Powinien jednak </a:t>
            </a:r>
            <a:r>
              <a:rPr lang="pl-PL" sz="6800" dirty="0">
                <a:solidFill>
                  <a:srgbClr val="FF0000"/>
                </a:solidFill>
              </a:rPr>
              <a:t>zwrócić</a:t>
            </a:r>
            <a:r>
              <a:rPr lang="pl-PL" sz="6800" dirty="0"/>
              <a:t> przyjmującemu zlecenie </a:t>
            </a:r>
            <a:r>
              <a:rPr lang="pl-PL" sz="6800" dirty="0">
                <a:solidFill>
                  <a:srgbClr val="FF0000"/>
                </a:solidFill>
              </a:rPr>
              <a:t>wydatki</a:t>
            </a:r>
            <a:r>
              <a:rPr lang="pl-PL" sz="6800" dirty="0"/>
              <a:t>, które ten poczynił w celu należytego wykonania zlecenia; w razie </a:t>
            </a:r>
            <a:r>
              <a:rPr lang="pl-PL" sz="6800" dirty="0">
                <a:solidFill>
                  <a:srgbClr val="FF0000"/>
                </a:solidFill>
              </a:rPr>
              <a:t>odpłatnego zlecenia</a:t>
            </a:r>
            <a:r>
              <a:rPr lang="pl-PL" sz="6800" dirty="0"/>
              <a:t> obowiązany jest uiścić przyjmującemu zlecenie </a:t>
            </a:r>
            <a:r>
              <a:rPr lang="pl-PL" sz="6800" dirty="0">
                <a:solidFill>
                  <a:srgbClr val="FF0000"/>
                </a:solidFill>
              </a:rPr>
              <a:t>część wynagrodzenia </a:t>
            </a:r>
            <a:r>
              <a:rPr lang="pl-PL" sz="6800" dirty="0"/>
              <a:t>odpowiadającą jego dotychczasowym czynnościom, a jeżeli </a:t>
            </a:r>
            <a:r>
              <a:rPr lang="pl-PL" sz="6800" dirty="0">
                <a:solidFill>
                  <a:srgbClr val="FF0000"/>
                </a:solidFill>
              </a:rPr>
              <a:t>wypowiedzenie nastąpiło bez ważnego powodu, powinien także naprawić szkodę.</a:t>
            </a:r>
          </a:p>
          <a:p>
            <a:pPr marL="0" indent="0">
              <a:buNone/>
            </a:pPr>
            <a:r>
              <a:rPr lang="pl-PL" sz="6800" dirty="0"/>
              <a:t>§ 2. </a:t>
            </a:r>
            <a:r>
              <a:rPr lang="pl-PL" sz="6800" dirty="0">
                <a:solidFill>
                  <a:srgbClr val="002060"/>
                </a:solidFill>
              </a:rPr>
              <a:t>Przyjmujący zlecenie może je wypowiedzieć </a:t>
            </a:r>
            <a:r>
              <a:rPr lang="pl-PL" sz="6800" b="1" dirty="0">
                <a:solidFill>
                  <a:srgbClr val="002060"/>
                </a:solidFill>
              </a:rPr>
              <a:t>w każdym czasie</a:t>
            </a:r>
            <a:r>
              <a:rPr lang="pl-PL" sz="6800" dirty="0"/>
              <a:t>. Jednakże gdy zlecenie jest </a:t>
            </a:r>
            <a:r>
              <a:rPr lang="pl-PL" sz="6800" dirty="0">
                <a:solidFill>
                  <a:srgbClr val="FF0000"/>
                </a:solidFill>
              </a:rPr>
              <a:t>odpłatne</a:t>
            </a:r>
            <a:r>
              <a:rPr lang="pl-PL" sz="6800" dirty="0"/>
              <a:t>, a wypowiedzenie nastąpiło </a:t>
            </a:r>
            <a:r>
              <a:rPr lang="pl-PL" sz="6800" dirty="0">
                <a:solidFill>
                  <a:srgbClr val="FF0000"/>
                </a:solidFill>
              </a:rPr>
              <a:t>bez ważnego powodu</a:t>
            </a:r>
            <a:r>
              <a:rPr lang="pl-PL" sz="6800" dirty="0"/>
              <a:t>, przyjmujący zlecenie jest odpowiedzialny za szkodę.</a:t>
            </a:r>
          </a:p>
          <a:p>
            <a:pPr marL="0" indent="0">
              <a:buNone/>
            </a:pPr>
            <a:r>
              <a:rPr lang="pl-PL" sz="6800" dirty="0">
                <a:solidFill>
                  <a:srgbClr val="FF0000"/>
                </a:solidFill>
              </a:rPr>
              <a:t>§ 3. Nie można zrzec się z góry uprawnienia do wypowiedzenia zlecenia </a:t>
            </a:r>
            <a:r>
              <a:rPr lang="pl-PL" sz="6800" b="1" dirty="0">
                <a:solidFill>
                  <a:srgbClr val="FF0000"/>
                </a:solidFill>
              </a:rPr>
              <a:t>z ważnych powodów.</a:t>
            </a:r>
            <a:endParaRPr lang="pl-PL" sz="6800" dirty="0"/>
          </a:p>
          <a:p>
            <a:r>
              <a:rPr lang="pl-PL" sz="6800" dirty="0"/>
              <a:t>zagwarantowanie każdej ze stron możliwości natychmiastowego rozwiązania zlecenia w przypadku </a:t>
            </a:r>
            <a:r>
              <a:rPr lang="pl-PL" sz="6800" b="1" dirty="0"/>
              <a:t>utraty zaufania </a:t>
            </a:r>
            <a:r>
              <a:rPr lang="pl-PL" sz="6800" dirty="0"/>
              <a:t>do drugiej strony lub z innych </a:t>
            </a:r>
            <a:r>
              <a:rPr lang="pl-PL" sz="6800" b="1" dirty="0"/>
              <a:t>ważnych powodów</a:t>
            </a:r>
            <a:r>
              <a:rPr lang="pl-PL" sz="6800" dirty="0"/>
              <a:t>. </a:t>
            </a:r>
          </a:p>
        </p:txBody>
      </p:sp>
    </p:spTree>
    <p:extLst>
      <p:ext uri="{BB962C8B-B14F-4D97-AF65-F5344CB8AC3E}">
        <p14:creationId xmlns:p14="http://schemas.microsoft.com/office/powerpoint/2010/main" val="3031835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2BC9D6-4F5E-4576-B1C4-F657A456FF14}"/>
              </a:ext>
            </a:extLst>
          </p:cNvPr>
          <p:cNvSpPr>
            <a:spLocks noGrp="1"/>
          </p:cNvSpPr>
          <p:nvPr>
            <p:ph type="title"/>
          </p:nvPr>
        </p:nvSpPr>
        <p:spPr/>
        <p:txBody>
          <a:bodyPr>
            <a:normAutofit fontScale="90000"/>
          </a:bodyPr>
          <a:lstStyle/>
          <a:p>
            <a:r>
              <a:rPr lang="pl-PL" dirty="0"/>
              <a:t>Umowa zlecenia</a:t>
            </a:r>
            <a:br>
              <a:rPr lang="pl-PL" dirty="0"/>
            </a:br>
            <a:r>
              <a:rPr lang="pl-PL" dirty="0"/>
              <a:t>-wygaśnięcie umowy-</a:t>
            </a:r>
          </a:p>
        </p:txBody>
      </p:sp>
      <p:sp>
        <p:nvSpPr>
          <p:cNvPr id="3" name="Symbol zastępczy zawartości 2">
            <a:extLst>
              <a:ext uri="{FF2B5EF4-FFF2-40B4-BE49-F238E27FC236}">
                <a16:creationId xmlns:a16="http://schemas.microsoft.com/office/drawing/2014/main" id="{0D038B2E-547B-432D-AD65-14ECDE6077E7}"/>
              </a:ext>
            </a:extLst>
          </p:cNvPr>
          <p:cNvSpPr>
            <a:spLocks noGrp="1"/>
          </p:cNvSpPr>
          <p:nvPr>
            <p:ph idx="1"/>
          </p:nvPr>
        </p:nvSpPr>
        <p:spPr/>
        <p:txBody>
          <a:bodyPr>
            <a:normAutofit fontScale="55000" lnSpcReduction="20000"/>
          </a:bodyPr>
          <a:lstStyle/>
          <a:p>
            <a:pPr marL="0" indent="0">
              <a:buNone/>
            </a:pPr>
            <a:r>
              <a:rPr lang="pl-PL" dirty="0"/>
              <a:t>Art. 747. </a:t>
            </a:r>
            <a:r>
              <a:rPr lang="pl-PL" b="1" dirty="0"/>
              <a:t>Śmierć </a:t>
            </a:r>
            <a:r>
              <a:rPr lang="pl-PL" b="1" dirty="0">
                <a:solidFill>
                  <a:srgbClr val="FF0000"/>
                </a:solidFill>
              </a:rPr>
              <a:t>zleceniodawcy</a:t>
            </a:r>
            <a:r>
              <a:rPr lang="pl-PL" b="1" dirty="0"/>
              <a:t> </a:t>
            </a:r>
            <a:r>
              <a:rPr lang="pl-PL" dirty="0"/>
              <a:t>a trwanie umowy</a:t>
            </a:r>
          </a:p>
          <a:p>
            <a:pPr marL="0" indent="0">
              <a:buNone/>
            </a:pPr>
            <a:r>
              <a:rPr lang="pl-PL" u="sng" dirty="0">
                <a:solidFill>
                  <a:srgbClr val="002060"/>
                </a:solidFill>
              </a:rPr>
              <a:t>W braku odmiennej umowy </a:t>
            </a:r>
            <a:r>
              <a:rPr lang="pl-PL" dirty="0">
                <a:solidFill>
                  <a:srgbClr val="002060"/>
                </a:solidFill>
              </a:rPr>
              <a:t>zlecenie </a:t>
            </a:r>
            <a:r>
              <a:rPr lang="pl-PL" dirty="0">
                <a:solidFill>
                  <a:srgbClr val="FF0000"/>
                </a:solidFill>
              </a:rPr>
              <a:t>nie</a:t>
            </a:r>
            <a:r>
              <a:rPr lang="pl-PL" dirty="0">
                <a:solidFill>
                  <a:srgbClr val="002060"/>
                </a:solidFill>
              </a:rPr>
              <a:t> wygasa ani wskutek śmierci </a:t>
            </a:r>
            <a:r>
              <a:rPr lang="pl-PL" b="1" dirty="0">
                <a:solidFill>
                  <a:srgbClr val="002060"/>
                </a:solidFill>
              </a:rPr>
              <a:t>dającego zlecenie</a:t>
            </a:r>
            <a:r>
              <a:rPr lang="pl-PL" dirty="0">
                <a:solidFill>
                  <a:srgbClr val="002060"/>
                </a:solidFill>
              </a:rPr>
              <a:t>, ani wskutek utraty przez niego zdolności do czynności prawnych</a:t>
            </a:r>
            <a:r>
              <a:rPr lang="pl-PL" dirty="0"/>
              <a:t>. Jeżeli jednak, zgodnie z umową, zlecenie wygasło, przyjmujący zlecenie powinien, gdyby z przerwania powierzonych mu czynności mogła wyniknąć szkoda, prowadzić te czynności nadal, dopóki spadkobierca albo przedstawiciel ustawowy dającego zlecenie nie będzie mógł zarządzić inaczej.</a:t>
            </a:r>
          </a:p>
          <a:p>
            <a:pPr>
              <a:buFont typeface="Wingdings" panose="05000000000000000000" pitchFamily="2" charset="2"/>
              <a:buChar char="ü"/>
            </a:pPr>
            <a:r>
              <a:rPr lang="pl-PL" dirty="0"/>
              <a:t>w przypadku śmierci/utraty zdolności do czynności prawnych </a:t>
            </a:r>
            <a:r>
              <a:rPr lang="pl-PL" b="1" dirty="0"/>
              <a:t>zleceniodawcy</a:t>
            </a:r>
            <a:r>
              <a:rPr lang="pl-PL" dirty="0"/>
              <a:t>, </a:t>
            </a:r>
            <a:br>
              <a:rPr lang="pl-PL" dirty="0"/>
            </a:br>
            <a:r>
              <a:rPr lang="pl-PL" u="sng" dirty="0"/>
              <a:t>w braku odmiennej umowy</a:t>
            </a:r>
            <a:r>
              <a:rPr lang="pl-PL" dirty="0"/>
              <a:t>, </a:t>
            </a:r>
            <a:r>
              <a:rPr lang="pl-PL" b="1" dirty="0"/>
              <a:t>zlecenie nie wygasa</a:t>
            </a:r>
          </a:p>
          <a:p>
            <a:pPr>
              <a:buFont typeface="Wingdings" panose="05000000000000000000" pitchFamily="2" charset="2"/>
              <a:buChar char="ü"/>
            </a:pPr>
            <a:r>
              <a:rPr lang="pl-PL" dirty="0"/>
              <a:t>w miejsce zleceniodawcy (gdy umrze) wchodzą spadkobiercy, lub zastępować go będzie przedstawiciel ustawowy (w przypadku utraty zdolności do czynności prawnych) </a:t>
            </a:r>
          </a:p>
          <a:p>
            <a:pPr marL="0" indent="0">
              <a:buNone/>
            </a:pPr>
            <a:r>
              <a:rPr lang="pl-PL" dirty="0"/>
              <a:t>Art. 748. </a:t>
            </a:r>
            <a:r>
              <a:rPr lang="pl-PL" b="1" dirty="0"/>
              <a:t>Śmierć </a:t>
            </a:r>
            <a:r>
              <a:rPr lang="pl-PL" b="1" dirty="0">
                <a:solidFill>
                  <a:srgbClr val="FF0000"/>
                </a:solidFill>
              </a:rPr>
              <a:t>zleceniobiorcy</a:t>
            </a:r>
            <a:r>
              <a:rPr lang="pl-PL" b="1" dirty="0"/>
              <a:t> </a:t>
            </a:r>
            <a:r>
              <a:rPr lang="pl-PL" dirty="0"/>
              <a:t>i wygaśnięcie umowy</a:t>
            </a:r>
          </a:p>
          <a:p>
            <a:pPr marL="0" indent="0">
              <a:buNone/>
            </a:pPr>
            <a:r>
              <a:rPr lang="pl-PL" dirty="0">
                <a:solidFill>
                  <a:srgbClr val="002060"/>
                </a:solidFill>
              </a:rPr>
              <a:t>W braku odmiennej umowy zlecenie wygasa wskutek śmierci </a:t>
            </a:r>
            <a:r>
              <a:rPr lang="pl-PL" b="1" dirty="0">
                <a:solidFill>
                  <a:srgbClr val="002060"/>
                </a:solidFill>
              </a:rPr>
              <a:t>przyjmującego zlecenie </a:t>
            </a:r>
            <a:r>
              <a:rPr lang="pl-PL" dirty="0">
                <a:solidFill>
                  <a:srgbClr val="002060"/>
                </a:solidFill>
              </a:rPr>
              <a:t>albo wskutek utraty przez niego pełnej zdolności do czynności prawnych.</a:t>
            </a:r>
          </a:p>
          <a:p>
            <a:pPr>
              <a:buFont typeface="Wingdings" panose="05000000000000000000" pitchFamily="2" charset="2"/>
              <a:buChar char="ü"/>
            </a:pPr>
            <a:r>
              <a:rPr lang="pl-PL" dirty="0"/>
              <a:t>śmierć lub utrata pełnej zdolności do czynności prawnych przez </a:t>
            </a:r>
            <a:r>
              <a:rPr lang="pl-PL" b="1" dirty="0"/>
              <a:t>przyjmującego zlecenie</a:t>
            </a:r>
            <a:r>
              <a:rPr lang="pl-PL" dirty="0"/>
              <a:t>  (inaczej, niż w przypadku dającego zlecenie)</a:t>
            </a:r>
            <a:r>
              <a:rPr lang="pl-PL" dirty="0">
                <a:sym typeface="Wingdings" panose="05000000000000000000" pitchFamily="2" charset="2"/>
              </a:rPr>
              <a:t></a:t>
            </a:r>
            <a:r>
              <a:rPr lang="pl-PL" dirty="0"/>
              <a:t>wygaśnięcie zlecenia </a:t>
            </a:r>
          </a:p>
        </p:txBody>
      </p:sp>
    </p:spTree>
    <p:extLst>
      <p:ext uri="{BB962C8B-B14F-4D97-AF65-F5344CB8AC3E}">
        <p14:creationId xmlns:p14="http://schemas.microsoft.com/office/powerpoint/2010/main" val="1063135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zlecenia</a:t>
            </a:r>
            <a:br>
              <a:rPr lang="pl-PL" dirty="0"/>
            </a:br>
            <a:r>
              <a:rPr lang="pl-PL" dirty="0"/>
              <a:t>-terminy przedawnienia-</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a:t> Art. 751. Przedawnienie roszczeń o wynagrodzenie, </a:t>
            </a:r>
          </a:p>
          <a:p>
            <a:r>
              <a:rPr lang="pl-PL" dirty="0"/>
              <a:t>Z upływem lat dwóch przedawniają się:</a:t>
            </a:r>
          </a:p>
          <a:p>
            <a:pPr>
              <a:buFont typeface="Wingdings" pitchFamily="2" charset="2"/>
              <a:buChar char="ü"/>
            </a:pPr>
            <a:r>
              <a:rPr lang="pl-PL" dirty="0"/>
              <a:t>1) roszczenia o wynagrodzenie za spełnione czynności i o zwrot poniesionych wydatków przysługujące osobom, które stale lub w zakresie działalności przedsiębiorstwa trudnią się czynnościami danego rodzaju; to samo dotyczy roszczeń z tytułu zaliczek udzielonych tym osobom;</a:t>
            </a:r>
          </a:p>
          <a:p>
            <a:pPr>
              <a:buFont typeface="Wingdings" pitchFamily="2" charset="2"/>
              <a:buChar char="ü"/>
            </a:pPr>
            <a:r>
              <a:rPr lang="pl-PL" dirty="0"/>
              <a:t>2) roszczenia z tytułu utrzymania, pielęgnowania, wychowania lub nauki, jeżeli przysługują osobom trudniącym się zawodowo takimi czynnościami albo osobom utrzymującym zakłady na ten cel przeznaczone.</a:t>
            </a:r>
          </a:p>
        </p:txBody>
      </p:sp>
    </p:spTree>
    <p:extLst>
      <p:ext uri="{BB962C8B-B14F-4D97-AF65-F5344CB8AC3E}">
        <p14:creationId xmlns:p14="http://schemas.microsoft.com/office/powerpoint/2010/main" val="1220700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o dzieło</a:t>
            </a:r>
          </a:p>
        </p:txBody>
      </p:sp>
      <p:sp>
        <p:nvSpPr>
          <p:cNvPr id="3" name="Symbol zastępczy zawartości 2"/>
          <p:cNvSpPr>
            <a:spLocks noGrp="1"/>
          </p:cNvSpPr>
          <p:nvPr>
            <p:ph idx="1"/>
          </p:nvPr>
        </p:nvSpPr>
        <p:spPr/>
        <p:txBody>
          <a:bodyPr/>
          <a:lstStyle/>
          <a:p>
            <a:pPr marL="0" indent="0">
              <a:buNone/>
            </a:pPr>
            <a:r>
              <a:rPr lang="pl-PL" b="1" dirty="0"/>
              <a:t>Art. 627. Istota umowy o dzieło </a:t>
            </a:r>
          </a:p>
          <a:p>
            <a:pPr marL="0" indent="0" algn="just">
              <a:buNone/>
            </a:pPr>
            <a:r>
              <a:rPr lang="pl-PL" dirty="0"/>
              <a:t>Przez umowę o dzieło </a:t>
            </a:r>
            <a:r>
              <a:rPr lang="pl-PL" b="1" dirty="0">
                <a:solidFill>
                  <a:srgbClr val="00B0F0"/>
                </a:solidFill>
              </a:rPr>
              <a:t>przyjmujący zamówienie </a:t>
            </a:r>
            <a:r>
              <a:rPr lang="pl-PL" dirty="0"/>
              <a:t>zobowiązuje się do </a:t>
            </a:r>
            <a:r>
              <a:rPr lang="pl-PL" dirty="0">
                <a:solidFill>
                  <a:srgbClr val="00B0F0"/>
                </a:solidFill>
              </a:rPr>
              <a:t>wykonania oznaczonego dzieła</a:t>
            </a:r>
            <a:r>
              <a:rPr lang="pl-PL" dirty="0"/>
              <a:t>, a </a:t>
            </a:r>
            <a:r>
              <a:rPr lang="pl-PL" b="1" dirty="0">
                <a:solidFill>
                  <a:srgbClr val="002060"/>
                </a:solidFill>
              </a:rPr>
              <a:t>zamawiający</a:t>
            </a:r>
            <a:r>
              <a:rPr lang="pl-PL" dirty="0"/>
              <a:t> do </a:t>
            </a:r>
            <a:r>
              <a:rPr lang="pl-PL" dirty="0">
                <a:solidFill>
                  <a:srgbClr val="002060"/>
                </a:solidFill>
              </a:rPr>
              <a:t>zapłaty </a:t>
            </a:r>
            <a:r>
              <a:rPr lang="pl-PL" dirty="0">
                <a:solidFill>
                  <a:srgbClr val="FF0000"/>
                </a:solidFill>
              </a:rPr>
              <a:t>wynagrodzenia</a:t>
            </a:r>
            <a:r>
              <a:rPr lang="pl-PL" dirty="0">
                <a:solidFill>
                  <a:srgbClr val="002060"/>
                </a:solidFill>
              </a:rPr>
              <a:t>. </a:t>
            </a:r>
          </a:p>
          <a:p>
            <a:endParaRPr lang="pl-PL" dirty="0"/>
          </a:p>
        </p:txBody>
      </p:sp>
    </p:spTree>
    <p:extLst>
      <p:ext uri="{BB962C8B-B14F-4D97-AF65-F5344CB8AC3E}">
        <p14:creationId xmlns:p14="http://schemas.microsoft.com/office/powerpoint/2010/main" val="3514296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o dzieło</a:t>
            </a:r>
          </a:p>
        </p:txBody>
      </p:sp>
      <p:sp>
        <p:nvSpPr>
          <p:cNvPr id="3" name="Symbol zastępczy zawartości 2"/>
          <p:cNvSpPr>
            <a:spLocks noGrp="1"/>
          </p:cNvSpPr>
          <p:nvPr>
            <p:ph idx="1"/>
          </p:nvPr>
        </p:nvSpPr>
        <p:spPr>
          <a:xfrm>
            <a:off x="395536" y="1628800"/>
            <a:ext cx="8229600" cy="4525963"/>
          </a:xfrm>
        </p:spPr>
        <p:txBody>
          <a:bodyPr>
            <a:normAutofit lnSpcReduction="10000"/>
          </a:bodyPr>
          <a:lstStyle/>
          <a:p>
            <a:r>
              <a:rPr lang="pl-PL" dirty="0"/>
              <a:t>Celem jest osiągnięcie z góry zamierzonego, określonego, konkretnego stanu rzeczy</a:t>
            </a:r>
          </a:p>
          <a:p>
            <a:pPr algn="ctr"/>
            <a:r>
              <a:rPr lang="pl-PL" dirty="0"/>
              <a:t>Może polegać na: </a:t>
            </a:r>
          </a:p>
          <a:p>
            <a:pPr>
              <a:buFont typeface="Wingdings" pitchFamily="2" charset="2"/>
              <a:buChar char="ü"/>
            </a:pPr>
            <a:r>
              <a:rPr lang="pl-PL" dirty="0"/>
              <a:t>stworzeniu czegoś, co w chwili zawarcia umowy jeszcze nie istnieje (np. uszycie sukni ślubnej)</a:t>
            </a:r>
          </a:p>
          <a:p>
            <a:pPr>
              <a:buFont typeface="Wingdings" pitchFamily="2" charset="2"/>
              <a:buChar char="ü"/>
            </a:pPr>
            <a:r>
              <a:rPr lang="pl-PL" dirty="0"/>
              <a:t>zmianie określonego stanu rzeczy (np. skrócenie spodni)</a:t>
            </a:r>
          </a:p>
          <a:p>
            <a:pPr marL="0" indent="0" algn="ctr">
              <a:buNone/>
            </a:pPr>
            <a:r>
              <a:rPr lang="pl-PL" dirty="0">
                <a:sym typeface="Wingdings" pitchFamily="2" charset="2"/>
              </a:rPr>
              <a:t> istotny jest proces wytworzenia</a:t>
            </a:r>
            <a:endParaRPr lang="pl-PL" dirty="0"/>
          </a:p>
        </p:txBody>
      </p:sp>
    </p:spTree>
    <p:extLst>
      <p:ext uri="{BB962C8B-B14F-4D97-AF65-F5344CB8AC3E}">
        <p14:creationId xmlns:p14="http://schemas.microsoft.com/office/powerpoint/2010/main" val="2830026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o dzieło</a:t>
            </a:r>
          </a:p>
        </p:txBody>
      </p:sp>
      <p:sp>
        <p:nvSpPr>
          <p:cNvPr id="3" name="Symbol zastępczy zawartości 2"/>
          <p:cNvSpPr>
            <a:spLocks noGrp="1"/>
          </p:cNvSpPr>
          <p:nvPr>
            <p:ph idx="1"/>
          </p:nvPr>
        </p:nvSpPr>
        <p:spPr/>
        <p:txBody>
          <a:bodyPr/>
          <a:lstStyle/>
          <a:p>
            <a:pPr marL="0" indent="0" algn="ctr">
              <a:buNone/>
            </a:pPr>
            <a:r>
              <a:rPr lang="pl-PL" dirty="0"/>
              <a:t>Przedmiot świadczenia </a:t>
            </a:r>
            <a:r>
              <a:rPr lang="pl-PL" dirty="0">
                <a:sym typeface="Wingdings" panose="05000000000000000000" pitchFamily="2" charset="2"/>
              </a:rPr>
              <a:t></a:t>
            </a:r>
          </a:p>
          <a:p>
            <a:pPr marL="0" indent="0" algn="ctr">
              <a:buNone/>
            </a:pPr>
            <a:r>
              <a:rPr lang="pl-PL" dirty="0"/>
              <a:t>wytworzenie </a:t>
            </a:r>
            <a:r>
              <a:rPr lang="pl-PL" b="1" dirty="0">
                <a:solidFill>
                  <a:srgbClr val="002060"/>
                </a:solidFill>
              </a:rPr>
              <a:t>dzieła</a:t>
            </a:r>
            <a:r>
              <a:rPr lang="pl-PL" dirty="0"/>
              <a:t> w następstwie działań przyjmującego zamówienie</a:t>
            </a:r>
          </a:p>
        </p:txBody>
      </p:sp>
    </p:spTree>
    <p:extLst>
      <p:ext uri="{BB962C8B-B14F-4D97-AF65-F5344CB8AC3E}">
        <p14:creationId xmlns:p14="http://schemas.microsoft.com/office/powerpoint/2010/main" val="3429928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endParaRPr lang="pl-PL" dirty="0"/>
          </a:p>
        </p:txBody>
      </p:sp>
      <p:sp>
        <p:nvSpPr>
          <p:cNvPr id="3" name="Symbol zastępczy zawartości 2"/>
          <p:cNvSpPr>
            <a:spLocks noGrp="1"/>
          </p:cNvSpPr>
          <p:nvPr>
            <p:ph idx="1"/>
          </p:nvPr>
        </p:nvSpPr>
        <p:spPr/>
        <p:txBody>
          <a:bodyPr>
            <a:normAutofit fontScale="92500" lnSpcReduction="20000"/>
          </a:bodyPr>
          <a:lstStyle/>
          <a:p>
            <a:pPr algn="ctr"/>
            <a:r>
              <a:rPr lang="pl-PL" dirty="0"/>
              <a:t>Czym jest </a:t>
            </a:r>
            <a:r>
              <a:rPr lang="pl-PL" b="1" dirty="0">
                <a:solidFill>
                  <a:srgbClr val="002060"/>
                </a:solidFill>
              </a:rPr>
              <a:t>dzieło</a:t>
            </a:r>
            <a:r>
              <a:rPr lang="pl-PL" dirty="0"/>
              <a:t>?</a:t>
            </a:r>
          </a:p>
          <a:p>
            <a:r>
              <a:rPr lang="pl-PL" dirty="0"/>
              <a:t>Oznaczony w umowie zindywidualizowany wytwór ludzkiej działalności</a:t>
            </a:r>
          </a:p>
          <a:p>
            <a:r>
              <a:rPr lang="pl-PL" dirty="0"/>
              <a:t>Efekt wykonania zobowiązania w postacie dzieła musi być </a:t>
            </a:r>
            <a:r>
              <a:rPr lang="pl-PL" b="1" dirty="0"/>
              <a:t>z góry określony </a:t>
            </a:r>
            <a:r>
              <a:rPr lang="pl-PL" dirty="0"/>
              <a:t>oraz subiektywnie wykonalny i obiektywnie pewny</a:t>
            </a:r>
          </a:p>
          <a:p>
            <a:r>
              <a:rPr lang="pl-PL" dirty="0"/>
              <a:t>Dzieło w chwili zawarcia umowy jeszcze </a:t>
            </a:r>
            <a:r>
              <a:rPr lang="pl-PL" b="1" dirty="0"/>
              <a:t>nie istnieje </a:t>
            </a:r>
            <a:r>
              <a:rPr lang="pl-PL" dirty="0"/>
              <a:t>- w tym sensie ma charakter przyszły</a:t>
            </a:r>
          </a:p>
          <a:p>
            <a:r>
              <a:rPr lang="pl-PL" dirty="0"/>
              <a:t>Dzieło musi istnieć w postaci </a:t>
            </a:r>
            <a:r>
              <a:rPr lang="pl-PL" b="1" dirty="0"/>
              <a:t>postrzegalnej</a:t>
            </a:r>
            <a:r>
              <a:rPr lang="pl-PL" dirty="0"/>
              <a:t>, materialnej; może mieć charakter niematerialny, jeśli zostanie </a:t>
            </a:r>
            <a:r>
              <a:rPr lang="pl-PL" b="1" dirty="0"/>
              <a:t>ucieleśnione</a:t>
            </a:r>
          </a:p>
          <a:p>
            <a:endParaRPr lang="pl-PL" dirty="0"/>
          </a:p>
        </p:txBody>
      </p:sp>
    </p:spTree>
    <p:extLst>
      <p:ext uri="{BB962C8B-B14F-4D97-AF65-F5344CB8AC3E}">
        <p14:creationId xmlns:p14="http://schemas.microsoft.com/office/powerpoint/2010/main" val="2902294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-strony umowy-</a:t>
            </a:r>
            <a:endParaRPr lang="pl-PL" b="1" dirty="0"/>
          </a:p>
        </p:txBody>
      </p:sp>
      <p:sp>
        <p:nvSpPr>
          <p:cNvPr id="3" name="Symbol zastępczy zawartości 2"/>
          <p:cNvSpPr>
            <a:spLocks noGrp="1"/>
          </p:cNvSpPr>
          <p:nvPr>
            <p:ph idx="1"/>
          </p:nvPr>
        </p:nvSpPr>
        <p:spPr/>
        <p:txBody>
          <a:bodyPr/>
          <a:lstStyle/>
          <a:p>
            <a:pPr algn="just"/>
            <a:r>
              <a:rPr lang="pl-PL" dirty="0"/>
              <a:t>Umowa uniwersalna pod względem podmiotowym</a:t>
            </a:r>
          </a:p>
          <a:p>
            <a:pPr algn="just"/>
            <a:r>
              <a:rPr lang="pl-PL" dirty="0"/>
              <a:t>Co do zasady – dowolny tryb zawarcia umowy</a:t>
            </a:r>
          </a:p>
          <a:p>
            <a:pPr algn="just"/>
            <a:r>
              <a:rPr lang="pl-PL" dirty="0"/>
              <a:t>Sposób wykonania dzieła określa umowa – jeśli w umowie nie ma takich postanowień, zastosowanie znajdą ogólne reguły wykonywania zobowiązań, uzupełnione regulacjami, dotyczącymi umowy o dzieło</a:t>
            </a:r>
          </a:p>
          <a:p>
            <a:pPr algn="just"/>
            <a:endParaRPr lang="pl-PL" dirty="0"/>
          </a:p>
          <a:p>
            <a:pPr algn="ctr"/>
            <a:endParaRPr lang="pl-PL" dirty="0"/>
          </a:p>
        </p:txBody>
      </p:sp>
    </p:spTree>
    <p:extLst>
      <p:ext uri="{BB962C8B-B14F-4D97-AF65-F5344CB8AC3E}">
        <p14:creationId xmlns:p14="http://schemas.microsoft.com/office/powerpoint/2010/main" val="3543963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Typy umów o świadczenie usług</a:t>
            </a:r>
          </a:p>
        </p:txBody>
      </p:sp>
      <p:sp>
        <p:nvSpPr>
          <p:cNvPr id="3" name="Symbol zastępczy zawartości 2"/>
          <p:cNvSpPr>
            <a:spLocks noGrp="1"/>
          </p:cNvSpPr>
          <p:nvPr>
            <p:ph idx="1"/>
          </p:nvPr>
        </p:nvSpPr>
        <p:spPr/>
        <p:txBody>
          <a:bodyPr>
            <a:noAutofit/>
          </a:bodyPr>
          <a:lstStyle/>
          <a:p>
            <a:pPr marL="0" indent="0" algn="ctr">
              <a:buNone/>
            </a:pPr>
            <a:r>
              <a:rPr lang="pl-PL" sz="1600" b="1" dirty="0"/>
              <a:t>Umowy nazwane i nienazwane</a:t>
            </a:r>
          </a:p>
          <a:p>
            <a:pPr algn="ctr"/>
            <a:r>
              <a:rPr lang="pl-PL" sz="1600" dirty="0"/>
              <a:t>Umowy nazwane:</a:t>
            </a:r>
          </a:p>
          <a:p>
            <a:pPr algn="ctr">
              <a:buFont typeface="Wingdings" pitchFamily="2" charset="2"/>
              <a:buChar char="ü"/>
            </a:pPr>
            <a:r>
              <a:rPr lang="pl-PL" sz="1600" dirty="0"/>
              <a:t>Umowa o dzieło</a:t>
            </a:r>
          </a:p>
          <a:p>
            <a:pPr algn="ctr">
              <a:buFont typeface="Wingdings" pitchFamily="2" charset="2"/>
              <a:buChar char="ü"/>
            </a:pPr>
            <a:r>
              <a:rPr lang="pl-PL" sz="1600" dirty="0"/>
              <a:t>Umowa o roboty budowlane</a:t>
            </a:r>
          </a:p>
          <a:p>
            <a:pPr algn="ctr">
              <a:buFont typeface="Wingdings" pitchFamily="2" charset="2"/>
              <a:buChar char="ü"/>
            </a:pPr>
            <a:r>
              <a:rPr lang="pl-PL" sz="1600" dirty="0"/>
              <a:t>Umowa zlecenia</a:t>
            </a:r>
          </a:p>
          <a:p>
            <a:pPr algn="ctr">
              <a:buFont typeface="Wingdings" pitchFamily="2" charset="2"/>
              <a:buChar char="ü"/>
            </a:pPr>
            <a:r>
              <a:rPr lang="pl-PL" sz="1600" dirty="0"/>
              <a:t>Umowa agencyjna</a:t>
            </a:r>
          </a:p>
          <a:p>
            <a:pPr algn="ctr">
              <a:buFont typeface="Wingdings" pitchFamily="2" charset="2"/>
              <a:buChar char="ü"/>
            </a:pPr>
            <a:r>
              <a:rPr lang="pl-PL" sz="1600" dirty="0"/>
              <a:t>Umowa komisu</a:t>
            </a:r>
          </a:p>
          <a:p>
            <a:pPr algn="ctr">
              <a:buFont typeface="Wingdings" pitchFamily="2" charset="2"/>
              <a:buChar char="ü"/>
            </a:pPr>
            <a:r>
              <a:rPr lang="pl-PL" sz="1600" dirty="0"/>
              <a:t>Umowa przewozu</a:t>
            </a:r>
          </a:p>
          <a:p>
            <a:pPr algn="ctr">
              <a:buFont typeface="Wingdings" pitchFamily="2" charset="2"/>
              <a:buChar char="ü"/>
            </a:pPr>
            <a:r>
              <a:rPr lang="pl-PL" sz="1600" dirty="0"/>
              <a:t>Umowa spedycji</a:t>
            </a:r>
          </a:p>
          <a:p>
            <a:pPr algn="ctr">
              <a:buFont typeface="Wingdings" pitchFamily="2" charset="2"/>
              <a:buChar char="ü"/>
            </a:pPr>
            <a:r>
              <a:rPr lang="pl-PL" sz="1600" dirty="0"/>
              <a:t>Przechowanie</a:t>
            </a:r>
          </a:p>
          <a:p>
            <a:pPr algn="ctr">
              <a:buFont typeface="Wingdings" pitchFamily="2" charset="2"/>
              <a:buChar char="ü"/>
            </a:pPr>
            <a:r>
              <a:rPr lang="pl-PL" sz="1600" dirty="0"/>
              <a:t>Umowa składu</a:t>
            </a:r>
          </a:p>
          <a:p>
            <a:pPr algn="ctr">
              <a:buFont typeface="Wingdings" pitchFamily="2" charset="2"/>
              <a:buChar char="ü"/>
            </a:pPr>
            <a:r>
              <a:rPr lang="pl-PL" sz="1600" dirty="0"/>
              <a:t>Umowa o świadczenie usług turystycznych (ustawa o usługach turystycznych)</a:t>
            </a:r>
          </a:p>
          <a:p>
            <a:pPr algn="ctr">
              <a:buFont typeface="Wingdings" pitchFamily="2" charset="2"/>
              <a:buChar char="ü"/>
            </a:pPr>
            <a:r>
              <a:rPr lang="pl-PL" sz="1600" dirty="0"/>
              <a:t>Umowa o świadczenie usług telekomunikacyjnych (ustawa - Prawo telekomunikacyjne)</a:t>
            </a:r>
          </a:p>
          <a:p>
            <a:pPr marL="0" indent="0" algn="ctr">
              <a:buNone/>
            </a:pPr>
            <a:r>
              <a:rPr lang="pl-PL" sz="1600" b="1" dirty="0"/>
              <a:t>Pozaumowne stosunki:</a:t>
            </a:r>
          </a:p>
          <a:p>
            <a:pPr algn="ctr">
              <a:buFont typeface="Wingdings" pitchFamily="2" charset="2"/>
              <a:buChar char="ü"/>
            </a:pPr>
            <a:r>
              <a:rPr lang="pl-PL" sz="1600" dirty="0"/>
              <a:t>Stosunek prowadzenia cudzych spraw bez zlecenia</a:t>
            </a:r>
          </a:p>
          <a:p>
            <a:pPr algn="ctr">
              <a:buFont typeface="Wingdings" pitchFamily="2" charset="2"/>
              <a:buChar char="ü"/>
            </a:pPr>
            <a:r>
              <a:rPr lang="pl-PL" sz="1600" dirty="0"/>
              <a:t>Odpowiedzialność, prawo zastawu i przedawnienie roszczeń utrzymujących hotele i podobne zakłady</a:t>
            </a:r>
          </a:p>
        </p:txBody>
      </p:sp>
    </p:spTree>
    <p:extLst>
      <p:ext uri="{BB962C8B-B14F-4D97-AF65-F5344CB8AC3E}">
        <p14:creationId xmlns:p14="http://schemas.microsoft.com/office/powerpoint/2010/main" val="1772241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-wykonanie umowy-</a:t>
            </a:r>
          </a:p>
        </p:txBody>
      </p:sp>
      <p:sp>
        <p:nvSpPr>
          <p:cNvPr id="3" name="Symbol zastępczy zawartości 2"/>
          <p:cNvSpPr>
            <a:spLocks noGrp="1"/>
          </p:cNvSpPr>
          <p:nvPr>
            <p:ph idx="1"/>
          </p:nvPr>
        </p:nvSpPr>
        <p:spPr/>
        <p:txBody>
          <a:bodyPr>
            <a:normAutofit fontScale="85000" lnSpcReduction="10000"/>
          </a:bodyPr>
          <a:lstStyle/>
          <a:p>
            <a:r>
              <a:rPr lang="pl-PL" dirty="0"/>
              <a:t>Przyjmujący zamówienie obowiązany jest do </a:t>
            </a:r>
            <a:r>
              <a:rPr lang="pl-PL" b="1" dirty="0"/>
              <a:t>terminowego wykonania i oddania dzieła </a:t>
            </a:r>
            <a:r>
              <a:rPr lang="pl-PL" dirty="0"/>
              <a:t>– wykonanie dzieła jest świadczeniem rozciągniętym w czasie</a:t>
            </a:r>
          </a:p>
          <a:p>
            <a:r>
              <a:rPr lang="pl-PL" dirty="0"/>
              <a:t>Metodę wykonania dzieła określa –z reguły – sam wykonawca. </a:t>
            </a:r>
          </a:p>
          <a:p>
            <a:r>
              <a:rPr lang="pl-PL" dirty="0"/>
              <a:t>Przyjmujący zamówienie może uwzględnić wskazówki udzielającego zamówienie, ale powinien niezwłocznie powiadomić zamawiającego, że jego wskazówki mogą negatywnie wpłynąć na wykonanie dzieła (art. 634)</a:t>
            </a:r>
          </a:p>
          <a:p>
            <a:endParaRPr lang="pl-PL" dirty="0"/>
          </a:p>
        </p:txBody>
      </p:sp>
    </p:spTree>
    <p:extLst>
      <p:ext uri="{BB962C8B-B14F-4D97-AF65-F5344CB8AC3E}">
        <p14:creationId xmlns:p14="http://schemas.microsoft.com/office/powerpoint/2010/main" val="41285669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43408"/>
            <a:ext cx="8229600" cy="1143000"/>
          </a:xfrm>
        </p:spPr>
        <p:txBody>
          <a:bodyPr>
            <a:noAutofit/>
          </a:bodyPr>
          <a:lstStyle/>
          <a:p>
            <a:r>
              <a:rPr lang="pl-PL" sz="2400" dirty="0"/>
              <a:t>Umowa o dzieło</a:t>
            </a:r>
            <a:br>
              <a:rPr lang="pl-PL" sz="2400" dirty="0"/>
            </a:br>
            <a:r>
              <a:rPr lang="pl-PL" sz="2400" dirty="0"/>
              <a:t>-wykonanie umowy-</a:t>
            </a:r>
          </a:p>
        </p:txBody>
      </p:sp>
      <p:sp>
        <p:nvSpPr>
          <p:cNvPr id="3" name="Symbol zastępczy zawartości 2"/>
          <p:cNvSpPr>
            <a:spLocks noGrp="1"/>
          </p:cNvSpPr>
          <p:nvPr>
            <p:ph idx="1"/>
          </p:nvPr>
        </p:nvSpPr>
        <p:spPr>
          <a:xfrm>
            <a:off x="395536" y="620688"/>
            <a:ext cx="8229600" cy="4525963"/>
          </a:xfrm>
        </p:spPr>
        <p:txBody>
          <a:bodyPr>
            <a:normAutofit fontScale="25000" lnSpcReduction="20000"/>
          </a:bodyPr>
          <a:lstStyle/>
          <a:p>
            <a:r>
              <a:rPr lang="pl-PL" sz="6400" dirty="0"/>
              <a:t>O materiałach do wykonania dzieła decyduje –z reguły – sam wykonawca . Może ich także dostarczyć  zamawiający</a:t>
            </a:r>
            <a:r>
              <a:rPr lang="pl-PL" sz="6400" dirty="0">
                <a:sym typeface="Wingdings" pitchFamily="2" charset="2"/>
              </a:rPr>
              <a:t></a:t>
            </a:r>
          </a:p>
          <a:p>
            <a:pPr marL="0" indent="0">
              <a:buNone/>
            </a:pPr>
            <a:r>
              <a:rPr lang="pl-PL" sz="6400" b="1" dirty="0"/>
              <a:t>Art. 633. Wykonanie z materiałów zamawiającego </a:t>
            </a:r>
          </a:p>
          <a:p>
            <a:pPr marL="0" indent="0">
              <a:buNone/>
            </a:pPr>
            <a:r>
              <a:rPr lang="pl-PL" sz="6400" dirty="0"/>
              <a:t>Jeżeli materiałów na wykonanie dzieła </a:t>
            </a:r>
            <a:r>
              <a:rPr lang="pl-PL" sz="6400" b="1" dirty="0">
                <a:solidFill>
                  <a:srgbClr val="FF0000"/>
                </a:solidFill>
              </a:rPr>
              <a:t>dostarcza zamawiający</a:t>
            </a:r>
            <a:r>
              <a:rPr lang="pl-PL" sz="6400" dirty="0"/>
              <a:t>, przyjmujący zamówienie powinien ich </a:t>
            </a:r>
            <a:r>
              <a:rPr lang="pl-PL" sz="6400" b="1" dirty="0">
                <a:solidFill>
                  <a:srgbClr val="0070C0"/>
                </a:solidFill>
              </a:rPr>
              <a:t>użyć w sposób odpowiedni oraz złożyć rachunek i zwrócić nie zużytą część. </a:t>
            </a:r>
          </a:p>
          <a:p>
            <a:pPr marL="0" indent="0">
              <a:buNone/>
            </a:pPr>
            <a:endParaRPr lang="pl-PL" sz="6400" dirty="0"/>
          </a:p>
          <a:p>
            <a:pPr marL="0" indent="0">
              <a:buNone/>
            </a:pPr>
            <a:r>
              <a:rPr lang="pl-PL" sz="6400" b="1" dirty="0"/>
              <a:t>Art. 634. Obowiązki przyjmującego zamówienie w zakresie informowania o przeszkodach </a:t>
            </a:r>
          </a:p>
          <a:p>
            <a:pPr marL="0" indent="0">
              <a:buNone/>
            </a:pPr>
            <a:r>
              <a:rPr lang="pl-PL" sz="6400" dirty="0">
                <a:solidFill>
                  <a:srgbClr val="0070C0"/>
                </a:solidFill>
              </a:rPr>
              <a:t>Jeżeli materiał dostarczony przez zamawiającego </a:t>
            </a:r>
            <a:r>
              <a:rPr lang="pl-PL" sz="6400" b="1" dirty="0">
                <a:solidFill>
                  <a:srgbClr val="0070C0"/>
                </a:solidFill>
              </a:rPr>
              <a:t>nie nadaje się do prawidłowego wykonania dzieła </a:t>
            </a:r>
            <a:r>
              <a:rPr lang="pl-PL" sz="6400" dirty="0"/>
              <a:t>albo jeżeli zajdą inne okoliczności, które mogą przeszkodzić prawidłowemu wykonaniu, </a:t>
            </a:r>
            <a:r>
              <a:rPr lang="pl-PL" sz="6400" b="1" dirty="0">
                <a:solidFill>
                  <a:srgbClr val="0070C0"/>
                </a:solidFill>
              </a:rPr>
              <a:t>przyjmujący zamówienie powinien niezwłocznie zawiadomić o tym zamawiającego. </a:t>
            </a:r>
          </a:p>
          <a:p>
            <a:pPr marL="0" indent="0">
              <a:buNone/>
            </a:pPr>
            <a:endParaRPr lang="pl-PL" sz="6400" b="1" dirty="0"/>
          </a:p>
          <a:p>
            <a:pPr marL="0" indent="0">
              <a:buNone/>
            </a:pPr>
            <a:r>
              <a:rPr lang="pl-PL" sz="6400" b="1" dirty="0"/>
              <a:t>Art. 641. Ryzyko utraty lub uszkodzenia materiału lub dzieła </a:t>
            </a:r>
          </a:p>
          <a:p>
            <a:pPr marL="0" indent="0">
              <a:buNone/>
            </a:pPr>
            <a:r>
              <a:rPr lang="pl-PL" sz="6400" dirty="0"/>
              <a:t>§ 1. Niebezpieczeństwo przypadkowej utraty lub uszkodzenia materiału na wykonanie dzieła </a:t>
            </a:r>
            <a:r>
              <a:rPr lang="pl-PL" sz="6400" dirty="0">
                <a:solidFill>
                  <a:srgbClr val="002060"/>
                </a:solidFill>
              </a:rPr>
              <a:t>obciąża tego, kto materiału dostarczył</a:t>
            </a:r>
            <a:r>
              <a:rPr lang="pl-PL" sz="6400" dirty="0"/>
              <a:t>.</a:t>
            </a:r>
            <a:br>
              <a:rPr lang="pl-PL" sz="6400" dirty="0"/>
            </a:br>
            <a:r>
              <a:rPr lang="pl-PL" sz="6400" dirty="0"/>
              <a:t>§ 2. Gdy dzieło uległo zniszczeniu lub uszkodzeniu </a:t>
            </a:r>
            <a:r>
              <a:rPr lang="pl-PL" sz="6400" dirty="0">
                <a:solidFill>
                  <a:srgbClr val="002060"/>
                </a:solidFill>
              </a:rPr>
              <a:t>wskutek </a:t>
            </a:r>
            <a:r>
              <a:rPr lang="pl-PL" sz="6400" b="1" dirty="0">
                <a:solidFill>
                  <a:srgbClr val="002060"/>
                </a:solidFill>
              </a:rPr>
              <a:t>wadliwości materiału dostarczonego przez zamawiającego </a:t>
            </a:r>
            <a:r>
              <a:rPr lang="pl-PL" sz="6400" dirty="0">
                <a:solidFill>
                  <a:srgbClr val="002060"/>
                </a:solidFill>
              </a:rPr>
              <a:t>albo wskutek </a:t>
            </a:r>
            <a:r>
              <a:rPr lang="pl-PL" sz="6400" b="1" dirty="0">
                <a:solidFill>
                  <a:srgbClr val="002060"/>
                </a:solidFill>
              </a:rPr>
              <a:t>wykonania dzieła według jego wskazówek,</a:t>
            </a:r>
            <a:r>
              <a:rPr lang="pl-PL" sz="6400" dirty="0">
                <a:solidFill>
                  <a:srgbClr val="002060"/>
                </a:solidFill>
              </a:rPr>
              <a:t> </a:t>
            </a:r>
            <a:r>
              <a:rPr lang="pl-PL" sz="6400" dirty="0"/>
              <a:t>przyjmujący zamówienie może żądać za wykonaną pracę umówionego wynagrodzenia lub jego odpowiedniej części, jeżeli uprzedził zamawiającego o niebezpieczeństwie zniszczenia lub uszkodzenia dzieła.</a:t>
            </a:r>
          </a:p>
          <a:p>
            <a:endParaRPr lang="pl-PL" sz="6400" dirty="0">
              <a:sym typeface="Wingdings" pitchFamily="2" charset="2"/>
            </a:endParaRPr>
          </a:p>
          <a:p>
            <a:pPr marL="0" indent="0">
              <a:buNone/>
            </a:pPr>
            <a:r>
              <a:rPr lang="pl-PL" sz="6400" b="1" dirty="0"/>
              <a:t>Art. 636. Skutki wadliwego lub sprzecznego z umową wykonania dzieła </a:t>
            </a:r>
          </a:p>
          <a:p>
            <a:pPr marL="0" indent="0">
              <a:buNone/>
            </a:pPr>
            <a:r>
              <a:rPr lang="pl-PL" sz="6400" dirty="0"/>
              <a:t>§ 1. Jeżeli </a:t>
            </a:r>
            <a:r>
              <a:rPr lang="pl-PL" sz="6400" dirty="0">
                <a:solidFill>
                  <a:srgbClr val="FF0000"/>
                </a:solidFill>
              </a:rPr>
              <a:t>przyjmujący zamówienie </a:t>
            </a:r>
            <a:r>
              <a:rPr lang="pl-PL" sz="6400" b="1" u="sng" dirty="0">
                <a:solidFill>
                  <a:srgbClr val="FF0000"/>
                </a:solidFill>
              </a:rPr>
              <a:t>wykonywa</a:t>
            </a:r>
            <a:r>
              <a:rPr lang="pl-PL" sz="6400" dirty="0">
                <a:solidFill>
                  <a:srgbClr val="FF0000"/>
                </a:solidFill>
              </a:rPr>
              <a:t> dzieło w sposób </a:t>
            </a:r>
            <a:r>
              <a:rPr lang="pl-PL" sz="6400" b="1" dirty="0">
                <a:solidFill>
                  <a:srgbClr val="FF0000"/>
                </a:solidFill>
              </a:rPr>
              <a:t>wadliwy</a:t>
            </a:r>
            <a:r>
              <a:rPr lang="pl-PL" sz="6400" dirty="0">
                <a:solidFill>
                  <a:srgbClr val="FF0000"/>
                </a:solidFill>
              </a:rPr>
              <a:t> albo </a:t>
            </a:r>
            <a:r>
              <a:rPr lang="pl-PL" sz="6400" b="1" dirty="0">
                <a:solidFill>
                  <a:srgbClr val="FF0000"/>
                </a:solidFill>
              </a:rPr>
              <a:t>sprzeczny z umową</a:t>
            </a:r>
            <a:r>
              <a:rPr lang="pl-PL" sz="6400" dirty="0"/>
              <a:t>, zamawiający może wezwać go do zmiany sposobu wykonania i wyznaczyć mu w tym celu odpowiedni </a:t>
            </a:r>
            <a:r>
              <a:rPr lang="pl-PL" sz="6400" dirty="0">
                <a:solidFill>
                  <a:srgbClr val="FF0000"/>
                </a:solidFill>
              </a:rPr>
              <a:t>termin</a:t>
            </a:r>
            <a:r>
              <a:rPr lang="pl-PL" sz="6400" dirty="0"/>
              <a:t>. </a:t>
            </a:r>
            <a:r>
              <a:rPr lang="pl-PL" sz="6400" dirty="0">
                <a:solidFill>
                  <a:srgbClr val="FF0000"/>
                </a:solidFill>
              </a:rPr>
              <a:t>Po bezskutecznym upływie wyznaczonego terminu zamawiający może od umowy odstąpić albo powierzyć poprawienie lub dalsze wykonanie dzieła innej osobie na koszt i niebezpieczeństwo przyjmującego zamówienie</a:t>
            </a:r>
          </a:p>
          <a:p>
            <a:pPr marL="0" indent="0">
              <a:buNone/>
            </a:pPr>
            <a:r>
              <a:rPr lang="pl-PL" sz="6400" dirty="0"/>
              <a:t>§ 2. </a:t>
            </a:r>
            <a:r>
              <a:rPr lang="pl-PL" sz="6400" dirty="0">
                <a:solidFill>
                  <a:srgbClr val="0070C0"/>
                </a:solidFill>
              </a:rPr>
              <a:t>Jeżeli </a:t>
            </a:r>
            <a:r>
              <a:rPr lang="pl-PL" sz="6400" b="1" dirty="0">
                <a:solidFill>
                  <a:srgbClr val="0070C0"/>
                </a:solidFill>
              </a:rPr>
              <a:t>zamawiający sam dostarczył materiału</a:t>
            </a:r>
            <a:r>
              <a:rPr lang="pl-PL" sz="6400" dirty="0">
                <a:solidFill>
                  <a:srgbClr val="0070C0"/>
                </a:solidFill>
              </a:rPr>
              <a:t>, może on w razie odstąpienia od umowy lub powierzenia wykonania dzieła innej osobie </a:t>
            </a:r>
            <a:r>
              <a:rPr lang="pl-PL" sz="6400" b="1" dirty="0">
                <a:solidFill>
                  <a:srgbClr val="0070C0"/>
                </a:solidFill>
              </a:rPr>
              <a:t>żądać zwrotu materiału i wydania rozpoczętego dzieła</a:t>
            </a:r>
            <a:r>
              <a:rPr lang="pl-PL" sz="6400" b="1" dirty="0"/>
              <a:t>. </a:t>
            </a:r>
          </a:p>
          <a:p>
            <a:pPr marL="0" indent="0">
              <a:buNone/>
            </a:pPr>
            <a:endParaRPr lang="pl-PL" dirty="0"/>
          </a:p>
        </p:txBody>
      </p:sp>
    </p:spTree>
    <p:extLst>
      <p:ext uri="{BB962C8B-B14F-4D97-AF65-F5344CB8AC3E}">
        <p14:creationId xmlns:p14="http://schemas.microsoft.com/office/powerpoint/2010/main" val="2904128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-wykonanie umowy-</a:t>
            </a:r>
          </a:p>
        </p:txBody>
      </p:sp>
      <p:sp>
        <p:nvSpPr>
          <p:cNvPr id="3" name="Symbol zastępczy zawartości 2"/>
          <p:cNvSpPr>
            <a:spLocks noGrp="1"/>
          </p:cNvSpPr>
          <p:nvPr>
            <p:ph idx="1"/>
          </p:nvPr>
        </p:nvSpPr>
        <p:spPr/>
        <p:txBody>
          <a:bodyPr>
            <a:normAutofit/>
          </a:bodyPr>
          <a:lstStyle/>
          <a:p>
            <a:pPr algn="just"/>
            <a:r>
              <a:rPr lang="pl-PL" dirty="0"/>
              <a:t>Przyjmujący zamówienie nie ma obowiązku osobistego wykonania dzieła, chyba że zostało to określone w umowie lub wynika z właściwości świadczenia.</a:t>
            </a:r>
          </a:p>
        </p:txBody>
      </p:sp>
    </p:spTree>
    <p:extLst>
      <p:ext uri="{BB962C8B-B14F-4D97-AF65-F5344CB8AC3E}">
        <p14:creationId xmlns:p14="http://schemas.microsoft.com/office/powerpoint/2010/main" val="2936310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-wykonanie umowy- wydanie dzieła-</a:t>
            </a:r>
          </a:p>
        </p:txBody>
      </p:sp>
      <p:sp>
        <p:nvSpPr>
          <p:cNvPr id="3" name="Symbol zastępczy zawartości 2"/>
          <p:cNvSpPr>
            <a:spLocks noGrp="1"/>
          </p:cNvSpPr>
          <p:nvPr>
            <p:ph idx="1"/>
          </p:nvPr>
        </p:nvSpPr>
        <p:spPr/>
        <p:txBody>
          <a:bodyPr>
            <a:normAutofit fontScale="77500" lnSpcReduction="20000"/>
          </a:bodyPr>
          <a:lstStyle/>
          <a:p>
            <a:pPr marL="0" indent="0">
              <a:buNone/>
            </a:pPr>
            <a:r>
              <a:rPr lang="pl-PL" b="1" dirty="0"/>
              <a:t>Art. 642. Chwila zapłaty wynagrodzenia </a:t>
            </a:r>
          </a:p>
          <a:p>
            <a:pPr marL="0" indent="0">
              <a:buNone/>
            </a:pPr>
            <a:r>
              <a:rPr lang="pl-PL" dirty="0"/>
              <a:t>§ 1. W braku odmiennej umowy przyjmującemu zamówienie należy się </a:t>
            </a:r>
            <a:r>
              <a:rPr lang="pl-PL" b="1" dirty="0">
                <a:solidFill>
                  <a:srgbClr val="0070C0"/>
                </a:solidFill>
              </a:rPr>
              <a:t>wynagrodzenie w chwili oddania dzieła.</a:t>
            </a:r>
            <a:br>
              <a:rPr lang="pl-PL" b="1" dirty="0">
                <a:solidFill>
                  <a:srgbClr val="0070C0"/>
                </a:solidFill>
              </a:rPr>
            </a:br>
            <a:r>
              <a:rPr lang="pl-PL" dirty="0"/>
              <a:t>§ 2. Jeżeli dzieło ma być oddawane częściami, a wynagrodzenie zostało obliczone za każdą część z osobna, wynagrodzenie należy się z chwilą spełnienia każdego ze świadczeń częściowych.</a:t>
            </a:r>
          </a:p>
          <a:p>
            <a:pPr marL="0" indent="0">
              <a:buNone/>
            </a:pPr>
            <a:endParaRPr lang="pl-PL" b="1" dirty="0"/>
          </a:p>
          <a:p>
            <a:pPr marL="0" indent="0">
              <a:buNone/>
            </a:pPr>
            <a:r>
              <a:rPr lang="pl-PL" b="1" dirty="0"/>
              <a:t>Art. 646. Termin przedawnienia roszczeń z umowy o dzieło </a:t>
            </a:r>
          </a:p>
          <a:p>
            <a:pPr marL="0" indent="0">
              <a:buNone/>
            </a:pPr>
            <a:r>
              <a:rPr lang="pl-PL" dirty="0"/>
              <a:t>Roszczenia wynikające z umowy o dzieło </a:t>
            </a:r>
            <a:r>
              <a:rPr lang="pl-PL" b="1" dirty="0">
                <a:solidFill>
                  <a:srgbClr val="002060"/>
                </a:solidFill>
              </a:rPr>
              <a:t>przedawniają się </a:t>
            </a:r>
            <a:r>
              <a:rPr lang="pl-PL" dirty="0">
                <a:solidFill>
                  <a:srgbClr val="002060"/>
                </a:solidFill>
              </a:rPr>
              <a:t>z upływem </a:t>
            </a:r>
            <a:r>
              <a:rPr lang="pl-PL" b="1" dirty="0">
                <a:solidFill>
                  <a:srgbClr val="002060"/>
                </a:solidFill>
              </a:rPr>
              <a:t>lat dwóch </a:t>
            </a:r>
            <a:r>
              <a:rPr lang="pl-PL" dirty="0">
                <a:solidFill>
                  <a:srgbClr val="002060"/>
                </a:solidFill>
              </a:rPr>
              <a:t>od dnia oddania dzieła, </a:t>
            </a:r>
            <a:r>
              <a:rPr lang="pl-PL" dirty="0"/>
              <a:t>a jeżeli dzieło nie zostało oddane - od dnia, w którym zgodnie z treścią umowy miało być oddane. </a:t>
            </a:r>
          </a:p>
          <a:p>
            <a:endParaRPr lang="pl-PL" dirty="0"/>
          </a:p>
        </p:txBody>
      </p:sp>
    </p:spTree>
    <p:extLst>
      <p:ext uri="{BB962C8B-B14F-4D97-AF65-F5344CB8AC3E}">
        <p14:creationId xmlns:p14="http://schemas.microsoft.com/office/powerpoint/2010/main" val="6192737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-wykonanie dzieła-</a:t>
            </a:r>
          </a:p>
        </p:txBody>
      </p:sp>
      <p:sp>
        <p:nvSpPr>
          <p:cNvPr id="3" name="Symbol zastępczy zawartości 2"/>
          <p:cNvSpPr>
            <a:spLocks noGrp="1"/>
          </p:cNvSpPr>
          <p:nvPr>
            <p:ph idx="1"/>
          </p:nvPr>
        </p:nvSpPr>
        <p:spPr/>
        <p:txBody>
          <a:bodyPr>
            <a:normAutofit fontScale="62500" lnSpcReduction="20000"/>
          </a:bodyPr>
          <a:lstStyle/>
          <a:p>
            <a:pPr marL="0" indent="0" algn="ctr">
              <a:buNone/>
            </a:pPr>
            <a:r>
              <a:rPr lang="pl-PL" dirty="0"/>
              <a:t>Wykonanie dzieła podlega </a:t>
            </a:r>
            <a:r>
              <a:rPr lang="pl-PL" b="1" dirty="0">
                <a:solidFill>
                  <a:srgbClr val="FF0000"/>
                </a:solidFill>
              </a:rPr>
              <a:t>kontroli zamawiającego</a:t>
            </a:r>
          </a:p>
          <a:p>
            <a:pPr marL="0" indent="0">
              <a:buNone/>
            </a:pPr>
            <a:endParaRPr lang="pl-PL" b="1" dirty="0"/>
          </a:p>
          <a:p>
            <a:pPr marL="0" indent="0">
              <a:buNone/>
            </a:pPr>
            <a:r>
              <a:rPr lang="pl-PL" b="1" dirty="0"/>
              <a:t>Art. 635. Skutki opóźnienia prac </a:t>
            </a:r>
          </a:p>
          <a:p>
            <a:pPr marL="0" indent="0">
              <a:buNone/>
            </a:pPr>
            <a:r>
              <a:rPr lang="pl-PL" dirty="0"/>
              <a:t>Jeżeli przyjmujący zamówienie </a:t>
            </a:r>
            <a:r>
              <a:rPr lang="pl-PL" dirty="0">
                <a:solidFill>
                  <a:srgbClr val="FF0000"/>
                </a:solidFill>
              </a:rPr>
              <a:t>opóźnia się z rozpoczęciem lub wykończeniem dzieła tak dalece, że nie jest prawdopodobne, żeby zdołał je ukończyć w czasie umówionym</a:t>
            </a:r>
            <a:r>
              <a:rPr lang="pl-PL" dirty="0"/>
              <a:t>, </a:t>
            </a:r>
            <a:r>
              <a:rPr lang="pl-PL" b="1" dirty="0"/>
              <a:t>zamawiający może bez wyznaczenia terminu dodatkowego od umowy odstąpić jeszcze przed upływem terminu do wykonania dzieła. </a:t>
            </a:r>
          </a:p>
          <a:p>
            <a:pPr marL="0" indent="0">
              <a:buNone/>
            </a:pPr>
            <a:r>
              <a:rPr lang="pl-PL" b="1" dirty="0"/>
              <a:t>Art. 636. Skutki wadliwego lub sprzecznego z umową wykonania dzieła </a:t>
            </a:r>
          </a:p>
          <a:p>
            <a:pPr marL="0" indent="0">
              <a:buNone/>
            </a:pPr>
            <a:r>
              <a:rPr lang="pl-PL" dirty="0"/>
              <a:t>§ 1. </a:t>
            </a:r>
            <a:r>
              <a:rPr lang="pl-PL" b="1" dirty="0">
                <a:solidFill>
                  <a:srgbClr val="002060"/>
                </a:solidFill>
              </a:rPr>
              <a:t>Jeżeli przyjmujący zamówienie wykonywa dzieło w sposób wadliwy albo sprzeczny z umową, zamawiający może wezwać go do zmiany sposobu wykonania i wyznaczyć mu w tym celu odpowiedni termin</a:t>
            </a:r>
            <a:r>
              <a:rPr lang="pl-PL" dirty="0"/>
              <a:t>. </a:t>
            </a:r>
            <a:r>
              <a:rPr lang="pl-PL" dirty="0">
                <a:solidFill>
                  <a:srgbClr val="002060"/>
                </a:solidFill>
              </a:rPr>
              <a:t>Po bezskutecznym upływie wyznaczonego terminu zamawiający może od umowy odstąpić albo powierzyć poprawienie lub dalsze wykonanie dzieła innej osobie na koszt i niebezpieczeństwo przyjmującego zamówienie.</a:t>
            </a:r>
          </a:p>
          <a:p>
            <a:pPr marL="0" indent="0">
              <a:buNone/>
            </a:pPr>
            <a:r>
              <a:rPr lang="pl-PL" dirty="0"/>
              <a:t>§ 2. (…)</a:t>
            </a:r>
          </a:p>
          <a:p>
            <a:endParaRPr lang="pl-PL" dirty="0"/>
          </a:p>
        </p:txBody>
      </p:sp>
    </p:spTree>
    <p:extLst>
      <p:ext uri="{BB962C8B-B14F-4D97-AF65-F5344CB8AC3E}">
        <p14:creationId xmlns:p14="http://schemas.microsoft.com/office/powerpoint/2010/main" val="3439301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-obowiązki zamawiającego</a:t>
            </a:r>
          </a:p>
        </p:txBody>
      </p:sp>
      <p:sp>
        <p:nvSpPr>
          <p:cNvPr id="3" name="Symbol zastępczy zawartości 2"/>
          <p:cNvSpPr>
            <a:spLocks noGrp="1"/>
          </p:cNvSpPr>
          <p:nvPr>
            <p:ph idx="1"/>
          </p:nvPr>
        </p:nvSpPr>
        <p:spPr/>
        <p:txBody>
          <a:bodyPr>
            <a:normAutofit fontScale="85000" lnSpcReduction="20000"/>
          </a:bodyPr>
          <a:lstStyle/>
          <a:p>
            <a:r>
              <a:rPr lang="pl-PL" dirty="0"/>
              <a:t>Obowiązek uiszczenia </a:t>
            </a:r>
            <a:r>
              <a:rPr lang="pl-PL" b="1" dirty="0"/>
              <a:t>wynagrodzenia</a:t>
            </a:r>
          </a:p>
          <a:p>
            <a:r>
              <a:rPr lang="pl-PL" dirty="0"/>
              <a:t>Strony mogą w umowie określić wysokość wynagrodzenia z góry lub przez wskazanie podstaw do jego ustalenia</a:t>
            </a:r>
          </a:p>
          <a:p>
            <a:r>
              <a:rPr lang="pl-PL" dirty="0"/>
              <a:t>Jeśli umowa nie określa wysokości wynagrodzenia lub podstaw do jego ustalenia, poczytuje się w razie wątpliwości, że strony miały na myśli </a:t>
            </a:r>
            <a:r>
              <a:rPr lang="pl-PL" b="1" dirty="0">
                <a:solidFill>
                  <a:srgbClr val="002060"/>
                </a:solidFill>
              </a:rPr>
              <a:t>zwykłe wynagrodzenie za dzieło tego rodzaju. </a:t>
            </a:r>
            <a:r>
              <a:rPr lang="pl-PL" dirty="0"/>
              <a:t>Jeżeli także w ten sposób nie da się ustalić wysokości wynagrodzenia, należy się </a:t>
            </a:r>
            <a:r>
              <a:rPr lang="pl-PL" b="1" dirty="0">
                <a:solidFill>
                  <a:srgbClr val="002060"/>
                </a:solidFill>
              </a:rPr>
              <a:t>wynagrodzenie odpowiadające uzasadnionemu nakładowi pracy oraz innym nakładom przyjmującego zamówienie</a:t>
            </a:r>
            <a:r>
              <a:rPr lang="pl-PL" dirty="0"/>
              <a:t>. (art. 628)</a:t>
            </a:r>
          </a:p>
        </p:txBody>
      </p:sp>
    </p:spTree>
    <p:extLst>
      <p:ext uri="{BB962C8B-B14F-4D97-AF65-F5344CB8AC3E}">
        <p14:creationId xmlns:p14="http://schemas.microsoft.com/office/powerpoint/2010/main" val="27052711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-obowiązki zamawiającego</a:t>
            </a:r>
          </a:p>
        </p:txBody>
      </p:sp>
      <p:sp>
        <p:nvSpPr>
          <p:cNvPr id="3" name="Symbol zastępczy zawartości 2"/>
          <p:cNvSpPr>
            <a:spLocks noGrp="1"/>
          </p:cNvSpPr>
          <p:nvPr>
            <p:ph idx="1"/>
          </p:nvPr>
        </p:nvSpPr>
        <p:spPr/>
        <p:txBody>
          <a:bodyPr/>
          <a:lstStyle/>
          <a:p>
            <a:r>
              <a:rPr lang="pl-PL" dirty="0"/>
              <a:t>Wynagrodzenie </a:t>
            </a:r>
            <a:r>
              <a:rPr lang="pl-PL" b="1" dirty="0"/>
              <a:t>ryczałtowe</a:t>
            </a:r>
            <a:r>
              <a:rPr lang="pl-PL" dirty="0"/>
              <a:t> ( wskazanie </a:t>
            </a:r>
            <a:r>
              <a:rPr lang="pl-PL" b="1" dirty="0"/>
              <a:t>wysokości wynagrodzenia </a:t>
            </a:r>
            <a:r>
              <a:rPr lang="pl-PL" dirty="0"/>
              <a:t>lub </a:t>
            </a:r>
            <a:r>
              <a:rPr lang="pl-PL" b="1" dirty="0"/>
              <a:t>podstaw do jego ustalenia</a:t>
            </a:r>
            <a:r>
              <a:rPr lang="pl-PL" dirty="0"/>
              <a:t>)</a:t>
            </a:r>
          </a:p>
          <a:p>
            <a:r>
              <a:rPr lang="pl-PL" dirty="0"/>
              <a:t>Wynagrodzenie </a:t>
            </a:r>
            <a:r>
              <a:rPr lang="pl-PL" b="1" dirty="0"/>
              <a:t>kosztorysowe</a:t>
            </a:r>
            <a:r>
              <a:rPr lang="pl-PL" dirty="0"/>
              <a:t> (strony określiły wynagrodzenie </a:t>
            </a:r>
            <a:r>
              <a:rPr lang="pl-PL" b="1" dirty="0"/>
              <a:t>na podstawie zestawienia planowanych prac i przewidywanych kosztów</a:t>
            </a:r>
            <a:r>
              <a:rPr lang="pl-PL" dirty="0"/>
              <a:t>)</a:t>
            </a:r>
          </a:p>
        </p:txBody>
      </p:sp>
    </p:spTree>
    <p:extLst>
      <p:ext uri="{BB962C8B-B14F-4D97-AF65-F5344CB8AC3E}">
        <p14:creationId xmlns:p14="http://schemas.microsoft.com/office/powerpoint/2010/main" val="18069071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-obowiązki zamawiającego</a:t>
            </a:r>
          </a:p>
        </p:txBody>
      </p:sp>
      <p:sp>
        <p:nvSpPr>
          <p:cNvPr id="3" name="Symbol zastępczy zawartości 2"/>
          <p:cNvSpPr>
            <a:spLocks noGrp="1"/>
          </p:cNvSpPr>
          <p:nvPr>
            <p:ph idx="1"/>
          </p:nvPr>
        </p:nvSpPr>
        <p:spPr/>
        <p:txBody>
          <a:bodyPr>
            <a:normAutofit fontScale="92500" lnSpcReduction="10000"/>
          </a:bodyPr>
          <a:lstStyle/>
          <a:p>
            <a:r>
              <a:rPr lang="pl-PL" dirty="0"/>
              <a:t>W braku odmiennej umowy, przyjmującemu zamówienie należy się wynagrodzenie w chwili oddania dzieła, a jeżeli dzieło ma być oddawane częściami (a wynagrodzenie zostało obliczone za każdą część z osobna), wynagrodzenie należy się z chwilą spełnienia każdego ze świadczeń częściowych.</a:t>
            </a:r>
          </a:p>
          <a:p>
            <a:r>
              <a:rPr lang="pl-PL" dirty="0"/>
              <a:t>Zamawiający obowiązany jest odebrać dzieło, które przyjmujący zamówienie wydaje mu zgodnie ze swym zobowiązaniem. </a:t>
            </a:r>
          </a:p>
        </p:txBody>
      </p:sp>
    </p:spTree>
    <p:extLst>
      <p:ext uri="{BB962C8B-B14F-4D97-AF65-F5344CB8AC3E}">
        <p14:creationId xmlns:p14="http://schemas.microsoft.com/office/powerpoint/2010/main" val="16718220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-odpowiedzialność za wady dzieła-</a:t>
            </a:r>
          </a:p>
        </p:txBody>
      </p:sp>
      <p:sp>
        <p:nvSpPr>
          <p:cNvPr id="3" name="Symbol zastępczy zawartości 2"/>
          <p:cNvSpPr>
            <a:spLocks noGrp="1"/>
          </p:cNvSpPr>
          <p:nvPr>
            <p:ph idx="1"/>
          </p:nvPr>
        </p:nvSpPr>
        <p:spPr/>
        <p:txBody>
          <a:bodyPr>
            <a:normAutofit fontScale="62500" lnSpcReduction="20000"/>
          </a:bodyPr>
          <a:lstStyle/>
          <a:p>
            <a:r>
              <a:rPr lang="pl-PL" dirty="0"/>
              <a:t>Zamawiający ma możliwość kontrolowania etapu wykonywania dzieła </a:t>
            </a:r>
            <a:r>
              <a:rPr lang="pl-PL" dirty="0">
                <a:sym typeface="Wingdings" pitchFamily="2" charset="2"/>
              </a:rPr>
              <a:t></a:t>
            </a:r>
            <a:endParaRPr lang="pl-PL" dirty="0"/>
          </a:p>
          <a:p>
            <a:pPr>
              <a:buFont typeface="Wingdings" pitchFamily="2" charset="2"/>
              <a:buChar char="ü"/>
            </a:pPr>
            <a:r>
              <a:rPr lang="pl-PL" dirty="0"/>
              <a:t>Jeżeli przyjmujący zamówienie </a:t>
            </a:r>
            <a:r>
              <a:rPr lang="pl-PL" b="1" dirty="0"/>
              <a:t>wykonuje dzieło w sposób wadliwy albo sprzeczny z umową</a:t>
            </a:r>
            <a:r>
              <a:rPr lang="pl-PL" dirty="0"/>
              <a:t>, zamawiający może wezwać go do zmiany sposobu wykonania i wyznaczyć mu w tym celu odpowiedni termin. Po bezskutecznym upływie wyznaczonego terminu zamawiający może od umowy odstąpić albo powierzyć poprawienie lub dalsze wykonanie dzieła innej osobie na koszt i niebezpieczeństwo przyjmującego zamówienie.</a:t>
            </a:r>
          </a:p>
          <a:p>
            <a:pPr>
              <a:buFont typeface="Wingdings" pitchFamily="2" charset="2"/>
              <a:buChar char="ü"/>
            </a:pPr>
            <a:r>
              <a:rPr lang="pl-PL" dirty="0"/>
              <a:t>Jeżeli przyjmujący zamówienie </a:t>
            </a:r>
            <a:r>
              <a:rPr lang="pl-PL" b="1" dirty="0"/>
              <a:t>opóźnia się z rozpoczęciem lub wykończeniem dzi</a:t>
            </a:r>
            <a:r>
              <a:rPr lang="pl-PL" dirty="0"/>
              <a:t>eła tak dalece, że nie jest prawdopodobne, żeby zdołał je ukończyć w czasie umówionym, zamawiający może bez wyznaczenia terminu dodatkowego od umowy odstąpić jeszcze przed upływem terminu do wykonania dzieła. </a:t>
            </a:r>
          </a:p>
          <a:p>
            <a:r>
              <a:rPr lang="pl-PL" dirty="0"/>
              <a:t>Zamawiający dokonuje weryfikacji prawidłowości dzieła przy jego odbiorze </a:t>
            </a:r>
          </a:p>
          <a:p>
            <a:pPr marL="0" indent="0" algn="ctr">
              <a:buNone/>
            </a:pPr>
            <a:r>
              <a:rPr lang="pl-PL" dirty="0">
                <a:sym typeface="Wingdings" pitchFamily="2" charset="2"/>
              </a:rPr>
              <a:t></a:t>
            </a:r>
          </a:p>
          <a:p>
            <a:pPr marL="0" indent="0">
              <a:buNone/>
            </a:pPr>
            <a:r>
              <a:rPr lang="pl-PL" dirty="0"/>
              <a:t>Zamawiający obowiązany jest odebrać dzieło, </a:t>
            </a:r>
            <a:r>
              <a:rPr lang="pl-PL" dirty="0">
                <a:solidFill>
                  <a:srgbClr val="0070C0"/>
                </a:solidFill>
              </a:rPr>
              <a:t>które przyjmujący zamówienie wydaje mu </a:t>
            </a:r>
            <a:r>
              <a:rPr lang="pl-PL" b="1" dirty="0">
                <a:solidFill>
                  <a:srgbClr val="0070C0"/>
                </a:solidFill>
              </a:rPr>
              <a:t>zgodnie ze swym zobowiązaniem</a:t>
            </a:r>
            <a:endParaRPr lang="pl-PL" b="1" dirty="0">
              <a:solidFill>
                <a:srgbClr val="0070C0"/>
              </a:solidFill>
              <a:sym typeface="Wingdings" pitchFamily="2" charset="2"/>
            </a:endParaRPr>
          </a:p>
          <a:p>
            <a:pPr>
              <a:buFont typeface="Wingdings" pitchFamily="2" charset="2"/>
              <a:buChar char="ü"/>
            </a:pPr>
            <a:endParaRPr lang="pl-PL" dirty="0"/>
          </a:p>
          <a:p>
            <a:endParaRPr lang="pl-PL" dirty="0"/>
          </a:p>
          <a:p>
            <a:endParaRPr lang="pl-PL" dirty="0"/>
          </a:p>
        </p:txBody>
      </p:sp>
    </p:spTree>
    <p:extLst>
      <p:ext uri="{BB962C8B-B14F-4D97-AF65-F5344CB8AC3E}">
        <p14:creationId xmlns:p14="http://schemas.microsoft.com/office/powerpoint/2010/main" val="32696911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-odpowiedzialność za wady dzieła-</a:t>
            </a:r>
          </a:p>
        </p:txBody>
      </p:sp>
      <p:sp>
        <p:nvSpPr>
          <p:cNvPr id="3" name="Symbol zastępczy zawartości 2"/>
          <p:cNvSpPr>
            <a:spLocks noGrp="1"/>
          </p:cNvSpPr>
          <p:nvPr>
            <p:ph idx="1"/>
          </p:nvPr>
        </p:nvSpPr>
        <p:spPr/>
        <p:txBody>
          <a:bodyPr>
            <a:normAutofit fontScale="77500" lnSpcReduction="20000"/>
          </a:bodyPr>
          <a:lstStyle/>
          <a:p>
            <a:r>
              <a:rPr lang="pl-PL" dirty="0"/>
              <a:t>Po odebraniu dzieła, dalsze stosunki stron kształtują się na zasadach przewidzianych w przepisach o rękojmi za wady i gwarancji</a:t>
            </a:r>
          </a:p>
          <a:p>
            <a:pPr marL="0" indent="0">
              <a:buNone/>
            </a:pPr>
            <a:r>
              <a:rPr lang="pl-PL" b="1" dirty="0"/>
              <a:t>Art. 638. Rękojmia za wady dzieła</a:t>
            </a:r>
          </a:p>
          <a:p>
            <a:pPr marL="0" indent="0">
              <a:buNone/>
            </a:pPr>
            <a:r>
              <a:rPr lang="pl-PL" dirty="0"/>
              <a:t>§ 1. Do odpowiedzialności za wady dzieła stosuje się </a:t>
            </a:r>
            <a:r>
              <a:rPr lang="pl-PL" b="1" dirty="0">
                <a:solidFill>
                  <a:schemeClr val="accent6"/>
                </a:solidFill>
              </a:rPr>
              <a:t>odpowiednio</a:t>
            </a:r>
            <a:r>
              <a:rPr lang="pl-PL" b="1" dirty="0"/>
              <a:t> przepisy o rękojmi przy sprzedaży</a:t>
            </a:r>
            <a:r>
              <a:rPr lang="pl-PL" dirty="0"/>
              <a:t>. </a:t>
            </a:r>
            <a:r>
              <a:rPr lang="pl-PL" b="1" dirty="0">
                <a:solidFill>
                  <a:srgbClr val="FF0000"/>
                </a:solidFill>
              </a:rPr>
              <a:t>Odpowiedzialność przyjmującego zamówienie jest wyłączona, jeżeli wada dzieła powstała z przyczyny tkwiącej w materiale dostarczonym przez zamawiającego</a:t>
            </a:r>
            <a:r>
              <a:rPr lang="pl-PL" dirty="0"/>
              <a:t>.</a:t>
            </a:r>
          </a:p>
          <a:p>
            <a:pPr marL="0" indent="0">
              <a:buNone/>
            </a:pPr>
            <a:r>
              <a:rPr lang="pl-PL" dirty="0"/>
              <a:t>§ 2. Jeżeli zamawiającemu udzielono </a:t>
            </a:r>
            <a:r>
              <a:rPr lang="pl-PL" dirty="0">
                <a:solidFill>
                  <a:srgbClr val="FF0000"/>
                </a:solidFill>
              </a:rPr>
              <a:t>gwarancji</a:t>
            </a:r>
            <a:r>
              <a:rPr lang="pl-PL" dirty="0"/>
              <a:t> na wykonane dzieło, </a:t>
            </a:r>
            <a:r>
              <a:rPr lang="pl-PL" dirty="0">
                <a:solidFill>
                  <a:srgbClr val="FF0000"/>
                </a:solidFill>
              </a:rPr>
              <a:t>przepisy o gwarancji przy sprzedaży stosuje się odpowiednio</a:t>
            </a:r>
            <a:r>
              <a:rPr lang="pl-PL" dirty="0"/>
              <a:t>.</a:t>
            </a:r>
          </a:p>
        </p:txBody>
      </p:sp>
    </p:spTree>
    <p:extLst>
      <p:ext uri="{BB962C8B-B14F-4D97-AF65-F5344CB8AC3E}">
        <p14:creationId xmlns:p14="http://schemas.microsoft.com/office/powerpoint/2010/main" val="2942320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Typy umów o świadczenie usług</a:t>
            </a:r>
          </a:p>
        </p:txBody>
      </p:sp>
      <p:sp>
        <p:nvSpPr>
          <p:cNvPr id="3" name="Symbol zastępczy zawartości 2"/>
          <p:cNvSpPr>
            <a:spLocks noGrp="1"/>
          </p:cNvSpPr>
          <p:nvPr>
            <p:ph idx="1"/>
          </p:nvPr>
        </p:nvSpPr>
        <p:spPr>
          <a:xfrm>
            <a:off x="457200" y="1340768"/>
            <a:ext cx="8229600" cy="5328592"/>
          </a:xfrm>
        </p:spPr>
        <p:txBody>
          <a:bodyPr>
            <a:normAutofit fontScale="92500" lnSpcReduction="20000"/>
          </a:bodyPr>
          <a:lstStyle/>
          <a:p>
            <a:pPr marL="0" indent="0" algn="ctr">
              <a:buNone/>
            </a:pPr>
            <a:r>
              <a:rPr lang="pl-PL" b="1" dirty="0">
                <a:solidFill>
                  <a:srgbClr val="FF0000"/>
                </a:solidFill>
              </a:rPr>
              <a:t>Szczególne znaczenie umowy zlecenia</a:t>
            </a:r>
          </a:p>
          <a:p>
            <a:pPr marL="0" indent="0">
              <a:buNone/>
            </a:pPr>
            <a:r>
              <a:rPr lang="pl-PL" b="1" dirty="0"/>
              <a:t>Art. 750. świadczenie usług - odpowiednie stosowanie przepisów </a:t>
            </a:r>
          </a:p>
          <a:p>
            <a:pPr marL="0" indent="0">
              <a:buNone/>
            </a:pPr>
            <a:r>
              <a:rPr lang="pl-PL" b="1" dirty="0"/>
              <a:t>Do umów o świadczenie usług</a:t>
            </a:r>
            <a:r>
              <a:rPr lang="pl-PL" dirty="0"/>
              <a:t>, które nie są uregulowane innymi przepisami, </a:t>
            </a:r>
            <a:r>
              <a:rPr lang="pl-PL" b="1" dirty="0"/>
              <a:t>stosuje się </a:t>
            </a:r>
            <a:r>
              <a:rPr lang="pl-PL" b="1" dirty="0">
                <a:solidFill>
                  <a:srgbClr val="FF0000"/>
                </a:solidFill>
              </a:rPr>
              <a:t>odpowiednio</a:t>
            </a:r>
            <a:r>
              <a:rPr lang="pl-PL" b="1" dirty="0"/>
              <a:t> przepisy o zleceniu</a:t>
            </a:r>
            <a:r>
              <a:rPr lang="pl-PL" dirty="0"/>
              <a:t>. </a:t>
            </a:r>
          </a:p>
          <a:p>
            <a:pPr marL="0" indent="0" algn="ctr">
              <a:buNone/>
            </a:pPr>
            <a:r>
              <a:rPr lang="pl-PL" dirty="0"/>
              <a:t>Przepisy o zleceniu stosujemy </a:t>
            </a:r>
            <a:r>
              <a:rPr lang="pl-PL" b="1" dirty="0"/>
              <a:t>odpowiednio</a:t>
            </a:r>
            <a:r>
              <a:rPr lang="pl-PL" dirty="0"/>
              <a:t> do umów:</a:t>
            </a:r>
          </a:p>
          <a:p>
            <a:pPr>
              <a:buFont typeface="Wingdings" panose="05000000000000000000" pitchFamily="2" charset="2"/>
              <a:buChar char="ü"/>
            </a:pPr>
            <a:r>
              <a:rPr lang="pl-PL" dirty="0"/>
              <a:t>które  zobowiązują jedną ze stron do </a:t>
            </a:r>
            <a:r>
              <a:rPr lang="pl-PL" b="1" dirty="0"/>
              <a:t>świadczenia usług </a:t>
            </a:r>
            <a:r>
              <a:rPr lang="pl-PL" dirty="0"/>
              <a:t>(do wykonania czynności dla innej osoby); </a:t>
            </a:r>
          </a:p>
          <a:p>
            <a:pPr>
              <a:buFont typeface="Wingdings" panose="05000000000000000000" pitchFamily="2" charset="2"/>
              <a:buChar char="ü"/>
            </a:pPr>
            <a:r>
              <a:rPr lang="pl-PL" dirty="0"/>
              <a:t>które </a:t>
            </a:r>
            <a:r>
              <a:rPr lang="pl-PL" b="1" dirty="0"/>
              <a:t>nie są uregulowane </a:t>
            </a:r>
            <a:r>
              <a:rPr lang="pl-PL" dirty="0"/>
              <a:t>innymi przepisami</a:t>
            </a:r>
          </a:p>
          <a:p>
            <a:pPr marL="0" indent="0" algn="ctr">
              <a:buNone/>
            </a:pPr>
            <a:r>
              <a:rPr lang="pl-PL" dirty="0">
                <a:sym typeface="Wingdings" panose="05000000000000000000" pitchFamily="2" charset="2"/>
              </a:rPr>
              <a:t> np. </a:t>
            </a:r>
            <a:r>
              <a:rPr lang="pl-PL" dirty="0"/>
              <a:t>umowa o opiekę, leczenie, nauczanie, itp.</a:t>
            </a:r>
          </a:p>
          <a:p>
            <a:endParaRPr lang="pl-PL" dirty="0"/>
          </a:p>
        </p:txBody>
      </p:sp>
    </p:spTree>
    <p:extLst>
      <p:ext uri="{BB962C8B-B14F-4D97-AF65-F5344CB8AC3E}">
        <p14:creationId xmlns:p14="http://schemas.microsoft.com/office/powerpoint/2010/main" val="19217696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9650"/>
            <a:ext cx="8229600" cy="1143000"/>
          </a:xfrm>
        </p:spPr>
        <p:txBody>
          <a:bodyPr>
            <a:normAutofit/>
          </a:bodyPr>
          <a:lstStyle/>
          <a:p>
            <a:r>
              <a:rPr lang="pl-PL" sz="2400" dirty="0"/>
              <a:t>Umowa o dzieło</a:t>
            </a:r>
            <a:br>
              <a:rPr lang="pl-PL" sz="2400" dirty="0"/>
            </a:br>
            <a:r>
              <a:rPr lang="pl-PL" sz="2400" dirty="0"/>
              <a:t>-wygaśnięcie umowy-</a:t>
            </a:r>
          </a:p>
        </p:txBody>
      </p:sp>
      <p:sp>
        <p:nvSpPr>
          <p:cNvPr id="3" name="Symbol zastępczy zawartości 2"/>
          <p:cNvSpPr>
            <a:spLocks noGrp="1"/>
          </p:cNvSpPr>
          <p:nvPr>
            <p:ph idx="1"/>
          </p:nvPr>
        </p:nvSpPr>
        <p:spPr>
          <a:xfrm>
            <a:off x="683568" y="1196752"/>
            <a:ext cx="8229600" cy="4525963"/>
          </a:xfrm>
        </p:spPr>
        <p:txBody>
          <a:bodyPr>
            <a:normAutofit fontScale="25000" lnSpcReduction="20000"/>
          </a:bodyPr>
          <a:lstStyle/>
          <a:p>
            <a:r>
              <a:rPr lang="pl-PL" sz="7200" b="1" dirty="0"/>
              <a:t>Art. 644. Możliwość odstąpienia od umowy przez zamawiającego (bez względu na przyczynę)</a:t>
            </a:r>
          </a:p>
          <a:p>
            <a:pPr marL="0" indent="0">
              <a:buNone/>
            </a:pPr>
            <a:r>
              <a:rPr lang="pl-PL" sz="7200" b="1" dirty="0"/>
              <a:t>Dopóki dzieło nie zostało ukończone</a:t>
            </a:r>
            <a:r>
              <a:rPr lang="pl-PL" sz="7200" dirty="0"/>
              <a:t>, </a:t>
            </a:r>
            <a:r>
              <a:rPr lang="pl-PL" sz="7200" dirty="0">
                <a:solidFill>
                  <a:srgbClr val="FF0000"/>
                </a:solidFill>
              </a:rPr>
              <a:t>zamawiający może w każdej chwili od umowy odstąpić płacąc umówione wynagrodzenie</a:t>
            </a:r>
            <a:r>
              <a:rPr lang="pl-PL" sz="7200" dirty="0"/>
              <a:t>. Jednakże w wypadku takim zamawiający może odliczyć to, co przyjmujący zamówienie oszczędził z powodu niewykonania dzieła. </a:t>
            </a:r>
          </a:p>
          <a:p>
            <a:pPr marL="0" indent="0">
              <a:buNone/>
            </a:pPr>
            <a:r>
              <a:rPr lang="pl-PL" sz="7200" b="1" dirty="0"/>
              <a:t>Zamawiający</a:t>
            </a:r>
            <a:r>
              <a:rPr lang="pl-PL" sz="7200" dirty="0"/>
              <a:t> może odstąpić od umowy także, gdy:</a:t>
            </a:r>
          </a:p>
          <a:p>
            <a:pPr>
              <a:buFont typeface="Wingdings" pitchFamily="2" charset="2"/>
              <a:buChar char="ü"/>
            </a:pPr>
            <a:r>
              <a:rPr lang="pl-PL" sz="7200" dirty="0"/>
              <a:t>Zajdzie konieczność </a:t>
            </a:r>
            <a:r>
              <a:rPr lang="pl-PL" sz="7200" dirty="0">
                <a:solidFill>
                  <a:srgbClr val="FF0000"/>
                </a:solidFill>
              </a:rPr>
              <a:t>znacznego podwyższenia wynagrodzenia kosztorysowego </a:t>
            </a:r>
            <a:r>
              <a:rPr lang="pl-PL" sz="7200" dirty="0"/>
              <a:t>(art. 631),</a:t>
            </a:r>
          </a:p>
          <a:p>
            <a:pPr>
              <a:buFont typeface="Wingdings" pitchFamily="2" charset="2"/>
              <a:buChar char="ü"/>
            </a:pPr>
            <a:r>
              <a:rPr lang="pl-PL" sz="7200" dirty="0"/>
              <a:t>Jeżeli przyjmujący zamówienie </a:t>
            </a:r>
            <a:r>
              <a:rPr lang="pl-PL" sz="7200" dirty="0">
                <a:solidFill>
                  <a:srgbClr val="FF0000"/>
                </a:solidFill>
              </a:rPr>
              <a:t>opóźnia się z rozpoczęciem lub wykończeniem dzieła</a:t>
            </a:r>
            <a:r>
              <a:rPr lang="pl-PL" sz="7200" dirty="0"/>
              <a:t> tak dalece, że nie jest prawdopodobne, żeby zdołał je ukończyć w czasie umówionym (art. 635)</a:t>
            </a:r>
          </a:p>
          <a:p>
            <a:pPr>
              <a:buFont typeface="Wingdings" pitchFamily="2" charset="2"/>
              <a:buChar char="ü"/>
            </a:pPr>
            <a:r>
              <a:rPr lang="pl-PL" sz="7200" dirty="0"/>
              <a:t>Jeżeli przyjmujący zamówienie </a:t>
            </a:r>
            <a:r>
              <a:rPr lang="pl-PL" sz="7200" dirty="0">
                <a:solidFill>
                  <a:srgbClr val="FF0000"/>
                </a:solidFill>
              </a:rPr>
              <a:t>wykonywa dzieło w sposób wadliwy albo sprzeczny z umową</a:t>
            </a:r>
            <a:r>
              <a:rPr lang="pl-PL" sz="7200" dirty="0"/>
              <a:t>; odstąpienie </a:t>
            </a:r>
            <a:r>
              <a:rPr lang="pl-PL" sz="7200" u="sng" dirty="0"/>
              <a:t>musi być jednak poprzedzone wyznaczeniem przyjmującemu zamówienie </a:t>
            </a:r>
            <a:r>
              <a:rPr lang="pl-PL" sz="7200" b="1" u="sng" dirty="0"/>
              <a:t>dodatkowego terminu </a:t>
            </a:r>
            <a:r>
              <a:rPr lang="pl-PL" sz="7200" u="sng" dirty="0"/>
              <a:t>do zmiany sposobu wykonania dzieła </a:t>
            </a:r>
            <a:r>
              <a:rPr lang="pl-PL" sz="7200" dirty="0"/>
              <a:t>(art. 637)</a:t>
            </a:r>
          </a:p>
          <a:p>
            <a:pPr>
              <a:buFont typeface="Wingdings" pitchFamily="2" charset="2"/>
              <a:buChar char="ü"/>
            </a:pPr>
            <a:endParaRPr lang="pl-PL" sz="7200" dirty="0"/>
          </a:p>
          <a:p>
            <a:pPr marL="0" indent="0">
              <a:buNone/>
            </a:pPr>
            <a:r>
              <a:rPr lang="pl-PL" sz="7200" b="1" dirty="0"/>
              <a:t>Przyjmujący zamówienie </a:t>
            </a:r>
            <a:r>
              <a:rPr lang="pl-PL" sz="7200" dirty="0"/>
              <a:t>może od umowy odstąpić:</a:t>
            </a:r>
          </a:p>
          <a:p>
            <a:pPr>
              <a:buFont typeface="Wingdings" pitchFamily="2" charset="2"/>
              <a:buChar char="ü"/>
            </a:pPr>
            <a:r>
              <a:rPr lang="pl-PL" sz="7200" dirty="0"/>
              <a:t>Jeżeli do wykonania dzieła potrzebne jest współdziałanie zamawiającego, a tego współdziałania brak; odstąpienie musi być poprzedzone wyznaczeniem zamawiającemu odpowiedni ego terminu z zagrożeniem, iż po bezskutecznym upływie wyznaczonego terminu będzie uprawniony do odstąpienia od umowy. </a:t>
            </a:r>
          </a:p>
          <a:p>
            <a:pPr>
              <a:buFont typeface="Wingdings" pitchFamily="2" charset="2"/>
              <a:buChar char="ü"/>
            </a:pPr>
            <a:endParaRPr lang="pl-PL" sz="5000" dirty="0"/>
          </a:p>
          <a:p>
            <a:pPr marL="0" indent="0">
              <a:buNone/>
            </a:pPr>
            <a:endParaRPr lang="pl-PL" sz="5000" dirty="0"/>
          </a:p>
          <a:p>
            <a:pPr marL="0" indent="0">
              <a:buNone/>
            </a:pPr>
            <a:endParaRPr lang="pl-PL" dirty="0"/>
          </a:p>
          <a:p>
            <a:endParaRPr lang="pl-PL" dirty="0"/>
          </a:p>
        </p:txBody>
      </p:sp>
    </p:spTree>
    <p:extLst>
      <p:ext uri="{BB962C8B-B14F-4D97-AF65-F5344CB8AC3E}">
        <p14:creationId xmlns:p14="http://schemas.microsoft.com/office/powerpoint/2010/main" val="3842024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-wygaśnięcie umowy-</a:t>
            </a:r>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645. śmierć lub niezdolność do pracy przyjmującego zamówienie </a:t>
            </a:r>
          </a:p>
          <a:p>
            <a:pPr marL="0" indent="0">
              <a:buNone/>
            </a:pPr>
            <a:r>
              <a:rPr lang="pl-PL" dirty="0"/>
              <a:t>§ 1. Umowa o </a:t>
            </a:r>
            <a:r>
              <a:rPr lang="pl-PL" dirty="0">
                <a:solidFill>
                  <a:schemeClr val="accent6"/>
                </a:solidFill>
              </a:rPr>
              <a:t>dzieło, którego wykonanie zależy od osobistych przymiotów przyjmującego zamówienie</a:t>
            </a:r>
            <a:r>
              <a:rPr lang="pl-PL" dirty="0"/>
              <a:t>, </a:t>
            </a:r>
            <a:r>
              <a:rPr lang="pl-PL" b="1" dirty="0">
                <a:solidFill>
                  <a:schemeClr val="accent6"/>
                </a:solidFill>
              </a:rPr>
              <a:t>rozwiązuje się wskutek jego śmierci lub niezdolności do pracy.</a:t>
            </a:r>
            <a:br>
              <a:rPr lang="pl-PL" b="1" dirty="0">
                <a:solidFill>
                  <a:schemeClr val="accent6"/>
                </a:solidFill>
              </a:rPr>
            </a:br>
            <a:r>
              <a:rPr lang="pl-PL" dirty="0"/>
              <a:t>§ 2. (…)</a:t>
            </a:r>
          </a:p>
          <a:p>
            <a:pPr marL="0" indent="0">
              <a:buNone/>
            </a:pPr>
            <a:r>
              <a:rPr lang="pl-PL" b="1" dirty="0"/>
              <a:t>Art. 632. Przesłanki podwyższenia wynagrodzenia ryczałtowego </a:t>
            </a:r>
          </a:p>
          <a:p>
            <a:pPr marL="0" indent="0">
              <a:buNone/>
            </a:pPr>
            <a:r>
              <a:rPr lang="pl-PL" dirty="0"/>
              <a:t>§ 1. Jeżeli strony umówiły się o wynagrodzenie ryczałtowe, przyjmujący zamówienie </a:t>
            </a:r>
            <a:r>
              <a:rPr lang="pl-PL" b="1" dirty="0"/>
              <a:t>nie może żądać podwyższenia wynagrodzenia</a:t>
            </a:r>
            <a:r>
              <a:rPr lang="pl-PL" dirty="0"/>
              <a:t>, chociażby w czasie zawarcia umowy nie można było przewidzieć rozmiaru lub kosztów prac.</a:t>
            </a:r>
            <a:br>
              <a:rPr lang="pl-PL" dirty="0"/>
            </a:br>
            <a:r>
              <a:rPr lang="pl-PL" dirty="0"/>
              <a:t>§ 2. </a:t>
            </a:r>
            <a:r>
              <a:rPr lang="pl-PL" dirty="0">
                <a:solidFill>
                  <a:schemeClr val="accent6"/>
                </a:solidFill>
              </a:rPr>
              <a:t>Jeżeli jednak wskutek zmiany stosunków, której nie można było przewidzieć, wykonanie dzieła groziłoby przyjmującemu zamówienie rażącą stratą</a:t>
            </a:r>
            <a:r>
              <a:rPr lang="pl-PL" dirty="0"/>
              <a:t>, </a:t>
            </a:r>
            <a:r>
              <a:rPr lang="pl-PL" b="1" dirty="0"/>
              <a:t>sąd może </a:t>
            </a:r>
            <a:r>
              <a:rPr lang="pl-PL" dirty="0"/>
              <a:t>podwyższyć ryczałt lub </a:t>
            </a:r>
            <a:r>
              <a:rPr lang="pl-PL" b="1" dirty="0">
                <a:solidFill>
                  <a:schemeClr val="accent6"/>
                </a:solidFill>
              </a:rPr>
              <a:t>rozwiązać umowę</a:t>
            </a:r>
          </a:p>
          <a:p>
            <a:pPr marL="0" indent="0">
              <a:buNone/>
            </a:pPr>
            <a:endParaRPr lang="pl-PL" dirty="0"/>
          </a:p>
          <a:p>
            <a:endParaRPr lang="pl-PL" dirty="0"/>
          </a:p>
        </p:txBody>
      </p:sp>
    </p:spTree>
    <p:extLst>
      <p:ext uri="{BB962C8B-B14F-4D97-AF65-F5344CB8AC3E}">
        <p14:creationId xmlns:p14="http://schemas.microsoft.com/office/powerpoint/2010/main" val="13376996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Umowa o dzieło</a:t>
            </a:r>
            <a:br>
              <a:rPr lang="pl-PL" dirty="0"/>
            </a:br>
            <a:r>
              <a:rPr lang="pl-PL" dirty="0"/>
              <a:t>-przedawnienie roszczeń-</a:t>
            </a:r>
          </a:p>
        </p:txBody>
      </p:sp>
      <p:sp>
        <p:nvSpPr>
          <p:cNvPr id="3" name="Symbol zastępczy zawartości 2"/>
          <p:cNvSpPr>
            <a:spLocks noGrp="1"/>
          </p:cNvSpPr>
          <p:nvPr>
            <p:ph idx="1"/>
          </p:nvPr>
        </p:nvSpPr>
        <p:spPr/>
        <p:txBody>
          <a:bodyPr/>
          <a:lstStyle/>
          <a:p>
            <a:pPr marL="0" indent="0">
              <a:buNone/>
            </a:pPr>
            <a:r>
              <a:rPr lang="pl-PL" b="1" dirty="0"/>
              <a:t>Art. 646. Termin przedawnienia roszczeń z umowy o dzieło </a:t>
            </a:r>
          </a:p>
          <a:p>
            <a:pPr marL="0" indent="0">
              <a:buNone/>
            </a:pPr>
            <a:r>
              <a:rPr lang="pl-PL" dirty="0"/>
              <a:t>Roszczenia wynikające z umowy o dzieło </a:t>
            </a:r>
            <a:r>
              <a:rPr lang="pl-PL" dirty="0">
                <a:solidFill>
                  <a:srgbClr val="002060"/>
                </a:solidFill>
              </a:rPr>
              <a:t>przedawniają się </a:t>
            </a:r>
            <a:r>
              <a:rPr lang="pl-PL" b="1" dirty="0">
                <a:solidFill>
                  <a:srgbClr val="002060"/>
                </a:solidFill>
              </a:rPr>
              <a:t>z upływem lat dwóch od dnia oddania dzieła, a jeżeli dzieło nie zostało oddane - od dnia, w którym zgodnie z treścią umowy miało być oddane</a:t>
            </a:r>
            <a:r>
              <a:rPr lang="pl-PL" dirty="0"/>
              <a:t>. </a:t>
            </a:r>
          </a:p>
          <a:p>
            <a:endParaRPr lang="pl-PL" dirty="0"/>
          </a:p>
        </p:txBody>
      </p:sp>
    </p:spTree>
    <p:extLst>
      <p:ext uri="{BB962C8B-B14F-4D97-AF65-F5344CB8AC3E}">
        <p14:creationId xmlns:p14="http://schemas.microsoft.com/office/powerpoint/2010/main" val="12659991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171400"/>
            <a:ext cx="8229600" cy="1143000"/>
          </a:xfrm>
        </p:spPr>
        <p:txBody>
          <a:bodyPr>
            <a:normAutofit/>
          </a:bodyPr>
          <a:lstStyle/>
          <a:p>
            <a:r>
              <a:rPr lang="pl-PL" dirty="0"/>
              <a:t>Umowa przechowania </a:t>
            </a:r>
          </a:p>
        </p:txBody>
      </p:sp>
      <p:sp>
        <p:nvSpPr>
          <p:cNvPr id="3" name="Symbol zastępczy zawartości 2"/>
          <p:cNvSpPr>
            <a:spLocks noGrp="1"/>
          </p:cNvSpPr>
          <p:nvPr>
            <p:ph idx="1"/>
          </p:nvPr>
        </p:nvSpPr>
        <p:spPr>
          <a:xfrm>
            <a:off x="0" y="1340768"/>
            <a:ext cx="9144000" cy="5400600"/>
          </a:xfrm>
        </p:spPr>
        <p:txBody>
          <a:bodyPr>
            <a:normAutofit fontScale="70000" lnSpcReduction="20000"/>
          </a:bodyPr>
          <a:lstStyle/>
          <a:p>
            <a:pPr marL="0" indent="0">
              <a:buNone/>
            </a:pPr>
            <a:r>
              <a:rPr lang="pl-PL" dirty="0"/>
              <a:t>Odpłatna lub nieodpłatna </a:t>
            </a:r>
            <a:r>
              <a:rPr lang="pl-PL" dirty="0">
                <a:sym typeface="Wingdings" pitchFamily="2" charset="2"/>
              </a:rPr>
              <a:t></a:t>
            </a:r>
          </a:p>
          <a:p>
            <a:pPr marL="0" indent="0">
              <a:buNone/>
            </a:pPr>
            <a:r>
              <a:rPr lang="pl-PL" b="1" dirty="0"/>
              <a:t>Art. 836.  </a:t>
            </a:r>
            <a:r>
              <a:rPr lang="pl-PL" dirty="0"/>
              <a:t>Jeżeli wysokość wynagrodzenia za przechowanie nie jest określona w umowie albo w taryfie, przechowawcy należy się </a:t>
            </a:r>
            <a:r>
              <a:rPr lang="pl-PL" dirty="0">
                <a:solidFill>
                  <a:srgbClr val="FF0000"/>
                </a:solidFill>
              </a:rPr>
              <a:t>wynagrodzenie</a:t>
            </a:r>
            <a:r>
              <a:rPr lang="pl-PL" dirty="0"/>
              <a:t> w danych stosunkach przyjęte, </a:t>
            </a:r>
            <a:r>
              <a:rPr lang="pl-PL" dirty="0">
                <a:solidFill>
                  <a:srgbClr val="FF0000"/>
                </a:solidFill>
              </a:rPr>
              <a:t>chyba że z umowy lub z okoliczności wynika, iż zobowiązał się przechować rzecz </a:t>
            </a:r>
            <a:r>
              <a:rPr lang="pl-PL" u="sng" dirty="0">
                <a:solidFill>
                  <a:srgbClr val="FF0000"/>
                </a:solidFill>
              </a:rPr>
              <a:t>bez wynagrodzenia. </a:t>
            </a:r>
          </a:p>
          <a:p>
            <a:pPr marL="0" indent="0">
              <a:buNone/>
            </a:pPr>
            <a:r>
              <a:rPr lang="pl-PL" b="1" dirty="0"/>
              <a:t>Art. 842. </a:t>
            </a:r>
            <a:r>
              <a:rPr lang="pl-PL" dirty="0"/>
              <a:t>Składający powinien </a:t>
            </a:r>
            <a:r>
              <a:rPr lang="pl-PL" b="1" dirty="0"/>
              <a:t>zwrócić</a:t>
            </a:r>
            <a:r>
              <a:rPr lang="pl-PL" dirty="0"/>
              <a:t> przechowawcy </a:t>
            </a:r>
            <a:r>
              <a:rPr lang="pl-PL" b="1" dirty="0"/>
              <a:t>wydatki</a:t>
            </a:r>
            <a:r>
              <a:rPr lang="pl-PL" dirty="0"/>
              <a:t>, które ten poniósł w celu należytego przechowania rzeczy, wraz z odsetkami ustawowymi oraz zwolnić przechowawcę od zobowiązań zaciągniętych przez niego w powyższym celu w imieniu własnym. </a:t>
            </a:r>
            <a:r>
              <a:rPr lang="pl-PL" dirty="0">
                <a:sym typeface="Wingdings" pitchFamily="2" charset="2"/>
              </a:rPr>
              <a:t> </a:t>
            </a:r>
            <a:r>
              <a:rPr lang="pl-PL" dirty="0">
                <a:solidFill>
                  <a:srgbClr val="002060"/>
                </a:solidFill>
                <a:sym typeface="Wingdings" pitchFamily="2" charset="2"/>
              </a:rPr>
              <a:t>bez względu na to, czy umowa jest odpłatna czy nieodpłatna</a:t>
            </a:r>
            <a:endParaRPr lang="pl-PL" u="sng" dirty="0">
              <a:solidFill>
                <a:srgbClr val="FF0000"/>
              </a:solidFill>
            </a:endParaRPr>
          </a:p>
          <a:p>
            <a:pPr marL="0" indent="0">
              <a:buNone/>
            </a:pPr>
            <a:endParaRPr lang="pl-PL" dirty="0"/>
          </a:p>
          <a:p>
            <a:pPr marL="0" indent="0">
              <a:buNone/>
            </a:pPr>
            <a:r>
              <a:rPr lang="pl-PL" b="1" dirty="0"/>
              <a:t>Art. 835. Istota umowy przechowania </a:t>
            </a:r>
          </a:p>
          <a:p>
            <a:pPr marL="0" indent="0">
              <a:buNone/>
            </a:pPr>
            <a:r>
              <a:rPr lang="pl-PL" dirty="0"/>
              <a:t>Przez umowę przechowania </a:t>
            </a:r>
            <a:r>
              <a:rPr lang="pl-PL" b="1" dirty="0">
                <a:solidFill>
                  <a:srgbClr val="FF0000"/>
                </a:solidFill>
              </a:rPr>
              <a:t>przechowawca</a:t>
            </a:r>
            <a:r>
              <a:rPr lang="pl-PL" dirty="0">
                <a:solidFill>
                  <a:srgbClr val="FF0000"/>
                </a:solidFill>
              </a:rPr>
              <a:t> </a:t>
            </a:r>
            <a:r>
              <a:rPr lang="pl-PL" dirty="0"/>
              <a:t>zobowiązuje się </a:t>
            </a:r>
            <a:r>
              <a:rPr lang="pl-PL" dirty="0">
                <a:solidFill>
                  <a:srgbClr val="002060"/>
                </a:solidFill>
              </a:rPr>
              <a:t>zachować w stanie nie pogorszonym </a:t>
            </a:r>
            <a:r>
              <a:rPr lang="pl-PL" b="1" dirty="0">
                <a:solidFill>
                  <a:srgbClr val="FF0000"/>
                </a:solidFill>
              </a:rPr>
              <a:t>rzecz ruchomą </a:t>
            </a:r>
            <a:r>
              <a:rPr lang="pl-PL" dirty="0">
                <a:solidFill>
                  <a:srgbClr val="002060"/>
                </a:solidFill>
              </a:rPr>
              <a:t>oddaną mu na przechowanie</a:t>
            </a:r>
            <a:r>
              <a:rPr lang="pl-PL" dirty="0"/>
              <a:t>. </a:t>
            </a:r>
            <a:r>
              <a:rPr lang="pl-PL" dirty="0">
                <a:sym typeface="Wingdings" pitchFamily="2" charset="2"/>
              </a:rPr>
              <a:t> obowiązek pieczy nad rzeczą (sposób sprawowania pieczy: art. 837-840)</a:t>
            </a:r>
            <a:endParaRPr lang="pl-PL" dirty="0"/>
          </a:p>
          <a:p>
            <a:pPr>
              <a:buFont typeface="Wingdings" pitchFamily="2" charset="2"/>
              <a:buChar char="ü"/>
            </a:pPr>
            <a:endParaRPr lang="pl-PL" dirty="0"/>
          </a:p>
          <a:p>
            <a:pPr>
              <a:buFont typeface="Wingdings" pitchFamily="2" charset="2"/>
              <a:buChar char="ü"/>
            </a:pPr>
            <a:endParaRPr lang="pl-PL" dirty="0"/>
          </a:p>
        </p:txBody>
      </p:sp>
    </p:spTree>
    <p:extLst>
      <p:ext uri="{BB962C8B-B14F-4D97-AF65-F5344CB8AC3E}">
        <p14:creationId xmlns:p14="http://schemas.microsoft.com/office/powerpoint/2010/main" val="9532853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99392"/>
            <a:ext cx="8229600" cy="1143000"/>
          </a:xfrm>
        </p:spPr>
        <p:txBody>
          <a:bodyPr>
            <a:normAutofit/>
          </a:bodyPr>
          <a:lstStyle/>
          <a:p>
            <a:r>
              <a:rPr lang="pl-PL" sz="3600" dirty="0"/>
              <a:t>Umowa przechowania</a:t>
            </a:r>
          </a:p>
        </p:txBody>
      </p:sp>
      <p:sp>
        <p:nvSpPr>
          <p:cNvPr id="3" name="Symbol zastępczy zawartości 2"/>
          <p:cNvSpPr>
            <a:spLocks noGrp="1"/>
          </p:cNvSpPr>
          <p:nvPr>
            <p:ph idx="1"/>
          </p:nvPr>
        </p:nvSpPr>
        <p:spPr>
          <a:xfrm>
            <a:off x="323528" y="1124744"/>
            <a:ext cx="8820472" cy="5733256"/>
          </a:xfrm>
        </p:spPr>
        <p:txBody>
          <a:bodyPr>
            <a:normAutofit fontScale="70000" lnSpcReduction="20000"/>
          </a:bodyPr>
          <a:lstStyle/>
          <a:p>
            <a:r>
              <a:rPr lang="pl-PL" dirty="0"/>
              <a:t>Przedmiotem umowy przechowania są tylko </a:t>
            </a:r>
            <a:r>
              <a:rPr lang="pl-PL" b="1" dirty="0">
                <a:solidFill>
                  <a:srgbClr val="FF0000"/>
                </a:solidFill>
              </a:rPr>
              <a:t>oznaczone co do tożsamości rzeczy ruchome</a:t>
            </a:r>
          </a:p>
          <a:p>
            <a:r>
              <a:rPr lang="pl-PL" dirty="0"/>
              <a:t>w odróżnieniu od najemcy czy dzierżawcy, przechowawca </a:t>
            </a:r>
            <a:r>
              <a:rPr lang="pl-PL" b="1" dirty="0"/>
              <a:t>nie może w zasadzie używać oddanej na przechowanie rzeczy</a:t>
            </a:r>
            <a:r>
              <a:rPr lang="pl-PL" dirty="0"/>
              <a:t> - przechowawcy nie wolno używać rzeczy bez zgody składającego, chyba że jest to konieczne do jej zachowania w stanie nie pogorszonym. (art. 839)</a:t>
            </a:r>
          </a:p>
          <a:p>
            <a:r>
              <a:rPr lang="pl-PL" dirty="0"/>
              <a:t>Istotnym elementem świadczenia jest </a:t>
            </a:r>
            <a:r>
              <a:rPr lang="pl-PL" b="1" dirty="0"/>
              <a:t>piecza</a:t>
            </a:r>
            <a:r>
              <a:rPr lang="pl-PL" dirty="0"/>
              <a:t> nad rzeczą oddaną na przechowanie</a:t>
            </a:r>
          </a:p>
          <a:p>
            <a:r>
              <a:rPr lang="pl-PL" dirty="0"/>
              <a:t>Umowa przechowania jest taką umową o świadczenie usług (podobnie jak umowa zlecenie), która może być ukształtowana przez strony jako </a:t>
            </a:r>
            <a:r>
              <a:rPr lang="pl-PL" b="1" dirty="0"/>
              <a:t>odpłatna</a:t>
            </a:r>
            <a:r>
              <a:rPr lang="pl-PL" dirty="0"/>
              <a:t> lub </a:t>
            </a:r>
            <a:r>
              <a:rPr lang="pl-PL" b="1" dirty="0"/>
              <a:t>nieodpłatna</a:t>
            </a:r>
          </a:p>
          <a:p>
            <a:r>
              <a:rPr lang="pl-PL" dirty="0"/>
              <a:t>bez względu na to, czy przechowanie jest odpłatne czy nieodpłatne, zawsze jest to umowa </a:t>
            </a:r>
            <a:r>
              <a:rPr lang="pl-PL" b="1" dirty="0"/>
              <a:t>dwustronnie zobowiązująca, </a:t>
            </a:r>
            <a:r>
              <a:rPr lang="pl-PL" dirty="0"/>
              <a:t>ponieważ na składającym zawsze ciążą określone obowiązki </a:t>
            </a:r>
            <a:br>
              <a:rPr lang="pl-PL" dirty="0"/>
            </a:br>
            <a:r>
              <a:rPr lang="pl-PL" dirty="0"/>
              <a:t>(np. zwrot wydatków)</a:t>
            </a:r>
          </a:p>
          <a:p>
            <a:r>
              <a:rPr lang="pl-PL" dirty="0"/>
              <a:t>Nieodpłatne przechowanie nie ma cechy umowy wzajemnej</a:t>
            </a:r>
          </a:p>
          <a:p>
            <a:endParaRPr lang="pl-PL" dirty="0"/>
          </a:p>
        </p:txBody>
      </p:sp>
    </p:spTree>
    <p:extLst>
      <p:ext uri="{BB962C8B-B14F-4D97-AF65-F5344CB8AC3E}">
        <p14:creationId xmlns:p14="http://schemas.microsoft.com/office/powerpoint/2010/main" val="39150014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przechowania</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dirty="0"/>
              <a:t>Zawarcie umowy</a:t>
            </a:r>
          </a:p>
          <a:p>
            <a:pPr algn="just"/>
            <a:r>
              <a:rPr lang="pl-PL" dirty="0"/>
              <a:t>Nie wymaga szczególnej formy</a:t>
            </a:r>
          </a:p>
          <a:p>
            <a:pPr algn="just"/>
            <a:r>
              <a:rPr lang="pl-PL" dirty="0"/>
              <a:t>Jako </a:t>
            </a:r>
            <a:r>
              <a:rPr lang="pl-PL" b="1" dirty="0">
                <a:solidFill>
                  <a:srgbClr val="FF0000"/>
                </a:solidFill>
              </a:rPr>
              <a:t>umowa realna </a:t>
            </a:r>
            <a:r>
              <a:rPr lang="pl-PL" dirty="0"/>
              <a:t>dochodzi do skutku dopiero </a:t>
            </a:r>
            <a:r>
              <a:rPr lang="pl-PL" b="1" dirty="0">
                <a:solidFill>
                  <a:srgbClr val="FF0000"/>
                </a:solidFill>
              </a:rPr>
              <a:t>po oddaniu rzeczy przechowawcy </a:t>
            </a:r>
            <a:r>
              <a:rPr lang="pl-PL" dirty="0"/>
              <a:t>– np. po wręczeniu kurtki szatniarzowi.</a:t>
            </a:r>
          </a:p>
          <a:p>
            <a:pPr algn="just"/>
            <a:r>
              <a:rPr lang="pl-PL" dirty="0"/>
              <a:t>W praktyce, przy zawarciu niektórych umów przechowania stosuje się wydanie składającemu tak zwanych  </a:t>
            </a:r>
            <a:r>
              <a:rPr lang="pl-PL" b="1" dirty="0"/>
              <a:t>znaków legitymacyjnych</a:t>
            </a:r>
            <a:r>
              <a:rPr lang="pl-PL" dirty="0"/>
              <a:t>, które służą jako dowód, upoważniający do odbioru rzeczy (np. numerek do szatni)</a:t>
            </a:r>
          </a:p>
        </p:txBody>
      </p:sp>
    </p:spTree>
    <p:extLst>
      <p:ext uri="{BB962C8B-B14F-4D97-AF65-F5344CB8AC3E}">
        <p14:creationId xmlns:p14="http://schemas.microsoft.com/office/powerpoint/2010/main" val="11163897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przechowania</a:t>
            </a:r>
          </a:p>
        </p:txBody>
      </p:sp>
      <p:sp>
        <p:nvSpPr>
          <p:cNvPr id="3" name="Symbol zastępczy zawartości 2"/>
          <p:cNvSpPr>
            <a:spLocks noGrp="1"/>
          </p:cNvSpPr>
          <p:nvPr>
            <p:ph idx="1"/>
          </p:nvPr>
        </p:nvSpPr>
        <p:spPr/>
        <p:txBody>
          <a:bodyPr>
            <a:normAutofit/>
          </a:bodyPr>
          <a:lstStyle/>
          <a:p>
            <a:pPr marL="0" indent="0" algn="ctr">
              <a:buNone/>
            </a:pPr>
            <a:r>
              <a:rPr lang="pl-PL" dirty="0"/>
              <a:t>Obowiązki stron</a:t>
            </a:r>
          </a:p>
          <a:p>
            <a:pPr algn="ctr"/>
            <a:r>
              <a:rPr lang="pl-PL" dirty="0"/>
              <a:t>Przechowawcy:</a:t>
            </a:r>
          </a:p>
          <a:p>
            <a:pPr algn="just">
              <a:buFont typeface="Wingdings" panose="05000000000000000000" pitchFamily="2" charset="2"/>
              <a:buChar char="ü"/>
            </a:pPr>
            <a:r>
              <a:rPr lang="pl-PL" b="1" dirty="0"/>
              <a:t>Piecza nad rzeczą </a:t>
            </a:r>
            <a:r>
              <a:rPr lang="pl-PL" dirty="0"/>
              <a:t>(stosowanie do postanowień umowy, w  braku bliższego określenia – w sposób wynikający z właściwości rzeczy i z okoliczności )(art. 837)</a:t>
            </a:r>
          </a:p>
          <a:p>
            <a:pPr algn="just"/>
            <a:endParaRPr lang="pl-PL" dirty="0"/>
          </a:p>
        </p:txBody>
      </p:sp>
    </p:spTree>
    <p:extLst>
      <p:ext uri="{BB962C8B-B14F-4D97-AF65-F5344CB8AC3E}">
        <p14:creationId xmlns:p14="http://schemas.microsoft.com/office/powerpoint/2010/main" val="2701129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przechowania</a:t>
            </a:r>
          </a:p>
        </p:txBody>
      </p:sp>
      <p:sp>
        <p:nvSpPr>
          <p:cNvPr id="3" name="Symbol zastępczy zawartości 2"/>
          <p:cNvSpPr>
            <a:spLocks noGrp="1"/>
          </p:cNvSpPr>
          <p:nvPr>
            <p:ph idx="1"/>
          </p:nvPr>
        </p:nvSpPr>
        <p:spPr>
          <a:xfrm>
            <a:off x="457200" y="1600200"/>
            <a:ext cx="8291264" cy="4853136"/>
          </a:xfrm>
        </p:spPr>
        <p:txBody>
          <a:bodyPr>
            <a:normAutofit fontScale="70000" lnSpcReduction="20000"/>
          </a:bodyPr>
          <a:lstStyle/>
          <a:p>
            <a:r>
              <a:rPr lang="pl-PL" b="1" u="sng" dirty="0"/>
              <a:t>Art. 840. Skutki oddania rzeczy na przechowanie innej osobie</a:t>
            </a:r>
            <a:r>
              <a:rPr lang="pl-PL" b="1" dirty="0"/>
              <a:t> </a:t>
            </a:r>
            <a:endParaRPr lang="pl-PL" dirty="0"/>
          </a:p>
          <a:p>
            <a:r>
              <a:rPr lang="pl-PL" dirty="0"/>
              <a:t>§ 1. </a:t>
            </a:r>
            <a:r>
              <a:rPr lang="pl-PL" b="1" dirty="0"/>
              <a:t>Przechowawca </a:t>
            </a:r>
            <a:r>
              <a:rPr lang="pl-PL" b="1" dirty="0">
                <a:solidFill>
                  <a:srgbClr val="FF0000"/>
                </a:solidFill>
              </a:rPr>
              <a:t>nie może oddać rzeczy na przechowanie innej osobie</a:t>
            </a:r>
            <a:r>
              <a:rPr lang="pl-PL" dirty="0"/>
              <a:t>, </a:t>
            </a:r>
            <a:r>
              <a:rPr lang="pl-PL" dirty="0">
                <a:solidFill>
                  <a:srgbClr val="FF0000"/>
                </a:solidFill>
              </a:rPr>
              <a:t>chyba że jest do tego zmuszony przez okoliczności</a:t>
            </a:r>
            <a:r>
              <a:rPr lang="pl-PL" dirty="0"/>
              <a:t>. W wypadku takim obowiązany jest z</a:t>
            </a:r>
            <a:r>
              <a:rPr lang="pl-PL" dirty="0">
                <a:solidFill>
                  <a:srgbClr val="FF0000"/>
                </a:solidFill>
              </a:rPr>
              <a:t>awiadomić niezwłocznie składającego</a:t>
            </a:r>
            <a:r>
              <a:rPr lang="pl-PL" dirty="0"/>
              <a:t>, </a:t>
            </a:r>
            <a:r>
              <a:rPr lang="pl-PL" dirty="0">
                <a:solidFill>
                  <a:srgbClr val="FF0000"/>
                </a:solidFill>
              </a:rPr>
              <a:t>gdzie</a:t>
            </a:r>
            <a:r>
              <a:rPr lang="pl-PL" dirty="0"/>
              <a:t> i </a:t>
            </a:r>
            <a:r>
              <a:rPr lang="pl-PL" dirty="0">
                <a:solidFill>
                  <a:srgbClr val="FF0000"/>
                </a:solidFill>
              </a:rPr>
              <a:t>u kogo </a:t>
            </a:r>
            <a:r>
              <a:rPr lang="pl-PL" dirty="0"/>
              <a:t>rzecz złożył, i w razie zawiadomienia odpowiedzialny jest tylko za brak należytej staranności w wyborze zastępcy.</a:t>
            </a:r>
            <a:br>
              <a:rPr lang="pl-PL" dirty="0"/>
            </a:br>
            <a:r>
              <a:rPr lang="pl-PL" dirty="0"/>
              <a:t>§ 2. Zastępca odpowiedzialny jest także względem składającego. Jeżeli przechowawca ponosi odpowiedzialność za czynności swego zastępcy jak za swoje własne czynności, ich odpowiedzialność jest solidarna.</a:t>
            </a:r>
          </a:p>
          <a:p>
            <a:r>
              <a:rPr lang="pl-PL" b="1" u="sng" dirty="0"/>
              <a:t>Art. 841. Zaostrzenie odpowiedzialności przechowawcy</a:t>
            </a:r>
            <a:r>
              <a:rPr lang="pl-PL" b="1" dirty="0"/>
              <a:t> </a:t>
            </a:r>
            <a:endParaRPr lang="pl-PL" dirty="0"/>
          </a:p>
          <a:p>
            <a:r>
              <a:rPr lang="pl-PL" dirty="0"/>
              <a:t>Jeżeli przechowawca, bez zgody składającego i bez koniecznej potrzeby, używa rzeczy albo zmienia miejsce lub sposób jej przechowywania albo jeżeli oddaje rzecz na przechowanie innej osobie, </a:t>
            </a:r>
            <a:r>
              <a:rPr lang="pl-PL" b="1" dirty="0"/>
              <a:t>jest on odpowiedzialny także </a:t>
            </a:r>
            <a:r>
              <a:rPr lang="pl-PL" b="1" dirty="0">
                <a:solidFill>
                  <a:srgbClr val="FF0000"/>
                </a:solidFill>
              </a:rPr>
              <a:t>za przypadkową utratę </a:t>
            </a:r>
            <a:r>
              <a:rPr lang="pl-PL" b="1" dirty="0"/>
              <a:t>lub uszkodzenie rzeczy, które by w przeciwnym razie nie nastąpiło. </a:t>
            </a:r>
          </a:p>
          <a:p>
            <a:endParaRPr lang="pl-PL" dirty="0"/>
          </a:p>
        </p:txBody>
      </p:sp>
    </p:spTree>
    <p:extLst>
      <p:ext uri="{BB962C8B-B14F-4D97-AF65-F5344CB8AC3E}">
        <p14:creationId xmlns:p14="http://schemas.microsoft.com/office/powerpoint/2010/main" val="37841933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przechowania</a:t>
            </a:r>
          </a:p>
        </p:txBody>
      </p:sp>
      <p:sp>
        <p:nvSpPr>
          <p:cNvPr id="3" name="Symbol zastępczy zawartości 2"/>
          <p:cNvSpPr>
            <a:spLocks noGrp="1"/>
          </p:cNvSpPr>
          <p:nvPr>
            <p:ph idx="1"/>
          </p:nvPr>
        </p:nvSpPr>
        <p:spPr/>
        <p:txBody>
          <a:bodyPr>
            <a:normAutofit fontScale="92500" lnSpcReduction="10000"/>
          </a:bodyPr>
          <a:lstStyle/>
          <a:p>
            <a:pPr marL="0" indent="0" algn="ctr">
              <a:buNone/>
            </a:pPr>
            <a:r>
              <a:rPr lang="pl-PL" dirty="0"/>
              <a:t>Obowiązki stron</a:t>
            </a:r>
          </a:p>
          <a:p>
            <a:pPr algn="ctr"/>
            <a:r>
              <a:rPr lang="pl-PL" dirty="0"/>
              <a:t>Składającego:</a:t>
            </a:r>
          </a:p>
          <a:p>
            <a:pPr algn="just"/>
            <a:r>
              <a:rPr lang="pl-PL" dirty="0"/>
              <a:t>Składający powinien </a:t>
            </a:r>
            <a:r>
              <a:rPr lang="pl-PL" dirty="0">
                <a:solidFill>
                  <a:srgbClr val="FF0000"/>
                </a:solidFill>
              </a:rPr>
              <a:t>zwrócić przechowawcy wydatki</a:t>
            </a:r>
            <a:r>
              <a:rPr lang="pl-PL" dirty="0"/>
              <a:t>, które ten poniósł w celu należytego przechowania rzeczy, wraz z odsetkami ustawowymi oraz zwolnić przechowawcę od zobowiązań zaciągniętych przez niego w powyższym celu w imieniu własnym. (art. 842)</a:t>
            </a:r>
          </a:p>
          <a:p>
            <a:pPr algn="just"/>
            <a:r>
              <a:rPr lang="pl-PL" dirty="0"/>
              <a:t>Jeśli przechowanie jest odpłatne, składający obowiązany jest do zapłaty </a:t>
            </a:r>
            <a:r>
              <a:rPr lang="pl-PL" dirty="0">
                <a:solidFill>
                  <a:srgbClr val="FF0000"/>
                </a:solidFill>
              </a:rPr>
              <a:t>wynagrodzenia</a:t>
            </a:r>
          </a:p>
          <a:p>
            <a:pPr algn="just"/>
            <a:endParaRPr lang="pl-PL" dirty="0"/>
          </a:p>
        </p:txBody>
      </p:sp>
    </p:spTree>
    <p:extLst>
      <p:ext uri="{BB962C8B-B14F-4D97-AF65-F5344CB8AC3E}">
        <p14:creationId xmlns:p14="http://schemas.microsoft.com/office/powerpoint/2010/main" val="222836899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przechowanie</a:t>
            </a:r>
          </a:p>
        </p:txBody>
      </p:sp>
      <p:sp>
        <p:nvSpPr>
          <p:cNvPr id="3" name="Symbol zastępczy zawartości 2"/>
          <p:cNvSpPr>
            <a:spLocks noGrp="1"/>
          </p:cNvSpPr>
          <p:nvPr>
            <p:ph idx="1"/>
          </p:nvPr>
        </p:nvSpPr>
        <p:spPr/>
        <p:txBody>
          <a:bodyPr>
            <a:normAutofit lnSpcReduction="10000"/>
          </a:bodyPr>
          <a:lstStyle/>
          <a:p>
            <a:pPr marL="0" indent="0">
              <a:buNone/>
            </a:pPr>
            <a:r>
              <a:rPr lang="pl-PL" dirty="0"/>
              <a:t> </a:t>
            </a:r>
            <a:r>
              <a:rPr lang="pl-PL" b="1" dirty="0"/>
              <a:t>Art. 845. Istota depozytu nieprawidłowego</a:t>
            </a:r>
          </a:p>
          <a:p>
            <a:pPr marL="0" indent="0">
              <a:buNone/>
            </a:pPr>
            <a:r>
              <a:rPr lang="pl-PL" dirty="0"/>
              <a:t>Jeżeli z przepisów szczególnych albo z umowy lub okoliczności wynika, że </a:t>
            </a:r>
            <a:r>
              <a:rPr lang="pl-PL" dirty="0">
                <a:solidFill>
                  <a:srgbClr val="FF0000"/>
                </a:solidFill>
              </a:rPr>
              <a:t>przechowawca </a:t>
            </a:r>
            <a:r>
              <a:rPr lang="pl-PL" b="1" dirty="0">
                <a:solidFill>
                  <a:srgbClr val="FF0000"/>
                </a:solidFill>
              </a:rPr>
              <a:t>może rozporządzać </a:t>
            </a:r>
            <a:r>
              <a:rPr lang="pl-PL" dirty="0">
                <a:solidFill>
                  <a:srgbClr val="FF0000"/>
                </a:solidFill>
              </a:rPr>
              <a:t>oddanymi na przechowanie </a:t>
            </a:r>
            <a:r>
              <a:rPr lang="pl-PL" b="1" dirty="0">
                <a:solidFill>
                  <a:srgbClr val="FF0000"/>
                </a:solidFill>
              </a:rPr>
              <a:t>pieniędzmi</a:t>
            </a:r>
            <a:r>
              <a:rPr lang="pl-PL" dirty="0">
                <a:solidFill>
                  <a:srgbClr val="FF0000"/>
                </a:solidFill>
              </a:rPr>
              <a:t> lub </a:t>
            </a:r>
            <a:r>
              <a:rPr lang="pl-PL" b="1" dirty="0">
                <a:solidFill>
                  <a:srgbClr val="FF0000"/>
                </a:solidFill>
              </a:rPr>
              <a:t>innymi rzeczami oznaczonymi tylko co do gatunku</a:t>
            </a:r>
            <a:r>
              <a:rPr lang="pl-PL" dirty="0">
                <a:solidFill>
                  <a:srgbClr val="FF0000"/>
                </a:solidFill>
              </a:rPr>
              <a:t>, stosuje się odpowiednio przepisy </a:t>
            </a:r>
            <a:r>
              <a:rPr lang="pl-PL" b="1" dirty="0">
                <a:solidFill>
                  <a:srgbClr val="FF0000"/>
                </a:solidFill>
              </a:rPr>
              <a:t>o pożyczce</a:t>
            </a:r>
            <a:r>
              <a:rPr lang="pl-PL" b="1" dirty="0"/>
              <a:t> </a:t>
            </a:r>
            <a:r>
              <a:rPr lang="pl-PL" dirty="0"/>
              <a:t>(</a:t>
            </a:r>
            <a:r>
              <a:rPr lang="pl-PL" cap="small" dirty="0"/>
              <a:t>depozyt nieprawidłowy</a:t>
            </a:r>
            <a:r>
              <a:rPr lang="pl-PL" dirty="0"/>
              <a:t>). Czas i miejsce zwrotu określają przepisy o przechowaniu.</a:t>
            </a:r>
          </a:p>
        </p:txBody>
      </p:sp>
    </p:spTree>
    <p:extLst>
      <p:ext uri="{BB962C8B-B14F-4D97-AF65-F5344CB8AC3E}">
        <p14:creationId xmlns:p14="http://schemas.microsoft.com/office/powerpoint/2010/main" val="3406664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Typy umów o świadczenie usług</a:t>
            </a:r>
          </a:p>
        </p:txBody>
      </p:sp>
      <p:sp>
        <p:nvSpPr>
          <p:cNvPr id="3" name="Symbol zastępczy zawartości 2"/>
          <p:cNvSpPr>
            <a:spLocks noGrp="1"/>
          </p:cNvSpPr>
          <p:nvPr>
            <p:ph idx="1"/>
          </p:nvPr>
        </p:nvSpPr>
        <p:spPr/>
        <p:txBody>
          <a:bodyPr/>
          <a:lstStyle/>
          <a:p>
            <a:r>
              <a:rPr lang="pl-PL" dirty="0"/>
              <a:t>Zróżnicowany profil podmiotowy</a:t>
            </a:r>
          </a:p>
          <a:p>
            <a:r>
              <a:rPr lang="pl-PL" dirty="0"/>
              <a:t>Umowy należące do </a:t>
            </a:r>
            <a:r>
              <a:rPr lang="pl-PL" b="1" dirty="0"/>
              <a:t>obrotu profesjonalnego</a:t>
            </a:r>
            <a:r>
              <a:rPr lang="pl-PL" dirty="0"/>
              <a:t>:</a:t>
            </a:r>
          </a:p>
          <a:p>
            <a:pPr algn="ctr">
              <a:buFont typeface="Wingdings" pitchFamily="2" charset="2"/>
              <a:buChar char="ü"/>
            </a:pPr>
            <a:r>
              <a:rPr lang="pl-PL" dirty="0"/>
              <a:t>Umowa agencyjna</a:t>
            </a:r>
          </a:p>
          <a:p>
            <a:pPr algn="ctr">
              <a:buFont typeface="Wingdings" pitchFamily="2" charset="2"/>
              <a:buChar char="ü"/>
            </a:pPr>
            <a:r>
              <a:rPr lang="pl-PL" dirty="0"/>
              <a:t>Umowa komisu</a:t>
            </a:r>
          </a:p>
          <a:p>
            <a:pPr algn="ctr">
              <a:buFont typeface="Wingdings" pitchFamily="2" charset="2"/>
              <a:buChar char="ü"/>
            </a:pPr>
            <a:r>
              <a:rPr lang="pl-PL" dirty="0"/>
              <a:t>Umowa przewozu</a:t>
            </a:r>
          </a:p>
          <a:p>
            <a:pPr algn="ctr">
              <a:buFont typeface="Wingdings" pitchFamily="2" charset="2"/>
              <a:buChar char="ü"/>
            </a:pPr>
            <a:r>
              <a:rPr lang="pl-PL" dirty="0"/>
              <a:t>Umowa spedycji</a:t>
            </a:r>
          </a:p>
          <a:p>
            <a:pPr algn="ctr">
              <a:buFont typeface="Wingdings" pitchFamily="2" charset="2"/>
              <a:buChar char="ü"/>
            </a:pPr>
            <a:r>
              <a:rPr lang="pl-PL" dirty="0"/>
              <a:t>Umowa składu</a:t>
            </a:r>
          </a:p>
        </p:txBody>
      </p:sp>
    </p:spTree>
    <p:extLst>
      <p:ext uri="{BB962C8B-B14F-4D97-AF65-F5344CB8AC3E}">
        <p14:creationId xmlns:p14="http://schemas.microsoft.com/office/powerpoint/2010/main" val="11190352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Depozyt nieprawidłowy</a:t>
            </a:r>
          </a:p>
        </p:txBody>
      </p:sp>
      <p:sp>
        <p:nvSpPr>
          <p:cNvPr id="3" name="Symbol zastępczy zawartości 2"/>
          <p:cNvSpPr>
            <a:spLocks noGrp="1"/>
          </p:cNvSpPr>
          <p:nvPr>
            <p:ph idx="1"/>
          </p:nvPr>
        </p:nvSpPr>
        <p:spPr/>
        <p:txBody>
          <a:bodyPr>
            <a:normAutofit fontScale="70000" lnSpcReduction="20000"/>
          </a:bodyPr>
          <a:lstStyle/>
          <a:p>
            <a:r>
              <a:rPr lang="pl-PL" b="1" dirty="0"/>
              <a:t>elementy przechowania i pożyczki </a:t>
            </a:r>
            <a:r>
              <a:rPr lang="pl-PL" dirty="0">
                <a:sym typeface="Wingdings" pitchFamily="2" charset="2"/>
              </a:rPr>
              <a:t> p</a:t>
            </a:r>
            <a:r>
              <a:rPr lang="pl-PL" dirty="0"/>
              <a:t>odobnie jak przechowanie ma charakter </a:t>
            </a:r>
            <a:r>
              <a:rPr lang="pl-PL" b="1" dirty="0"/>
              <a:t>realny</a:t>
            </a:r>
            <a:r>
              <a:rPr lang="pl-PL" dirty="0"/>
              <a:t>, analogicznie jak przy pożyczce przechowawca </a:t>
            </a:r>
            <a:r>
              <a:rPr lang="pl-PL" b="1" dirty="0"/>
              <a:t>może rozporządzać rzeczami oddanymi na przechowanie</a:t>
            </a:r>
            <a:r>
              <a:rPr lang="pl-PL" dirty="0"/>
              <a:t>. </a:t>
            </a:r>
          </a:p>
          <a:p>
            <a:pPr algn="ctr">
              <a:buNone/>
            </a:pPr>
            <a:r>
              <a:rPr lang="pl-PL" u="sng" dirty="0"/>
              <a:t>Uprawnienie do rozporządzania </a:t>
            </a:r>
            <a:r>
              <a:rPr lang="pl-PL" u="sng" dirty="0">
                <a:sym typeface="Wingdings" pitchFamily="2" charset="2"/>
              </a:rPr>
              <a:t></a:t>
            </a:r>
            <a:r>
              <a:rPr lang="pl-PL" u="sng" dirty="0"/>
              <a:t> konsekwencja nabycia własności tych rzeczy.</a:t>
            </a:r>
          </a:p>
          <a:p>
            <a:pPr algn="just"/>
            <a:r>
              <a:rPr lang="pl-PL" dirty="0"/>
              <a:t>Przedmiotem umowy mogą być </a:t>
            </a:r>
            <a:r>
              <a:rPr lang="pl-PL" b="1" dirty="0">
                <a:solidFill>
                  <a:srgbClr val="FF0000"/>
                </a:solidFill>
              </a:rPr>
              <a:t>jedynie pieniądze lub rzeczy oznaczone co do gatunku</a:t>
            </a:r>
            <a:r>
              <a:rPr lang="pl-PL" dirty="0"/>
              <a:t>. Ze względu na przyznaną przechowawcy możliwość rozporządzania przedmiotem umowy, </a:t>
            </a:r>
            <a:r>
              <a:rPr lang="pl-PL" b="1" dirty="0"/>
              <a:t>nie ciąży na nim obowiązek pieczy</a:t>
            </a:r>
            <a:r>
              <a:rPr lang="pl-PL" dirty="0"/>
              <a:t>, z tych samych powodów </a:t>
            </a:r>
            <a:r>
              <a:rPr lang="pl-PL" b="1" dirty="0"/>
              <a:t>przedmiotem zwrotu jest </a:t>
            </a:r>
            <a:r>
              <a:rPr lang="pl-PL" b="1" dirty="0">
                <a:solidFill>
                  <a:srgbClr val="FF0000"/>
                </a:solidFill>
              </a:rPr>
              <a:t>ta sama iloś</a:t>
            </a:r>
            <a:r>
              <a:rPr lang="pl-PL" b="1" dirty="0"/>
              <a:t>ć pieniędzy lub taka sama ilość rzeczy określonych gatunkowo.</a:t>
            </a:r>
          </a:p>
          <a:p>
            <a:pPr algn="just"/>
            <a:r>
              <a:rPr lang="pl-PL" dirty="0"/>
              <a:t> Czas i miejsce zwrotu przedmiotu depozytu nieprawidłowego określa się na podstawie przepisów o przechowaniu. Znajdzie tu odpowiednie zastosowanie przepis art. 844 KC.</a:t>
            </a:r>
          </a:p>
          <a:p>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1</a:t>
            </a:r>
          </a:p>
        </p:txBody>
      </p:sp>
      <p:sp>
        <p:nvSpPr>
          <p:cNvPr id="3" name="Symbol zastępczy zawartości 2"/>
          <p:cNvSpPr>
            <a:spLocks noGrp="1"/>
          </p:cNvSpPr>
          <p:nvPr>
            <p:ph idx="1"/>
          </p:nvPr>
        </p:nvSpPr>
        <p:spPr/>
        <p:txBody>
          <a:bodyPr/>
          <a:lstStyle/>
          <a:p>
            <a:pPr marL="0" indent="0">
              <a:buNone/>
            </a:pPr>
            <a:r>
              <a:rPr lang="pl-PL" dirty="0"/>
              <a:t>Marceli P. przyjął zlecenie od Doriana F. Po dwóch tygodniach Dorian F. ciężko zachorował i zmarł.</a:t>
            </a:r>
          </a:p>
          <a:p>
            <a:r>
              <a:rPr lang="pl-PL" dirty="0"/>
              <a:t>Jak nazywają się strony tej umowy?</a:t>
            </a:r>
          </a:p>
          <a:p>
            <a:r>
              <a:rPr lang="pl-PL" dirty="0"/>
              <a:t>Jaki ma wpływ śmierć Doriana F. na trwanie tej umowy?</a:t>
            </a:r>
          </a:p>
          <a:p>
            <a:r>
              <a:rPr lang="pl-PL"/>
              <a:t>Jaki miałaby </a:t>
            </a:r>
            <a:r>
              <a:rPr lang="pl-PL" dirty="0"/>
              <a:t>wpływ śmierć Marcelego P. na trwanie tej umowy?</a:t>
            </a:r>
          </a:p>
          <a:p>
            <a:endParaRPr lang="pl-PL" dirty="0"/>
          </a:p>
          <a:p>
            <a:endParaRPr lang="pl-PL" dirty="0"/>
          </a:p>
        </p:txBody>
      </p:sp>
    </p:spTree>
    <p:extLst>
      <p:ext uri="{BB962C8B-B14F-4D97-AF65-F5344CB8AC3E}">
        <p14:creationId xmlns:p14="http://schemas.microsoft.com/office/powerpoint/2010/main" val="30067306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2</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Genowefa O. oddała do pralni chemicznej Aniceta Ż. swoją suknię ślubną; Anicet Ż. zobowiązał się do jej wybielenia </a:t>
            </a:r>
            <a:r>
              <a:rPr lang="pl-PL"/>
              <a:t>i wyprania za </a:t>
            </a:r>
            <a:r>
              <a:rPr lang="pl-PL" dirty="0"/>
              <a:t>wynagrodzeniem, które strony ustaliły na 200 zł.</a:t>
            </a:r>
          </a:p>
          <a:p>
            <a:r>
              <a:rPr lang="pl-PL" dirty="0"/>
              <a:t>Jaka to umowa?</a:t>
            </a:r>
          </a:p>
          <a:p>
            <a:r>
              <a:rPr lang="pl-PL" dirty="0"/>
              <a:t>Jak nazywają się strony tej umowy?</a:t>
            </a:r>
          </a:p>
          <a:p>
            <a:r>
              <a:rPr lang="pl-PL" dirty="0"/>
              <a:t>Czy Anicet Ż. musi osobiście wyprać suknię?</a:t>
            </a:r>
          </a:p>
          <a:p>
            <a:r>
              <a:rPr lang="pl-PL" dirty="0"/>
              <a:t>Jaki rodzaj wynagrodzenia występuje w powyższym stanie faktycznym?</a:t>
            </a:r>
          </a:p>
          <a:p>
            <a:r>
              <a:rPr lang="pl-PL" dirty="0"/>
              <a:t>Kiedy Anicet Ż. powinien spodziewać się zapłaty wynagrodzenia?</a:t>
            </a:r>
          </a:p>
        </p:txBody>
      </p:sp>
    </p:spTree>
    <p:extLst>
      <p:ext uri="{BB962C8B-B14F-4D97-AF65-F5344CB8AC3E}">
        <p14:creationId xmlns:p14="http://schemas.microsoft.com/office/powerpoint/2010/main" val="13835832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Kazus 3</a:t>
            </a:r>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a:t>Siemomysł G. został zmuszony do nagłego wyjazdu za granicę. Obawia się jednak, że pod jego nieobecność ktoś włamie się do jego rezydencji, gdzie przechowuje swe bogate zbiory dzieł sztuki. Siemomysł G. zawarł więc z </a:t>
            </a:r>
            <a:r>
              <a:rPr lang="pl-PL" dirty="0" err="1"/>
              <a:t>Bdzigostem</a:t>
            </a:r>
            <a:r>
              <a:rPr lang="pl-PL" dirty="0"/>
              <a:t> O. umowę, według postanowień której </a:t>
            </a:r>
            <a:r>
              <a:rPr lang="pl-PL" dirty="0" err="1"/>
              <a:t>Bdzigost</a:t>
            </a:r>
            <a:r>
              <a:rPr lang="pl-PL" dirty="0"/>
              <a:t> ma sprawować pieczę nad willą Siemomysła, a Siemomysł ma zapłacić </a:t>
            </a:r>
            <a:r>
              <a:rPr lang="pl-PL" dirty="0" err="1"/>
              <a:t>Bdzigostowi</a:t>
            </a:r>
            <a:r>
              <a:rPr lang="pl-PL" dirty="0"/>
              <a:t> umówione wynagrodzenie.</a:t>
            </a:r>
          </a:p>
          <a:p>
            <a:r>
              <a:rPr lang="pl-PL" dirty="0"/>
              <a:t>Czy umowę tę można uznać za umowę przechowania?</a:t>
            </a:r>
          </a:p>
          <a:p>
            <a:r>
              <a:rPr lang="pl-PL" dirty="0"/>
              <a:t>Jakie przepisy znajdą zastosowanie do powyższej umowy?</a:t>
            </a:r>
          </a:p>
        </p:txBody>
      </p:sp>
    </p:spTree>
    <p:extLst>
      <p:ext uri="{BB962C8B-B14F-4D97-AF65-F5344CB8AC3E}">
        <p14:creationId xmlns:p14="http://schemas.microsoft.com/office/powerpoint/2010/main" val="339269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Typy umów o świadczenie usług</a:t>
            </a:r>
          </a:p>
        </p:txBody>
      </p:sp>
      <p:sp>
        <p:nvSpPr>
          <p:cNvPr id="3" name="Symbol zastępczy zawartości 2"/>
          <p:cNvSpPr>
            <a:spLocks noGrp="1"/>
          </p:cNvSpPr>
          <p:nvPr>
            <p:ph idx="1"/>
          </p:nvPr>
        </p:nvSpPr>
        <p:spPr/>
        <p:txBody>
          <a:bodyPr/>
          <a:lstStyle/>
          <a:p>
            <a:r>
              <a:rPr lang="pl-PL" dirty="0"/>
              <a:t>Umowy o świadczenie usług co do zasady są </a:t>
            </a:r>
            <a:r>
              <a:rPr lang="pl-PL" b="1" dirty="0">
                <a:solidFill>
                  <a:srgbClr val="FF0000"/>
                </a:solidFill>
              </a:rPr>
              <a:t>odpłatne</a:t>
            </a:r>
            <a:endParaRPr lang="pl-PL" dirty="0">
              <a:solidFill>
                <a:srgbClr val="FF0000"/>
              </a:solidFill>
            </a:endParaRPr>
          </a:p>
          <a:p>
            <a:r>
              <a:rPr lang="pl-PL" dirty="0">
                <a:solidFill>
                  <a:schemeClr val="tx1">
                    <a:lumMod val="95000"/>
                    <a:lumOff val="5000"/>
                  </a:schemeClr>
                </a:solidFill>
              </a:rPr>
              <a:t>Jedynie umowy </a:t>
            </a:r>
            <a:r>
              <a:rPr lang="pl-PL" b="1" dirty="0">
                <a:solidFill>
                  <a:srgbClr val="C00000"/>
                </a:solidFill>
              </a:rPr>
              <a:t>zlecenia i przewozu </a:t>
            </a:r>
            <a:r>
              <a:rPr lang="pl-PL" dirty="0">
                <a:solidFill>
                  <a:srgbClr val="92D050"/>
                </a:solidFill>
              </a:rPr>
              <a:t>mogą </a:t>
            </a:r>
            <a:r>
              <a:rPr lang="pl-PL" dirty="0">
                <a:solidFill>
                  <a:schemeClr val="tx1">
                    <a:lumMod val="95000"/>
                    <a:lumOff val="5000"/>
                  </a:schemeClr>
                </a:solidFill>
              </a:rPr>
              <a:t>być z woli stron zawieranie jako umowy </a:t>
            </a:r>
            <a:r>
              <a:rPr lang="pl-PL" b="1" dirty="0">
                <a:solidFill>
                  <a:srgbClr val="92D050"/>
                </a:solidFill>
              </a:rPr>
              <a:t>nieodpłatne</a:t>
            </a:r>
          </a:p>
        </p:txBody>
      </p:sp>
    </p:spTree>
    <p:extLst>
      <p:ext uri="{BB962C8B-B14F-4D97-AF65-F5344CB8AC3E}">
        <p14:creationId xmlns:p14="http://schemas.microsoft.com/office/powerpoint/2010/main" val="1119219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Funkcje umów o świadczenie usług</a:t>
            </a:r>
          </a:p>
        </p:txBody>
      </p:sp>
      <p:sp>
        <p:nvSpPr>
          <p:cNvPr id="3" name="Symbol zastępczy zawartości 2"/>
          <p:cNvSpPr>
            <a:spLocks noGrp="1"/>
          </p:cNvSpPr>
          <p:nvPr>
            <p:ph idx="1"/>
          </p:nvPr>
        </p:nvSpPr>
        <p:spPr/>
        <p:txBody>
          <a:bodyPr/>
          <a:lstStyle/>
          <a:p>
            <a:r>
              <a:rPr lang="pl-PL" dirty="0"/>
              <a:t>Służą wymianie różnego rodzaju dóbr majątkowych</a:t>
            </a:r>
          </a:p>
          <a:p>
            <a:r>
              <a:rPr lang="pl-PL" dirty="0"/>
              <a:t>Przedmiotem wymiany (w przeciwieństwie do umów przenoszących prawa) nie jest rzecz lub prawo majątkowe, a </a:t>
            </a:r>
            <a:r>
              <a:rPr lang="pl-PL" b="1" dirty="0">
                <a:solidFill>
                  <a:srgbClr val="002060"/>
                </a:solidFill>
              </a:rPr>
              <a:t>usługa</a:t>
            </a:r>
            <a:endParaRPr lang="pl-PL" dirty="0"/>
          </a:p>
          <a:p>
            <a:r>
              <a:rPr lang="pl-PL" dirty="0">
                <a:solidFill>
                  <a:schemeClr val="tx1">
                    <a:lumMod val="95000"/>
                    <a:lumOff val="5000"/>
                  </a:schemeClr>
                </a:solidFill>
              </a:rPr>
              <a:t>Zaspokajanie różnorodnych potrzeb uczestników obrotu</a:t>
            </a:r>
          </a:p>
        </p:txBody>
      </p:sp>
    </p:spTree>
    <p:extLst>
      <p:ext uri="{BB962C8B-B14F-4D97-AF65-F5344CB8AC3E}">
        <p14:creationId xmlns:p14="http://schemas.microsoft.com/office/powerpoint/2010/main" val="3001719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35275"/>
            <a:ext cx="8229600" cy="508918"/>
          </a:xfrm>
        </p:spPr>
        <p:txBody>
          <a:bodyPr>
            <a:normAutofit fontScale="90000"/>
          </a:bodyPr>
          <a:lstStyle/>
          <a:p>
            <a:r>
              <a:rPr lang="pl-PL" dirty="0"/>
              <a:t>Umowa zlecenia</a:t>
            </a:r>
          </a:p>
        </p:txBody>
      </p:sp>
      <p:sp>
        <p:nvSpPr>
          <p:cNvPr id="3" name="Symbol zastępczy zawartości 2"/>
          <p:cNvSpPr>
            <a:spLocks noGrp="1"/>
          </p:cNvSpPr>
          <p:nvPr>
            <p:ph idx="1"/>
          </p:nvPr>
        </p:nvSpPr>
        <p:spPr>
          <a:xfrm>
            <a:off x="390364" y="501500"/>
            <a:ext cx="8363272" cy="6480720"/>
          </a:xfrm>
        </p:spPr>
        <p:txBody>
          <a:bodyPr>
            <a:normAutofit fontScale="47500" lnSpcReduction="20000"/>
          </a:bodyPr>
          <a:lstStyle/>
          <a:p>
            <a:pPr algn="ctr"/>
            <a:r>
              <a:rPr lang="pl-PL" sz="3800" i="1" dirty="0" err="1"/>
              <a:t>Essentialia</a:t>
            </a:r>
            <a:r>
              <a:rPr lang="pl-PL" sz="3800" i="1" dirty="0"/>
              <a:t> </a:t>
            </a:r>
            <a:r>
              <a:rPr lang="pl-PL" sz="3800" i="1" dirty="0" err="1"/>
              <a:t>negotii</a:t>
            </a:r>
            <a:endParaRPr lang="pl-PL" sz="3800" i="1" dirty="0"/>
          </a:p>
          <a:p>
            <a:pPr marL="0" indent="0">
              <a:buNone/>
            </a:pPr>
            <a:endParaRPr lang="pl-PL" sz="4200" b="1" dirty="0"/>
          </a:p>
          <a:p>
            <a:pPr marL="0" indent="0">
              <a:buNone/>
            </a:pPr>
            <a:r>
              <a:rPr lang="pl-PL" sz="4200" b="1" dirty="0"/>
              <a:t>Art. 734. Istota umowy zlecenia </a:t>
            </a:r>
          </a:p>
          <a:p>
            <a:pPr marL="0" indent="0">
              <a:buNone/>
            </a:pPr>
            <a:r>
              <a:rPr lang="pl-PL" sz="4200" dirty="0"/>
              <a:t>§ 1. Przez umowę zlecenia </a:t>
            </a:r>
            <a:r>
              <a:rPr lang="pl-PL" sz="4200" b="1" dirty="0"/>
              <a:t>przyjmujący zlecenie </a:t>
            </a:r>
            <a:r>
              <a:rPr lang="pl-PL" sz="4200" dirty="0"/>
              <a:t>zobowiązuje się do </a:t>
            </a:r>
            <a:r>
              <a:rPr lang="pl-PL" sz="4200" dirty="0">
                <a:solidFill>
                  <a:srgbClr val="FF0000"/>
                </a:solidFill>
              </a:rPr>
              <a:t>dokonania </a:t>
            </a:r>
            <a:r>
              <a:rPr lang="pl-PL" sz="4200" u="sng" dirty="0">
                <a:solidFill>
                  <a:srgbClr val="FF0000"/>
                </a:solidFill>
              </a:rPr>
              <a:t>określonej czynności prawnej</a:t>
            </a:r>
            <a:r>
              <a:rPr lang="pl-PL" sz="4200" dirty="0"/>
              <a:t> dla </a:t>
            </a:r>
            <a:r>
              <a:rPr lang="pl-PL" sz="4200" b="1" dirty="0"/>
              <a:t>dającego zlecenie.</a:t>
            </a:r>
            <a:br>
              <a:rPr lang="pl-PL" sz="4200" b="1" dirty="0"/>
            </a:br>
            <a:r>
              <a:rPr lang="pl-PL" sz="4200" dirty="0"/>
              <a:t>§ 2. </a:t>
            </a:r>
            <a:r>
              <a:rPr lang="pl-PL" sz="4200" dirty="0">
                <a:solidFill>
                  <a:srgbClr val="FFC000"/>
                </a:solidFill>
              </a:rPr>
              <a:t>W braku odmiennej umowy </a:t>
            </a:r>
            <a:r>
              <a:rPr lang="pl-PL" sz="4200" b="1" dirty="0"/>
              <a:t>zlecenie obejmuje umocowanie do wykonania czynności w imieniu dającego zlecenie</a:t>
            </a:r>
            <a:r>
              <a:rPr lang="pl-PL" sz="4200" dirty="0"/>
              <a:t>. Przepis ten nie uchybia przepisom o formie pełnomocnictwa. </a:t>
            </a:r>
            <a:r>
              <a:rPr lang="pl-PL" sz="4200" dirty="0">
                <a:sym typeface="Wingdings" pitchFamily="2" charset="2"/>
              </a:rPr>
              <a:t> sprzężenie ze stosunkiem pełnomocnictwa</a:t>
            </a:r>
          </a:p>
          <a:p>
            <a:pPr algn="just"/>
            <a:r>
              <a:rPr lang="pl-PL" sz="4200" dirty="0"/>
              <a:t>zakres przedmiotowy umowy zlecenia obejmuje wyłącznie </a:t>
            </a:r>
            <a:r>
              <a:rPr lang="pl-PL" sz="4200" b="1" dirty="0"/>
              <a:t>czynności prawne </a:t>
            </a:r>
            <a:br>
              <a:rPr lang="pl-PL" sz="4200" b="1" dirty="0"/>
            </a:br>
            <a:r>
              <a:rPr lang="pl-PL" sz="4200" dirty="0"/>
              <a:t>(</a:t>
            </a:r>
            <a:r>
              <a:rPr lang="pl-PL" sz="4200" dirty="0">
                <a:sym typeface="Wingdings" panose="05000000000000000000" pitchFamily="2" charset="2"/>
              </a:rPr>
              <a:t></a:t>
            </a:r>
            <a:r>
              <a:rPr lang="pl-PL" sz="4200" b="1" dirty="0"/>
              <a:t> </a:t>
            </a:r>
            <a:r>
              <a:rPr lang="pl-PL" sz="4200" dirty="0"/>
              <a:t>czynności prawa materialnego oraz czynności podejmowane w postępowaniach przed organami stosującymi prawo)</a:t>
            </a:r>
          </a:p>
          <a:p>
            <a:r>
              <a:rPr lang="pl-PL" sz="4200" dirty="0"/>
              <a:t>do umów o świadczenie usług polegających na </a:t>
            </a:r>
            <a:r>
              <a:rPr lang="pl-PL" sz="4200" b="1" dirty="0"/>
              <a:t>czynnościach faktycznych </a:t>
            </a:r>
            <a:r>
              <a:rPr lang="pl-PL" sz="4200" dirty="0"/>
              <a:t>przepisy o zleceniu również znajdą </a:t>
            </a:r>
            <a:r>
              <a:rPr lang="pl-PL" sz="4200" dirty="0">
                <a:solidFill>
                  <a:srgbClr val="FF0000"/>
                </a:solidFill>
              </a:rPr>
              <a:t>zastosowanie</a:t>
            </a:r>
            <a:r>
              <a:rPr lang="pl-PL" sz="4200" dirty="0"/>
              <a:t> na mocy art. 750 KC. </a:t>
            </a:r>
          </a:p>
          <a:p>
            <a:r>
              <a:rPr lang="pl-PL" sz="4200" dirty="0"/>
              <a:t>umowa zlecenia nie wymaga dochowania formy szczególnej, jednak jeżeli przyjmujący zlecenie ma działać jako pełnomocnik, </a:t>
            </a:r>
            <a:r>
              <a:rPr lang="pl-PL" sz="4200" u="sng" dirty="0"/>
              <a:t>w odniesieniu do pełnomocnictwa</a:t>
            </a:r>
            <a:r>
              <a:rPr lang="pl-PL" sz="4200" dirty="0"/>
              <a:t> zastosowanie znajduje wymóg zachowania właściwej </a:t>
            </a:r>
            <a:r>
              <a:rPr lang="pl-PL" sz="4200" dirty="0" err="1"/>
              <a:t>formy</a:t>
            </a:r>
            <a:r>
              <a:rPr lang="pl-PL" sz="4200" dirty="0" err="1">
                <a:sym typeface="Wingdings" panose="05000000000000000000" pitchFamily="2" charset="2"/>
              </a:rPr>
              <a:t></a:t>
            </a:r>
            <a:r>
              <a:rPr lang="pl-PL" sz="3800" dirty="0" err="1">
                <a:solidFill>
                  <a:schemeClr val="bg1">
                    <a:lumMod val="50000"/>
                  </a:schemeClr>
                </a:solidFill>
              </a:rPr>
              <a:t>Art</a:t>
            </a:r>
            <a:r>
              <a:rPr lang="pl-PL" sz="3800" dirty="0">
                <a:solidFill>
                  <a:schemeClr val="bg1">
                    <a:lumMod val="50000"/>
                  </a:schemeClr>
                </a:solidFill>
              </a:rPr>
              <a:t>. 99 KC § 1. Jeżeli do ważności czynności prawnej potrzebna jest szczególna forma, pełnomocnictwo do dokonania tej czynności powinno być udzielone w tej samej formie. § 2. Pełnomocnictwo ogólne powinno być pod rygorem nieważności udzielone na piśmie.</a:t>
            </a:r>
          </a:p>
          <a:p>
            <a:endParaRPr lang="pl-PL" sz="3800" dirty="0"/>
          </a:p>
          <a:p>
            <a:endParaRPr lang="pl-PL" sz="3400" dirty="0"/>
          </a:p>
          <a:p>
            <a:pPr>
              <a:buFont typeface="Wingdings" pitchFamily="2" charset="2"/>
              <a:buChar char="ü"/>
            </a:pPr>
            <a:endParaRPr lang="pl-PL" i="1" dirty="0"/>
          </a:p>
        </p:txBody>
      </p:sp>
    </p:spTree>
    <p:extLst>
      <p:ext uri="{BB962C8B-B14F-4D97-AF65-F5344CB8AC3E}">
        <p14:creationId xmlns:p14="http://schemas.microsoft.com/office/powerpoint/2010/main" val="14646698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14560"/>
            <a:ext cx="8229600" cy="1143000"/>
          </a:xfrm>
        </p:spPr>
        <p:txBody>
          <a:bodyPr>
            <a:normAutofit fontScale="90000"/>
          </a:bodyPr>
          <a:lstStyle/>
          <a:p>
            <a:r>
              <a:rPr lang="pl-PL" sz="3600" dirty="0"/>
              <a:t>Umowa zlecenia</a:t>
            </a:r>
            <a:br>
              <a:rPr lang="pl-PL" sz="3600" dirty="0"/>
            </a:br>
            <a:r>
              <a:rPr lang="pl-PL" sz="3600" dirty="0"/>
              <a:t>-zaufanie-</a:t>
            </a:r>
          </a:p>
        </p:txBody>
      </p:sp>
      <p:sp>
        <p:nvSpPr>
          <p:cNvPr id="3" name="Symbol zastępczy zawartości 2"/>
          <p:cNvSpPr>
            <a:spLocks noGrp="1"/>
          </p:cNvSpPr>
          <p:nvPr>
            <p:ph idx="1"/>
          </p:nvPr>
        </p:nvSpPr>
        <p:spPr>
          <a:xfrm>
            <a:off x="457200" y="1128440"/>
            <a:ext cx="8229600" cy="5540920"/>
          </a:xfrm>
        </p:spPr>
        <p:txBody>
          <a:bodyPr>
            <a:normAutofit fontScale="25000" lnSpcReduction="20000"/>
          </a:bodyPr>
          <a:lstStyle/>
          <a:p>
            <a:r>
              <a:rPr lang="pl-PL" sz="6800" dirty="0"/>
              <a:t>Umowa oparta na szczególnym stosunku </a:t>
            </a:r>
            <a:r>
              <a:rPr lang="pl-PL" sz="6800" b="1" dirty="0">
                <a:solidFill>
                  <a:srgbClr val="002060"/>
                </a:solidFill>
              </a:rPr>
              <a:t>zaufania</a:t>
            </a:r>
            <a:r>
              <a:rPr lang="pl-PL" sz="6800" dirty="0"/>
              <a:t> </a:t>
            </a:r>
            <a:r>
              <a:rPr lang="pl-PL" sz="6800" dirty="0">
                <a:sym typeface="Wingdings" pitchFamily="2" charset="2"/>
              </a:rPr>
              <a:t> działania zleceniobiorcy wywołują skutki prawne – bezpośrednio lub pośrednio- dla samego zleceniodawcy</a:t>
            </a:r>
          </a:p>
          <a:p>
            <a:pPr marL="0" indent="0">
              <a:buNone/>
            </a:pPr>
            <a:endParaRPr lang="pl-PL" sz="6800" b="1" dirty="0"/>
          </a:p>
          <a:p>
            <a:pPr marL="0" indent="0">
              <a:buNone/>
            </a:pPr>
            <a:r>
              <a:rPr lang="pl-PL" sz="6800" b="1" dirty="0"/>
              <a:t>Art. 738. Wykonanie zlecenia przez osobę trzecią </a:t>
            </a:r>
          </a:p>
          <a:p>
            <a:pPr marL="0" indent="0">
              <a:buNone/>
            </a:pPr>
            <a:r>
              <a:rPr lang="pl-PL" sz="6800" dirty="0"/>
              <a:t>§ 1</a:t>
            </a:r>
            <a:r>
              <a:rPr lang="pl-PL" sz="6800" dirty="0">
                <a:solidFill>
                  <a:srgbClr val="FF0000"/>
                </a:solidFill>
              </a:rPr>
              <a:t>. Przyjmujący zlecenie może powierzyć wykonanie zlecenia osobie trzeciej tylko wtedy, gdy to wynika z umowy lub ze zwyczaju albo gdy jest do tego zmuszony przez okoliczności</a:t>
            </a:r>
            <a:r>
              <a:rPr lang="pl-PL" sz="6800" dirty="0"/>
              <a:t>. W wypadku takim obowiązany jest zawiadomić niezwłocznie dającego zlecenie o osobie i o miejscu zamieszkania swego zastępcy i w razie zawiadomienia odpowiedzialny jest tylko za brak należytej staranności w wyborze zastępcy.</a:t>
            </a:r>
            <a:br>
              <a:rPr lang="pl-PL" sz="6800" dirty="0"/>
            </a:br>
            <a:r>
              <a:rPr lang="pl-PL" sz="6800" dirty="0"/>
              <a:t>§ 2. Zastępca odpowiedzialny jest za wykonanie zlecenia także względem dającego zlecenie. Jeżeli przyjmujący zlecenie ponosi odpowiedzialność za czynności swego zastępcy jak za swoje własne czynności, ich odpowiedzialność jest solidarna.</a:t>
            </a:r>
          </a:p>
          <a:p>
            <a:pPr marL="0" indent="0">
              <a:buNone/>
            </a:pPr>
            <a:endParaRPr lang="pl-PL" sz="6800" dirty="0"/>
          </a:p>
          <a:p>
            <a:pPr marL="0" indent="0">
              <a:buNone/>
            </a:pPr>
            <a:r>
              <a:rPr lang="pl-PL" sz="6800" b="1" dirty="0"/>
              <a:t>Art. 740. Obowiązki zleceniobiorcy </a:t>
            </a:r>
          </a:p>
          <a:p>
            <a:pPr marL="0" indent="0">
              <a:buNone/>
            </a:pPr>
            <a:r>
              <a:rPr lang="pl-PL" sz="6800" dirty="0">
                <a:solidFill>
                  <a:srgbClr val="FF0000"/>
                </a:solidFill>
              </a:rPr>
              <a:t>Przyjmujący zlecenie powinien udzielać dającemu zlecenie potrzebnych wiadomości o przebiegu sprawy, a po wykonaniu zlecenia lub po wcześniejszym rozwiązaniu umowy złożyć mu sprawozdanie</a:t>
            </a:r>
            <a:r>
              <a:rPr lang="pl-PL" sz="6800" dirty="0"/>
              <a:t>. Powinien mu wydać wszystko, co przy wykonaniu zlecenia dla niego uzyskał, chociażby w imieniu własnym. </a:t>
            </a:r>
          </a:p>
          <a:p>
            <a:pPr marL="0" indent="0">
              <a:buNone/>
            </a:pPr>
            <a:endParaRPr lang="pl-PL" sz="6800" dirty="0"/>
          </a:p>
          <a:p>
            <a:pPr marL="0" indent="0">
              <a:buNone/>
            </a:pPr>
            <a:r>
              <a:rPr lang="pl-PL" sz="6800" b="1" dirty="0"/>
              <a:t>Art. 748. śmierć zleceniobiorcy i wygaśnięcie umowy </a:t>
            </a:r>
          </a:p>
          <a:p>
            <a:pPr marL="0" indent="0">
              <a:buNone/>
            </a:pPr>
            <a:r>
              <a:rPr lang="pl-PL" sz="6800" dirty="0"/>
              <a:t>W braku odmiennej umowy </a:t>
            </a:r>
            <a:r>
              <a:rPr lang="pl-PL" sz="6800" dirty="0">
                <a:solidFill>
                  <a:srgbClr val="FF0000"/>
                </a:solidFill>
              </a:rPr>
              <a:t>zlecenie wygasa wskutek śmierci </a:t>
            </a:r>
            <a:r>
              <a:rPr lang="pl-PL" sz="6800" b="1" dirty="0">
                <a:solidFill>
                  <a:srgbClr val="FF0000"/>
                </a:solidFill>
              </a:rPr>
              <a:t>przyjmującego zlecenie </a:t>
            </a:r>
            <a:r>
              <a:rPr lang="pl-PL" sz="6800" dirty="0">
                <a:solidFill>
                  <a:srgbClr val="FF0000"/>
                </a:solidFill>
              </a:rPr>
              <a:t>albo wskutek utraty przez niego pełnej zdolności do czynności prawnych. </a:t>
            </a:r>
          </a:p>
          <a:p>
            <a:endParaRPr lang="pl-PL" b="1" dirty="0">
              <a:solidFill>
                <a:srgbClr val="FF0000"/>
              </a:solidFill>
            </a:endParaRPr>
          </a:p>
        </p:txBody>
      </p:sp>
    </p:spTree>
    <p:extLst>
      <p:ext uri="{BB962C8B-B14F-4D97-AF65-F5344CB8AC3E}">
        <p14:creationId xmlns:p14="http://schemas.microsoft.com/office/powerpoint/2010/main" val="3405733820"/>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943</TotalTime>
  <Words>4853</Words>
  <Application>Microsoft Office PowerPoint</Application>
  <PresentationFormat>Pokaz na ekranie (4:3)</PresentationFormat>
  <Paragraphs>318</Paragraphs>
  <Slides>53</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53</vt:i4>
      </vt:variant>
    </vt:vector>
  </HeadingPairs>
  <TitlesOfParts>
    <vt:vector size="57" baseType="lpstr">
      <vt:lpstr>Arial</vt:lpstr>
      <vt:lpstr>Calibri</vt:lpstr>
      <vt:lpstr>Wingdings</vt:lpstr>
      <vt:lpstr>Motyw pakietu Office</vt:lpstr>
      <vt:lpstr>Umowy o świadczenie usług</vt:lpstr>
      <vt:lpstr>Umowy o świadczenie usług</vt:lpstr>
      <vt:lpstr>Typy umów o świadczenie usług</vt:lpstr>
      <vt:lpstr>Typy umów o świadczenie usług</vt:lpstr>
      <vt:lpstr>Typy umów o świadczenie usług</vt:lpstr>
      <vt:lpstr>Typy umów o świadczenie usług</vt:lpstr>
      <vt:lpstr>Funkcje umów o świadczenie usług</vt:lpstr>
      <vt:lpstr>Umowa zlecenia</vt:lpstr>
      <vt:lpstr>Umowa zlecenia -zaufanie-</vt:lpstr>
      <vt:lpstr>Umowa zlecenia -zastosowanie-</vt:lpstr>
      <vt:lpstr>Umowa zlecenia a prowadzenie cudzych spraw bez zlecenia</vt:lpstr>
      <vt:lpstr>Umowa zlecenia a prowadzenie cudzych spraw bez zlecenia</vt:lpstr>
      <vt:lpstr>Umowa zlecenia a prowadzenie cudzych spraw bez zlecenia</vt:lpstr>
      <vt:lpstr>Umowa zlecenia a prowadzenie cudzych spraw bez zlecenia</vt:lpstr>
      <vt:lpstr>Umowa zlecenia -strony umowy-</vt:lpstr>
      <vt:lpstr>Umowa zlecenia -przedmiot umowy-</vt:lpstr>
      <vt:lpstr>Umowa zlecenia -zawarcie umowy-</vt:lpstr>
      <vt:lpstr>Umowa zlecenia -wykonanie umowy-</vt:lpstr>
      <vt:lpstr>Umowa zlecenia -wykonanie umowy-</vt:lpstr>
      <vt:lpstr>Umowa zlecenia -wykonanie umowy-</vt:lpstr>
      <vt:lpstr>Umowa zlecenia -wykonanie umowy-</vt:lpstr>
      <vt:lpstr>Umowa zlecenia -wygaśnięcie umowy-</vt:lpstr>
      <vt:lpstr>Umowa zlecenia -wygaśnięcie umowy-</vt:lpstr>
      <vt:lpstr>Umowa zlecenia -terminy przedawnienia-</vt:lpstr>
      <vt:lpstr>Umowa o dzieło</vt:lpstr>
      <vt:lpstr>Umowa o dzieło</vt:lpstr>
      <vt:lpstr>Umowa o dzieło</vt:lpstr>
      <vt:lpstr>Umowa o dzieło </vt:lpstr>
      <vt:lpstr>Umowa o dzieło -strony umowy-</vt:lpstr>
      <vt:lpstr>Umowa o dzieło -wykonanie umowy-</vt:lpstr>
      <vt:lpstr>Umowa o dzieło -wykonanie umowy-</vt:lpstr>
      <vt:lpstr>Umowa o dzieło -wykonanie umowy-</vt:lpstr>
      <vt:lpstr>Umowa o dzieło -wykonanie umowy- wydanie dzieła-</vt:lpstr>
      <vt:lpstr>Umowa o dzieło -wykonanie dzieła-</vt:lpstr>
      <vt:lpstr>Umowa o dzieło -obowiązki zamawiającego</vt:lpstr>
      <vt:lpstr>Umowa o dzieło -obowiązki zamawiającego</vt:lpstr>
      <vt:lpstr>Umowa o dzieło -obowiązki zamawiającego</vt:lpstr>
      <vt:lpstr>Umowa o dzieło -odpowiedzialność za wady dzieła-</vt:lpstr>
      <vt:lpstr>Umowa o dzieło -odpowiedzialność za wady dzieła-</vt:lpstr>
      <vt:lpstr>Umowa o dzieło -wygaśnięcie umowy-</vt:lpstr>
      <vt:lpstr>Umowa o dzieło -wygaśnięcie umowy-</vt:lpstr>
      <vt:lpstr>Umowa o dzieło -przedawnienie roszczeń-</vt:lpstr>
      <vt:lpstr>Umowa przechowania </vt:lpstr>
      <vt:lpstr>Umowa przechowania</vt:lpstr>
      <vt:lpstr>Umowa przechowania</vt:lpstr>
      <vt:lpstr>Umowa przechowania</vt:lpstr>
      <vt:lpstr>Umowa przechowania</vt:lpstr>
      <vt:lpstr>Umowa przechowania</vt:lpstr>
      <vt:lpstr>przechowanie</vt:lpstr>
      <vt:lpstr>Depozyt nieprawidłowy</vt:lpstr>
      <vt:lpstr>Kazus 1</vt:lpstr>
      <vt:lpstr>Kazus 2</vt:lpstr>
      <vt:lpstr>Kazus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Umowy o świadczenie usług</dc:title>
  <dc:creator>Agata</dc:creator>
  <cp:lastModifiedBy>WLASCCIEL</cp:lastModifiedBy>
  <cp:revision>132</cp:revision>
  <dcterms:created xsi:type="dcterms:W3CDTF">2017-04-23T10:13:59Z</dcterms:created>
  <dcterms:modified xsi:type="dcterms:W3CDTF">2019-11-26T13:52:49Z</dcterms:modified>
</cp:coreProperties>
</file>