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CFB6AD-3E8F-44F1-BF3E-E1AC263670B1}" v="20" dt="2019-03-11T14:08:51.6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15" d="100"/>
          <a:sy n="115" d="100"/>
        </p:scale>
        <p:origin x="156"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Łukasz Stępkowski" userId="ba6f77aeead517d8" providerId="LiveId" clId="{60CFB6AD-3E8F-44F1-BF3E-E1AC263670B1}"/>
    <pc:docChg chg="undo custSel delSld modSld">
      <pc:chgData name="Łukasz Stępkowski" userId="ba6f77aeead517d8" providerId="LiveId" clId="{60CFB6AD-3E8F-44F1-BF3E-E1AC263670B1}" dt="2019-03-11T14:09:08.216" v="5569" actId="20577"/>
      <pc:docMkLst>
        <pc:docMk/>
      </pc:docMkLst>
      <pc:sldChg chg="modSp">
        <pc:chgData name="Łukasz Stępkowski" userId="ba6f77aeead517d8" providerId="LiveId" clId="{60CFB6AD-3E8F-44F1-BF3E-E1AC263670B1}" dt="2019-03-11T11:32:10.188" v="853" actId="20577"/>
        <pc:sldMkLst>
          <pc:docMk/>
          <pc:sldMk cId="3425482144" sldId="256"/>
        </pc:sldMkLst>
        <pc:spChg chg="mod">
          <ac:chgData name="Łukasz Stępkowski" userId="ba6f77aeead517d8" providerId="LiveId" clId="{60CFB6AD-3E8F-44F1-BF3E-E1AC263670B1}" dt="2019-03-11T11:32:10.188" v="853" actId="20577"/>
          <ac:spMkLst>
            <pc:docMk/>
            <pc:sldMk cId="3425482144" sldId="256"/>
            <ac:spMk id="3" creationId="{C593101A-EDAB-4791-9839-BE203816F638}"/>
          </ac:spMkLst>
        </pc:spChg>
      </pc:sldChg>
      <pc:sldChg chg="modSp">
        <pc:chgData name="Łukasz Stępkowski" userId="ba6f77aeead517d8" providerId="LiveId" clId="{60CFB6AD-3E8F-44F1-BF3E-E1AC263670B1}" dt="2019-03-11T08:29:47.978" v="187" actId="20577"/>
        <pc:sldMkLst>
          <pc:docMk/>
          <pc:sldMk cId="4217686267" sldId="257"/>
        </pc:sldMkLst>
        <pc:spChg chg="mod">
          <ac:chgData name="Łukasz Stępkowski" userId="ba6f77aeead517d8" providerId="LiveId" clId="{60CFB6AD-3E8F-44F1-BF3E-E1AC263670B1}" dt="2019-03-11T08:29:47.978" v="187" actId="20577"/>
          <ac:spMkLst>
            <pc:docMk/>
            <pc:sldMk cId="4217686267" sldId="257"/>
            <ac:spMk id="3" creationId="{068D5403-D6EC-4833-BB0C-FE171BD1C88B}"/>
          </ac:spMkLst>
        </pc:spChg>
      </pc:sldChg>
      <pc:sldChg chg="modSp">
        <pc:chgData name="Łukasz Stępkowski" userId="ba6f77aeead517d8" providerId="LiveId" clId="{60CFB6AD-3E8F-44F1-BF3E-E1AC263670B1}" dt="2019-03-11T11:29:36.764" v="758" actId="20577"/>
        <pc:sldMkLst>
          <pc:docMk/>
          <pc:sldMk cId="1661668630" sldId="258"/>
        </pc:sldMkLst>
        <pc:spChg chg="mod">
          <ac:chgData name="Łukasz Stępkowski" userId="ba6f77aeead517d8" providerId="LiveId" clId="{60CFB6AD-3E8F-44F1-BF3E-E1AC263670B1}" dt="2019-03-11T11:29:36.764" v="758" actId="20577"/>
          <ac:spMkLst>
            <pc:docMk/>
            <pc:sldMk cId="1661668630" sldId="258"/>
            <ac:spMk id="3" creationId="{068D5403-D6EC-4833-BB0C-FE171BD1C88B}"/>
          </ac:spMkLst>
        </pc:spChg>
      </pc:sldChg>
      <pc:sldChg chg="modSp">
        <pc:chgData name="Łukasz Stępkowski" userId="ba6f77aeead517d8" providerId="LiveId" clId="{60CFB6AD-3E8F-44F1-BF3E-E1AC263670B1}" dt="2019-03-11T12:19:11.199" v="1669" actId="20577"/>
        <pc:sldMkLst>
          <pc:docMk/>
          <pc:sldMk cId="138207716" sldId="259"/>
        </pc:sldMkLst>
        <pc:spChg chg="mod">
          <ac:chgData name="Łukasz Stępkowski" userId="ba6f77aeead517d8" providerId="LiveId" clId="{60CFB6AD-3E8F-44F1-BF3E-E1AC263670B1}" dt="2019-03-11T12:19:11.199" v="1669" actId="20577"/>
          <ac:spMkLst>
            <pc:docMk/>
            <pc:sldMk cId="138207716" sldId="259"/>
            <ac:spMk id="3" creationId="{068D5403-D6EC-4833-BB0C-FE171BD1C88B}"/>
          </ac:spMkLst>
        </pc:spChg>
      </pc:sldChg>
      <pc:sldChg chg="modSp">
        <pc:chgData name="Łukasz Stępkowski" userId="ba6f77aeead517d8" providerId="LiveId" clId="{60CFB6AD-3E8F-44F1-BF3E-E1AC263670B1}" dt="2019-03-11T13:10:37.140" v="2201" actId="20577"/>
        <pc:sldMkLst>
          <pc:docMk/>
          <pc:sldMk cId="2315241950" sldId="260"/>
        </pc:sldMkLst>
        <pc:spChg chg="mod">
          <ac:chgData name="Łukasz Stępkowski" userId="ba6f77aeead517d8" providerId="LiveId" clId="{60CFB6AD-3E8F-44F1-BF3E-E1AC263670B1}" dt="2019-03-11T13:10:37.140" v="2201" actId="20577"/>
          <ac:spMkLst>
            <pc:docMk/>
            <pc:sldMk cId="2315241950" sldId="260"/>
            <ac:spMk id="3" creationId="{068D5403-D6EC-4833-BB0C-FE171BD1C88B}"/>
          </ac:spMkLst>
        </pc:spChg>
      </pc:sldChg>
      <pc:sldChg chg="modSp">
        <pc:chgData name="Łukasz Stępkowski" userId="ba6f77aeead517d8" providerId="LiveId" clId="{60CFB6AD-3E8F-44F1-BF3E-E1AC263670B1}" dt="2019-03-11T13:28:07.733" v="2967" actId="20577"/>
        <pc:sldMkLst>
          <pc:docMk/>
          <pc:sldMk cId="1322865085" sldId="261"/>
        </pc:sldMkLst>
        <pc:spChg chg="mod">
          <ac:chgData name="Łukasz Stępkowski" userId="ba6f77aeead517d8" providerId="LiveId" clId="{60CFB6AD-3E8F-44F1-BF3E-E1AC263670B1}" dt="2019-03-11T13:28:07.733" v="2967" actId="20577"/>
          <ac:spMkLst>
            <pc:docMk/>
            <pc:sldMk cId="1322865085" sldId="261"/>
            <ac:spMk id="3" creationId="{068D5403-D6EC-4833-BB0C-FE171BD1C88B}"/>
          </ac:spMkLst>
        </pc:spChg>
      </pc:sldChg>
      <pc:sldChg chg="addSp delSp modSp">
        <pc:chgData name="Łukasz Stępkowski" userId="ba6f77aeead517d8" providerId="LiveId" clId="{60CFB6AD-3E8F-44F1-BF3E-E1AC263670B1}" dt="2019-03-11T13:30:37.449" v="3190" actId="20577"/>
        <pc:sldMkLst>
          <pc:docMk/>
          <pc:sldMk cId="3517385611" sldId="262"/>
        </pc:sldMkLst>
        <pc:spChg chg="mod">
          <ac:chgData name="Łukasz Stępkowski" userId="ba6f77aeead517d8" providerId="LiveId" clId="{60CFB6AD-3E8F-44F1-BF3E-E1AC263670B1}" dt="2019-03-11T13:30:37.449" v="3190" actId="20577"/>
          <ac:spMkLst>
            <pc:docMk/>
            <pc:sldMk cId="3517385611" sldId="262"/>
            <ac:spMk id="3" creationId="{068D5403-D6EC-4833-BB0C-FE171BD1C88B}"/>
          </ac:spMkLst>
        </pc:spChg>
        <pc:spChg chg="add del">
          <ac:chgData name="Łukasz Stępkowski" userId="ba6f77aeead517d8" providerId="LiveId" clId="{60CFB6AD-3E8F-44F1-BF3E-E1AC263670B1}" dt="2019-03-11T13:29:58.506" v="3162"/>
          <ac:spMkLst>
            <pc:docMk/>
            <pc:sldMk cId="3517385611" sldId="262"/>
            <ac:spMk id="5" creationId="{AFA24899-9E30-498A-87E9-58E888264107}"/>
          </ac:spMkLst>
        </pc:spChg>
        <pc:graphicFrameChg chg="add del">
          <ac:chgData name="Łukasz Stępkowski" userId="ba6f77aeead517d8" providerId="LiveId" clId="{60CFB6AD-3E8F-44F1-BF3E-E1AC263670B1}" dt="2019-03-11T13:29:58.506" v="3162"/>
          <ac:graphicFrameMkLst>
            <pc:docMk/>
            <pc:sldMk cId="3517385611" sldId="262"/>
            <ac:graphicFrameMk id="2" creationId="{D6C65536-6681-4933-BE35-1BC897077676}"/>
          </ac:graphicFrameMkLst>
        </pc:graphicFrameChg>
        <pc:graphicFrameChg chg="add del">
          <ac:chgData name="Łukasz Stępkowski" userId="ba6f77aeead517d8" providerId="LiveId" clId="{60CFB6AD-3E8F-44F1-BF3E-E1AC263670B1}" dt="2019-03-11T13:29:58.506" v="3162"/>
          <ac:graphicFrameMkLst>
            <pc:docMk/>
            <pc:sldMk cId="3517385611" sldId="262"/>
            <ac:graphicFrameMk id="4" creationId="{A7F1DE23-16FA-4EB4-95D5-0B8B26B6334F}"/>
          </ac:graphicFrameMkLst>
        </pc:graphicFrameChg>
      </pc:sldChg>
      <pc:sldChg chg="modSp">
        <pc:chgData name="Łukasz Stępkowski" userId="ba6f77aeead517d8" providerId="LiveId" clId="{60CFB6AD-3E8F-44F1-BF3E-E1AC263670B1}" dt="2019-03-11T13:36:42.503" v="3603" actId="20577"/>
        <pc:sldMkLst>
          <pc:docMk/>
          <pc:sldMk cId="1867224222" sldId="263"/>
        </pc:sldMkLst>
        <pc:spChg chg="mod">
          <ac:chgData name="Łukasz Stępkowski" userId="ba6f77aeead517d8" providerId="LiveId" clId="{60CFB6AD-3E8F-44F1-BF3E-E1AC263670B1}" dt="2019-03-11T13:36:42.503" v="3603" actId="20577"/>
          <ac:spMkLst>
            <pc:docMk/>
            <pc:sldMk cId="1867224222" sldId="263"/>
            <ac:spMk id="3" creationId="{068D5403-D6EC-4833-BB0C-FE171BD1C88B}"/>
          </ac:spMkLst>
        </pc:spChg>
      </pc:sldChg>
      <pc:sldChg chg="modSp">
        <pc:chgData name="Łukasz Stępkowski" userId="ba6f77aeead517d8" providerId="LiveId" clId="{60CFB6AD-3E8F-44F1-BF3E-E1AC263670B1}" dt="2019-03-11T13:43:50.628" v="4091" actId="20577"/>
        <pc:sldMkLst>
          <pc:docMk/>
          <pc:sldMk cId="2328083193" sldId="264"/>
        </pc:sldMkLst>
        <pc:spChg chg="mod">
          <ac:chgData name="Łukasz Stępkowski" userId="ba6f77aeead517d8" providerId="LiveId" clId="{60CFB6AD-3E8F-44F1-BF3E-E1AC263670B1}" dt="2019-03-11T13:43:50.628" v="4091" actId="20577"/>
          <ac:spMkLst>
            <pc:docMk/>
            <pc:sldMk cId="2328083193" sldId="264"/>
            <ac:spMk id="3" creationId="{068D5403-D6EC-4833-BB0C-FE171BD1C88B}"/>
          </ac:spMkLst>
        </pc:spChg>
      </pc:sldChg>
      <pc:sldChg chg="modSp">
        <pc:chgData name="Łukasz Stępkowski" userId="ba6f77aeead517d8" providerId="LiveId" clId="{60CFB6AD-3E8F-44F1-BF3E-E1AC263670B1}" dt="2019-03-11T13:52:04.042" v="4597" actId="20577"/>
        <pc:sldMkLst>
          <pc:docMk/>
          <pc:sldMk cId="4000082587" sldId="265"/>
        </pc:sldMkLst>
        <pc:spChg chg="mod">
          <ac:chgData name="Łukasz Stępkowski" userId="ba6f77aeead517d8" providerId="LiveId" clId="{60CFB6AD-3E8F-44F1-BF3E-E1AC263670B1}" dt="2019-03-11T13:52:04.042" v="4597" actId="20577"/>
          <ac:spMkLst>
            <pc:docMk/>
            <pc:sldMk cId="4000082587" sldId="265"/>
            <ac:spMk id="3" creationId="{068D5403-D6EC-4833-BB0C-FE171BD1C88B}"/>
          </ac:spMkLst>
        </pc:spChg>
      </pc:sldChg>
      <pc:sldChg chg="modSp">
        <pc:chgData name="Łukasz Stępkowski" userId="ba6f77aeead517d8" providerId="LiveId" clId="{60CFB6AD-3E8F-44F1-BF3E-E1AC263670B1}" dt="2019-03-11T13:59:48.992" v="5112" actId="20577"/>
        <pc:sldMkLst>
          <pc:docMk/>
          <pc:sldMk cId="3844772861" sldId="266"/>
        </pc:sldMkLst>
        <pc:spChg chg="mod">
          <ac:chgData name="Łukasz Stępkowski" userId="ba6f77aeead517d8" providerId="LiveId" clId="{60CFB6AD-3E8F-44F1-BF3E-E1AC263670B1}" dt="2019-03-11T13:59:48.992" v="5112" actId="20577"/>
          <ac:spMkLst>
            <pc:docMk/>
            <pc:sldMk cId="3844772861" sldId="266"/>
            <ac:spMk id="3" creationId="{068D5403-D6EC-4833-BB0C-FE171BD1C88B}"/>
          </ac:spMkLst>
        </pc:spChg>
      </pc:sldChg>
      <pc:sldChg chg="modSp">
        <pc:chgData name="Łukasz Stępkowski" userId="ba6f77aeead517d8" providerId="LiveId" clId="{60CFB6AD-3E8F-44F1-BF3E-E1AC263670B1}" dt="2019-03-11T14:09:08.216" v="5569" actId="20577"/>
        <pc:sldMkLst>
          <pc:docMk/>
          <pc:sldMk cId="895257990" sldId="267"/>
        </pc:sldMkLst>
        <pc:spChg chg="mod">
          <ac:chgData name="Łukasz Stępkowski" userId="ba6f77aeead517d8" providerId="LiveId" clId="{60CFB6AD-3E8F-44F1-BF3E-E1AC263670B1}" dt="2019-03-11T14:09:08.216" v="5569" actId="20577"/>
          <ac:spMkLst>
            <pc:docMk/>
            <pc:sldMk cId="895257990" sldId="267"/>
            <ac:spMk id="3" creationId="{068D5403-D6EC-4833-BB0C-FE171BD1C88B}"/>
          </ac:spMkLst>
        </pc:spChg>
      </pc:sldChg>
      <pc:sldChg chg="del">
        <pc:chgData name="Łukasz Stępkowski" userId="ba6f77aeead517d8" providerId="LiveId" clId="{60CFB6AD-3E8F-44F1-BF3E-E1AC263670B1}" dt="2019-03-11T14:08:05.527" v="5512" actId="2696"/>
        <pc:sldMkLst>
          <pc:docMk/>
          <pc:sldMk cId="3517524735" sldId="268"/>
        </pc:sldMkLst>
      </pc:sldChg>
      <pc:sldChg chg="del">
        <pc:chgData name="Łukasz Stępkowski" userId="ba6f77aeead517d8" providerId="LiveId" clId="{60CFB6AD-3E8F-44F1-BF3E-E1AC263670B1}" dt="2019-03-11T14:08:05.527" v="5513" actId="2696"/>
        <pc:sldMkLst>
          <pc:docMk/>
          <pc:sldMk cId="51286536" sldId="269"/>
        </pc:sldMkLst>
      </pc:sldChg>
      <pc:sldChg chg="del">
        <pc:chgData name="Łukasz Stępkowski" userId="ba6f77aeead517d8" providerId="LiveId" clId="{60CFB6AD-3E8F-44F1-BF3E-E1AC263670B1}" dt="2019-03-11T14:08:05.527" v="5514" actId="2696"/>
        <pc:sldMkLst>
          <pc:docMk/>
          <pc:sldMk cId="835266565" sldId="270"/>
        </pc:sldMkLst>
      </pc:sldChg>
      <pc:sldChg chg="del">
        <pc:chgData name="Łukasz Stępkowski" userId="ba6f77aeead517d8" providerId="LiveId" clId="{60CFB6AD-3E8F-44F1-BF3E-E1AC263670B1}" dt="2019-03-11T14:08:05.527" v="5515" actId="2696"/>
        <pc:sldMkLst>
          <pc:docMk/>
          <pc:sldMk cId="1813573444" sldId="271"/>
        </pc:sldMkLst>
      </pc:sldChg>
      <pc:sldChg chg="del">
        <pc:chgData name="Łukasz Stępkowski" userId="ba6f77aeead517d8" providerId="LiveId" clId="{60CFB6AD-3E8F-44F1-BF3E-E1AC263670B1}" dt="2019-03-11T14:08:05.527" v="5516" actId="2696"/>
        <pc:sldMkLst>
          <pc:docMk/>
          <pc:sldMk cId="2723485092" sldId="272"/>
        </pc:sldMkLst>
      </pc:sldChg>
      <pc:sldChg chg="del">
        <pc:chgData name="Łukasz Stępkowski" userId="ba6f77aeead517d8" providerId="LiveId" clId="{60CFB6AD-3E8F-44F1-BF3E-E1AC263670B1}" dt="2019-03-11T14:08:05.543" v="5517" actId="2696"/>
        <pc:sldMkLst>
          <pc:docMk/>
          <pc:sldMk cId="3562184795" sldId="273"/>
        </pc:sldMkLst>
      </pc:sldChg>
      <pc:sldChg chg="del">
        <pc:chgData name="Łukasz Stępkowski" userId="ba6f77aeead517d8" providerId="LiveId" clId="{60CFB6AD-3E8F-44F1-BF3E-E1AC263670B1}" dt="2019-03-11T14:08:05.527" v="5511" actId="2696"/>
        <pc:sldMkLst>
          <pc:docMk/>
          <pc:sldMk cId="3798881612" sldId="274"/>
        </pc:sldMkLst>
      </pc:sldChg>
      <pc:sldChg chg="modSp">
        <pc:chgData name="Łukasz Stępkowski" userId="ba6f77aeead517d8" providerId="LiveId" clId="{60CFB6AD-3E8F-44F1-BF3E-E1AC263670B1}" dt="2019-03-11T14:08:00.696" v="5510" actId="20577"/>
        <pc:sldMkLst>
          <pc:docMk/>
          <pc:sldMk cId="3323345746" sldId="275"/>
        </pc:sldMkLst>
        <pc:spChg chg="mod">
          <ac:chgData name="Łukasz Stępkowski" userId="ba6f77aeead517d8" providerId="LiveId" clId="{60CFB6AD-3E8F-44F1-BF3E-E1AC263670B1}" dt="2019-03-11T14:08:00.696" v="5510" actId="20577"/>
          <ac:spMkLst>
            <pc:docMk/>
            <pc:sldMk cId="3323345746" sldId="275"/>
            <ac:spMk id="3" creationId="{068D5403-D6EC-4833-BB0C-FE171BD1C88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31C531-AF2A-4BC1-BB3C-7BD1E94D1BAD}"/>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GB"/>
          </a:p>
        </p:txBody>
      </p:sp>
      <p:sp>
        <p:nvSpPr>
          <p:cNvPr id="3" name="Podtytuł 2">
            <a:extLst>
              <a:ext uri="{FF2B5EF4-FFF2-40B4-BE49-F238E27FC236}">
                <a16:creationId xmlns:a16="http://schemas.microsoft.com/office/drawing/2014/main" id="{AB04AC25-104D-41F0-BDA0-30F9F07766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a:p>
        </p:txBody>
      </p:sp>
      <p:sp>
        <p:nvSpPr>
          <p:cNvPr id="4" name="Symbol zastępczy daty 3">
            <a:extLst>
              <a:ext uri="{FF2B5EF4-FFF2-40B4-BE49-F238E27FC236}">
                <a16:creationId xmlns:a16="http://schemas.microsoft.com/office/drawing/2014/main" id="{B1014A4F-8FBB-4CC1-ACE1-F3927A68379C}"/>
              </a:ext>
            </a:extLst>
          </p:cNvPr>
          <p:cNvSpPr>
            <a:spLocks noGrp="1"/>
          </p:cNvSpPr>
          <p:nvPr>
            <p:ph type="dt" sz="half" idx="10"/>
          </p:nvPr>
        </p:nvSpPr>
        <p:spPr/>
        <p:txBody>
          <a:bodyPr/>
          <a:lstStyle/>
          <a:p>
            <a:fld id="{C9011460-A0F3-4555-B52C-3208C8FE8602}" type="datetimeFigureOut">
              <a:rPr lang="en-GB" smtClean="0"/>
              <a:t>11/03/2019</a:t>
            </a:fld>
            <a:endParaRPr lang="en-GB"/>
          </a:p>
        </p:txBody>
      </p:sp>
      <p:sp>
        <p:nvSpPr>
          <p:cNvPr id="5" name="Symbol zastępczy stopki 4">
            <a:extLst>
              <a:ext uri="{FF2B5EF4-FFF2-40B4-BE49-F238E27FC236}">
                <a16:creationId xmlns:a16="http://schemas.microsoft.com/office/drawing/2014/main" id="{87D56F7F-6C82-4754-8DC9-43359231BBFA}"/>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D1238FE4-A0C5-4949-8662-337946D3A495}"/>
              </a:ext>
            </a:extLst>
          </p:cNvPr>
          <p:cNvSpPr>
            <a:spLocks noGrp="1"/>
          </p:cNvSpPr>
          <p:nvPr>
            <p:ph type="sldNum" sz="quarter" idx="12"/>
          </p:nvPr>
        </p:nvSpPr>
        <p:spPr/>
        <p:txBody>
          <a:bodyPr/>
          <a:lstStyle/>
          <a:p>
            <a:fld id="{B157841A-D946-4661-8C31-48AC36C93E5E}" type="slidenum">
              <a:rPr lang="en-GB" smtClean="0"/>
              <a:t>‹#›</a:t>
            </a:fld>
            <a:endParaRPr lang="en-GB"/>
          </a:p>
        </p:txBody>
      </p:sp>
    </p:spTree>
    <p:extLst>
      <p:ext uri="{BB962C8B-B14F-4D97-AF65-F5344CB8AC3E}">
        <p14:creationId xmlns:p14="http://schemas.microsoft.com/office/powerpoint/2010/main" val="2008075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8C3324-4ABE-4DFA-968B-FFF64790E45D}"/>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09B77A43-EA76-44C4-88B0-D25B8AD210C0}"/>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97657D75-7D1B-4B63-988C-D1848240D995}"/>
              </a:ext>
            </a:extLst>
          </p:cNvPr>
          <p:cNvSpPr>
            <a:spLocks noGrp="1"/>
          </p:cNvSpPr>
          <p:nvPr>
            <p:ph type="dt" sz="half" idx="10"/>
          </p:nvPr>
        </p:nvSpPr>
        <p:spPr/>
        <p:txBody>
          <a:bodyPr/>
          <a:lstStyle/>
          <a:p>
            <a:fld id="{C9011460-A0F3-4555-B52C-3208C8FE8602}" type="datetimeFigureOut">
              <a:rPr lang="en-GB" smtClean="0"/>
              <a:t>11/03/2019</a:t>
            </a:fld>
            <a:endParaRPr lang="en-GB"/>
          </a:p>
        </p:txBody>
      </p:sp>
      <p:sp>
        <p:nvSpPr>
          <p:cNvPr id="5" name="Symbol zastępczy stopki 4">
            <a:extLst>
              <a:ext uri="{FF2B5EF4-FFF2-40B4-BE49-F238E27FC236}">
                <a16:creationId xmlns:a16="http://schemas.microsoft.com/office/drawing/2014/main" id="{551447E5-BE92-429F-9D89-FC7112D511D0}"/>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51085E12-A0F5-4478-9F51-012DAD8FDD8E}"/>
              </a:ext>
            </a:extLst>
          </p:cNvPr>
          <p:cNvSpPr>
            <a:spLocks noGrp="1"/>
          </p:cNvSpPr>
          <p:nvPr>
            <p:ph type="sldNum" sz="quarter" idx="12"/>
          </p:nvPr>
        </p:nvSpPr>
        <p:spPr/>
        <p:txBody>
          <a:bodyPr/>
          <a:lstStyle/>
          <a:p>
            <a:fld id="{B157841A-D946-4661-8C31-48AC36C93E5E}" type="slidenum">
              <a:rPr lang="en-GB" smtClean="0"/>
              <a:t>‹#›</a:t>
            </a:fld>
            <a:endParaRPr lang="en-GB"/>
          </a:p>
        </p:txBody>
      </p:sp>
    </p:spTree>
    <p:extLst>
      <p:ext uri="{BB962C8B-B14F-4D97-AF65-F5344CB8AC3E}">
        <p14:creationId xmlns:p14="http://schemas.microsoft.com/office/powerpoint/2010/main" val="730255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3CCEFE07-44DC-492D-BB24-3EBF722EFCE8}"/>
              </a:ext>
            </a:extLst>
          </p:cNvPr>
          <p:cNvSpPr>
            <a:spLocks noGrp="1"/>
          </p:cNvSpPr>
          <p:nvPr>
            <p:ph type="title" orient="vert"/>
          </p:nvPr>
        </p:nvSpPr>
        <p:spPr>
          <a:xfrm>
            <a:off x="8724900" y="365125"/>
            <a:ext cx="2628900" cy="5811838"/>
          </a:xfrm>
        </p:spPr>
        <p:txBody>
          <a:bodyPr vert="eaVert"/>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34C8B0E3-5D55-4A9C-9C16-16A2AC576476}"/>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381EC305-C415-4081-82A7-CE1365D4C2DD}"/>
              </a:ext>
            </a:extLst>
          </p:cNvPr>
          <p:cNvSpPr>
            <a:spLocks noGrp="1"/>
          </p:cNvSpPr>
          <p:nvPr>
            <p:ph type="dt" sz="half" idx="10"/>
          </p:nvPr>
        </p:nvSpPr>
        <p:spPr/>
        <p:txBody>
          <a:bodyPr/>
          <a:lstStyle/>
          <a:p>
            <a:fld id="{C9011460-A0F3-4555-B52C-3208C8FE8602}" type="datetimeFigureOut">
              <a:rPr lang="en-GB" smtClean="0"/>
              <a:t>11/03/2019</a:t>
            </a:fld>
            <a:endParaRPr lang="en-GB"/>
          </a:p>
        </p:txBody>
      </p:sp>
      <p:sp>
        <p:nvSpPr>
          <p:cNvPr id="5" name="Symbol zastępczy stopki 4">
            <a:extLst>
              <a:ext uri="{FF2B5EF4-FFF2-40B4-BE49-F238E27FC236}">
                <a16:creationId xmlns:a16="http://schemas.microsoft.com/office/drawing/2014/main" id="{0E23EF94-2973-4D25-B93A-3DF27641566D}"/>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B63AC835-1993-4A1B-BA85-61CD7F18207F}"/>
              </a:ext>
            </a:extLst>
          </p:cNvPr>
          <p:cNvSpPr>
            <a:spLocks noGrp="1"/>
          </p:cNvSpPr>
          <p:nvPr>
            <p:ph type="sldNum" sz="quarter" idx="12"/>
          </p:nvPr>
        </p:nvSpPr>
        <p:spPr/>
        <p:txBody>
          <a:bodyPr/>
          <a:lstStyle/>
          <a:p>
            <a:fld id="{B157841A-D946-4661-8C31-48AC36C93E5E}" type="slidenum">
              <a:rPr lang="en-GB" smtClean="0"/>
              <a:t>‹#›</a:t>
            </a:fld>
            <a:endParaRPr lang="en-GB"/>
          </a:p>
        </p:txBody>
      </p:sp>
    </p:spTree>
    <p:extLst>
      <p:ext uri="{BB962C8B-B14F-4D97-AF65-F5344CB8AC3E}">
        <p14:creationId xmlns:p14="http://schemas.microsoft.com/office/powerpoint/2010/main" val="1257222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0DA38F-F83E-49CE-8401-43FFCC98C426}"/>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1DDB5DDC-93E4-4DC6-876D-4077AFDA16DD}"/>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B1A53726-0D8C-46C7-B219-D0B7474F22BF}"/>
              </a:ext>
            </a:extLst>
          </p:cNvPr>
          <p:cNvSpPr>
            <a:spLocks noGrp="1"/>
          </p:cNvSpPr>
          <p:nvPr>
            <p:ph type="dt" sz="half" idx="10"/>
          </p:nvPr>
        </p:nvSpPr>
        <p:spPr/>
        <p:txBody>
          <a:bodyPr/>
          <a:lstStyle/>
          <a:p>
            <a:fld id="{C9011460-A0F3-4555-B52C-3208C8FE8602}" type="datetimeFigureOut">
              <a:rPr lang="en-GB" smtClean="0"/>
              <a:t>11/03/2019</a:t>
            </a:fld>
            <a:endParaRPr lang="en-GB"/>
          </a:p>
        </p:txBody>
      </p:sp>
      <p:sp>
        <p:nvSpPr>
          <p:cNvPr id="5" name="Symbol zastępczy stopki 4">
            <a:extLst>
              <a:ext uri="{FF2B5EF4-FFF2-40B4-BE49-F238E27FC236}">
                <a16:creationId xmlns:a16="http://schemas.microsoft.com/office/drawing/2014/main" id="{A34A2B8B-4804-4245-B8BD-E39CCC11AD9C}"/>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45ADFC62-8748-4398-99EB-B7BDFDCB82B8}"/>
              </a:ext>
            </a:extLst>
          </p:cNvPr>
          <p:cNvSpPr>
            <a:spLocks noGrp="1"/>
          </p:cNvSpPr>
          <p:nvPr>
            <p:ph type="sldNum" sz="quarter" idx="12"/>
          </p:nvPr>
        </p:nvSpPr>
        <p:spPr/>
        <p:txBody>
          <a:bodyPr/>
          <a:lstStyle/>
          <a:p>
            <a:fld id="{B157841A-D946-4661-8C31-48AC36C93E5E}" type="slidenum">
              <a:rPr lang="en-GB" smtClean="0"/>
              <a:t>‹#›</a:t>
            </a:fld>
            <a:endParaRPr lang="en-GB"/>
          </a:p>
        </p:txBody>
      </p:sp>
    </p:spTree>
    <p:extLst>
      <p:ext uri="{BB962C8B-B14F-4D97-AF65-F5344CB8AC3E}">
        <p14:creationId xmlns:p14="http://schemas.microsoft.com/office/powerpoint/2010/main" val="1162074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8ACAA4-DB40-4E39-8E24-9B691C380EF3}"/>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GB"/>
          </a:p>
        </p:txBody>
      </p:sp>
      <p:sp>
        <p:nvSpPr>
          <p:cNvPr id="3" name="Symbol zastępczy tekstu 2">
            <a:extLst>
              <a:ext uri="{FF2B5EF4-FFF2-40B4-BE49-F238E27FC236}">
                <a16:creationId xmlns:a16="http://schemas.microsoft.com/office/drawing/2014/main" id="{9A19C354-7284-4EB4-AC87-CE26DF19B5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4E36A074-8F4D-418D-BF19-564B67F4FAE3}"/>
              </a:ext>
            </a:extLst>
          </p:cNvPr>
          <p:cNvSpPr>
            <a:spLocks noGrp="1"/>
          </p:cNvSpPr>
          <p:nvPr>
            <p:ph type="dt" sz="half" idx="10"/>
          </p:nvPr>
        </p:nvSpPr>
        <p:spPr/>
        <p:txBody>
          <a:bodyPr/>
          <a:lstStyle/>
          <a:p>
            <a:fld id="{C9011460-A0F3-4555-B52C-3208C8FE8602}" type="datetimeFigureOut">
              <a:rPr lang="en-GB" smtClean="0"/>
              <a:t>11/03/2019</a:t>
            </a:fld>
            <a:endParaRPr lang="en-GB"/>
          </a:p>
        </p:txBody>
      </p:sp>
      <p:sp>
        <p:nvSpPr>
          <p:cNvPr id="5" name="Symbol zastępczy stopki 4">
            <a:extLst>
              <a:ext uri="{FF2B5EF4-FFF2-40B4-BE49-F238E27FC236}">
                <a16:creationId xmlns:a16="http://schemas.microsoft.com/office/drawing/2014/main" id="{1DF6B7A9-5B43-45B0-9F7C-9100B5F95B75}"/>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D453C4A9-A9D2-40CA-8D59-56B3ECC5F77B}"/>
              </a:ext>
            </a:extLst>
          </p:cNvPr>
          <p:cNvSpPr>
            <a:spLocks noGrp="1"/>
          </p:cNvSpPr>
          <p:nvPr>
            <p:ph type="sldNum" sz="quarter" idx="12"/>
          </p:nvPr>
        </p:nvSpPr>
        <p:spPr/>
        <p:txBody>
          <a:bodyPr/>
          <a:lstStyle/>
          <a:p>
            <a:fld id="{B157841A-D946-4661-8C31-48AC36C93E5E}" type="slidenum">
              <a:rPr lang="en-GB" smtClean="0"/>
              <a:t>‹#›</a:t>
            </a:fld>
            <a:endParaRPr lang="en-GB"/>
          </a:p>
        </p:txBody>
      </p:sp>
    </p:spTree>
    <p:extLst>
      <p:ext uri="{BB962C8B-B14F-4D97-AF65-F5344CB8AC3E}">
        <p14:creationId xmlns:p14="http://schemas.microsoft.com/office/powerpoint/2010/main" val="10635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9708EC-A677-4AA7-B6A0-5CB9917570B3}"/>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D3E689C6-F5DB-4B55-8B65-99459A717B7F}"/>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zawartości 3">
            <a:extLst>
              <a:ext uri="{FF2B5EF4-FFF2-40B4-BE49-F238E27FC236}">
                <a16:creationId xmlns:a16="http://schemas.microsoft.com/office/drawing/2014/main" id="{C76B019F-376C-410A-8837-6FE30E3E5FD2}"/>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daty 4">
            <a:extLst>
              <a:ext uri="{FF2B5EF4-FFF2-40B4-BE49-F238E27FC236}">
                <a16:creationId xmlns:a16="http://schemas.microsoft.com/office/drawing/2014/main" id="{F86E75F4-FB42-4740-8CBD-61D9E9B9F95C}"/>
              </a:ext>
            </a:extLst>
          </p:cNvPr>
          <p:cNvSpPr>
            <a:spLocks noGrp="1"/>
          </p:cNvSpPr>
          <p:nvPr>
            <p:ph type="dt" sz="half" idx="10"/>
          </p:nvPr>
        </p:nvSpPr>
        <p:spPr/>
        <p:txBody>
          <a:bodyPr/>
          <a:lstStyle/>
          <a:p>
            <a:fld id="{C9011460-A0F3-4555-B52C-3208C8FE8602}" type="datetimeFigureOut">
              <a:rPr lang="en-GB" smtClean="0"/>
              <a:t>11/03/2019</a:t>
            </a:fld>
            <a:endParaRPr lang="en-GB"/>
          </a:p>
        </p:txBody>
      </p:sp>
      <p:sp>
        <p:nvSpPr>
          <p:cNvPr id="6" name="Symbol zastępczy stopki 5">
            <a:extLst>
              <a:ext uri="{FF2B5EF4-FFF2-40B4-BE49-F238E27FC236}">
                <a16:creationId xmlns:a16="http://schemas.microsoft.com/office/drawing/2014/main" id="{B60640AC-C5DD-4540-A6D6-3F2B2219924F}"/>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75A1C9C6-65AE-428A-9A27-D86323A07FAE}"/>
              </a:ext>
            </a:extLst>
          </p:cNvPr>
          <p:cNvSpPr>
            <a:spLocks noGrp="1"/>
          </p:cNvSpPr>
          <p:nvPr>
            <p:ph type="sldNum" sz="quarter" idx="12"/>
          </p:nvPr>
        </p:nvSpPr>
        <p:spPr/>
        <p:txBody>
          <a:bodyPr/>
          <a:lstStyle/>
          <a:p>
            <a:fld id="{B157841A-D946-4661-8C31-48AC36C93E5E}" type="slidenum">
              <a:rPr lang="en-GB" smtClean="0"/>
              <a:t>‹#›</a:t>
            </a:fld>
            <a:endParaRPr lang="en-GB"/>
          </a:p>
        </p:txBody>
      </p:sp>
    </p:spTree>
    <p:extLst>
      <p:ext uri="{BB962C8B-B14F-4D97-AF65-F5344CB8AC3E}">
        <p14:creationId xmlns:p14="http://schemas.microsoft.com/office/powerpoint/2010/main" val="2594860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070B609-4ECD-4226-887B-E04DBAD12293}"/>
              </a:ext>
            </a:extLst>
          </p:cNvPr>
          <p:cNvSpPr>
            <a:spLocks noGrp="1"/>
          </p:cNvSpPr>
          <p:nvPr>
            <p:ph type="title"/>
          </p:nvPr>
        </p:nvSpPr>
        <p:spPr>
          <a:xfrm>
            <a:off x="839788" y="365125"/>
            <a:ext cx="10515600" cy="1325563"/>
          </a:xfrm>
        </p:spPr>
        <p:txBody>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692F1281-C12E-44A7-8552-D2BDAE7F1F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5CBB658A-F441-4B0C-B031-DF478F8E08DD}"/>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tekstu 4">
            <a:extLst>
              <a:ext uri="{FF2B5EF4-FFF2-40B4-BE49-F238E27FC236}">
                <a16:creationId xmlns:a16="http://schemas.microsoft.com/office/drawing/2014/main" id="{BAACF311-6F2D-4977-8A04-67C1B6BD5F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F76FD24D-FD4F-4A6E-89C5-15BC3496B177}"/>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7" name="Symbol zastępczy daty 6">
            <a:extLst>
              <a:ext uri="{FF2B5EF4-FFF2-40B4-BE49-F238E27FC236}">
                <a16:creationId xmlns:a16="http://schemas.microsoft.com/office/drawing/2014/main" id="{4865BE91-61BC-41CC-8788-C4E1B327E5FC}"/>
              </a:ext>
            </a:extLst>
          </p:cNvPr>
          <p:cNvSpPr>
            <a:spLocks noGrp="1"/>
          </p:cNvSpPr>
          <p:nvPr>
            <p:ph type="dt" sz="half" idx="10"/>
          </p:nvPr>
        </p:nvSpPr>
        <p:spPr/>
        <p:txBody>
          <a:bodyPr/>
          <a:lstStyle/>
          <a:p>
            <a:fld id="{C9011460-A0F3-4555-B52C-3208C8FE8602}" type="datetimeFigureOut">
              <a:rPr lang="en-GB" smtClean="0"/>
              <a:t>11/03/2019</a:t>
            </a:fld>
            <a:endParaRPr lang="en-GB"/>
          </a:p>
        </p:txBody>
      </p:sp>
      <p:sp>
        <p:nvSpPr>
          <p:cNvPr id="8" name="Symbol zastępczy stopki 7">
            <a:extLst>
              <a:ext uri="{FF2B5EF4-FFF2-40B4-BE49-F238E27FC236}">
                <a16:creationId xmlns:a16="http://schemas.microsoft.com/office/drawing/2014/main" id="{513C892B-6B24-476D-A70E-2AE308251B27}"/>
              </a:ext>
            </a:extLst>
          </p:cNvPr>
          <p:cNvSpPr>
            <a:spLocks noGrp="1"/>
          </p:cNvSpPr>
          <p:nvPr>
            <p:ph type="ftr" sz="quarter" idx="11"/>
          </p:nvPr>
        </p:nvSpPr>
        <p:spPr/>
        <p:txBody>
          <a:bodyPr/>
          <a:lstStyle/>
          <a:p>
            <a:endParaRPr lang="en-GB"/>
          </a:p>
        </p:txBody>
      </p:sp>
      <p:sp>
        <p:nvSpPr>
          <p:cNvPr id="9" name="Symbol zastępczy numeru slajdu 8">
            <a:extLst>
              <a:ext uri="{FF2B5EF4-FFF2-40B4-BE49-F238E27FC236}">
                <a16:creationId xmlns:a16="http://schemas.microsoft.com/office/drawing/2014/main" id="{341B8B4E-231A-4F30-ABC3-406770564B11}"/>
              </a:ext>
            </a:extLst>
          </p:cNvPr>
          <p:cNvSpPr>
            <a:spLocks noGrp="1"/>
          </p:cNvSpPr>
          <p:nvPr>
            <p:ph type="sldNum" sz="quarter" idx="12"/>
          </p:nvPr>
        </p:nvSpPr>
        <p:spPr/>
        <p:txBody>
          <a:bodyPr/>
          <a:lstStyle/>
          <a:p>
            <a:fld id="{B157841A-D946-4661-8C31-48AC36C93E5E}" type="slidenum">
              <a:rPr lang="en-GB" smtClean="0"/>
              <a:t>‹#›</a:t>
            </a:fld>
            <a:endParaRPr lang="en-GB"/>
          </a:p>
        </p:txBody>
      </p:sp>
    </p:spTree>
    <p:extLst>
      <p:ext uri="{BB962C8B-B14F-4D97-AF65-F5344CB8AC3E}">
        <p14:creationId xmlns:p14="http://schemas.microsoft.com/office/powerpoint/2010/main" val="3132486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361113-7775-446C-A98E-B0746E1B38DA}"/>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a16="http://schemas.microsoft.com/office/drawing/2014/main" id="{4E42FD55-A3B0-408D-A5ED-1CCFD0FAC9AA}"/>
              </a:ext>
            </a:extLst>
          </p:cNvPr>
          <p:cNvSpPr>
            <a:spLocks noGrp="1"/>
          </p:cNvSpPr>
          <p:nvPr>
            <p:ph type="dt" sz="half" idx="10"/>
          </p:nvPr>
        </p:nvSpPr>
        <p:spPr/>
        <p:txBody>
          <a:bodyPr/>
          <a:lstStyle/>
          <a:p>
            <a:fld id="{C9011460-A0F3-4555-B52C-3208C8FE8602}" type="datetimeFigureOut">
              <a:rPr lang="en-GB" smtClean="0"/>
              <a:t>11/03/2019</a:t>
            </a:fld>
            <a:endParaRPr lang="en-GB"/>
          </a:p>
        </p:txBody>
      </p:sp>
      <p:sp>
        <p:nvSpPr>
          <p:cNvPr id="4" name="Symbol zastępczy stopki 3">
            <a:extLst>
              <a:ext uri="{FF2B5EF4-FFF2-40B4-BE49-F238E27FC236}">
                <a16:creationId xmlns:a16="http://schemas.microsoft.com/office/drawing/2014/main" id="{4BB304D3-BDAF-4AB3-BF34-FD29C870AC91}"/>
              </a:ext>
            </a:extLst>
          </p:cNvPr>
          <p:cNvSpPr>
            <a:spLocks noGrp="1"/>
          </p:cNvSpPr>
          <p:nvPr>
            <p:ph type="ftr" sz="quarter" idx="11"/>
          </p:nvPr>
        </p:nvSpPr>
        <p:spPr/>
        <p:txBody>
          <a:bodyPr/>
          <a:lstStyle/>
          <a:p>
            <a:endParaRPr lang="en-GB"/>
          </a:p>
        </p:txBody>
      </p:sp>
      <p:sp>
        <p:nvSpPr>
          <p:cNvPr id="5" name="Symbol zastępczy numeru slajdu 4">
            <a:extLst>
              <a:ext uri="{FF2B5EF4-FFF2-40B4-BE49-F238E27FC236}">
                <a16:creationId xmlns:a16="http://schemas.microsoft.com/office/drawing/2014/main" id="{9E43DA1C-1FDB-4A5C-9395-683361159145}"/>
              </a:ext>
            </a:extLst>
          </p:cNvPr>
          <p:cNvSpPr>
            <a:spLocks noGrp="1"/>
          </p:cNvSpPr>
          <p:nvPr>
            <p:ph type="sldNum" sz="quarter" idx="12"/>
          </p:nvPr>
        </p:nvSpPr>
        <p:spPr/>
        <p:txBody>
          <a:bodyPr/>
          <a:lstStyle/>
          <a:p>
            <a:fld id="{B157841A-D946-4661-8C31-48AC36C93E5E}" type="slidenum">
              <a:rPr lang="en-GB" smtClean="0"/>
              <a:t>‹#›</a:t>
            </a:fld>
            <a:endParaRPr lang="en-GB"/>
          </a:p>
        </p:txBody>
      </p:sp>
    </p:spTree>
    <p:extLst>
      <p:ext uri="{BB962C8B-B14F-4D97-AF65-F5344CB8AC3E}">
        <p14:creationId xmlns:p14="http://schemas.microsoft.com/office/powerpoint/2010/main" val="866800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AB275FB0-FC4E-450B-8734-8314FFCFD7E1}"/>
              </a:ext>
            </a:extLst>
          </p:cNvPr>
          <p:cNvSpPr>
            <a:spLocks noGrp="1"/>
          </p:cNvSpPr>
          <p:nvPr>
            <p:ph type="dt" sz="half" idx="10"/>
          </p:nvPr>
        </p:nvSpPr>
        <p:spPr/>
        <p:txBody>
          <a:bodyPr/>
          <a:lstStyle/>
          <a:p>
            <a:fld id="{C9011460-A0F3-4555-B52C-3208C8FE8602}" type="datetimeFigureOut">
              <a:rPr lang="en-GB" smtClean="0"/>
              <a:t>11/03/2019</a:t>
            </a:fld>
            <a:endParaRPr lang="en-GB"/>
          </a:p>
        </p:txBody>
      </p:sp>
      <p:sp>
        <p:nvSpPr>
          <p:cNvPr id="3" name="Symbol zastępczy stopki 2">
            <a:extLst>
              <a:ext uri="{FF2B5EF4-FFF2-40B4-BE49-F238E27FC236}">
                <a16:creationId xmlns:a16="http://schemas.microsoft.com/office/drawing/2014/main" id="{F2EC27C9-BFF3-4CEE-89D0-02D88569DF1C}"/>
              </a:ext>
            </a:extLst>
          </p:cNvPr>
          <p:cNvSpPr>
            <a:spLocks noGrp="1"/>
          </p:cNvSpPr>
          <p:nvPr>
            <p:ph type="ftr" sz="quarter" idx="11"/>
          </p:nvPr>
        </p:nvSpPr>
        <p:spPr/>
        <p:txBody>
          <a:bodyPr/>
          <a:lstStyle/>
          <a:p>
            <a:endParaRPr lang="en-GB"/>
          </a:p>
        </p:txBody>
      </p:sp>
      <p:sp>
        <p:nvSpPr>
          <p:cNvPr id="4" name="Symbol zastępczy numeru slajdu 3">
            <a:extLst>
              <a:ext uri="{FF2B5EF4-FFF2-40B4-BE49-F238E27FC236}">
                <a16:creationId xmlns:a16="http://schemas.microsoft.com/office/drawing/2014/main" id="{AABAB06C-AB47-4D3D-BAD7-B11FB5890C06}"/>
              </a:ext>
            </a:extLst>
          </p:cNvPr>
          <p:cNvSpPr>
            <a:spLocks noGrp="1"/>
          </p:cNvSpPr>
          <p:nvPr>
            <p:ph type="sldNum" sz="quarter" idx="12"/>
          </p:nvPr>
        </p:nvSpPr>
        <p:spPr/>
        <p:txBody>
          <a:bodyPr/>
          <a:lstStyle/>
          <a:p>
            <a:fld id="{B157841A-D946-4661-8C31-48AC36C93E5E}" type="slidenum">
              <a:rPr lang="en-GB" smtClean="0"/>
              <a:t>‹#›</a:t>
            </a:fld>
            <a:endParaRPr lang="en-GB"/>
          </a:p>
        </p:txBody>
      </p:sp>
    </p:spTree>
    <p:extLst>
      <p:ext uri="{BB962C8B-B14F-4D97-AF65-F5344CB8AC3E}">
        <p14:creationId xmlns:p14="http://schemas.microsoft.com/office/powerpoint/2010/main" val="2636721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C30FD3-5740-4C9B-924D-7D14E8E6D5BA}"/>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6BD136E4-C79F-454A-9610-49864BD9E4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tekstu 3">
            <a:extLst>
              <a:ext uri="{FF2B5EF4-FFF2-40B4-BE49-F238E27FC236}">
                <a16:creationId xmlns:a16="http://schemas.microsoft.com/office/drawing/2014/main" id="{2F879F7E-FF0D-4D92-B1BD-F900649703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BFEC61CE-1FB3-4452-B90B-7A0D546C9FDB}"/>
              </a:ext>
            </a:extLst>
          </p:cNvPr>
          <p:cNvSpPr>
            <a:spLocks noGrp="1"/>
          </p:cNvSpPr>
          <p:nvPr>
            <p:ph type="dt" sz="half" idx="10"/>
          </p:nvPr>
        </p:nvSpPr>
        <p:spPr/>
        <p:txBody>
          <a:bodyPr/>
          <a:lstStyle/>
          <a:p>
            <a:fld id="{C9011460-A0F3-4555-B52C-3208C8FE8602}" type="datetimeFigureOut">
              <a:rPr lang="en-GB" smtClean="0"/>
              <a:t>11/03/2019</a:t>
            </a:fld>
            <a:endParaRPr lang="en-GB"/>
          </a:p>
        </p:txBody>
      </p:sp>
      <p:sp>
        <p:nvSpPr>
          <p:cNvPr id="6" name="Symbol zastępczy stopki 5">
            <a:extLst>
              <a:ext uri="{FF2B5EF4-FFF2-40B4-BE49-F238E27FC236}">
                <a16:creationId xmlns:a16="http://schemas.microsoft.com/office/drawing/2014/main" id="{7123EA02-1F79-4C1F-9F0C-ED0AD3A95590}"/>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59694411-4835-4219-BD32-B9C61456FA46}"/>
              </a:ext>
            </a:extLst>
          </p:cNvPr>
          <p:cNvSpPr>
            <a:spLocks noGrp="1"/>
          </p:cNvSpPr>
          <p:nvPr>
            <p:ph type="sldNum" sz="quarter" idx="12"/>
          </p:nvPr>
        </p:nvSpPr>
        <p:spPr/>
        <p:txBody>
          <a:bodyPr/>
          <a:lstStyle/>
          <a:p>
            <a:fld id="{B157841A-D946-4661-8C31-48AC36C93E5E}" type="slidenum">
              <a:rPr lang="en-GB" smtClean="0"/>
              <a:t>‹#›</a:t>
            </a:fld>
            <a:endParaRPr lang="en-GB"/>
          </a:p>
        </p:txBody>
      </p:sp>
    </p:spTree>
    <p:extLst>
      <p:ext uri="{BB962C8B-B14F-4D97-AF65-F5344CB8AC3E}">
        <p14:creationId xmlns:p14="http://schemas.microsoft.com/office/powerpoint/2010/main" val="374882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9171A1-9B41-49D1-BD83-E54B26CF031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a16="http://schemas.microsoft.com/office/drawing/2014/main" id="{97D40CDE-3141-424F-AB62-677F2275D7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ymbol zastępczy tekstu 3">
            <a:extLst>
              <a:ext uri="{FF2B5EF4-FFF2-40B4-BE49-F238E27FC236}">
                <a16:creationId xmlns:a16="http://schemas.microsoft.com/office/drawing/2014/main" id="{E134680B-5AC2-46DB-99F8-F95A8CDADC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FC7781A8-AC27-49EC-9985-403AF80854B6}"/>
              </a:ext>
            </a:extLst>
          </p:cNvPr>
          <p:cNvSpPr>
            <a:spLocks noGrp="1"/>
          </p:cNvSpPr>
          <p:nvPr>
            <p:ph type="dt" sz="half" idx="10"/>
          </p:nvPr>
        </p:nvSpPr>
        <p:spPr/>
        <p:txBody>
          <a:bodyPr/>
          <a:lstStyle/>
          <a:p>
            <a:fld id="{C9011460-A0F3-4555-B52C-3208C8FE8602}" type="datetimeFigureOut">
              <a:rPr lang="en-GB" smtClean="0"/>
              <a:t>11/03/2019</a:t>
            </a:fld>
            <a:endParaRPr lang="en-GB"/>
          </a:p>
        </p:txBody>
      </p:sp>
      <p:sp>
        <p:nvSpPr>
          <p:cNvPr id="6" name="Symbol zastępczy stopki 5">
            <a:extLst>
              <a:ext uri="{FF2B5EF4-FFF2-40B4-BE49-F238E27FC236}">
                <a16:creationId xmlns:a16="http://schemas.microsoft.com/office/drawing/2014/main" id="{42A75786-CE5E-41BD-94A9-863A06AFD79B}"/>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3F529E3F-08A7-4CA8-A443-F3F5BA58F0E8}"/>
              </a:ext>
            </a:extLst>
          </p:cNvPr>
          <p:cNvSpPr>
            <a:spLocks noGrp="1"/>
          </p:cNvSpPr>
          <p:nvPr>
            <p:ph type="sldNum" sz="quarter" idx="12"/>
          </p:nvPr>
        </p:nvSpPr>
        <p:spPr/>
        <p:txBody>
          <a:bodyPr/>
          <a:lstStyle/>
          <a:p>
            <a:fld id="{B157841A-D946-4661-8C31-48AC36C93E5E}" type="slidenum">
              <a:rPr lang="en-GB" smtClean="0"/>
              <a:t>‹#›</a:t>
            </a:fld>
            <a:endParaRPr lang="en-GB"/>
          </a:p>
        </p:txBody>
      </p:sp>
    </p:spTree>
    <p:extLst>
      <p:ext uri="{BB962C8B-B14F-4D97-AF65-F5344CB8AC3E}">
        <p14:creationId xmlns:p14="http://schemas.microsoft.com/office/powerpoint/2010/main" val="1777311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E847836E-2077-4C97-A35B-E52F585622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53084CAB-DAB0-43BB-ACD7-E202ADF3FE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78850234-2F52-47D3-A0E6-C464491E3F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11460-A0F3-4555-B52C-3208C8FE8602}" type="datetimeFigureOut">
              <a:rPr lang="en-GB" smtClean="0"/>
              <a:t>11/03/2019</a:t>
            </a:fld>
            <a:endParaRPr lang="en-GB"/>
          </a:p>
        </p:txBody>
      </p:sp>
      <p:sp>
        <p:nvSpPr>
          <p:cNvPr id="5" name="Symbol zastępczy stopki 4">
            <a:extLst>
              <a:ext uri="{FF2B5EF4-FFF2-40B4-BE49-F238E27FC236}">
                <a16:creationId xmlns:a16="http://schemas.microsoft.com/office/drawing/2014/main" id="{42771A92-EC4B-4D1B-9C7C-1FEC25C2B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ymbol zastępczy numeru slajdu 5">
            <a:extLst>
              <a:ext uri="{FF2B5EF4-FFF2-40B4-BE49-F238E27FC236}">
                <a16:creationId xmlns:a16="http://schemas.microsoft.com/office/drawing/2014/main" id="{1BA09DB6-47A8-4942-937B-E5F8E3CCCE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57841A-D946-4661-8C31-48AC36C93E5E}" type="slidenum">
              <a:rPr lang="en-GB" smtClean="0"/>
              <a:t>‹#›</a:t>
            </a:fld>
            <a:endParaRPr lang="en-GB"/>
          </a:p>
        </p:txBody>
      </p:sp>
    </p:spTree>
    <p:extLst>
      <p:ext uri="{BB962C8B-B14F-4D97-AF65-F5344CB8AC3E}">
        <p14:creationId xmlns:p14="http://schemas.microsoft.com/office/powerpoint/2010/main" val="2305123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ur-lex.europa.eu/legal-content/EN/TXT/?qid=1552311978270&amp;uri=CELEX:02016R1036-2018060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ur-lex.europa.eu/legal-content/EN/TXT/?qid=1552311979196&amp;uri=CELEX:02016R1037-20180608"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eur-lex.europa.eu/legal-content/EN/TXT/?qid=1552313054671&amp;uri=CELEX:62015CV0002(0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ur-lex.europa.eu/legal-content/EN/TXT/?uri=CELEX:12016E/TXT" TargetMode="External"/><Relationship Id="rId2" Type="http://schemas.openxmlformats.org/officeDocument/2006/relationships/hyperlink" Target="https://eur-lex.europa.eu/legal-content/EN/TXT/?uri=CELEX:12016M/TX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ur-lex.europa.eu/legal-content/EN/TXT/?qid=1552308264369&amp;uri=CELEX:32015R184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E69A7E-B4A7-45E1-A442-41A285F2356E}"/>
              </a:ext>
            </a:extLst>
          </p:cNvPr>
          <p:cNvSpPr>
            <a:spLocks noGrp="1"/>
          </p:cNvSpPr>
          <p:nvPr>
            <p:ph type="ctrTitle"/>
          </p:nvPr>
        </p:nvSpPr>
        <p:spPr/>
        <p:txBody>
          <a:bodyPr>
            <a:normAutofit/>
          </a:bodyPr>
          <a:lstStyle/>
          <a:p>
            <a:r>
              <a:rPr lang="pl-PL" dirty="0"/>
              <a:t>The </a:t>
            </a:r>
            <a:r>
              <a:rPr lang="pl-PL" dirty="0" err="1"/>
              <a:t>European</a:t>
            </a:r>
            <a:r>
              <a:rPr lang="pl-PL" dirty="0"/>
              <a:t> </a:t>
            </a:r>
            <a:r>
              <a:rPr lang="pl-PL" dirty="0" err="1"/>
              <a:t>Union’s</a:t>
            </a:r>
            <a:r>
              <a:rPr lang="pl-PL" dirty="0"/>
              <a:t> law on </a:t>
            </a:r>
            <a:r>
              <a:rPr lang="pl-PL" dirty="0" err="1"/>
              <a:t>Common</a:t>
            </a:r>
            <a:r>
              <a:rPr lang="pl-PL" dirty="0"/>
              <a:t> Commercial Policy</a:t>
            </a:r>
            <a:endParaRPr lang="en-GB" dirty="0"/>
          </a:p>
        </p:txBody>
      </p:sp>
      <p:sp>
        <p:nvSpPr>
          <p:cNvPr id="3" name="Podtytuł 2">
            <a:extLst>
              <a:ext uri="{FF2B5EF4-FFF2-40B4-BE49-F238E27FC236}">
                <a16:creationId xmlns:a16="http://schemas.microsoft.com/office/drawing/2014/main" id="{C593101A-EDAB-4791-9839-BE203816F638}"/>
              </a:ext>
            </a:extLst>
          </p:cNvPr>
          <p:cNvSpPr>
            <a:spLocks noGrp="1"/>
          </p:cNvSpPr>
          <p:nvPr>
            <p:ph type="subTitle" idx="1"/>
          </p:nvPr>
        </p:nvSpPr>
        <p:spPr/>
        <p:txBody>
          <a:bodyPr/>
          <a:lstStyle/>
          <a:p>
            <a:r>
              <a:rPr lang="pl-PL" dirty="0"/>
              <a:t>For BBA, 2019 </a:t>
            </a:r>
            <a:r>
              <a:rPr lang="pl-PL" dirty="0" err="1"/>
              <a:t>semester</a:t>
            </a:r>
            <a:endParaRPr lang="pl-PL" dirty="0"/>
          </a:p>
          <a:p>
            <a:r>
              <a:rPr lang="pl-PL" dirty="0"/>
              <a:t>Łukasz Stępkowski</a:t>
            </a:r>
          </a:p>
        </p:txBody>
      </p:sp>
    </p:spTree>
    <p:extLst>
      <p:ext uri="{BB962C8B-B14F-4D97-AF65-F5344CB8AC3E}">
        <p14:creationId xmlns:p14="http://schemas.microsoft.com/office/powerpoint/2010/main" val="3425482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68D5403-D6EC-4833-BB0C-FE171BD1C88B}"/>
              </a:ext>
            </a:extLst>
          </p:cNvPr>
          <p:cNvSpPr>
            <a:spLocks noGrp="1"/>
          </p:cNvSpPr>
          <p:nvPr>
            <p:ph idx="1"/>
          </p:nvPr>
        </p:nvSpPr>
        <p:spPr>
          <a:xfrm>
            <a:off x="0" y="0"/>
            <a:ext cx="12192000" cy="6858000"/>
          </a:xfrm>
        </p:spPr>
        <p:txBody>
          <a:bodyPr/>
          <a:lstStyle/>
          <a:p>
            <a:r>
              <a:rPr lang="pl-PL" dirty="0"/>
              <a:t>Dumping and </a:t>
            </a:r>
            <a:r>
              <a:rPr lang="pl-PL" dirty="0" err="1"/>
              <a:t>what</a:t>
            </a:r>
            <a:r>
              <a:rPr lang="pl-PL" dirty="0"/>
              <a:t> to do with </a:t>
            </a:r>
            <a:r>
              <a:rPr lang="pl-PL" dirty="0" err="1"/>
              <a:t>it</a:t>
            </a:r>
            <a:endParaRPr lang="pl-PL" dirty="0"/>
          </a:p>
          <a:p>
            <a:r>
              <a:rPr lang="pl-PL" dirty="0"/>
              <a:t>The </a:t>
            </a:r>
            <a:r>
              <a:rPr lang="pl-PL" dirty="0" err="1"/>
              <a:t>practice</a:t>
            </a:r>
            <a:r>
              <a:rPr lang="pl-PL" dirty="0"/>
              <a:t> of dumping </a:t>
            </a:r>
            <a:r>
              <a:rPr lang="pl-PL" dirty="0" err="1"/>
              <a:t>amounts</a:t>
            </a:r>
            <a:r>
              <a:rPr lang="pl-PL" dirty="0"/>
              <a:t> to </a:t>
            </a:r>
            <a:r>
              <a:rPr lang="pl-PL" dirty="0" err="1"/>
              <a:t>exporting</a:t>
            </a:r>
            <a:r>
              <a:rPr lang="pl-PL" dirty="0"/>
              <a:t> a </a:t>
            </a:r>
            <a:r>
              <a:rPr lang="pl-PL" dirty="0" err="1"/>
              <a:t>product</a:t>
            </a:r>
            <a:r>
              <a:rPr lang="pl-PL" dirty="0"/>
              <a:t> </a:t>
            </a:r>
            <a:r>
              <a:rPr lang="pl-PL" dirty="0" err="1"/>
              <a:t>into</a:t>
            </a:r>
            <a:r>
              <a:rPr lang="pl-PL" dirty="0"/>
              <a:t> the Union, </a:t>
            </a:r>
            <a:r>
              <a:rPr lang="pl-PL" dirty="0" err="1"/>
              <a:t>where</a:t>
            </a:r>
            <a:r>
              <a:rPr lang="pl-PL" dirty="0"/>
              <a:t> </a:t>
            </a:r>
            <a:r>
              <a:rPr lang="en-GB" dirty="0"/>
              <a:t>export price to the Union is less than a comparable price for a like product, in the ordinary course of trade, as established for the exporting country</a:t>
            </a:r>
            <a:endParaRPr lang="pl-PL" dirty="0"/>
          </a:p>
          <a:p>
            <a:r>
              <a:rPr lang="pl-PL" dirty="0" err="1"/>
              <a:t>Obviously</a:t>
            </a:r>
            <a:r>
              <a:rPr lang="pl-PL" dirty="0"/>
              <a:t>, </a:t>
            </a:r>
            <a:r>
              <a:rPr lang="pl-PL" dirty="0" err="1"/>
              <a:t>this</a:t>
            </a:r>
            <a:r>
              <a:rPr lang="pl-PL" dirty="0"/>
              <a:t> </a:t>
            </a:r>
            <a:r>
              <a:rPr lang="pl-PL" dirty="0" err="1"/>
              <a:t>leads</a:t>
            </a:r>
            <a:r>
              <a:rPr lang="pl-PL" dirty="0"/>
              <a:t> to </a:t>
            </a:r>
            <a:r>
              <a:rPr lang="pl-PL" dirty="0" err="1"/>
              <a:t>injury</a:t>
            </a:r>
            <a:r>
              <a:rPr lang="pl-PL" dirty="0"/>
              <a:t> on part of the </a:t>
            </a:r>
            <a:r>
              <a:rPr lang="pl-PL" dirty="0" err="1"/>
              <a:t>Union’s</a:t>
            </a:r>
            <a:r>
              <a:rPr lang="pl-PL" dirty="0"/>
              <a:t> </a:t>
            </a:r>
            <a:r>
              <a:rPr lang="pl-PL" dirty="0" err="1"/>
              <a:t>undertakings</a:t>
            </a:r>
            <a:r>
              <a:rPr lang="pl-PL" dirty="0"/>
              <a:t>, </a:t>
            </a:r>
            <a:r>
              <a:rPr lang="pl-PL" dirty="0" err="1"/>
              <a:t>who</a:t>
            </a:r>
            <a:r>
              <a:rPr lang="pl-PL" dirty="0"/>
              <a:t> </a:t>
            </a:r>
            <a:r>
              <a:rPr lang="pl-PL" dirty="0" err="1"/>
              <a:t>then</a:t>
            </a:r>
            <a:r>
              <a:rPr lang="pl-PL" dirty="0"/>
              <a:t> </a:t>
            </a:r>
            <a:r>
              <a:rPr lang="pl-PL" dirty="0" err="1"/>
              <a:t>may</a:t>
            </a:r>
            <a:r>
              <a:rPr lang="pl-PL" dirty="0"/>
              <a:t> not </a:t>
            </a:r>
            <a:r>
              <a:rPr lang="pl-PL" dirty="0" err="1"/>
              <a:t>sell</a:t>
            </a:r>
            <a:r>
              <a:rPr lang="pl-PL" dirty="0"/>
              <a:t> a </a:t>
            </a:r>
            <a:r>
              <a:rPr lang="pl-PL" dirty="0" err="1"/>
              <a:t>comparable</a:t>
            </a:r>
            <a:r>
              <a:rPr lang="pl-PL" dirty="0"/>
              <a:t> </a:t>
            </a:r>
            <a:r>
              <a:rPr lang="pl-PL" dirty="0" err="1"/>
              <a:t>product</a:t>
            </a:r>
            <a:r>
              <a:rPr lang="pl-PL" dirty="0"/>
              <a:t> for profit</a:t>
            </a:r>
          </a:p>
          <a:p>
            <a:r>
              <a:rPr lang="pl-PL" dirty="0"/>
              <a:t>As </a:t>
            </a:r>
            <a:r>
              <a:rPr lang="pl-PL" dirty="0" err="1"/>
              <a:t>such</a:t>
            </a:r>
            <a:r>
              <a:rPr lang="pl-PL" dirty="0"/>
              <a:t>, the </a:t>
            </a:r>
            <a:r>
              <a:rPr lang="pl-PL" dirty="0" err="1"/>
              <a:t>Commission</a:t>
            </a:r>
            <a:r>
              <a:rPr lang="pl-PL" dirty="0"/>
              <a:t> </a:t>
            </a:r>
            <a:r>
              <a:rPr lang="pl-PL" dirty="0" err="1"/>
              <a:t>is</a:t>
            </a:r>
            <a:r>
              <a:rPr lang="pl-PL" dirty="0"/>
              <a:t> </a:t>
            </a:r>
            <a:r>
              <a:rPr lang="pl-PL" dirty="0" err="1"/>
              <a:t>authorized</a:t>
            </a:r>
            <a:r>
              <a:rPr lang="pl-PL" dirty="0"/>
              <a:t> to </a:t>
            </a:r>
            <a:r>
              <a:rPr lang="pl-PL" dirty="0" err="1"/>
              <a:t>conduct</a:t>
            </a:r>
            <a:r>
              <a:rPr lang="pl-PL" dirty="0"/>
              <a:t> </a:t>
            </a:r>
            <a:r>
              <a:rPr lang="pl-PL" dirty="0" err="1"/>
              <a:t>anti</a:t>
            </a:r>
            <a:r>
              <a:rPr lang="pl-PL" dirty="0"/>
              <a:t>-dumping </a:t>
            </a:r>
            <a:r>
              <a:rPr lang="pl-PL" dirty="0" err="1"/>
              <a:t>proceedings</a:t>
            </a:r>
            <a:r>
              <a:rPr lang="pl-PL" dirty="0"/>
              <a:t> </a:t>
            </a:r>
            <a:r>
              <a:rPr lang="pl-PL" dirty="0" err="1"/>
              <a:t>within</a:t>
            </a:r>
            <a:r>
              <a:rPr lang="pl-PL" dirty="0"/>
              <a:t> the Union and </a:t>
            </a:r>
            <a:r>
              <a:rPr lang="pl-PL" dirty="0" err="1"/>
              <a:t>impose</a:t>
            </a:r>
            <a:r>
              <a:rPr lang="pl-PL" dirty="0"/>
              <a:t> </a:t>
            </a:r>
            <a:r>
              <a:rPr lang="pl-PL" dirty="0" err="1"/>
              <a:t>anti</a:t>
            </a:r>
            <a:r>
              <a:rPr lang="pl-PL" dirty="0"/>
              <a:t>-dumping </a:t>
            </a:r>
            <a:r>
              <a:rPr lang="pl-PL" dirty="0" err="1"/>
              <a:t>measures</a:t>
            </a:r>
            <a:endParaRPr lang="pl-PL" dirty="0"/>
          </a:p>
          <a:p>
            <a:r>
              <a:rPr lang="en-GB" dirty="0">
                <a:hlinkClick r:id="rId2"/>
              </a:rPr>
              <a:t>https://eur-lex.europa.eu/legal-content/EN/TXT/?qid=1552311978270&amp;uri=CELEX:02016R1036-20180608</a:t>
            </a:r>
            <a:endParaRPr lang="pl-PL" dirty="0"/>
          </a:p>
          <a:p>
            <a:endParaRPr lang="en-GB" dirty="0"/>
          </a:p>
        </p:txBody>
      </p:sp>
    </p:spTree>
    <p:extLst>
      <p:ext uri="{BB962C8B-B14F-4D97-AF65-F5344CB8AC3E}">
        <p14:creationId xmlns:p14="http://schemas.microsoft.com/office/powerpoint/2010/main" val="4000082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68D5403-D6EC-4833-BB0C-FE171BD1C88B}"/>
              </a:ext>
            </a:extLst>
          </p:cNvPr>
          <p:cNvSpPr>
            <a:spLocks noGrp="1"/>
          </p:cNvSpPr>
          <p:nvPr>
            <p:ph idx="1"/>
          </p:nvPr>
        </p:nvSpPr>
        <p:spPr>
          <a:xfrm>
            <a:off x="0" y="0"/>
            <a:ext cx="12192000" cy="6858000"/>
          </a:xfrm>
        </p:spPr>
        <p:txBody>
          <a:bodyPr/>
          <a:lstStyle/>
          <a:p>
            <a:r>
              <a:rPr lang="pl-PL" dirty="0" err="1"/>
              <a:t>Countervailing</a:t>
            </a:r>
            <a:r>
              <a:rPr lang="pl-PL" dirty="0"/>
              <a:t> </a:t>
            </a:r>
            <a:r>
              <a:rPr lang="pl-PL" dirty="0" err="1"/>
              <a:t>duties</a:t>
            </a:r>
            <a:endParaRPr lang="pl-PL" dirty="0"/>
          </a:p>
          <a:p>
            <a:r>
              <a:rPr lang="pl-PL" dirty="0" err="1"/>
              <a:t>These</a:t>
            </a:r>
            <a:r>
              <a:rPr lang="pl-PL" dirty="0"/>
              <a:t> </a:t>
            </a:r>
            <a:r>
              <a:rPr lang="pl-PL" dirty="0" err="1"/>
              <a:t>measures</a:t>
            </a:r>
            <a:r>
              <a:rPr lang="pl-PL" dirty="0"/>
              <a:t> </a:t>
            </a:r>
            <a:r>
              <a:rPr lang="pl-PL" dirty="0" err="1"/>
              <a:t>are</a:t>
            </a:r>
            <a:r>
              <a:rPr lang="pl-PL" dirty="0"/>
              <a:t> </a:t>
            </a:r>
            <a:r>
              <a:rPr lang="pl-PL" dirty="0" err="1"/>
              <a:t>used</a:t>
            </a:r>
            <a:r>
              <a:rPr lang="pl-PL" dirty="0"/>
              <a:t> </a:t>
            </a:r>
            <a:r>
              <a:rPr lang="pl-PL" dirty="0" err="1"/>
              <a:t>where</a:t>
            </a:r>
            <a:r>
              <a:rPr lang="pl-PL" dirty="0"/>
              <a:t> </a:t>
            </a:r>
            <a:r>
              <a:rPr lang="pl-PL" dirty="0" err="1"/>
              <a:t>there</a:t>
            </a:r>
            <a:r>
              <a:rPr lang="pl-PL" dirty="0"/>
              <a:t> </a:t>
            </a:r>
            <a:r>
              <a:rPr lang="pl-PL" dirty="0" err="1"/>
              <a:t>are</a:t>
            </a:r>
            <a:r>
              <a:rPr lang="pl-PL" dirty="0"/>
              <a:t> </a:t>
            </a:r>
            <a:r>
              <a:rPr lang="pl-PL" dirty="0" err="1"/>
              <a:t>subsidised</a:t>
            </a:r>
            <a:r>
              <a:rPr lang="pl-PL" dirty="0"/>
              <a:t> </a:t>
            </a:r>
            <a:r>
              <a:rPr lang="pl-PL" dirty="0" err="1"/>
              <a:t>imports</a:t>
            </a:r>
            <a:r>
              <a:rPr lang="pl-PL" dirty="0"/>
              <a:t> </a:t>
            </a:r>
            <a:r>
              <a:rPr lang="pl-PL" dirty="0" err="1"/>
              <a:t>into</a:t>
            </a:r>
            <a:r>
              <a:rPr lang="pl-PL" dirty="0"/>
              <a:t> the Union</a:t>
            </a:r>
          </a:p>
          <a:p>
            <a:r>
              <a:rPr lang="pl-PL" dirty="0"/>
              <a:t>As </a:t>
            </a:r>
            <a:r>
              <a:rPr lang="pl-PL" dirty="0" err="1"/>
              <a:t>it</a:t>
            </a:r>
            <a:r>
              <a:rPr lang="pl-PL" dirty="0"/>
              <a:t> </a:t>
            </a:r>
            <a:r>
              <a:rPr lang="pl-PL" dirty="0" err="1"/>
              <a:t>is</a:t>
            </a:r>
            <a:r>
              <a:rPr lang="pl-PL" dirty="0"/>
              <a:t> the </a:t>
            </a:r>
            <a:r>
              <a:rPr lang="pl-PL" dirty="0" err="1"/>
              <a:t>case</a:t>
            </a:r>
            <a:r>
              <a:rPr lang="pl-PL" dirty="0"/>
              <a:t> with </a:t>
            </a:r>
            <a:r>
              <a:rPr lang="pl-PL" dirty="0" err="1"/>
              <a:t>anti</a:t>
            </a:r>
            <a:r>
              <a:rPr lang="pl-PL" dirty="0"/>
              <a:t>-dumping, </a:t>
            </a:r>
            <a:r>
              <a:rPr lang="pl-PL" dirty="0" err="1"/>
              <a:t>there</a:t>
            </a:r>
            <a:r>
              <a:rPr lang="pl-PL" dirty="0"/>
              <a:t> </a:t>
            </a:r>
            <a:r>
              <a:rPr lang="pl-PL" dirty="0" err="1"/>
              <a:t>is</a:t>
            </a:r>
            <a:r>
              <a:rPr lang="pl-PL" dirty="0"/>
              <a:t> a </a:t>
            </a:r>
            <a:r>
              <a:rPr lang="pl-PL" dirty="0" err="1"/>
              <a:t>procedure</a:t>
            </a:r>
            <a:r>
              <a:rPr lang="pl-PL" dirty="0"/>
              <a:t> for the </a:t>
            </a:r>
            <a:r>
              <a:rPr lang="pl-PL" dirty="0" err="1"/>
              <a:t>Commission</a:t>
            </a:r>
            <a:r>
              <a:rPr lang="pl-PL" dirty="0"/>
              <a:t> to </a:t>
            </a:r>
            <a:r>
              <a:rPr lang="pl-PL" dirty="0" err="1"/>
              <a:t>employ</a:t>
            </a:r>
            <a:r>
              <a:rPr lang="pl-PL" dirty="0"/>
              <a:t>, </a:t>
            </a:r>
            <a:r>
              <a:rPr lang="pl-PL" dirty="0" err="1"/>
              <a:t>modelled</a:t>
            </a:r>
            <a:r>
              <a:rPr lang="pl-PL" dirty="0"/>
              <a:t> </a:t>
            </a:r>
            <a:r>
              <a:rPr lang="pl-PL" dirty="0" err="1"/>
              <a:t>after</a:t>
            </a:r>
            <a:r>
              <a:rPr lang="pl-PL" dirty="0"/>
              <a:t> the </a:t>
            </a:r>
            <a:r>
              <a:rPr lang="pl-PL" dirty="0" err="1"/>
              <a:t>WTO’s</a:t>
            </a:r>
            <a:r>
              <a:rPr lang="pl-PL" dirty="0"/>
              <a:t> Agreement on </a:t>
            </a:r>
            <a:r>
              <a:rPr lang="pl-PL" dirty="0" err="1"/>
              <a:t>Subsidies</a:t>
            </a:r>
            <a:r>
              <a:rPr lang="pl-PL" dirty="0"/>
              <a:t> and </a:t>
            </a:r>
            <a:r>
              <a:rPr lang="pl-PL" dirty="0" err="1"/>
              <a:t>Countervailing</a:t>
            </a:r>
            <a:r>
              <a:rPr lang="pl-PL" dirty="0"/>
              <a:t> </a:t>
            </a:r>
            <a:r>
              <a:rPr lang="pl-PL" dirty="0" err="1"/>
              <a:t>Duties</a:t>
            </a:r>
            <a:endParaRPr lang="pl-PL" dirty="0"/>
          </a:p>
          <a:p>
            <a:r>
              <a:rPr lang="en-GB" dirty="0">
                <a:hlinkClick r:id="rId2"/>
              </a:rPr>
              <a:t>https://eur-lex.europa.eu/legal-content/EN/TXT/?qid=1552311979196&amp;uri=CELEX:02016R1037-20180608</a:t>
            </a:r>
            <a:endParaRPr lang="pl-PL" dirty="0"/>
          </a:p>
          <a:p>
            <a:r>
              <a:rPr lang="pl-PL" dirty="0" err="1"/>
              <a:t>However</a:t>
            </a:r>
            <a:r>
              <a:rPr lang="pl-PL" dirty="0"/>
              <a:t>, </a:t>
            </a:r>
            <a:r>
              <a:rPr lang="pl-PL" dirty="0" err="1"/>
              <a:t>while</a:t>
            </a:r>
            <a:r>
              <a:rPr lang="pl-PL" dirty="0"/>
              <a:t> </a:t>
            </a:r>
            <a:r>
              <a:rPr lang="pl-PL" dirty="0" err="1"/>
              <a:t>modelled</a:t>
            </a:r>
            <a:r>
              <a:rPr lang="pl-PL" dirty="0"/>
              <a:t> </a:t>
            </a:r>
            <a:r>
              <a:rPr lang="pl-PL" dirty="0" err="1"/>
              <a:t>after</a:t>
            </a:r>
            <a:r>
              <a:rPr lang="pl-PL" dirty="0"/>
              <a:t> the Agreement, the </a:t>
            </a:r>
            <a:r>
              <a:rPr lang="pl-PL" dirty="0" err="1"/>
              <a:t>Commission</a:t>
            </a:r>
            <a:r>
              <a:rPr lang="pl-PL" dirty="0"/>
              <a:t> </a:t>
            </a:r>
            <a:r>
              <a:rPr lang="pl-PL" dirty="0" err="1"/>
              <a:t>may</a:t>
            </a:r>
            <a:r>
              <a:rPr lang="pl-PL" dirty="0"/>
              <a:t> order </a:t>
            </a:r>
            <a:r>
              <a:rPr lang="pl-PL" dirty="0" err="1"/>
              <a:t>provisional</a:t>
            </a:r>
            <a:r>
              <a:rPr lang="pl-PL" dirty="0"/>
              <a:t> </a:t>
            </a:r>
            <a:r>
              <a:rPr lang="pl-PL" dirty="0" err="1"/>
              <a:t>countervailing</a:t>
            </a:r>
            <a:r>
              <a:rPr lang="pl-PL" dirty="0"/>
              <a:t> </a:t>
            </a:r>
            <a:r>
              <a:rPr lang="pl-PL" dirty="0" err="1"/>
              <a:t>duties</a:t>
            </a:r>
            <a:r>
              <a:rPr lang="pl-PL" dirty="0"/>
              <a:t> and </a:t>
            </a:r>
            <a:r>
              <a:rPr lang="pl-PL" dirty="0" err="1"/>
              <a:t>there</a:t>
            </a:r>
            <a:r>
              <a:rPr lang="pl-PL" dirty="0"/>
              <a:t> </a:t>
            </a:r>
            <a:r>
              <a:rPr lang="pl-PL" dirty="0" err="1"/>
              <a:t>is</a:t>
            </a:r>
            <a:r>
              <a:rPr lang="pl-PL" dirty="0"/>
              <a:t>, to </a:t>
            </a:r>
            <a:r>
              <a:rPr lang="pl-PL" dirty="0" err="1"/>
              <a:t>an</a:t>
            </a:r>
            <a:r>
              <a:rPr lang="pl-PL" dirty="0"/>
              <a:t> </a:t>
            </a:r>
            <a:r>
              <a:rPr lang="pl-PL" dirty="0" err="1"/>
              <a:t>extent</a:t>
            </a:r>
            <a:r>
              <a:rPr lang="pl-PL" dirty="0"/>
              <a:t>, </a:t>
            </a:r>
            <a:r>
              <a:rPr lang="pl-PL" dirty="0" err="1"/>
              <a:t>retroactivity</a:t>
            </a:r>
            <a:endParaRPr lang="en-GB" dirty="0"/>
          </a:p>
        </p:txBody>
      </p:sp>
    </p:spTree>
    <p:extLst>
      <p:ext uri="{BB962C8B-B14F-4D97-AF65-F5344CB8AC3E}">
        <p14:creationId xmlns:p14="http://schemas.microsoft.com/office/powerpoint/2010/main" val="3844772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68D5403-D6EC-4833-BB0C-FE171BD1C88B}"/>
              </a:ext>
            </a:extLst>
          </p:cNvPr>
          <p:cNvSpPr>
            <a:spLocks noGrp="1"/>
          </p:cNvSpPr>
          <p:nvPr>
            <p:ph idx="1"/>
          </p:nvPr>
        </p:nvSpPr>
        <p:spPr>
          <a:xfrm>
            <a:off x="0" y="0"/>
            <a:ext cx="12192000" cy="6858000"/>
          </a:xfrm>
        </p:spPr>
        <p:txBody>
          <a:bodyPr/>
          <a:lstStyle/>
          <a:p>
            <a:r>
              <a:rPr lang="pl-PL" dirty="0"/>
              <a:t>The CCP </a:t>
            </a:r>
            <a:r>
              <a:rPr lang="pl-PL" dirty="0" err="1"/>
              <a:t>is</a:t>
            </a:r>
            <a:r>
              <a:rPr lang="pl-PL" dirty="0"/>
              <a:t> </a:t>
            </a:r>
            <a:r>
              <a:rPr lang="pl-PL" dirty="0" err="1"/>
              <a:t>subject</a:t>
            </a:r>
            <a:r>
              <a:rPr lang="pl-PL" dirty="0"/>
              <a:t> to – as </a:t>
            </a:r>
            <a:r>
              <a:rPr lang="pl-PL" dirty="0" err="1"/>
              <a:t>are</a:t>
            </a:r>
            <a:r>
              <a:rPr lang="pl-PL" dirty="0"/>
              <a:t> </a:t>
            </a:r>
            <a:r>
              <a:rPr lang="pl-PL" dirty="0" err="1"/>
              <a:t>great</a:t>
            </a:r>
            <a:r>
              <a:rPr lang="pl-PL" dirty="0"/>
              <a:t> </a:t>
            </a:r>
            <a:r>
              <a:rPr lang="pl-PL" dirty="0" err="1"/>
              <a:t>many</a:t>
            </a:r>
            <a:r>
              <a:rPr lang="pl-PL" dirty="0"/>
              <a:t> </a:t>
            </a:r>
            <a:r>
              <a:rPr lang="pl-PL" dirty="0" err="1"/>
              <a:t>things</a:t>
            </a:r>
            <a:r>
              <a:rPr lang="pl-PL" dirty="0"/>
              <a:t>, </a:t>
            </a:r>
            <a:r>
              <a:rPr lang="pl-PL" dirty="0" err="1"/>
              <a:t>both</a:t>
            </a:r>
            <a:r>
              <a:rPr lang="pl-PL" dirty="0"/>
              <a:t> big and small – to the </a:t>
            </a:r>
            <a:r>
              <a:rPr lang="pl-PL" dirty="0" err="1"/>
              <a:t>case</a:t>
            </a:r>
            <a:r>
              <a:rPr lang="pl-PL" dirty="0"/>
              <a:t> law of the Court of </a:t>
            </a:r>
            <a:r>
              <a:rPr lang="pl-PL" dirty="0" err="1"/>
              <a:t>Justice</a:t>
            </a:r>
            <a:r>
              <a:rPr lang="pl-PL" dirty="0"/>
              <a:t> of the EU</a:t>
            </a:r>
          </a:p>
          <a:p>
            <a:r>
              <a:rPr lang="pl-PL" dirty="0"/>
              <a:t>In </a:t>
            </a:r>
            <a:r>
              <a:rPr lang="pl-PL" dirty="0" err="1"/>
              <a:t>particular</a:t>
            </a:r>
            <a:r>
              <a:rPr lang="pl-PL" dirty="0"/>
              <a:t>, </a:t>
            </a:r>
            <a:r>
              <a:rPr lang="pl-PL" dirty="0" err="1"/>
              <a:t>given</a:t>
            </a:r>
            <a:r>
              <a:rPr lang="pl-PL" dirty="0"/>
              <a:t> </a:t>
            </a:r>
            <a:r>
              <a:rPr lang="pl-PL" dirty="0" err="1"/>
              <a:t>that</a:t>
            </a:r>
            <a:r>
              <a:rPr lang="pl-PL" dirty="0"/>
              <a:t> </a:t>
            </a:r>
            <a:r>
              <a:rPr lang="pl-PL" dirty="0" err="1"/>
              <a:t>this</a:t>
            </a:r>
            <a:r>
              <a:rPr lang="pl-PL" dirty="0"/>
              <a:t> </a:t>
            </a:r>
            <a:r>
              <a:rPr lang="pl-PL" dirty="0" err="1"/>
              <a:t>is</a:t>
            </a:r>
            <a:r>
              <a:rPr lang="pl-PL" dirty="0"/>
              <a:t> a field of EU </a:t>
            </a:r>
            <a:r>
              <a:rPr lang="pl-PL" dirty="0" err="1"/>
              <a:t>external</a:t>
            </a:r>
            <a:r>
              <a:rPr lang="pl-PL" dirty="0"/>
              <a:t> </a:t>
            </a:r>
            <a:r>
              <a:rPr lang="pl-PL" dirty="0" err="1"/>
              <a:t>action</a:t>
            </a:r>
            <a:r>
              <a:rPr lang="pl-PL" dirty="0"/>
              <a:t>, the Court </a:t>
            </a:r>
            <a:r>
              <a:rPr lang="pl-PL" dirty="0" err="1"/>
              <a:t>is</a:t>
            </a:r>
            <a:r>
              <a:rPr lang="pl-PL" dirty="0"/>
              <a:t> </a:t>
            </a:r>
            <a:r>
              <a:rPr lang="pl-PL" dirty="0" err="1"/>
              <a:t>relatively</a:t>
            </a:r>
            <a:r>
              <a:rPr lang="pl-PL" dirty="0"/>
              <a:t> </a:t>
            </a:r>
            <a:r>
              <a:rPr lang="pl-PL" dirty="0" err="1"/>
              <a:t>often</a:t>
            </a:r>
            <a:r>
              <a:rPr lang="pl-PL" dirty="0"/>
              <a:t> </a:t>
            </a:r>
            <a:r>
              <a:rPr lang="pl-PL" dirty="0" err="1"/>
              <a:t>asked</a:t>
            </a:r>
            <a:r>
              <a:rPr lang="pl-PL" dirty="0"/>
              <a:t> to </a:t>
            </a:r>
            <a:r>
              <a:rPr lang="pl-PL" dirty="0" err="1"/>
              <a:t>give</a:t>
            </a:r>
            <a:r>
              <a:rPr lang="pl-PL" dirty="0"/>
              <a:t> </a:t>
            </a:r>
            <a:r>
              <a:rPr lang="pl-PL" dirty="0" err="1"/>
              <a:t>opinions</a:t>
            </a:r>
            <a:r>
              <a:rPr lang="pl-PL" dirty="0"/>
              <a:t> on </a:t>
            </a:r>
            <a:r>
              <a:rPr lang="pl-PL" dirty="0" err="1"/>
              <a:t>proposed</a:t>
            </a:r>
            <a:r>
              <a:rPr lang="pl-PL" dirty="0"/>
              <a:t> </a:t>
            </a:r>
            <a:r>
              <a:rPr lang="pl-PL" dirty="0" err="1"/>
              <a:t>international</a:t>
            </a:r>
            <a:r>
              <a:rPr lang="pl-PL" dirty="0"/>
              <a:t> </a:t>
            </a:r>
            <a:r>
              <a:rPr lang="pl-PL" dirty="0" err="1"/>
              <a:t>agreements</a:t>
            </a:r>
            <a:r>
              <a:rPr lang="pl-PL" dirty="0"/>
              <a:t>, </a:t>
            </a:r>
            <a:r>
              <a:rPr lang="pl-PL" dirty="0" err="1"/>
              <a:t>pursuant</a:t>
            </a:r>
            <a:r>
              <a:rPr lang="pl-PL" dirty="0"/>
              <a:t> to </a:t>
            </a:r>
            <a:r>
              <a:rPr lang="pl-PL" dirty="0" err="1"/>
              <a:t>Article</a:t>
            </a:r>
            <a:r>
              <a:rPr lang="pl-PL" dirty="0"/>
              <a:t> 218(11) TFEU</a:t>
            </a:r>
          </a:p>
          <a:p>
            <a:r>
              <a:rPr lang="pl-PL" dirty="0" err="1"/>
              <a:t>Opinion</a:t>
            </a:r>
            <a:r>
              <a:rPr lang="pl-PL" dirty="0"/>
              <a:t> no 2/2015 : </a:t>
            </a:r>
            <a:r>
              <a:rPr lang="pl-PL" dirty="0">
                <a:hlinkClick r:id="rId2"/>
              </a:rPr>
              <a:t>https://eur-lex.europa.eu/legal-content/EN/TXT/?qid=1552313054671&amp;uri=CELEX:62015CV0002(01)</a:t>
            </a:r>
            <a:r>
              <a:rPr lang="pl-PL" dirty="0"/>
              <a:t> EU/</a:t>
            </a:r>
            <a:r>
              <a:rPr lang="pl-PL" dirty="0" err="1"/>
              <a:t>Singapore</a:t>
            </a:r>
            <a:r>
              <a:rPr lang="pl-PL"/>
              <a:t> FTA</a:t>
            </a:r>
          </a:p>
          <a:p>
            <a:endParaRPr lang="en-GB" dirty="0"/>
          </a:p>
        </p:txBody>
      </p:sp>
    </p:spTree>
    <p:extLst>
      <p:ext uri="{BB962C8B-B14F-4D97-AF65-F5344CB8AC3E}">
        <p14:creationId xmlns:p14="http://schemas.microsoft.com/office/powerpoint/2010/main" val="895257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68D5403-D6EC-4833-BB0C-FE171BD1C88B}"/>
              </a:ext>
            </a:extLst>
          </p:cNvPr>
          <p:cNvSpPr>
            <a:spLocks noGrp="1"/>
          </p:cNvSpPr>
          <p:nvPr>
            <p:ph idx="1"/>
          </p:nvPr>
        </p:nvSpPr>
        <p:spPr>
          <a:xfrm>
            <a:off x="0" y="0"/>
            <a:ext cx="12192000" cy="6858000"/>
          </a:xfrm>
        </p:spPr>
        <p:txBody>
          <a:bodyPr/>
          <a:lstStyle/>
          <a:p>
            <a:r>
              <a:rPr lang="pl-PL" dirty="0" err="1"/>
              <a:t>Thank</a:t>
            </a:r>
            <a:r>
              <a:rPr lang="pl-PL" dirty="0"/>
              <a:t> </a:t>
            </a:r>
            <a:r>
              <a:rPr lang="pl-PL" dirty="0" err="1"/>
              <a:t>you</a:t>
            </a:r>
            <a:r>
              <a:rPr lang="pl-PL" dirty="0"/>
              <a:t> for </a:t>
            </a:r>
            <a:r>
              <a:rPr lang="pl-PL" dirty="0" err="1"/>
              <a:t>your</a:t>
            </a:r>
            <a:r>
              <a:rPr lang="pl-PL" dirty="0"/>
              <a:t> </a:t>
            </a:r>
            <a:r>
              <a:rPr lang="pl-PL" dirty="0" err="1"/>
              <a:t>attention</a:t>
            </a:r>
            <a:endParaRPr lang="en-GB" dirty="0"/>
          </a:p>
        </p:txBody>
      </p:sp>
    </p:spTree>
    <p:extLst>
      <p:ext uri="{BB962C8B-B14F-4D97-AF65-F5344CB8AC3E}">
        <p14:creationId xmlns:p14="http://schemas.microsoft.com/office/powerpoint/2010/main" val="3323345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68D5403-D6EC-4833-BB0C-FE171BD1C88B}"/>
              </a:ext>
            </a:extLst>
          </p:cNvPr>
          <p:cNvSpPr>
            <a:spLocks noGrp="1"/>
          </p:cNvSpPr>
          <p:nvPr>
            <p:ph idx="1"/>
          </p:nvPr>
        </p:nvSpPr>
        <p:spPr>
          <a:xfrm>
            <a:off x="0" y="0"/>
            <a:ext cx="12192000" cy="6858000"/>
          </a:xfrm>
        </p:spPr>
        <p:txBody>
          <a:bodyPr/>
          <a:lstStyle/>
          <a:p>
            <a:r>
              <a:rPr lang="en-US" dirty="0"/>
              <a:t>As regards international trade, the Union has express and exclusive competence</a:t>
            </a:r>
          </a:p>
          <a:p>
            <a:r>
              <a:rPr lang="en-US" i="1" dirty="0"/>
              <a:t>Reminder: „exclusive competence” means that only the Union is empowered to act within a given area, and the Member States are precluded from doing so</a:t>
            </a:r>
            <a:r>
              <a:rPr lang="pl-PL" i="1" dirty="0"/>
              <a:t>; w</a:t>
            </a:r>
            <a:r>
              <a:rPr lang="en-GB" i="1" dirty="0"/>
              <a:t>hen the Treaties confer on the Union exclusive competence in a specific area, only the Union may legislate and adopt legally binding acts, the Member States being able to do so themselves only if so empowered by the Union or for the implementation of Union acts.</a:t>
            </a:r>
            <a:endParaRPr lang="en-US" i="1" dirty="0"/>
          </a:p>
          <a:p>
            <a:r>
              <a:rPr lang="en-US" dirty="0"/>
              <a:t>Those powers of the Union are framed</a:t>
            </a:r>
            <a:r>
              <a:rPr lang="pl-PL" dirty="0"/>
              <a:t> </a:t>
            </a:r>
            <a:r>
              <a:rPr lang="pl-PL" dirty="0" err="1"/>
              <a:t>directly</a:t>
            </a:r>
            <a:r>
              <a:rPr lang="en-US" dirty="0"/>
              <a:t> in the Treaties, so this is not an </a:t>
            </a:r>
            <a:r>
              <a:rPr lang="pl-PL" dirty="0"/>
              <a:t>„</a:t>
            </a:r>
            <a:r>
              <a:rPr lang="en-US" dirty="0"/>
              <a:t>implied” power</a:t>
            </a:r>
            <a:endParaRPr lang="pl-PL" dirty="0"/>
          </a:p>
          <a:p>
            <a:r>
              <a:rPr lang="pl-PL" dirty="0" err="1"/>
              <a:t>Article</a:t>
            </a:r>
            <a:r>
              <a:rPr lang="pl-PL" dirty="0"/>
              <a:t> 3(1)(e) of the </a:t>
            </a:r>
            <a:r>
              <a:rPr lang="pl-PL" dirty="0" err="1"/>
              <a:t>Treaty</a:t>
            </a:r>
            <a:r>
              <a:rPr lang="pl-PL" dirty="0"/>
              <a:t> on the </a:t>
            </a:r>
            <a:r>
              <a:rPr lang="pl-PL" dirty="0" err="1"/>
              <a:t>Functioning</a:t>
            </a:r>
            <a:r>
              <a:rPr lang="pl-PL" dirty="0"/>
              <a:t> of the </a:t>
            </a:r>
            <a:r>
              <a:rPr lang="pl-PL" dirty="0" err="1"/>
              <a:t>European</a:t>
            </a:r>
            <a:r>
              <a:rPr lang="pl-PL" dirty="0"/>
              <a:t> Union </a:t>
            </a:r>
            <a:r>
              <a:rPr lang="pl-PL" dirty="0" err="1"/>
              <a:t>provides</a:t>
            </a:r>
            <a:r>
              <a:rPr lang="pl-PL" dirty="0"/>
              <a:t> </a:t>
            </a:r>
            <a:r>
              <a:rPr lang="pl-PL" dirty="0" err="1"/>
              <a:t>that</a:t>
            </a:r>
            <a:r>
              <a:rPr lang="pl-PL" dirty="0"/>
              <a:t> „</a:t>
            </a:r>
            <a:r>
              <a:rPr lang="en-GB" dirty="0"/>
              <a:t>The Union shall have exclusive competence in the following areas</a:t>
            </a:r>
            <a:r>
              <a:rPr lang="pl-PL" dirty="0"/>
              <a:t> (…) e) </a:t>
            </a:r>
            <a:r>
              <a:rPr lang="pl-PL" dirty="0" err="1"/>
              <a:t>common</a:t>
            </a:r>
            <a:r>
              <a:rPr lang="pl-PL" dirty="0"/>
              <a:t> </a:t>
            </a:r>
            <a:r>
              <a:rPr lang="pl-PL" dirty="0" err="1"/>
              <a:t>commercial</a:t>
            </a:r>
            <a:r>
              <a:rPr lang="pl-PL" dirty="0"/>
              <a:t> policy”</a:t>
            </a:r>
          </a:p>
          <a:p>
            <a:r>
              <a:rPr lang="pl-PL" dirty="0" err="1"/>
              <a:t>Those</a:t>
            </a:r>
            <a:r>
              <a:rPr lang="pl-PL" dirty="0"/>
              <a:t> </a:t>
            </a:r>
            <a:r>
              <a:rPr lang="pl-PL" dirty="0" err="1"/>
              <a:t>general</a:t>
            </a:r>
            <a:r>
              <a:rPr lang="pl-PL" dirty="0"/>
              <a:t> </a:t>
            </a:r>
            <a:r>
              <a:rPr lang="pl-PL" dirty="0" err="1"/>
              <a:t>provisions</a:t>
            </a:r>
            <a:r>
              <a:rPr lang="pl-PL" dirty="0"/>
              <a:t> </a:t>
            </a:r>
            <a:r>
              <a:rPr lang="pl-PL" dirty="0" err="1"/>
              <a:t>should</a:t>
            </a:r>
            <a:r>
              <a:rPr lang="pl-PL" dirty="0"/>
              <a:t> be </a:t>
            </a:r>
            <a:r>
              <a:rPr lang="pl-PL" dirty="0" err="1"/>
              <a:t>read</a:t>
            </a:r>
            <a:r>
              <a:rPr lang="pl-PL" dirty="0"/>
              <a:t> </a:t>
            </a:r>
            <a:r>
              <a:rPr lang="pl-PL" dirty="0" err="1"/>
              <a:t>together</a:t>
            </a:r>
            <a:r>
              <a:rPr lang="pl-PL" dirty="0"/>
              <a:t> with the </a:t>
            </a:r>
            <a:r>
              <a:rPr lang="pl-PL" dirty="0" err="1"/>
              <a:t>specific</a:t>
            </a:r>
            <a:r>
              <a:rPr lang="pl-PL" dirty="0"/>
              <a:t> </a:t>
            </a:r>
            <a:r>
              <a:rPr lang="pl-PL" dirty="0" err="1"/>
              <a:t>Treaty</a:t>
            </a:r>
            <a:r>
              <a:rPr lang="pl-PL" dirty="0"/>
              <a:t> </a:t>
            </a:r>
            <a:r>
              <a:rPr lang="pl-PL" dirty="0" err="1"/>
              <a:t>provisions</a:t>
            </a:r>
            <a:r>
              <a:rPr lang="pl-PL" dirty="0"/>
              <a:t> on the </a:t>
            </a:r>
            <a:r>
              <a:rPr lang="pl-PL" dirty="0" err="1"/>
              <a:t>EU’s</a:t>
            </a:r>
            <a:r>
              <a:rPr lang="pl-PL" dirty="0"/>
              <a:t> </a:t>
            </a:r>
            <a:r>
              <a:rPr lang="pl-PL" dirty="0" err="1"/>
              <a:t>Common</a:t>
            </a:r>
            <a:r>
              <a:rPr lang="pl-PL" dirty="0"/>
              <a:t> Commercial Policy (CCP)</a:t>
            </a:r>
          </a:p>
          <a:p>
            <a:endParaRPr lang="en-US" dirty="0"/>
          </a:p>
        </p:txBody>
      </p:sp>
    </p:spTree>
    <p:extLst>
      <p:ext uri="{BB962C8B-B14F-4D97-AF65-F5344CB8AC3E}">
        <p14:creationId xmlns:p14="http://schemas.microsoft.com/office/powerpoint/2010/main" val="4217686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68D5403-D6EC-4833-BB0C-FE171BD1C88B}"/>
              </a:ext>
            </a:extLst>
          </p:cNvPr>
          <p:cNvSpPr>
            <a:spLocks noGrp="1"/>
          </p:cNvSpPr>
          <p:nvPr>
            <p:ph idx="1"/>
          </p:nvPr>
        </p:nvSpPr>
        <p:spPr>
          <a:xfrm>
            <a:off x="0" y="0"/>
            <a:ext cx="12192000" cy="6858000"/>
          </a:xfrm>
        </p:spPr>
        <p:txBody>
          <a:bodyPr/>
          <a:lstStyle/>
          <a:p>
            <a:r>
              <a:rPr lang="pl-PL" dirty="0"/>
              <a:t>The </a:t>
            </a:r>
            <a:r>
              <a:rPr lang="pl-PL" dirty="0" err="1"/>
              <a:t>general</a:t>
            </a:r>
            <a:r>
              <a:rPr lang="pl-PL" dirty="0"/>
              <a:t> idea for the CCP </a:t>
            </a:r>
            <a:r>
              <a:rPr lang="pl-PL" dirty="0" err="1"/>
              <a:t>is</a:t>
            </a:r>
            <a:r>
              <a:rPr lang="pl-PL" dirty="0"/>
              <a:t> </a:t>
            </a:r>
            <a:r>
              <a:rPr lang="pl-PL" dirty="0" err="1"/>
              <a:t>found</a:t>
            </a:r>
            <a:r>
              <a:rPr lang="pl-PL" dirty="0"/>
              <a:t> </a:t>
            </a:r>
            <a:r>
              <a:rPr lang="pl-PL" dirty="0" err="1"/>
              <a:t>under</a:t>
            </a:r>
            <a:r>
              <a:rPr lang="pl-PL" dirty="0"/>
              <a:t> the </a:t>
            </a:r>
            <a:r>
              <a:rPr lang="pl-PL" dirty="0" err="1"/>
              <a:t>preamble</a:t>
            </a:r>
            <a:r>
              <a:rPr lang="pl-PL" dirty="0"/>
              <a:t> to the FEU </a:t>
            </a:r>
            <a:r>
              <a:rPr lang="pl-PL" dirty="0" err="1"/>
              <a:t>Treaty</a:t>
            </a:r>
            <a:endParaRPr lang="pl-PL" dirty="0"/>
          </a:p>
          <a:p>
            <a:r>
              <a:rPr lang="pl-PL" dirty="0"/>
              <a:t>„</a:t>
            </a:r>
            <a:r>
              <a:rPr lang="en-GB" dirty="0"/>
              <a:t>DESIRING to contribute, by means of a common commercial policy, to the progressive abolition of restrictions on international trade</a:t>
            </a:r>
            <a:r>
              <a:rPr lang="pl-PL" dirty="0"/>
              <a:t>”</a:t>
            </a:r>
          </a:p>
          <a:p>
            <a:r>
              <a:rPr lang="pl-PL" dirty="0"/>
              <a:t>In </a:t>
            </a:r>
            <a:r>
              <a:rPr lang="pl-PL" dirty="0" err="1"/>
              <a:t>addition</a:t>
            </a:r>
            <a:r>
              <a:rPr lang="pl-PL" dirty="0"/>
              <a:t>, the CCP </a:t>
            </a:r>
            <a:r>
              <a:rPr lang="pl-PL" dirty="0" err="1"/>
              <a:t>is</a:t>
            </a:r>
            <a:r>
              <a:rPr lang="pl-PL" dirty="0"/>
              <a:t> </a:t>
            </a:r>
            <a:r>
              <a:rPr lang="pl-PL" dirty="0" err="1"/>
              <a:t>considered</a:t>
            </a:r>
            <a:r>
              <a:rPr lang="pl-PL" dirty="0"/>
              <a:t> to be a part of the </a:t>
            </a:r>
            <a:r>
              <a:rPr lang="pl-PL" dirty="0" err="1"/>
              <a:t>EU’s</a:t>
            </a:r>
            <a:r>
              <a:rPr lang="pl-PL" dirty="0"/>
              <a:t> „</a:t>
            </a:r>
            <a:r>
              <a:rPr lang="pl-PL" dirty="0" err="1"/>
              <a:t>external</a:t>
            </a:r>
            <a:r>
              <a:rPr lang="pl-PL" dirty="0"/>
              <a:t> </a:t>
            </a:r>
            <a:r>
              <a:rPr lang="pl-PL" dirty="0" err="1"/>
              <a:t>action</a:t>
            </a:r>
            <a:r>
              <a:rPr lang="pl-PL" dirty="0"/>
              <a:t>” </a:t>
            </a:r>
            <a:r>
              <a:rPr lang="pl-PL" dirty="0" err="1"/>
              <a:t>powers</a:t>
            </a:r>
            <a:r>
              <a:rPr lang="pl-PL" dirty="0"/>
              <a:t>, in </a:t>
            </a:r>
            <a:r>
              <a:rPr lang="pl-PL" dirty="0" err="1"/>
              <a:t>that</a:t>
            </a:r>
            <a:r>
              <a:rPr lang="pl-PL" dirty="0"/>
              <a:t> </a:t>
            </a:r>
            <a:r>
              <a:rPr lang="pl-PL" dirty="0" err="1"/>
              <a:t>it</a:t>
            </a:r>
            <a:r>
              <a:rPr lang="pl-PL" dirty="0"/>
              <a:t> </a:t>
            </a:r>
            <a:r>
              <a:rPr lang="pl-PL" dirty="0" err="1"/>
              <a:t>is</a:t>
            </a:r>
            <a:r>
              <a:rPr lang="pl-PL" dirty="0"/>
              <a:t> not </a:t>
            </a:r>
            <a:r>
              <a:rPr lang="pl-PL" dirty="0" err="1"/>
              <a:t>geared</a:t>
            </a:r>
            <a:r>
              <a:rPr lang="pl-PL" dirty="0"/>
              <a:t> </a:t>
            </a:r>
            <a:r>
              <a:rPr lang="pl-PL" dirty="0" err="1"/>
              <a:t>towards</a:t>
            </a:r>
            <a:r>
              <a:rPr lang="pl-PL" dirty="0"/>
              <a:t> the </a:t>
            </a:r>
            <a:r>
              <a:rPr lang="pl-PL" dirty="0" err="1"/>
              <a:t>Member</a:t>
            </a:r>
            <a:r>
              <a:rPr lang="pl-PL" dirty="0"/>
              <a:t> </a:t>
            </a:r>
            <a:r>
              <a:rPr lang="pl-PL" dirty="0" err="1"/>
              <a:t>States</a:t>
            </a:r>
            <a:r>
              <a:rPr lang="pl-PL" dirty="0"/>
              <a:t>, but </a:t>
            </a:r>
            <a:r>
              <a:rPr lang="pl-PL" dirty="0" err="1"/>
              <a:t>rather</a:t>
            </a:r>
            <a:r>
              <a:rPr lang="pl-PL" dirty="0"/>
              <a:t> non-</a:t>
            </a:r>
            <a:r>
              <a:rPr lang="pl-PL" dirty="0" err="1"/>
              <a:t>member</a:t>
            </a:r>
            <a:r>
              <a:rPr lang="pl-PL" dirty="0"/>
              <a:t> </a:t>
            </a:r>
            <a:r>
              <a:rPr lang="pl-PL" dirty="0" err="1"/>
              <a:t>state</a:t>
            </a:r>
            <a:r>
              <a:rPr lang="pl-PL" dirty="0"/>
              <a:t> third </a:t>
            </a:r>
            <a:r>
              <a:rPr lang="pl-PL" dirty="0" err="1"/>
              <a:t>countries</a:t>
            </a:r>
            <a:endParaRPr lang="pl-PL" dirty="0"/>
          </a:p>
          <a:p>
            <a:r>
              <a:rPr lang="pl-PL" dirty="0"/>
              <a:t>As </a:t>
            </a:r>
            <a:r>
              <a:rPr lang="pl-PL" dirty="0" err="1"/>
              <a:t>it</a:t>
            </a:r>
            <a:r>
              <a:rPr lang="pl-PL" dirty="0"/>
              <a:t> </a:t>
            </a:r>
            <a:r>
              <a:rPr lang="pl-PL" dirty="0" err="1"/>
              <a:t>is</a:t>
            </a:r>
            <a:r>
              <a:rPr lang="pl-PL" dirty="0"/>
              <a:t> a </a:t>
            </a:r>
            <a:r>
              <a:rPr lang="pl-PL" dirty="0" err="1"/>
              <a:t>subset</a:t>
            </a:r>
            <a:r>
              <a:rPr lang="pl-PL" dirty="0"/>
              <a:t> of the </a:t>
            </a:r>
            <a:r>
              <a:rPr lang="pl-PL" dirty="0" err="1"/>
              <a:t>EU’s</a:t>
            </a:r>
            <a:r>
              <a:rPr lang="pl-PL" dirty="0"/>
              <a:t> </a:t>
            </a:r>
            <a:r>
              <a:rPr lang="pl-PL" dirty="0" err="1"/>
              <a:t>external</a:t>
            </a:r>
            <a:r>
              <a:rPr lang="pl-PL" dirty="0"/>
              <a:t> </a:t>
            </a:r>
            <a:r>
              <a:rPr lang="pl-PL" dirty="0" err="1"/>
              <a:t>action</a:t>
            </a:r>
            <a:r>
              <a:rPr lang="pl-PL" dirty="0"/>
              <a:t>, the CCP </a:t>
            </a:r>
            <a:r>
              <a:rPr lang="pl-PL" dirty="0" err="1"/>
              <a:t>is</a:t>
            </a:r>
            <a:r>
              <a:rPr lang="pl-PL" dirty="0"/>
              <a:t> </a:t>
            </a:r>
            <a:r>
              <a:rPr lang="pl-PL" dirty="0" err="1"/>
              <a:t>subject</a:t>
            </a:r>
            <a:r>
              <a:rPr lang="pl-PL" dirty="0"/>
              <a:t> to </a:t>
            </a:r>
            <a:r>
              <a:rPr lang="pl-PL" dirty="0" err="1"/>
              <a:t>general</a:t>
            </a:r>
            <a:r>
              <a:rPr lang="pl-PL" dirty="0"/>
              <a:t> </a:t>
            </a:r>
            <a:r>
              <a:rPr lang="pl-PL" dirty="0" err="1"/>
              <a:t>rules</a:t>
            </a:r>
            <a:r>
              <a:rPr lang="pl-PL" dirty="0"/>
              <a:t> on EU </a:t>
            </a:r>
            <a:r>
              <a:rPr lang="pl-PL" dirty="0" err="1"/>
              <a:t>external</a:t>
            </a:r>
            <a:r>
              <a:rPr lang="pl-PL" dirty="0"/>
              <a:t> </a:t>
            </a:r>
            <a:r>
              <a:rPr lang="pl-PL" dirty="0" err="1"/>
              <a:t>action</a:t>
            </a:r>
            <a:r>
              <a:rPr lang="pl-PL" dirty="0"/>
              <a:t> (</a:t>
            </a:r>
            <a:r>
              <a:rPr lang="pl-PL" dirty="0" err="1"/>
              <a:t>ie</a:t>
            </a:r>
            <a:r>
              <a:rPr lang="pl-PL" dirty="0"/>
              <a:t> </a:t>
            </a:r>
            <a:r>
              <a:rPr lang="pl-PL" dirty="0" err="1"/>
              <a:t>Title</a:t>
            </a:r>
            <a:r>
              <a:rPr lang="pl-PL" dirty="0"/>
              <a:t> V, </a:t>
            </a:r>
            <a:r>
              <a:rPr lang="pl-PL" dirty="0" err="1"/>
              <a:t>Chapter</a:t>
            </a:r>
            <a:r>
              <a:rPr lang="pl-PL" dirty="0"/>
              <a:t> I TEU : </a:t>
            </a:r>
            <a:r>
              <a:rPr lang="pl-PL" dirty="0" err="1"/>
              <a:t>Articles</a:t>
            </a:r>
            <a:r>
              <a:rPr lang="pl-PL" dirty="0"/>
              <a:t> 21-22).</a:t>
            </a:r>
          </a:p>
          <a:p>
            <a:r>
              <a:rPr lang="en-GB" dirty="0">
                <a:hlinkClick r:id="rId2"/>
              </a:rPr>
              <a:t>https://eur-lex.europa.eu/legal-content/EN/TXT/?uri=CELEX:12016M/TXT</a:t>
            </a:r>
            <a:endParaRPr lang="pl-PL" dirty="0"/>
          </a:p>
          <a:p>
            <a:r>
              <a:rPr lang="pl-PL" dirty="0" err="1"/>
              <a:t>There</a:t>
            </a:r>
            <a:r>
              <a:rPr lang="pl-PL" dirty="0"/>
              <a:t> </a:t>
            </a:r>
            <a:r>
              <a:rPr lang="pl-PL" dirty="0" err="1"/>
              <a:t>are</a:t>
            </a:r>
            <a:r>
              <a:rPr lang="pl-PL" dirty="0"/>
              <a:t> </a:t>
            </a:r>
            <a:r>
              <a:rPr lang="pl-PL" dirty="0" err="1"/>
              <a:t>specific</a:t>
            </a:r>
            <a:r>
              <a:rPr lang="pl-PL" dirty="0"/>
              <a:t> </a:t>
            </a:r>
            <a:r>
              <a:rPr lang="pl-PL" dirty="0" err="1"/>
              <a:t>rules</a:t>
            </a:r>
            <a:r>
              <a:rPr lang="pl-PL" dirty="0"/>
              <a:t> on the CCP in the FEU </a:t>
            </a:r>
            <a:r>
              <a:rPr lang="pl-PL" dirty="0" err="1"/>
              <a:t>Treaty</a:t>
            </a:r>
            <a:r>
              <a:rPr lang="pl-PL" dirty="0"/>
              <a:t> (Part Five, </a:t>
            </a:r>
            <a:r>
              <a:rPr lang="pl-PL" dirty="0" err="1"/>
              <a:t>Title</a:t>
            </a:r>
            <a:r>
              <a:rPr lang="pl-PL" dirty="0"/>
              <a:t> II of the FEU </a:t>
            </a:r>
            <a:r>
              <a:rPr lang="pl-PL" dirty="0" err="1"/>
              <a:t>Treaty</a:t>
            </a:r>
            <a:endParaRPr lang="pl-PL" dirty="0"/>
          </a:p>
          <a:p>
            <a:r>
              <a:rPr lang="en-GB" dirty="0">
                <a:hlinkClick r:id="rId3"/>
              </a:rPr>
              <a:t>https://eur-lex.europa.eu/legal-content/EN/TXT/?uri=CELEX:12016E/TXT</a:t>
            </a:r>
            <a:endParaRPr lang="pl-PL" dirty="0"/>
          </a:p>
          <a:p>
            <a:endParaRPr lang="en-GB" dirty="0"/>
          </a:p>
        </p:txBody>
      </p:sp>
    </p:spTree>
    <p:extLst>
      <p:ext uri="{BB962C8B-B14F-4D97-AF65-F5344CB8AC3E}">
        <p14:creationId xmlns:p14="http://schemas.microsoft.com/office/powerpoint/2010/main" val="166166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68D5403-D6EC-4833-BB0C-FE171BD1C88B}"/>
              </a:ext>
            </a:extLst>
          </p:cNvPr>
          <p:cNvSpPr>
            <a:spLocks noGrp="1"/>
          </p:cNvSpPr>
          <p:nvPr>
            <p:ph idx="1"/>
          </p:nvPr>
        </p:nvSpPr>
        <p:spPr>
          <a:xfrm>
            <a:off x="0" y="0"/>
            <a:ext cx="12192000" cy="6858000"/>
          </a:xfrm>
        </p:spPr>
        <p:txBody>
          <a:bodyPr/>
          <a:lstStyle/>
          <a:p>
            <a:r>
              <a:rPr lang="pl-PL" dirty="0" err="1"/>
              <a:t>Specific</a:t>
            </a:r>
            <a:r>
              <a:rPr lang="pl-PL" dirty="0"/>
              <a:t> </a:t>
            </a:r>
            <a:r>
              <a:rPr lang="pl-PL" dirty="0" err="1"/>
              <a:t>provisions</a:t>
            </a:r>
            <a:r>
              <a:rPr lang="pl-PL" dirty="0"/>
              <a:t> on the CCP </a:t>
            </a:r>
            <a:r>
              <a:rPr lang="pl-PL" dirty="0" err="1"/>
              <a:t>are</a:t>
            </a:r>
            <a:r>
              <a:rPr lang="pl-PL" dirty="0"/>
              <a:t> </a:t>
            </a:r>
            <a:r>
              <a:rPr lang="pl-PL" dirty="0" err="1"/>
              <a:t>found</a:t>
            </a:r>
            <a:r>
              <a:rPr lang="pl-PL" dirty="0"/>
              <a:t> </a:t>
            </a:r>
            <a:r>
              <a:rPr lang="pl-PL" dirty="0" err="1"/>
              <a:t>under</a:t>
            </a:r>
            <a:r>
              <a:rPr lang="pl-PL" dirty="0"/>
              <a:t> </a:t>
            </a:r>
            <a:r>
              <a:rPr lang="pl-PL" dirty="0" err="1"/>
              <a:t>Articles</a:t>
            </a:r>
            <a:r>
              <a:rPr lang="pl-PL" dirty="0"/>
              <a:t> 206-207 of the FEU </a:t>
            </a:r>
            <a:r>
              <a:rPr lang="pl-PL" dirty="0" err="1"/>
              <a:t>Treaty</a:t>
            </a:r>
            <a:endParaRPr lang="pl-PL" dirty="0"/>
          </a:p>
          <a:p>
            <a:r>
              <a:rPr lang="pl-PL" dirty="0" err="1"/>
              <a:t>Article</a:t>
            </a:r>
            <a:r>
              <a:rPr lang="pl-PL" dirty="0"/>
              <a:t> 206 TFEU </a:t>
            </a:r>
            <a:r>
              <a:rPr lang="pl-PL" dirty="0" err="1"/>
              <a:t>provides</a:t>
            </a:r>
            <a:r>
              <a:rPr lang="pl-PL" dirty="0"/>
              <a:t> the </a:t>
            </a:r>
            <a:r>
              <a:rPr lang="pl-PL" dirty="0" err="1"/>
              <a:t>aim</a:t>
            </a:r>
            <a:r>
              <a:rPr lang="pl-PL" dirty="0"/>
              <a:t> of the CCP:</a:t>
            </a:r>
          </a:p>
          <a:p>
            <a:r>
              <a:rPr lang="pl-PL" dirty="0"/>
              <a:t>„</a:t>
            </a:r>
            <a:r>
              <a:rPr lang="en-GB" dirty="0"/>
              <a:t>By establishing a customs union in accordance with Articles 28 to 32, the Union shall contribute, in the common interest, to the harmonious development of world trade, the progressive abolition of restrictions on international trade and on foreign direct investment, and the lowering of customs and other barriers</a:t>
            </a:r>
            <a:r>
              <a:rPr lang="pl-PL" dirty="0"/>
              <a:t>”</a:t>
            </a:r>
            <a:r>
              <a:rPr lang="en-GB" dirty="0"/>
              <a:t>.</a:t>
            </a:r>
            <a:endParaRPr lang="pl-PL" dirty="0"/>
          </a:p>
          <a:p>
            <a:r>
              <a:rPr lang="pl-PL" dirty="0" err="1"/>
              <a:t>However</a:t>
            </a:r>
            <a:r>
              <a:rPr lang="pl-PL" dirty="0"/>
              <a:t>, </a:t>
            </a:r>
            <a:r>
              <a:rPr lang="pl-PL" dirty="0" err="1"/>
              <a:t>this</a:t>
            </a:r>
            <a:r>
              <a:rPr lang="pl-PL" dirty="0"/>
              <a:t> </a:t>
            </a:r>
            <a:r>
              <a:rPr lang="pl-PL" dirty="0" err="1"/>
              <a:t>provision</a:t>
            </a:r>
            <a:r>
              <a:rPr lang="pl-PL" dirty="0"/>
              <a:t> </a:t>
            </a:r>
            <a:r>
              <a:rPr lang="pl-PL" dirty="0" err="1"/>
              <a:t>is</a:t>
            </a:r>
            <a:r>
              <a:rPr lang="pl-PL" dirty="0"/>
              <a:t> not </a:t>
            </a:r>
            <a:r>
              <a:rPr lang="pl-PL" dirty="0" err="1"/>
              <a:t>meant</a:t>
            </a:r>
            <a:r>
              <a:rPr lang="pl-PL" dirty="0"/>
              <a:t> to </a:t>
            </a:r>
            <a:r>
              <a:rPr lang="pl-PL" dirty="0" err="1"/>
              <a:t>introduce</a:t>
            </a:r>
            <a:r>
              <a:rPr lang="pl-PL" dirty="0"/>
              <a:t> a </a:t>
            </a:r>
            <a:r>
              <a:rPr lang="pl-PL" dirty="0" err="1"/>
              <a:t>rule</a:t>
            </a:r>
            <a:r>
              <a:rPr lang="pl-PL" dirty="0"/>
              <a:t> </a:t>
            </a:r>
            <a:r>
              <a:rPr lang="pl-PL" dirty="0" err="1"/>
              <a:t>that</a:t>
            </a:r>
            <a:r>
              <a:rPr lang="pl-PL" dirty="0"/>
              <a:t> third </a:t>
            </a:r>
            <a:r>
              <a:rPr lang="pl-PL" dirty="0" err="1"/>
              <a:t>countries</a:t>
            </a:r>
            <a:r>
              <a:rPr lang="pl-PL" dirty="0"/>
              <a:t> </a:t>
            </a:r>
            <a:r>
              <a:rPr lang="pl-PL" dirty="0" err="1"/>
              <a:t>may</a:t>
            </a:r>
            <a:r>
              <a:rPr lang="pl-PL" dirty="0"/>
              <a:t> </a:t>
            </a:r>
            <a:r>
              <a:rPr lang="pl-PL" dirty="0" err="1"/>
              <a:t>invoke</a:t>
            </a:r>
            <a:r>
              <a:rPr lang="pl-PL" dirty="0"/>
              <a:t> </a:t>
            </a:r>
            <a:r>
              <a:rPr lang="pl-PL" dirty="0" err="1"/>
              <a:t>against</a:t>
            </a:r>
            <a:r>
              <a:rPr lang="pl-PL" dirty="0"/>
              <a:t> the Union </a:t>
            </a:r>
          </a:p>
          <a:p>
            <a:r>
              <a:rPr lang="pl-PL" dirty="0" err="1"/>
              <a:t>it</a:t>
            </a:r>
            <a:r>
              <a:rPr lang="pl-PL" dirty="0"/>
              <a:t> </a:t>
            </a:r>
            <a:r>
              <a:rPr lang="pl-PL" dirty="0" err="1"/>
              <a:t>is</a:t>
            </a:r>
            <a:r>
              <a:rPr lang="pl-PL" dirty="0"/>
              <a:t> </a:t>
            </a:r>
            <a:r>
              <a:rPr lang="pl-PL" dirty="0" err="1"/>
              <a:t>also</a:t>
            </a:r>
            <a:r>
              <a:rPr lang="pl-PL" dirty="0"/>
              <a:t> </a:t>
            </a:r>
            <a:r>
              <a:rPr lang="pl-PL" dirty="0" err="1"/>
              <a:t>general</a:t>
            </a:r>
            <a:r>
              <a:rPr lang="pl-PL" dirty="0"/>
              <a:t> </a:t>
            </a:r>
            <a:r>
              <a:rPr lang="pl-PL" dirty="0" err="1"/>
              <a:t>enough</a:t>
            </a:r>
            <a:r>
              <a:rPr lang="pl-PL" dirty="0"/>
              <a:t> not to </a:t>
            </a:r>
            <a:r>
              <a:rPr lang="pl-PL" dirty="0" err="1"/>
              <a:t>create</a:t>
            </a:r>
            <a:r>
              <a:rPr lang="pl-PL" dirty="0"/>
              <a:t> </a:t>
            </a:r>
            <a:r>
              <a:rPr lang="pl-PL" dirty="0" err="1"/>
              <a:t>any</a:t>
            </a:r>
            <a:r>
              <a:rPr lang="pl-PL" dirty="0"/>
              <a:t> </a:t>
            </a:r>
            <a:r>
              <a:rPr lang="pl-PL" dirty="0" err="1"/>
              <a:t>rights</a:t>
            </a:r>
            <a:r>
              <a:rPr lang="pl-PL" dirty="0"/>
              <a:t> for </a:t>
            </a:r>
            <a:r>
              <a:rPr lang="pl-PL" dirty="0" err="1"/>
              <a:t>individuals</a:t>
            </a:r>
            <a:r>
              <a:rPr lang="pl-PL" dirty="0"/>
              <a:t> (</a:t>
            </a:r>
            <a:r>
              <a:rPr lang="pl-PL" dirty="0" err="1"/>
              <a:t>esp</a:t>
            </a:r>
            <a:r>
              <a:rPr lang="pl-PL" dirty="0"/>
              <a:t>. </a:t>
            </a:r>
            <a:r>
              <a:rPr lang="pl-PL" dirty="0" err="1"/>
              <a:t>individuals</a:t>
            </a:r>
            <a:r>
              <a:rPr lang="pl-PL" dirty="0"/>
              <a:t> from third </a:t>
            </a:r>
            <a:r>
              <a:rPr lang="pl-PL" dirty="0" err="1"/>
              <a:t>countries</a:t>
            </a:r>
            <a:r>
              <a:rPr lang="pl-PL" dirty="0"/>
              <a:t>; </a:t>
            </a:r>
            <a:r>
              <a:rPr lang="pl-PL" dirty="0" err="1"/>
              <a:t>see</a:t>
            </a:r>
            <a:r>
              <a:rPr lang="pl-PL" dirty="0"/>
              <a:t> Geiger/Khan/</a:t>
            </a:r>
            <a:r>
              <a:rPr lang="pl-PL" dirty="0" err="1"/>
              <a:t>Kotzur</a:t>
            </a:r>
            <a:r>
              <a:rPr lang="pl-PL" dirty="0"/>
              <a:t>, </a:t>
            </a:r>
            <a:r>
              <a:rPr lang="pl-PL" i="1" dirty="0"/>
              <a:t>EU </a:t>
            </a:r>
            <a:r>
              <a:rPr lang="pl-PL" i="1" dirty="0" err="1"/>
              <a:t>Treaties</a:t>
            </a:r>
            <a:r>
              <a:rPr lang="pl-PL" i="1" dirty="0"/>
              <a:t> – </a:t>
            </a:r>
            <a:r>
              <a:rPr lang="pl-PL" i="1" dirty="0" err="1"/>
              <a:t>Commentary</a:t>
            </a:r>
            <a:r>
              <a:rPr lang="pl-PL" dirty="0"/>
              <a:t>, </a:t>
            </a:r>
            <a:r>
              <a:rPr lang="pl-PL" dirty="0" err="1"/>
              <a:t>Munich</a:t>
            </a:r>
            <a:r>
              <a:rPr lang="pl-PL" dirty="0"/>
              <a:t> 2015, p. 755)</a:t>
            </a:r>
          </a:p>
          <a:p>
            <a:r>
              <a:rPr lang="pl-PL" dirty="0"/>
              <a:t>It </a:t>
            </a:r>
            <a:r>
              <a:rPr lang="pl-PL" dirty="0" err="1"/>
              <a:t>does</a:t>
            </a:r>
            <a:r>
              <a:rPr lang="pl-PL" dirty="0"/>
              <a:t>, </a:t>
            </a:r>
            <a:r>
              <a:rPr lang="pl-PL" dirty="0" err="1"/>
              <a:t>however</a:t>
            </a:r>
            <a:r>
              <a:rPr lang="pl-PL" dirty="0"/>
              <a:t>, </a:t>
            </a:r>
            <a:r>
              <a:rPr lang="pl-PL" dirty="0" err="1"/>
              <a:t>illustratively</a:t>
            </a:r>
            <a:r>
              <a:rPr lang="pl-PL" dirty="0"/>
              <a:t> </a:t>
            </a:r>
            <a:r>
              <a:rPr lang="pl-PL" dirty="0" err="1"/>
              <a:t>refer</a:t>
            </a:r>
            <a:r>
              <a:rPr lang="pl-PL" dirty="0"/>
              <a:t> to the </a:t>
            </a:r>
            <a:r>
              <a:rPr lang="pl-PL" dirty="0" err="1"/>
              <a:t>areas</a:t>
            </a:r>
            <a:r>
              <a:rPr lang="pl-PL" dirty="0"/>
              <a:t> </a:t>
            </a:r>
            <a:r>
              <a:rPr lang="pl-PL" dirty="0" err="1"/>
              <a:t>subject</a:t>
            </a:r>
            <a:r>
              <a:rPr lang="pl-PL" dirty="0"/>
              <a:t> to CCP : </a:t>
            </a:r>
            <a:r>
              <a:rPr lang="pl-PL" dirty="0" err="1"/>
              <a:t>international</a:t>
            </a:r>
            <a:r>
              <a:rPr lang="pl-PL" dirty="0"/>
              <a:t> trade (as far as public law </a:t>
            </a:r>
            <a:r>
              <a:rPr lang="pl-PL" dirty="0" err="1"/>
              <a:t>is</a:t>
            </a:r>
            <a:r>
              <a:rPr lang="pl-PL" dirty="0"/>
              <a:t> </a:t>
            </a:r>
            <a:r>
              <a:rPr lang="pl-PL" dirty="0" err="1"/>
              <a:t>concerned</a:t>
            </a:r>
            <a:r>
              <a:rPr lang="pl-PL" dirty="0"/>
              <a:t>), </a:t>
            </a:r>
            <a:r>
              <a:rPr lang="pl-PL" dirty="0" err="1"/>
              <a:t>customs</a:t>
            </a:r>
            <a:r>
              <a:rPr lang="pl-PL" dirty="0"/>
              <a:t> and </a:t>
            </a:r>
            <a:r>
              <a:rPr lang="pl-PL" dirty="0" err="1"/>
              <a:t>other</a:t>
            </a:r>
            <a:r>
              <a:rPr lang="pl-PL" dirty="0"/>
              <a:t> </a:t>
            </a:r>
            <a:r>
              <a:rPr lang="pl-PL" dirty="0" err="1"/>
              <a:t>barriers</a:t>
            </a:r>
            <a:r>
              <a:rPr lang="pl-PL" dirty="0"/>
              <a:t>, and </a:t>
            </a:r>
            <a:r>
              <a:rPr lang="pl-PL" dirty="0" err="1"/>
              <a:t>restrictions</a:t>
            </a:r>
            <a:r>
              <a:rPr lang="pl-PL" dirty="0"/>
              <a:t> on trade and </a:t>
            </a:r>
            <a:r>
              <a:rPr lang="pl-PL" dirty="0" err="1"/>
              <a:t>foreign</a:t>
            </a:r>
            <a:r>
              <a:rPr lang="pl-PL" dirty="0"/>
              <a:t> </a:t>
            </a:r>
            <a:r>
              <a:rPr lang="pl-PL" dirty="0" err="1"/>
              <a:t>direct</a:t>
            </a:r>
            <a:r>
              <a:rPr lang="pl-PL" dirty="0"/>
              <a:t> investment</a:t>
            </a:r>
          </a:p>
          <a:p>
            <a:r>
              <a:rPr lang="pl-PL" dirty="0"/>
              <a:t>The FDI part </a:t>
            </a:r>
            <a:r>
              <a:rPr lang="pl-PL" dirty="0" err="1"/>
              <a:t>is</a:t>
            </a:r>
            <a:r>
              <a:rPr lang="pl-PL" dirty="0"/>
              <a:t> </a:t>
            </a:r>
            <a:r>
              <a:rPr lang="pl-PL" dirty="0" err="1"/>
              <a:t>newer</a:t>
            </a:r>
            <a:r>
              <a:rPr lang="pl-PL" dirty="0"/>
              <a:t> and in place </a:t>
            </a:r>
            <a:r>
              <a:rPr lang="pl-PL" dirty="0" err="1"/>
              <a:t>since</a:t>
            </a:r>
            <a:r>
              <a:rPr lang="pl-PL" dirty="0"/>
              <a:t> the </a:t>
            </a:r>
            <a:r>
              <a:rPr lang="pl-PL" dirty="0" err="1"/>
              <a:t>Treaty</a:t>
            </a:r>
            <a:r>
              <a:rPr lang="pl-PL" dirty="0"/>
              <a:t> of </a:t>
            </a:r>
            <a:r>
              <a:rPr lang="pl-PL" dirty="0" err="1"/>
              <a:t>Lisbon’s</a:t>
            </a:r>
            <a:r>
              <a:rPr lang="pl-PL" dirty="0"/>
              <a:t> </a:t>
            </a:r>
            <a:r>
              <a:rPr lang="pl-PL" dirty="0" err="1"/>
              <a:t>amendments</a:t>
            </a:r>
            <a:endParaRPr lang="pl-PL" dirty="0"/>
          </a:p>
        </p:txBody>
      </p:sp>
    </p:spTree>
    <p:extLst>
      <p:ext uri="{BB962C8B-B14F-4D97-AF65-F5344CB8AC3E}">
        <p14:creationId xmlns:p14="http://schemas.microsoft.com/office/powerpoint/2010/main" val="138207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68D5403-D6EC-4833-BB0C-FE171BD1C88B}"/>
              </a:ext>
            </a:extLst>
          </p:cNvPr>
          <p:cNvSpPr>
            <a:spLocks noGrp="1"/>
          </p:cNvSpPr>
          <p:nvPr>
            <p:ph idx="1"/>
          </p:nvPr>
        </p:nvSpPr>
        <p:spPr>
          <a:xfrm>
            <a:off x="0" y="0"/>
            <a:ext cx="12192000" cy="6858000"/>
          </a:xfrm>
        </p:spPr>
        <p:txBody>
          <a:bodyPr/>
          <a:lstStyle/>
          <a:p>
            <a:r>
              <a:rPr lang="pl-PL" dirty="0" err="1"/>
              <a:t>Further</a:t>
            </a:r>
            <a:r>
              <a:rPr lang="pl-PL" dirty="0"/>
              <a:t>, the CCP </a:t>
            </a:r>
            <a:r>
              <a:rPr lang="pl-PL" dirty="0" err="1"/>
              <a:t>is</a:t>
            </a:r>
            <a:r>
              <a:rPr lang="pl-PL" dirty="0"/>
              <a:t> </a:t>
            </a:r>
            <a:r>
              <a:rPr lang="pl-PL" dirty="0" err="1"/>
              <a:t>governed</a:t>
            </a:r>
            <a:r>
              <a:rPr lang="pl-PL" dirty="0"/>
              <a:t> by </a:t>
            </a:r>
            <a:r>
              <a:rPr lang="pl-PL" dirty="0" err="1"/>
              <a:t>Article</a:t>
            </a:r>
            <a:r>
              <a:rPr lang="pl-PL" dirty="0"/>
              <a:t> 207 TFEU</a:t>
            </a:r>
          </a:p>
          <a:p>
            <a:r>
              <a:rPr lang="pl-PL" dirty="0" err="1"/>
              <a:t>Article</a:t>
            </a:r>
            <a:r>
              <a:rPr lang="pl-PL" dirty="0"/>
              <a:t> 207(1) TFEU </a:t>
            </a:r>
            <a:r>
              <a:rPr lang="pl-PL" dirty="0" err="1"/>
              <a:t>reads</a:t>
            </a:r>
            <a:r>
              <a:rPr lang="pl-PL" dirty="0"/>
              <a:t>: „</a:t>
            </a:r>
            <a:r>
              <a:rPr lang="en-GB" dirty="0"/>
              <a:t>The common commercial policy shall be based on uniform principles, particularly with regard to changes in tariff rates, the conclusion of tariff and trade agreements relating to trade in goods and services, and the commercial aspects of intellectual property, foreign direct investment, the achievement of uniformity in measures of liberalisation, export policy and measures to protect trade such as those to be taken in the event of dumping or subsidies. The common commercial policy shall be conducted in the context of the principles and objectives of the Union's external action</a:t>
            </a:r>
            <a:r>
              <a:rPr lang="pl-PL" dirty="0"/>
              <a:t>”</a:t>
            </a:r>
            <a:r>
              <a:rPr lang="en-GB" dirty="0"/>
              <a:t>.</a:t>
            </a:r>
            <a:endParaRPr lang="pl-PL" dirty="0"/>
          </a:p>
          <a:p>
            <a:r>
              <a:rPr lang="pl-PL" dirty="0" err="1"/>
              <a:t>There</a:t>
            </a:r>
            <a:r>
              <a:rPr lang="pl-PL" dirty="0"/>
              <a:t> </a:t>
            </a:r>
            <a:r>
              <a:rPr lang="pl-PL" dirty="0" err="1"/>
              <a:t>is</a:t>
            </a:r>
            <a:r>
              <a:rPr lang="pl-PL" dirty="0"/>
              <a:t> </a:t>
            </a:r>
            <a:r>
              <a:rPr lang="pl-PL" dirty="0" err="1"/>
              <a:t>secondary</a:t>
            </a:r>
            <a:r>
              <a:rPr lang="pl-PL" dirty="0"/>
              <a:t> law on the CCP, </a:t>
            </a:r>
            <a:r>
              <a:rPr lang="pl-PL" dirty="0" err="1"/>
              <a:t>including</a:t>
            </a:r>
            <a:r>
              <a:rPr lang="pl-PL" dirty="0"/>
              <a:t> </a:t>
            </a:r>
            <a:r>
              <a:rPr lang="pl-PL" dirty="0" err="1"/>
              <a:t>secondary</a:t>
            </a:r>
            <a:r>
              <a:rPr lang="pl-PL" dirty="0"/>
              <a:t> law </a:t>
            </a:r>
            <a:r>
              <a:rPr lang="pl-PL" dirty="0" err="1"/>
              <a:t>adopted</a:t>
            </a:r>
            <a:r>
              <a:rPr lang="pl-PL" dirty="0"/>
              <a:t> </a:t>
            </a:r>
            <a:r>
              <a:rPr lang="pl-PL" dirty="0" err="1"/>
              <a:t>under</a:t>
            </a:r>
            <a:r>
              <a:rPr lang="pl-PL" dirty="0"/>
              <a:t> the </a:t>
            </a:r>
            <a:r>
              <a:rPr lang="pl-PL" dirty="0" err="1"/>
              <a:t>ordinary</a:t>
            </a:r>
            <a:r>
              <a:rPr lang="pl-PL" dirty="0"/>
              <a:t> </a:t>
            </a:r>
            <a:r>
              <a:rPr lang="pl-PL" dirty="0" err="1"/>
              <a:t>legislative</a:t>
            </a:r>
            <a:r>
              <a:rPr lang="pl-PL" dirty="0"/>
              <a:t> </a:t>
            </a:r>
            <a:r>
              <a:rPr lang="pl-PL" dirty="0" err="1"/>
              <a:t>procedure</a:t>
            </a:r>
            <a:r>
              <a:rPr lang="pl-PL" dirty="0"/>
              <a:t> (207(2) TFEU)</a:t>
            </a:r>
          </a:p>
          <a:p>
            <a:r>
              <a:rPr lang="pl-PL" dirty="0"/>
              <a:t>In </a:t>
            </a:r>
            <a:r>
              <a:rPr lang="pl-PL" dirty="0" err="1"/>
              <a:t>addition</a:t>
            </a:r>
            <a:r>
              <a:rPr lang="pl-PL" dirty="0"/>
              <a:t>, </a:t>
            </a:r>
            <a:r>
              <a:rPr lang="pl-PL" dirty="0" err="1"/>
              <a:t>Article</a:t>
            </a:r>
            <a:r>
              <a:rPr lang="pl-PL" dirty="0"/>
              <a:t> 207(1) TFEU </a:t>
            </a:r>
            <a:r>
              <a:rPr lang="pl-PL" dirty="0" err="1"/>
              <a:t>is</a:t>
            </a:r>
            <a:r>
              <a:rPr lang="pl-PL" dirty="0"/>
              <a:t> open-</a:t>
            </a:r>
            <a:r>
              <a:rPr lang="pl-PL" dirty="0" err="1"/>
              <a:t>ended</a:t>
            </a:r>
            <a:r>
              <a:rPr lang="pl-PL" dirty="0"/>
              <a:t>; the list of </a:t>
            </a:r>
            <a:r>
              <a:rPr lang="pl-PL" dirty="0" err="1"/>
              <a:t>areas</a:t>
            </a:r>
            <a:r>
              <a:rPr lang="pl-PL" dirty="0"/>
              <a:t> </a:t>
            </a:r>
            <a:r>
              <a:rPr lang="pl-PL" dirty="0" err="1"/>
              <a:t>is</a:t>
            </a:r>
            <a:r>
              <a:rPr lang="pl-PL" dirty="0"/>
              <a:t> </a:t>
            </a:r>
            <a:r>
              <a:rPr lang="pl-PL" dirty="0" err="1"/>
              <a:t>illustrative</a:t>
            </a:r>
            <a:endParaRPr lang="pl-PL" dirty="0"/>
          </a:p>
          <a:p>
            <a:pPr lvl="1"/>
            <a:r>
              <a:rPr lang="pl-PL" dirty="0"/>
              <a:t>Geiger/Khan/</a:t>
            </a:r>
            <a:r>
              <a:rPr lang="pl-PL" dirty="0" err="1"/>
              <a:t>Kotzur</a:t>
            </a:r>
            <a:r>
              <a:rPr lang="pl-PL" dirty="0"/>
              <a:t> et al </a:t>
            </a:r>
            <a:r>
              <a:rPr lang="pl-PL" dirty="0" err="1"/>
              <a:t>add</a:t>
            </a:r>
            <a:r>
              <a:rPr lang="pl-PL" dirty="0"/>
              <a:t> </a:t>
            </a:r>
            <a:r>
              <a:rPr lang="pl-PL" dirty="0" err="1"/>
              <a:t>that</a:t>
            </a:r>
            <a:r>
              <a:rPr lang="pl-PL" dirty="0"/>
              <a:t> </a:t>
            </a:r>
            <a:r>
              <a:rPr lang="pl-PL" dirty="0" err="1"/>
              <a:t>while</a:t>
            </a:r>
            <a:r>
              <a:rPr lang="pl-PL" dirty="0"/>
              <a:t> the list </a:t>
            </a:r>
            <a:r>
              <a:rPr lang="pl-PL" dirty="0" err="1"/>
              <a:t>is</a:t>
            </a:r>
            <a:r>
              <a:rPr lang="pl-PL" dirty="0"/>
              <a:t> </a:t>
            </a:r>
            <a:r>
              <a:rPr lang="pl-PL" dirty="0" err="1"/>
              <a:t>illustrative</a:t>
            </a:r>
            <a:r>
              <a:rPr lang="pl-PL" dirty="0"/>
              <a:t>, </a:t>
            </a:r>
            <a:r>
              <a:rPr lang="pl-PL" dirty="0" err="1"/>
              <a:t>there</a:t>
            </a:r>
            <a:r>
              <a:rPr lang="pl-PL" dirty="0"/>
              <a:t> </a:t>
            </a:r>
            <a:r>
              <a:rPr lang="pl-PL" dirty="0" err="1"/>
              <a:t>may</a:t>
            </a:r>
            <a:r>
              <a:rPr lang="pl-PL" dirty="0"/>
              <a:t> be </a:t>
            </a:r>
            <a:r>
              <a:rPr lang="pl-PL" dirty="0" err="1"/>
              <a:t>exceptions</a:t>
            </a:r>
            <a:r>
              <a:rPr lang="pl-PL" dirty="0"/>
              <a:t> </a:t>
            </a:r>
            <a:r>
              <a:rPr lang="pl-PL" dirty="0" err="1"/>
              <a:t>that</a:t>
            </a:r>
            <a:r>
              <a:rPr lang="pl-PL" dirty="0"/>
              <a:t> </a:t>
            </a:r>
            <a:r>
              <a:rPr lang="pl-PL" dirty="0" err="1"/>
              <a:t>would</a:t>
            </a:r>
            <a:r>
              <a:rPr lang="pl-PL" dirty="0"/>
              <a:t> </a:t>
            </a:r>
            <a:r>
              <a:rPr lang="pl-PL" dirty="0" err="1"/>
              <a:t>otherwise</a:t>
            </a:r>
            <a:r>
              <a:rPr lang="pl-PL" dirty="0"/>
              <a:t> </a:t>
            </a:r>
            <a:r>
              <a:rPr lang="pl-PL" dirty="0" err="1"/>
              <a:t>fall</a:t>
            </a:r>
            <a:r>
              <a:rPr lang="pl-PL" dirty="0"/>
              <a:t> </a:t>
            </a:r>
            <a:r>
              <a:rPr lang="pl-PL" dirty="0" err="1"/>
              <a:t>within</a:t>
            </a:r>
            <a:r>
              <a:rPr lang="pl-PL" dirty="0"/>
              <a:t> </a:t>
            </a:r>
            <a:r>
              <a:rPr lang="pl-PL" dirty="0" err="1"/>
              <a:t>Article</a:t>
            </a:r>
            <a:r>
              <a:rPr lang="pl-PL" dirty="0"/>
              <a:t> 207 TFEU (</a:t>
            </a:r>
            <a:r>
              <a:rPr lang="pl-PL" dirty="0" err="1"/>
              <a:t>eg</a:t>
            </a:r>
            <a:r>
              <a:rPr lang="pl-PL" dirty="0"/>
              <a:t>. Transport, p.759)</a:t>
            </a:r>
            <a:endParaRPr lang="en-GB" dirty="0"/>
          </a:p>
        </p:txBody>
      </p:sp>
    </p:spTree>
    <p:extLst>
      <p:ext uri="{BB962C8B-B14F-4D97-AF65-F5344CB8AC3E}">
        <p14:creationId xmlns:p14="http://schemas.microsoft.com/office/powerpoint/2010/main" val="2315241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68D5403-D6EC-4833-BB0C-FE171BD1C88B}"/>
              </a:ext>
            </a:extLst>
          </p:cNvPr>
          <p:cNvSpPr>
            <a:spLocks noGrp="1"/>
          </p:cNvSpPr>
          <p:nvPr>
            <p:ph idx="1"/>
          </p:nvPr>
        </p:nvSpPr>
        <p:spPr>
          <a:xfrm>
            <a:off x="0" y="0"/>
            <a:ext cx="12192000" cy="6858000"/>
          </a:xfrm>
        </p:spPr>
        <p:txBody>
          <a:bodyPr/>
          <a:lstStyle/>
          <a:p>
            <a:r>
              <a:rPr lang="pl-PL" dirty="0"/>
              <a:t>The CCP </a:t>
            </a:r>
            <a:r>
              <a:rPr lang="pl-PL" dirty="0" err="1"/>
              <a:t>includes</a:t>
            </a:r>
            <a:r>
              <a:rPr lang="pl-PL" dirty="0"/>
              <a:t> </a:t>
            </a:r>
            <a:r>
              <a:rPr lang="pl-PL" dirty="0" err="1"/>
              <a:t>entering</a:t>
            </a:r>
            <a:r>
              <a:rPr lang="pl-PL" dirty="0"/>
              <a:t> </a:t>
            </a:r>
            <a:r>
              <a:rPr lang="pl-PL" dirty="0" err="1"/>
              <a:t>into</a:t>
            </a:r>
            <a:r>
              <a:rPr lang="pl-PL" dirty="0"/>
              <a:t> </a:t>
            </a:r>
            <a:r>
              <a:rPr lang="pl-PL" dirty="0" err="1"/>
              <a:t>international</a:t>
            </a:r>
            <a:r>
              <a:rPr lang="pl-PL" dirty="0"/>
              <a:t> </a:t>
            </a:r>
            <a:r>
              <a:rPr lang="pl-PL" dirty="0" err="1"/>
              <a:t>agreements</a:t>
            </a:r>
            <a:r>
              <a:rPr lang="pl-PL" dirty="0"/>
              <a:t> with third </a:t>
            </a:r>
            <a:r>
              <a:rPr lang="pl-PL" dirty="0" err="1"/>
              <a:t>countries</a:t>
            </a:r>
            <a:endParaRPr lang="pl-PL" dirty="0"/>
          </a:p>
          <a:p>
            <a:r>
              <a:rPr lang="pl-PL" dirty="0"/>
              <a:t>To </a:t>
            </a:r>
            <a:r>
              <a:rPr lang="pl-PL" dirty="0" err="1"/>
              <a:t>that</a:t>
            </a:r>
            <a:r>
              <a:rPr lang="pl-PL" dirty="0"/>
              <a:t> end, </a:t>
            </a:r>
            <a:r>
              <a:rPr lang="pl-PL" dirty="0" err="1"/>
              <a:t>there</a:t>
            </a:r>
            <a:r>
              <a:rPr lang="pl-PL" dirty="0"/>
              <a:t> </a:t>
            </a:r>
            <a:r>
              <a:rPr lang="pl-PL" dirty="0" err="1"/>
              <a:t>are</a:t>
            </a:r>
            <a:r>
              <a:rPr lang="pl-PL" dirty="0"/>
              <a:t> </a:t>
            </a:r>
            <a:r>
              <a:rPr lang="pl-PL" dirty="0" err="1"/>
              <a:t>specific</a:t>
            </a:r>
            <a:r>
              <a:rPr lang="pl-PL" dirty="0"/>
              <a:t> </a:t>
            </a:r>
            <a:r>
              <a:rPr lang="pl-PL" dirty="0" err="1"/>
              <a:t>rules</a:t>
            </a:r>
            <a:r>
              <a:rPr lang="pl-PL" dirty="0"/>
              <a:t> </a:t>
            </a:r>
            <a:r>
              <a:rPr lang="pl-PL" dirty="0" err="1"/>
              <a:t>under</a:t>
            </a:r>
            <a:r>
              <a:rPr lang="pl-PL" dirty="0"/>
              <a:t> </a:t>
            </a:r>
            <a:r>
              <a:rPr lang="pl-PL" dirty="0" err="1"/>
              <a:t>Article</a:t>
            </a:r>
            <a:r>
              <a:rPr lang="pl-PL" dirty="0"/>
              <a:t> 207(3) TFEU </a:t>
            </a:r>
            <a:r>
              <a:rPr lang="pl-PL" dirty="0" err="1"/>
              <a:t>that</a:t>
            </a:r>
            <a:r>
              <a:rPr lang="pl-PL" dirty="0"/>
              <a:t> </a:t>
            </a:r>
            <a:r>
              <a:rPr lang="pl-PL" dirty="0" err="1"/>
              <a:t>supplement</a:t>
            </a:r>
            <a:r>
              <a:rPr lang="pl-PL" dirty="0"/>
              <a:t> </a:t>
            </a:r>
            <a:r>
              <a:rPr lang="pl-PL" dirty="0" err="1"/>
              <a:t>Article</a:t>
            </a:r>
            <a:r>
              <a:rPr lang="pl-PL" dirty="0"/>
              <a:t> 218 TFEU (the </a:t>
            </a:r>
            <a:r>
              <a:rPr lang="pl-PL" dirty="0" err="1"/>
              <a:t>latter</a:t>
            </a:r>
            <a:r>
              <a:rPr lang="pl-PL" dirty="0"/>
              <a:t> </a:t>
            </a:r>
            <a:r>
              <a:rPr lang="pl-PL" dirty="0" err="1"/>
              <a:t>is</a:t>
            </a:r>
            <a:r>
              <a:rPr lang="pl-PL" dirty="0"/>
              <a:t> the </a:t>
            </a:r>
            <a:r>
              <a:rPr lang="pl-PL" dirty="0" err="1"/>
              <a:t>general</a:t>
            </a:r>
            <a:r>
              <a:rPr lang="pl-PL" dirty="0"/>
              <a:t> </a:t>
            </a:r>
            <a:r>
              <a:rPr lang="pl-PL" dirty="0" err="1"/>
              <a:t>provision</a:t>
            </a:r>
            <a:r>
              <a:rPr lang="pl-PL" dirty="0"/>
              <a:t> on </a:t>
            </a:r>
            <a:r>
              <a:rPr lang="pl-PL" dirty="0" err="1"/>
              <a:t>EU’s</a:t>
            </a:r>
            <a:r>
              <a:rPr lang="pl-PL" dirty="0"/>
              <a:t> </a:t>
            </a:r>
            <a:r>
              <a:rPr lang="pl-PL" dirty="0" err="1"/>
              <a:t>conclusion</a:t>
            </a:r>
            <a:r>
              <a:rPr lang="pl-PL" dirty="0"/>
              <a:t> of </a:t>
            </a:r>
            <a:r>
              <a:rPr lang="pl-PL" dirty="0" err="1"/>
              <a:t>international</a:t>
            </a:r>
            <a:r>
              <a:rPr lang="pl-PL" dirty="0"/>
              <a:t> </a:t>
            </a:r>
            <a:r>
              <a:rPr lang="pl-PL" dirty="0" err="1"/>
              <a:t>agreements</a:t>
            </a:r>
            <a:r>
              <a:rPr lang="pl-PL" dirty="0"/>
              <a:t>)</a:t>
            </a:r>
          </a:p>
          <a:p>
            <a:r>
              <a:rPr lang="pl-PL" dirty="0"/>
              <a:t>In </a:t>
            </a:r>
            <a:r>
              <a:rPr lang="pl-PL" dirty="0" err="1"/>
              <a:t>particular</a:t>
            </a:r>
            <a:r>
              <a:rPr lang="pl-PL" dirty="0"/>
              <a:t>, </a:t>
            </a:r>
            <a:r>
              <a:rPr lang="pl-PL" dirty="0" err="1"/>
              <a:t>there</a:t>
            </a:r>
            <a:r>
              <a:rPr lang="pl-PL" dirty="0"/>
              <a:t> </a:t>
            </a:r>
            <a:r>
              <a:rPr lang="pl-PL" dirty="0" err="1"/>
              <a:t>is</a:t>
            </a:r>
            <a:r>
              <a:rPr lang="pl-PL" dirty="0"/>
              <a:t> no </a:t>
            </a:r>
            <a:r>
              <a:rPr lang="pl-PL" dirty="0" err="1"/>
              <a:t>room</a:t>
            </a:r>
            <a:r>
              <a:rPr lang="pl-PL" dirty="0"/>
              <a:t> for the High </a:t>
            </a:r>
            <a:r>
              <a:rPr lang="pl-PL" dirty="0" err="1"/>
              <a:t>Representative</a:t>
            </a:r>
            <a:r>
              <a:rPr lang="pl-PL" dirty="0"/>
              <a:t> </a:t>
            </a:r>
            <a:r>
              <a:rPr lang="pl-PL" dirty="0" err="1"/>
              <a:t>at</a:t>
            </a:r>
            <a:r>
              <a:rPr lang="pl-PL" dirty="0"/>
              <a:t> </a:t>
            </a:r>
            <a:r>
              <a:rPr lang="pl-PL" dirty="0" err="1"/>
              <a:t>all</a:t>
            </a:r>
            <a:endParaRPr lang="pl-PL" dirty="0"/>
          </a:p>
          <a:p>
            <a:r>
              <a:rPr lang="pl-PL" dirty="0" err="1"/>
              <a:t>There</a:t>
            </a:r>
            <a:r>
              <a:rPr lang="pl-PL" dirty="0"/>
              <a:t> </a:t>
            </a:r>
            <a:r>
              <a:rPr lang="pl-PL" dirty="0" err="1"/>
              <a:t>is</a:t>
            </a:r>
            <a:r>
              <a:rPr lang="pl-PL" dirty="0"/>
              <a:t> a </a:t>
            </a:r>
            <a:r>
              <a:rPr lang="pl-PL" dirty="0" err="1"/>
              <a:t>special</a:t>
            </a:r>
            <a:r>
              <a:rPr lang="pl-PL" dirty="0"/>
              <a:t> </a:t>
            </a:r>
            <a:r>
              <a:rPr lang="pl-PL" dirty="0" err="1"/>
              <a:t>comittee</a:t>
            </a:r>
            <a:r>
              <a:rPr lang="pl-PL" dirty="0"/>
              <a:t> </a:t>
            </a:r>
            <a:r>
              <a:rPr lang="pl-PL" dirty="0" err="1"/>
              <a:t>which</a:t>
            </a:r>
            <a:r>
              <a:rPr lang="pl-PL" dirty="0"/>
              <a:t> </a:t>
            </a:r>
            <a:r>
              <a:rPr lang="pl-PL" dirty="0" err="1"/>
              <a:t>monitors</a:t>
            </a:r>
            <a:r>
              <a:rPr lang="pl-PL" dirty="0"/>
              <a:t> the </a:t>
            </a:r>
            <a:r>
              <a:rPr lang="pl-PL" dirty="0" err="1"/>
              <a:t>Commission’s</a:t>
            </a:r>
            <a:r>
              <a:rPr lang="pl-PL" dirty="0"/>
              <a:t> </a:t>
            </a:r>
            <a:r>
              <a:rPr lang="pl-PL" dirty="0" err="1"/>
              <a:t>conduct</a:t>
            </a:r>
            <a:r>
              <a:rPr lang="pl-PL" dirty="0"/>
              <a:t>, in </a:t>
            </a:r>
            <a:r>
              <a:rPr lang="pl-PL" dirty="0" err="1"/>
              <a:t>addition</a:t>
            </a:r>
            <a:r>
              <a:rPr lang="pl-PL" dirty="0"/>
              <a:t> to the </a:t>
            </a:r>
            <a:r>
              <a:rPr lang="pl-PL" dirty="0" err="1"/>
              <a:t>Council</a:t>
            </a:r>
            <a:endParaRPr lang="pl-PL" dirty="0"/>
          </a:p>
          <a:p>
            <a:r>
              <a:rPr lang="pl-PL" dirty="0" err="1"/>
              <a:t>Outside</a:t>
            </a:r>
            <a:r>
              <a:rPr lang="pl-PL" dirty="0"/>
              <a:t> </a:t>
            </a:r>
            <a:r>
              <a:rPr lang="pl-PL" dirty="0" err="1"/>
              <a:t>Article</a:t>
            </a:r>
            <a:r>
              <a:rPr lang="pl-PL" dirty="0"/>
              <a:t> 207 TFEU, </a:t>
            </a:r>
            <a:r>
              <a:rPr lang="pl-PL" dirty="0" err="1"/>
              <a:t>Article</a:t>
            </a:r>
            <a:r>
              <a:rPr lang="pl-PL" dirty="0"/>
              <a:t> 218 TFEU </a:t>
            </a:r>
            <a:r>
              <a:rPr lang="pl-PL" dirty="0" err="1"/>
              <a:t>applies</a:t>
            </a:r>
            <a:r>
              <a:rPr lang="pl-PL" dirty="0"/>
              <a:t> (and </a:t>
            </a:r>
            <a:r>
              <a:rPr lang="pl-PL" dirty="0" err="1"/>
              <a:t>e.g</a:t>
            </a:r>
            <a:r>
              <a:rPr lang="pl-PL" dirty="0"/>
              <a:t>. </a:t>
            </a:r>
            <a:r>
              <a:rPr lang="pl-PL" dirty="0" err="1"/>
              <a:t>it</a:t>
            </a:r>
            <a:r>
              <a:rPr lang="pl-PL" dirty="0"/>
              <a:t> </a:t>
            </a:r>
            <a:r>
              <a:rPr lang="pl-PL" dirty="0" err="1"/>
              <a:t>is</a:t>
            </a:r>
            <a:r>
              <a:rPr lang="pl-PL" dirty="0"/>
              <a:t> the </a:t>
            </a:r>
            <a:r>
              <a:rPr lang="pl-PL" dirty="0" err="1"/>
              <a:t>Council</a:t>
            </a:r>
            <a:r>
              <a:rPr lang="pl-PL" dirty="0"/>
              <a:t> </a:t>
            </a:r>
            <a:r>
              <a:rPr lang="pl-PL" dirty="0" err="1"/>
              <a:t>which</a:t>
            </a:r>
            <a:r>
              <a:rPr lang="pl-PL" dirty="0"/>
              <a:t> </a:t>
            </a:r>
            <a:r>
              <a:rPr lang="pl-PL" dirty="0" err="1"/>
              <a:t>generally</a:t>
            </a:r>
            <a:r>
              <a:rPr lang="pl-PL" dirty="0"/>
              <a:t> </a:t>
            </a:r>
            <a:r>
              <a:rPr lang="pl-PL" dirty="0" err="1"/>
              <a:t>concludes</a:t>
            </a:r>
            <a:r>
              <a:rPr lang="pl-PL" dirty="0"/>
              <a:t> </a:t>
            </a:r>
            <a:r>
              <a:rPr lang="pl-PL" dirty="0" err="1"/>
              <a:t>international</a:t>
            </a:r>
            <a:r>
              <a:rPr lang="pl-PL" dirty="0"/>
              <a:t> </a:t>
            </a:r>
            <a:r>
              <a:rPr lang="pl-PL" dirty="0" err="1"/>
              <a:t>agreements</a:t>
            </a:r>
            <a:r>
              <a:rPr lang="pl-PL" dirty="0"/>
              <a:t> on part of the Union, </a:t>
            </a:r>
            <a:r>
              <a:rPr lang="pl-PL" dirty="0" err="1"/>
              <a:t>unless</a:t>
            </a:r>
            <a:r>
              <a:rPr lang="pl-PL" dirty="0"/>
              <a:t> </a:t>
            </a:r>
            <a:r>
              <a:rPr lang="pl-PL" dirty="0" err="1"/>
              <a:t>there</a:t>
            </a:r>
            <a:r>
              <a:rPr lang="pl-PL" dirty="0"/>
              <a:t> </a:t>
            </a:r>
            <a:r>
              <a:rPr lang="pl-PL" dirty="0" err="1"/>
              <a:t>is</a:t>
            </a:r>
            <a:r>
              <a:rPr lang="pl-PL" dirty="0"/>
              <a:t> a </a:t>
            </a:r>
            <a:r>
              <a:rPr lang="pl-PL" dirty="0" err="1"/>
              <a:t>delegation</a:t>
            </a:r>
            <a:r>
              <a:rPr lang="pl-PL" dirty="0"/>
              <a:t>)</a:t>
            </a:r>
            <a:endParaRPr lang="en-GB" dirty="0"/>
          </a:p>
        </p:txBody>
      </p:sp>
    </p:spTree>
    <p:extLst>
      <p:ext uri="{BB962C8B-B14F-4D97-AF65-F5344CB8AC3E}">
        <p14:creationId xmlns:p14="http://schemas.microsoft.com/office/powerpoint/2010/main" val="1322865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68D5403-D6EC-4833-BB0C-FE171BD1C88B}"/>
              </a:ext>
            </a:extLst>
          </p:cNvPr>
          <p:cNvSpPr>
            <a:spLocks noGrp="1"/>
          </p:cNvSpPr>
          <p:nvPr>
            <p:ph idx="1"/>
          </p:nvPr>
        </p:nvSpPr>
        <p:spPr>
          <a:xfrm>
            <a:off x="0" y="0"/>
            <a:ext cx="12192000" cy="6858000"/>
          </a:xfrm>
        </p:spPr>
        <p:txBody>
          <a:bodyPr/>
          <a:lstStyle/>
          <a:p>
            <a:r>
              <a:rPr lang="pl-PL" dirty="0" err="1"/>
              <a:t>There</a:t>
            </a:r>
            <a:r>
              <a:rPr lang="pl-PL" dirty="0"/>
              <a:t> </a:t>
            </a:r>
            <a:r>
              <a:rPr lang="pl-PL" dirty="0" err="1"/>
              <a:t>are</a:t>
            </a:r>
            <a:r>
              <a:rPr lang="pl-PL" dirty="0"/>
              <a:t> </a:t>
            </a:r>
            <a:r>
              <a:rPr lang="pl-PL" dirty="0" err="1"/>
              <a:t>special</a:t>
            </a:r>
            <a:r>
              <a:rPr lang="pl-PL" dirty="0"/>
              <a:t> </a:t>
            </a:r>
            <a:r>
              <a:rPr lang="pl-PL" dirty="0" err="1"/>
              <a:t>rules</a:t>
            </a:r>
            <a:r>
              <a:rPr lang="pl-PL" dirty="0"/>
              <a:t> on </a:t>
            </a:r>
            <a:r>
              <a:rPr lang="pl-PL" dirty="0" err="1"/>
              <a:t>voting</a:t>
            </a:r>
            <a:r>
              <a:rPr lang="pl-PL" dirty="0"/>
              <a:t> in the </a:t>
            </a:r>
            <a:r>
              <a:rPr lang="pl-PL" dirty="0" err="1"/>
              <a:t>Council</a:t>
            </a:r>
            <a:r>
              <a:rPr lang="pl-PL" dirty="0"/>
              <a:t> as </a:t>
            </a:r>
            <a:r>
              <a:rPr lang="pl-PL" dirty="0" err="1"/>
              <a:t>regards</a:t>
            </a:r>
            <a:r>
              <a:rPr lang="pl-PL" dirty="0"/>
              <a:t> the CCP</a:t>
            </a:r>
          </a:p>
          <a:p>
            <a:r>
              <a:rPr lang="pl-PL" dirty="0" err="1"/>
              <a:t>Generally</a:t>
            </a:r>
            <a:r>
              <a:rPr lang="pl-PL" dirty="0"/>
              <a:t>, the </a:t>
            </a:r>
            <a:r>
              <a:rPr lang="pl-PL" dirty="0" err="1"/>
              <a:t>Council</a:t>
            </a:r>
            <a:r>
              <a:rPr lang="pl-PL" dirty="0"/>
              <a:t> </a:t>
            </a:r>
            <a:r>
              <a:rPr lang="pl-PL" dirty="0" err="1"/>
              <a:t>votes</a:t>
            </a:r>
            <a:r>
              <a:rPr lang="pl-PL" dirty="0"/>
              <a:t> by </a:t>
            </a:r>
            <a:r>
              <a:rPr lang="pl-PL" dirty="0" err="1"/>
              <a:t>way</a:t>
            </a:r>
            <a:r>
              <a:rPr lang="pl-PL" dirty="0"/>
              <a:t> of a </a:t>
            </a:r>
            <a:r>
              <a:rPr lang="pl-PL" dirty="0" err="1"/>
              <a:t>qualified</a:t>
            </a:r>
            <a:r>
              <a:rPr lang="pl-PL" dirty="0"/>
              <a:t> </a:t>
            </a:r>
            <a:r>
              <a:rPr lang="pl-PL" dirty="0" err="1"/>
              <a:t>majority</a:t>
            </a:r>
            <a:endParaRPr lang="pl-PL" dirty="0"/>
          </a:p>
          <a:p>
            <a:r>
              <a:rPr lang="pl-PL" dirty="0" err="1"/>
              <a:t>However</a:t>
            </a:r>
            <a:r>
              <a:rPr lang="pl-PL" dirty="0"/>
              <a:t>, </a:t>
            </a:r>
            <a:r>
              <a:rPr lang="pl-PL" dirty="0" err="1"/>
              <a:t>Article</a:t>
            </a:r>
            <a:r>
              <a:rPr lang="pl-PL" dirty="0"/>
              <a:t> 207(4) TFEU </a:t>
            </a:r>
            <a:r>
              <a:rPr lang="pl-PL" dirty="0" err="1"/>
              <a:t>reads</a:t>
            </a:r>
            <a:r>
              <a:rPr lang="pl-PL" dirty="0"/>
              <a:t>:</a:t>
            </a:r>
          </a:p>
          <a:p>
            <a:r>
              <a:rPr lang="en-GB" dirty="0"/>
              <a:t>For the negotiation and conclusion of agreements in the fields of trade in services and the commercial aspects of intellectual property, as well as foreign direct investment, the Council shall act unanimously where such agreements include provisions for which unanimity is required for the adoption of internal rules.  </a:t>
            </a:r>
            <a:endParaRPr lang="pl-PL" dirty="0"/>
          </a:p>
          <a:p>
            <a:r>
              <a:rPr lang="en-GB" dirty="0"/>
              <a:t>The Council shall also act unanimously for the negotiation and conclusion of agreements:  </a:t>
            </a:r>
            <a:endParaRPr lang="pl-PL" dirty="0"/>
          </a:p>
          <a:p>
            <a:r>
              <a:rPr lang="en-GB" dirty="0"/>
              <a:t>(a) 	  in the field of trade in cultural and </a:t>
            </a:r>
            <a:r>
              <a:rPr lang="en-GB" dirty="0" err="1"/>
              <a:t>audiovisual</a:t>
            </a:r>
            <a:r>
              <a:rPr lang="en-GB" dirty="0"/>
              <a:t> services, where these agreements risk prejudicing the Union's cultural and linguistic diversity;  </a:t>
            </a:r>
            <a:endParaRPr lang="pl-PL" dirty="0"/>
          </a:p>
          <a:p>
            <a:r>
              <a:rPr lang="en-GB" dirty="0"/>
              <a:t>(b) 	  in the field of trade in social, education and health services, where these agreements risk seriously disturbing the national organisation of such services and prejudicing the responsibility of Member States to deliver them.</a:t>
            </a:r>
            <a:endParaRPr lang="pl-PL" dirty="0"/>
          </a:p>
          <a:p>
            <a:endParaRPr lang="en-GB" dirty="0"/>
          </a:p>
        </p:txBody>
      </p:sp>
    </p:spTree>
    <p:extLst>
      <p:ext uri="{BB962C8B-B14F-4D97-AF65-F5344CB8AC3E}">
        <p14:creationId xmlns:p14="http://schemas.microsoft.com/office/powerpoint/2010/main" val="3517385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68D5403-D6EC-4833-BB0C-FE171BD1C88B}"/>
              </a:ext>
            </a:extLst>
          </p:cNvPr>
          <p:cNvSpPr>
            <a:spLocks noGrp="1"/>
          </p:cNvSpPr>
          <p:nvPr>
            <p:ph idx="1"/>
          </p:nvPr>
        </p:nvSpPr>
        <p:spPr>
          <a:xfrm>
            <a:off x="0" y="0"/>
            <a:ext cx="12192000" cy="6858000"/>
          </a:xfrm>
        </p:spPr>
        <p:txBody>
          <a:bodyPr/>
          <a:lstStyle/>
          <a:p>
            <a:r>
              <a:rPr lang="pl-PL" dirty="0" err="1"/>
              <a:t>Articles</a:t>
            </a:r>
            <a:r>
              <a:rPr lang="pl-PL" dirty="0"/>
              <a:t> 206-207 TFEU do not </a:t>
            </a:r>
            <a:r>
              <a:rPr lang="pl-PL" dirty="0" err="1"/>
              <a:t>refer</a:t>
            </a:r>
            <a:r>
              <a:rPr lang="pl-PL" dirty="0"/>
              <a:t> to </a:t>
            </a:r>
            <a:r>
              <a:rPr lang="pl-PL" dirty="0" err="1"/>
              <a:t>an</a:t>
            </a:r>
            <a:r>
              <a:rPr lang="pl-PL" dirty="0"/>
              <a:t> </a:t>
            </a:r>
            <a:r>
              <a:rPr lang="pl-PL" dirty="0" err="1"/>
              <a:t>individual</a:t>
            </a:r>
            <a:r>
              <a:rPr lang="pl-PL" dirty="0"/>
              <a:t> and </a:t>
            </a:r>
            <a:r>
              <a:rPr lang="pl-PL" dirty="0" err="1"/>
              <a:t>lack</a:t>
            </a:r>
            <a:r>
              <a:rPr lang="pl-PL" dirty="0"/>
              <a:t> </a:t>
            </a:r>
            <a:r>
              <a:rPr lang="pl-PL" dirty="0" err="1"/>
              <a:t>direct</a:t>
            </a:r>
            <a:r>
              <a:rPr lang="pl-PL" dirty="0"/>
              <a:t> </a:t>
            </a:r>
            <a:r>
              <a:rPr lang="pl-PL" dirty="0" err="1"/>
              <a:t>effect</a:t>
            </a:r>
            <a:r>
              <a:rPr lang="pl-PL" dirty="0"/>
              <a:t>; </a:t>
            </a:r>
            <a:r>
              <a:rPr lang="pl-PL" dirty="0" err="1"/>
              <a:t>this</a:t>
            </a:r>
            <a:r>
              <a:rPr lang="pl-PL" dirty="0"/>
              <a:t> </a:t>
            </a:r>
            <a:r>
              <a:rPr lang="pl-PL" dirty="0" err="1"/>
              <a:t>is</a:t>
            </a:r>
            <a:r>
              <a:rPr lang="pl-PL" dirty="0"/>
              <a:t> </a:t>
            </a:r>
            <a:r>
              <a:rPr lang="pl-PL" dirty="0" err="1"/>
              <a:t>left</a:t>
            </a:r>
            <a:r>
              <a:rPr lang="pl-PL" dirty="0"/>
              <a:t> to </a:t>
            </a:r>
            <a:r>
              <a:rPr lang="pl-PL" dirty="0" err="1"/>
              <a:t>secondary</a:t>
            </a:r>
            <a:r>
              <a:rPr lang="pl-PL" dirty="0"/>
              <a:t> law</a:t>
            </a:r>
          </a:p>
          <a:p>
            <a:r>
              <a:rPr lang="pl-PL" dirty="0"/>
              <a:t>As </a:t>
            </a:r>
            <a:r>
              <a:rPr lang="pl-PL" dirty="0" err="1"/>
              <a:t>an</a:t>
            </a:r>
            <a:r>
              <a:rPr lang="pl-PL" dirty="0"/>
              <a:t> </a:t>
            </a:r>
            <a:r>
              <a:rPr lang="pl-PL" dirty="0" err="1"/>
              <a:t>example</a:t>
            </a:r>
            <a:r>
              <a:rPr lang="pl-PL" dirty="0"/>
              <a:t>, </a:t>
            </a:r>
            <a:r>
              <a:rPr lang="pl-PL" dirty="0" err="1"/>
              <a:t>there</a:t>
            </a:r>
            <a:r>
              <a:rPr lang="pl-PL" dirty="0"/>
              <a:t> </a:t>
            </a:r>
            <a:r>
              <a:rPr lang="pl-PL" dirty="0" err="1"/>
              <a:t>is</a:t>
            </a:r>
            <a:r>
              <a:rPr lang="pl-PL" dirty="0"/>
              <a:t> the </a:t>
            </a:r>
            <a:r>
              <a:rPr lang="en-GB" dirty="0"/>
              <a:t>Regulation (EU) 2015/1843 of the European Parliament and of the Council of 6 October 2015 laying down Union procedures in the field of the common commercial policy in order to ensure the exercise of the Union’s rights under international trade rules, in particular those established under the auspices of the World Trade Organization</a:t>
            </a:r>
            <a:r>
              <a:rPr lang="pl-PL" dirty="0"/>
              <a:t> („</a:t>
            </a:r>
            <a:r>
              <a:rPr lang="pl-PL" dirty="0" err="1"/>
              <a:t>Regulation</a:t>
            </a:r>
            <a:r>
              <a:rPr lang="pl-PL" dirty="0"/>
              <a:t> 2015/1843”) </a:t>
            </a:r>
            <a:r>
              <a:rPr lang="pl-PL" dirty="0" err="1"/>
              <a:t>which</a:t>
            </a:r>
            <a:r>
              <a:rPr lang="pl-PL" dirty="0"/>
              <a:t> </a:t>
            </a:r>
            <a:r>
              <a:rPr lang="pl-PL" dirty="0" err="1"/>
              <a:t>has</a:t>
            </a:r>
            <a:r>
              <a:rPr lang="pl-PL" dirty="0"/>
              <a:t> </a:t>
            </a:r>
            <a:r>
              <a:rPr lang="pl-PL" dirty="0" err="1"/>
              <a:t>direct</a:t>
            </a:r>
            <a:r>
              <a:rPr lang="pl-PL" dirty="0"/>
              <a:t> </a:t>
            </a:r>
            <a:r>
              <a:rPr lang="pl-PL" dirty="0" err="1"/>
              <a:t>effect</a:t>
            </a:r>
            <a:endParaRPr lang="pl-PL" dirty="0"/>
          </a:p>
          <a:p>
            <a:r>
              <a:rPr lang="pl-PL" dirty="0" err="1"/>
              <a:t>This</a:t>
            </a:r>
            <a:r>
              <a:rPr lang="pl-PL" dirty="0"/>
              <a:t> </a:t>
            </a:r>
            <a:r>
              <a:rPr lang="pl-PL" dirty="0" err="1"/>
              <a:t>Regulation</a:t>
            </a:r>
            <a:r>
              <a:rPr lang="pl-PL" dirty="0"/>
              <a:t> </a:t>
            </a:r>
            <a:r>
              <a:rPr lang="pl-PL" dirty="0" err="1"/>
              <a:t>sets</a:t>
            </a:r>
            <a:r>
              <a:rPr lang="pl-PL" dirty="0"/>
              <a:t> </a:t>
            </a:r>
            <a:r>
              <a:rPr lang="pl-PL" dirty="0" err="1"/>
              <a:t>up</a:t>
            </a:r>
            <a:r>
              <a:rPr lang="pl-PL" dirty="0"/>
              <a:t> a </a:t>
            </a:r>
            <a:r>
              <a:rPr lang="pl-PL" dirty="0" err="1"/>
              <a:t>procedure</a:t>
            </a:r>
            <a:r>
              <a:rPr lang="pl-PL" dirty="0"/>
              <a:t> </a:t>
            </a:r>
            <a:r>
              <a:rPr lang="pl-PL" dirty="0" err="1"/>
              <a:t>within</a:t>
            </a:r>
            <a:r>
              <a:rPr lang="pl-PL" dirty="0"/>
              <a:t> </a:t>
            </a:r>
            <a:r>
              <a:rPr lang="pl-PL" dirty="0" err="1"/>
              <a:t>which</a:t>
            </a:r>
            <a:r>
              <a:rPr lang="pl-PL" dirty="0"/>
              <a:t> </a:t>
            </a:r>
            <a:r>
              <a:rPr lang="pl-PL" dirty="0" err="1"/>
              <a:t>an</a:t>
            </a:r>
            <a:r>
              <a:rPr lang="pl-PL" dirty="0"/>
              <a:t> </a:t>
            </a:r>
            <a:r>
              <a:rPr lang="pl-PL" dirty="0" err="1"/>
              <a:t>individual</a:t>
            </a:r>
            <a:r>
              <a:rPr lang="pl-PL" dirty="0"/>
              <a:t> </a:t>
            </a:r>
            <a:r>
              <a:rPr lang="pl-PL" dirty="0" err="1"/>
              <a:t>may</a:t>
            </a:r>
            <a:r>
              <a:rPr lang="pl-PL" dirty="0"/>
              <a:t> </a:t>
            </a:r>
            <a:r>
              <a:rPr lang="pl-PL" dirty="0" err="1"/>
              <a:t>petition</a:t>
            </a:r>
            <a:r>
              <a:rPr lang="pl-PL" dirty="0"/>
              <a:t> the </a:t>
            </a:r>
            <a:r>
              <a:rPr lang="pl-PL" dirty="0" err="1"/>
              <a:t>Commission</a:t>
            </a:r>
            <a:r>
              <a:rPr lang="pl-PL" dirty="0"/>
              <a:t> to </a:t>
            </a:r>
            <a:r>
              <a:rPr lang="pl-PL" dirty="0" err="1"/>
              <a:t>engage</a:t>
            </a:r>
            <a:r>
              <a:rPr lang="pl-PL" dirty="0"/>
              <a:t> in </a:t>
            </a:r>
            <a:r>
              <a:rPr lang="pl-PL" dirty="0" err="1"/>
              <a:t>international</a:t>
            </a:r>
            <a:r>
              <a:rPr lang="pl-PL" dirty="0"/>
              <a:t> trade </a:t>
            </a:r>
            <a:r>
              <a:rPr lang="pl-PL" dirty="0" err="1"/>
              <a:t>disputes</a:t>
            </a:r>
            <a:endParaRPr lang="pl-PL" dirty="0"/>
          </a:p>
          <a:p>
            <a:r>
              <a:rPr lang="en-GB" dirty="0">
                <a:hlinkClick r:id="rId2"/>
              </a:rPr>
              <a:t>https://eur-lex.europa.eu/legal-content/EN/TXT/?qid=1552308264369&amp;uri=CELEX:32015R1843</a:t>
            </a:r>
            <a:r>
              <a:rPr lang="pl-PL" dirty="0"/>
              <a:t> </a:t>
            </a:r>
            <a:endParaRPr lang="en-GB" dirty="0"/>
          </a:p>
        </p:txBody>
      </p:sp>
    </p:spTree>
    <p:extLst>
      <p:ext uri="{BB962C8B-B14F-4D97-AF65-F5344CB8AC3E}">
        <p14:creationId xmlns:p14="http://schemas.microsoft.com/office/powerpoint/2010/main" val="1867224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68D5403-D6EC-4833-BB0C-FE171BD1C88B}"/>
              </a:ext>
            </a:extLst>
          </p:cNvPr>
          <p:cNvSpPr>
            <a:spLocks noGrp="1"/>
          </p:cNvSpPr>
          <p:nvPr>
            <p:ph idx="1"/>
          </p:nvPr>
        </p:nvSpPr>
        <p:spPr>
          <a:xfrm>
            <a:off x="0" y="0"/>
            <a:ext cx="12192000" cy="6858000"/>
          </a:xfrm>
        </p:spPr>
        <p:txBody>
          <a:bodyPr/>
          <a:lstStyle/>
          <a:p>
            <a:r>
              <a:rPr lang="pl-PL" dirty="0" err="1"/>
              <a:t>There</a:t>
            </a:r>
            <a:r>
              <a:rPr lang="pl-PL" dirty="0"/>
              <a:t> </a:t>
            </a:r>
            <a:r>
              <a:rPr lang="pl-PL" dirty="0" err="1"/>
              <a:t>is</a:t>
            </a:r>
            <a:r>
              <a:rPr lang="pl-PL" dirty="0"/>
              <a:t> </a:t>
            </a:r>
            <a:r>
              <a:rPr lang="pl-PL" dirty="0" err="1"/>
              <a:t>neither</a:t>
            </a:r>
            <a:r>
              <a:rPr lang="pl-PL" dirty="0"/>
              <a:t> a </a:t>
            </a:r>
            <a:r>
              <a:rPr lang="pl-PL" dirty="0" err="1"/>
              <a:t>closed</a:t>
            </a:r>
            <a:r>
              <a:rPr lang="pl-PL" dirty="0"/>
              <a:t> </a:t>
            </a:r>
            <a:r>
              <a:rPr lang="pl-PL" dirty="0" err="1"/>
              <a:t>definition</a:t>
            </a:r>
            <a:r>
              <a:rPr lang="pl-PL" dirty="0"/>
              <a:t> nor </a:t>
            </a:r>
            <a:r>
              <a:rPr lang="pl-PL" dirty="0" err="1"/>
              <a:t>an</a:t>
            </a:r>
            <a:r>
              <a:rPr lang="pl-PL" dirty="0"/>
              <a:t> </a:t>
            </a:r>
            <a:r>
              <a:rPr lang="pl-PL" dirty="0" err="1"/>
              <a:t>exhaustive</a:t>
            </a:r>
            <a:r>
              <a:rPr lang="pl-PL" dirty="0"/>
              <a:t> list of trade </a:t>
            </a:r>
            <a:r>
              <a:rPr lang="pl-PL" dirty="0" err="1"/>
              <a:t>measures</a:t>
            </a:r>
            <a:r>
              <a:rPr lang="pl-PL" dirty="0"/>
              <a:t> </a:t>
            </a:r>
            <a:r>
              <a:rPr lang="pl-PL" dirty="0" err="1"/>
              <a:t>which</a:t>
            </a:r>
            <a:r>
              <a:rPr lang="pl-PL" dirty="0"/>
              <a:t> </a:t>
            </a:r>
            <a:r>
              <a:rPr lang="pl-PL" dirty="0" err="1"/>
              <a:t>may</a:t>
            </a:r>
            <a:r>
              <a:rPr lang="pl-PL" dirty="0"/>
              <a:t> be </a:t>
            </a:r>
            <a:r>
              <a:rPr lang="pl-PL" dirty="0" err="1"/>
              <a:t>undertaken</a:t>
            </a:r>
            <a:r>
              <a:rPr lang="pl-PL" dirty="0"/>
              <a:t> by the Union in </a:t>
            </a:r>
            <a:r>
              <a:rPr lang="pl-PL" dirty="0" err="1"/>
              <a:t>response</a:t>
            </a:r>
            <a:r>
              <a:rPr lang="pl-PL" dirty="0"/>
              <a:t> to the </a:t>
            </a:r>
            <a:r>
              <a:rPr lang="pl-PL" dirty="0" err="1"/>
              <a:t>developments</a:t>
            </a:r>
            <a:r>
              <a:rPr lang="pl-PL" dirty="0"/>
              <a:t> in </a:t>
            </a:r>
            <a:r>
              <a:rPr lang="pl-PL" dirty="0" err="1"/>
              <a:t>international</a:t>
            </a:r>
            <a:r>
              <a:rPr lang="pl-PL" dirty="0"/>
              <a:t> trade</a:t>
            </a:r>
          </a:p>
          <a:p>
            <a:r>
              <a:rPr lang="pl-PL" dirty="0" err="1"/>
              <a:t>However</a:t>
            </a:r>
            <a:r>
              <a:rPr lang="pl-PL" dirty="0"/>
              <a:t>, the </a:t>
            </a:r>
            <a:r>
              <a:rPr lang="pl-PL" dirty="0" err="1"/>
              <a:t>illustrative</a:t>
            </a:r>
            <a:r>
              <a:rPr lang="pl-PL" dirty="0"/>
              <a:t> </a:t>
            </a:r>
            <a:r>
              <a:rPr lang="pl-PL" dirty="0" err="1"/>
              <a:t>examples</a:t>
            </a:r>
            <a:r>
              <a:rPr lang="pl-PL" dirty="0"/>
              <a:t> </a:t>
            </a:r>
            <a:r>
              <a:rPr lang="pl-PL" dirty="0" err="1"/>
              <a:t>are</a:t>
            </a:r>
            <a:r>
              <a:rPr lang="pl-PL" dirty="0"/>
              <a:t>:</a:t>
            </a:r>
          </a:p>
          <a:p>
            <a:r>
              <a:rPr lang="pl-PL" dirty="0"/>
              <a:t>General </a:t>
            </a:r>
            <a:r>
              <a:rPr lang="pl-PL" dirty="0" err="1"/>
              <a:t>changes</a:t>
            </a:r>
            <a:r>
              <a:rPr lang="pl-PL" dirty="0"/>
              <a:t> in </a:t>
            </a:r>
            <a:r>
              <a:rPr lang="pl-PL" dirty="0" err="1"/>
              <a:t>tariff</a:t>
            </a:r>
            <a:r>
              <a:rPr lang="pl-PL" dirty="0"/>
              <a:t> </a:t>
            </a:r>
            <a:r>
              <a:rPr lang="pl-PL" dirty="0" err="1"/>
              <a:t>rates</a:t>
            </a:r>
            <a:endParaRPr lang="pl-PL" dirty="0"/>
          </a:p>
          <a:p>
            <a:r>
              <a:rPr lang="pl-PL" dirty="0"/>
              <a:t>Non-</a:t>
            </a:r>
            <a:r>
              <a:rPr lang="pl-PL" dirty="0" err="1"/>
              <a:t>tariff</a:t>
            </a:r>
            <a:r>
              <a:rPr lang="pl-PL" dirty="0"/>
              <a:t> trade </a:t>
            </a:r>
            <a:r>
              <a:rPr lang="pl-PL" dirty="0" err="1"/>
              <a:t>restrictions</a:t>
            </a:r>
            <a:endParaRPr lang="pl-PL" dirty="0"/>
          </a:p>
          <a:p>
            <a:pPr lvl="1"/>
            <a:r>
              <a:rPr lang="pl-PL" dirty="0" err="1"/>
              <a:t>Quotas</a:t>
            </a:r>
            <a:endParaRPr lang="pl-PL" dirty="0"/>
          </a:p>
          <a:p>
            <a:pPr lvl="1"/>
            <a:r>
              <a:rPr lang="pl-PL" dirty="0" err="1"/>
              <a:t>Prohibitions</a:t>
            </a:r>
            <a:r>
              <a:rPr lang="pl-PL" dirty="0"/>
              <a:t> of trade</a:t>
            </a:r>
          </a:p>
          <a:p>
            <a:pPr lvl="1"/>
            <a:r>
              <a:rPr lang="pl-PL" dirty="0" err="1"/>
              <a:t>Licences</a:t>
            </a:r>
            <a:endParaRPr lang="pl-PL" dirty="0"/>
          </a:p>
          <a:p>
            <a:pPr lvl="1"/>
            <a:r>
              <a:rPr lang="pl-PL" dirty="0"/>
              <a:t>Import and export </a:t>
            </a:r>
            <a:r>
              <a:rPr lang="pl-PL" dirty="0" err="1"/>
              <a:t>surveillance</a:t>
            </a:r>
            <a:endParaRPr lang="pl-PL" dirty="0"/>
          </a:p>
          <a:p>
            <a:pPr lvl="1"/>
            <a:r>
              <a:rPr lang="pl-PL" dirty="0"/>
              <a:t>Special import/export </a:t>
            </a:r>
            <a:r>
              <a:rPr lang="pl-PL" dirty="0" err="1"/>
              <a:t>regimes</a:t>
            </a:r>
            <a:r>
              <a:rPr lang="pl-PL" dirty="0"/>
              <a:t> (</a:t>
            </a:r>
            <a:r>
              <a:rPr lang="pl-PL" dirty="0" err="1"/>
              <a:t>eg</a:t>
            </a:r>
            <a:r>
              <a:rPr lang="pl-PL" dirty="0"/>
              <a:t> </a:t>
            </a:r>
            <a:r>
              <a:rPr lang="pl-PL" dirty="0" err="1"/>
              <a:t>cultural</a:t>
            </a:r>
            <a:r>
              <a:rPr lang="pl-PL" dirty="0"/>
              <a:t> </a:t>
            </a:r>
            <a:r>
              <a:rPr lang="pl-PL" dirty="0" err="1"/>
              <a:t>goods</a:t>
            </a:r>
            <a:r>
              <a:rPr lang="pl-PL" dirty="0"/>
              <a:t>)</a:t>
            </a:r>
          </a:p>
          <a:p>
            <a:r>
              <a:rPr lang="pl-PL" dirty="0" err="1"/>
              <a:t>Anti</a:t>
            </a:r>
            <a:r>
              <a:rPr lang="pl-PL" dirty="0"/>
              <a:t>-dumping </a:t>
            </a:r>
            <a:r>
              <a:rPr lang="pl-PL" dirty="0" err="1"/>
              <a:t>duties</a:t>
            </a:r>
            <a:endParaRPr lang="pl-PL" dirty="0"/>
          </a:p>
          <a:p>
            <a:r>
              <a:rPr lang="pl-PL" dirty="0" err="1"/>
              <a:t>Countervailing</a:t>
            </a:r>
            <a:r>
              <a:rPr lang="pl-PL" dirty="0"/>
              <a:t> </a:t>
            </a:r>
            <a:r>
              <a:rPr lang="pl-PL" dirty="0" err="1"/>
              <a:t>duties</a:t>
            </a:r>
            <a:endParaRPr lang="en-GB" dirty="0"/>
          </a:p>
        </p:txBody>
      </p:sp>
    </p:spTree>
    <p:extLst>
      <p:ext uri="{BB962C8B-B14F-4D97-AF65-F5344CB8AC3E}">
        <p14:creationId xmlns:p14="http://schemas.microsoft.com/office/powerpoint/2010/main" val="2328083193"/>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378</TotalTime>
  <Words>1290</Words>
  <Application>Microsoft Office PowerPoint</Application>
  <PresentationFormat>Panoramiczny</PresentationFormat>
  <Paragraphs>68</Paragraphs>
  <Slides>13</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13</vt:i4>
      </vt:variant>
    </vt:vector>
  </HeadingPairs>
  <TitlesOfParts>
    <vt:vector size="17" baseType="lpstr">
      <vt:lpstr>Arial</vt:lpstr>
      <vt:lpstr>Calibri</vt:lpstr>
      <vt:lpstr>Calibri Light</vt:lpstr>
      <vt:lpstr>Motyw pakietu Office</vt:lpstr>
      <vt:lpstr>The European Union’s law on Common Commercial Policy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 Common Commercial Policy</dc:title>
  <dc:creator>Łukasz Stępkowski</dc:creator>
  <cp:lastModifiedBy>Łukasz Stępkowski</cp:lastModifiedBy>
  <cp:revision>4</cp:revision>
  <dcterms:created xsi:type="dcterms:W3CDTF">2019-03-11T07:50:22Z</dcterms:created>
  <dcterms:modified xsi:type="dcterms:W3CDTF">2019-03-11T14:09:09Z</dcterms:modified>
</cp:coreProperties>
</file>