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0" r:id="rId14"/>
    <p:sldId id="267" r:id="rId15"/>
    <p:sldId id="271" r:id="rId16"/>
    <p:sldId id="272" r:id="rId17"/>
    <p:sldId id="273" r:id="rId18"/>
    <p:sldId id="274" r:id="rId19"/>
    <p:sldId id="275" r:id="rId20"/>
    <p:sldId id="278" r:id="rId21"/>
    <p:sldId id="276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CC9B89-28C2-4CC5-B584-968FBCD977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Obowiązki pracodawcy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F5D1723-DCF0-4B55-B807-60CFA7D703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3587831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9AA0E2-8EAD-4908-A4F0-73BCD715D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ułatwiania pracownikom podnoszenia kwalifikacji zawodowych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14A6BD-EB4C-49F8-99D7-0B7C53BEE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Powyższy obowiązek nakłada na pracodawców powinność ułatwiania podnoszenia przez pracowników kwalifikacji zawodowych tzn. nieodmawiania bez uzasadnionych przyczyn udziału w wybranej przez pracownika formie szkolenia oraz tworzenie pozytywnej atmosfery wobec uczących się pracowników,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pl-PL" altLang="pl-PL" dirty="0"/>
          </a:p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Przez podnoszenie kwalifikacji zawodowych należy rozumieć </a:t>
            </a:r>
            <a:r>
              <a:rPr lang="pl-PL" altLang="pl-PL" b="1" dirty="0"/>
              <a:t>zdobywanie lub uzupełnianie wiedzy i umiejętności przez pracownika, z inicjatywy pracodawcy lub za jego zgodą </a:t>
            </a:r>
            <a:r>
              <a:rPr lang="pl-PL" altLang="pl-PL" dirty="0"/>
              <a:t>( art. 103 (1) </a:t>
            </a:r>
            <a:r>
              <a:rPr lang="pl-PL" altLang="pl-PL" dirty="0">
                <a:latin typeface="Segoe UI" panose="020B0502040204020203" pitchFamily="34" charset="0"/>
                <a:cs typeface="Segoe UI" panose="020B0502040204020203" pitchFamily="34" charset="0"/>
              </a:rPr>
              <a:t>§ 1 </a:t>
            </a:r>
            <a:r>
              <a:rPr lang="pl-PL" altLang="pl-PL" dirty="0" err="1">
                <a:latin typeface="Segoe UI" panose="020B0502040204020203" pitchFamily="34" charset="0"/>
                <a:cs typeface="Segoe UI" panose="020B0502040204020203" pitchFamily="34" charset="0"/>
              </a:rPr>
              <a:t>k.p</a:t>
            </a:r>
            <a:r>
              <a:rPr lang="pl-PL" altLang="pl-PL" dirty="0">
                <a:latin typeface="Segoe UI" panose="020B0502040204020203" pitchFamily="34" charset="0"/>
                <a:cs typeface="Segoe UI" panose="020B0502040204020203" pitchFamily="34" charset="0"/>
              </a:rPr>
              <a:t>.)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0067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2AA195-EFCF-439F-B7FC-11A894E0A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l-PL" dirty="0"/>
              <a:t>Obowiązek ułatwiania pracownikom podnoszenia kwalifikacji zawodowych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CFD1F2-67CD-44C3-AC28-C1C50D1F5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Pracownikowi podnoszącemu kwalifikacje zawodowe przysługuje: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- urlop szkoleniowy,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- zwolnienie z całości lub części dnia pracy, na czas niezbędny, by punktualnie przybyć na obowiązkowe zajęcia oraz na czas ich trwania ( art. 103 (1) </a:t>
            </a:r>
            <a:r>
              <a:rPr lang="pl-PL" altLang="pl-PL" dirty="0">
                <a:latin typeface="Segoe UI" panose="020B0502040204020203" pitchFamily="34" charset="0"/>
                <a:cs typeface="Segoe UI" panose="020B0502040204020203" pitchFamily="34" charset="0"/>
              </a:rPr>
              <a:t>§</a:t>
            </a:r>
            <a:r>
              <a:rPr lang="pl-PL" altLang="pl-PL" dirty="0">
                <a:cs typeface="Segoe UI" panose="020B0502040204020203" pitchFamily="34" charset="0"/>
              </a:rPr>
              <a:t> 2 </a:t>
            </a:r>
            <a:r>
              <a:rPr lang="pl-PL" altLang="pl-PL" dirty="0" err="1">
                <a:cs typeface="Segoe UI" panose="020B0502040204020203" pitchFamily="34" charset="0"/>
              </a:rPr>
              <a:t>k.p</a:t>
            </a:r>
            <a:r>
              <a:rPr lang="pl-PL" altLang="pl-PL" dirty="0">
                <a:cs typeface="Segoe UI" panose="020B0502040204020203" pitchFamily="34" charset="0"/>
              </a:rPr>
              <a:t>.)</a:t>
            </a:r>
          </a:p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Pracodawca może ponadto przyznać pracownikowi podnoszącemu kwalifikacje zawodowe dodatkowe świadczenia, w szczególności pokryć opłaty za kształcenie, przejazd, podręczniki i zakwaterowanie (art. 103 (4) </a:t>
            </a:r>
            <a:r>
              <a:rPr lang="pl-PL" altLang="pl-PL" dirty="0" err="1"/>
              <a:t>k.p</a:t>
            </a:r>
            <a:r>
              <a:rPr lang="pl-PL" altLang="pl-PL" dirty="0"/>
              <a:t>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2852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D65050-FDDB-4D8D-8FB5-74C60BB70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ułatwiania pracownikom podnoszenia kwalifikacji zawodowych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E5C386-E981-417F-A296-86910F2E5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Urlop szkoleniowy, o którym mowa w art. 103(1) § 2 pkt 1, przysługuje w wymiarze:</a:t>
            </a:r>
          </a:p>
          <a:p>
            <a:pPr algn="just"/>
            <a:r>
              <a:rPr lang="pl-PL" dirty="0"/>
              <a:t>1)  6 dni - dla pracownika przystępującego do egzaminów eksternistycznych;</a:t>
            </a:r>
          </a:p>
          <a:p>
            <a:pPr algn="just"/>
            <a:r>
              <a:rPr lang="pl-PL" dirty="0"/>
              <a:t>2)  6 dni - dla pracownika przystępującego do egzaminu maturalnego;</a:t>
            </a:r>
          </a:p>
          <a:p>
            <a:pPr algn="just"/>
            <a:r>
              <a:rPr lang="pl-PL" dirty="0"/>
              <a:t>3) 6 dni - dla pracownika przystępującego do egzaminu potwierdzającego kwalifikacje zawodowe;</a:t>
            </a:r>
          </a:p>
          <a:p>
            <a:pPr algn="just"/>
            <a:r>
              <a:rPr lang="pl-PL" dirty="0"/>
              <a:t>4)  21 dni w ostatnim roku studiów - na przygotowanie pracy dyplomowej oraz przygotowanie się i przystąpienie do egzaminu dyplomowego.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Urlopu szkoleniowego udziela się w dni, które są dla pracownika dniami pracy, zgodnie z obowiązującym go rozkładem czasu pracy.</a:t>
            </a:r>
          </a:p>
        </p:txBody>
      </p:sp>
    </p:spTree>
    <p:extLst>
      <p:ext uri="{BB962C8B-B14F-4D97-AF65-F5344CB8AC3E}">
        <p14:creationId xmlns:p14="http://schemas.microsoft.com/office/powerpoint/2010/main" val="917397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D3157-EEC2-4FA1-97DF-29DCF2640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ułatwiania pracownikom podnoszenia kwalifikacji zawodowych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B4D2BD-439D-47C4-B92C-0467FA02E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 Pracownik podnoszący kwalifikacje zawodowe:</a:t>
            </a:r>
          </a:p>
          <a:p>
            <a:pPr algn="just"/>
            <a:r>
              <a:rPr lang="pl-PL" dirty="0"/>
              <a:t>1)  który bez uzasadnionych przyczyn nie podejmie podnoszenia kwalifikacji zawodowych albo przerwie podnoszenie tych kwalifikacji,</a:t>
            </a:r>
          </a:p>
          <a:p>
            <a:pPr algn="just"/>
            <a:r>
              <a:rPr lang="pl-PL" dirty="0"/>
              <a:t>2)  z którym pracodawca rozwiąże stosunek pracy bez wypowiedzenia z jego winy, w trakcie podnoszenia kwalifikacji zawodowych lub po jego ukończeniu, w terminie określonym w umowie, o której mowa w art. 103(4), nie dłuższym niż 3 lata,</a:t>
            </a:r>
          </a:p>
          <a:p>
            <a:pPr algn="just"/>
            <a:r>
              <a:rPr lang="pl-PL" dirty="0"/>
              <a:t>3)  który w okresie wskazanym w pkt 2 rozwiąże stosunek pracy za wypowiedzeniem, z wyjątkiem wypowiedzenia umowy o pracę z przyczyn określonych w art. 94(3),</a:t>
            </a:r>
          </a:p>
          <a:p>
            <a:pPr algn="just"/>
            <a:r>
              <a:rPr lang="pl-PL" dirty="0"/>
              <a:t>4)  który w okresie wskazanym w pkt 2 rozwiąże stosunek pracy bez wypowiedzenia na podstawie art. 55 lub art. 94(3), mimo braku przyczyn określonych w tych przepisach</a:t>
            </a:r>
          </a:p>
          <a:p>
            <a:pPr algn="just"/>
            <a:r>
              <a:rPr lang="pl-PL" dirty="0"/>
              <a:t>- jest obowiązany do zwrotu kosztów poniesionych przez pracodawcę na ten cel z tytułu dodatkowych świadczeń, w wysokości proporcjonalnej do okresu zatrudnienia po ukończeniu podnoszenia kwalifikacji zawodowych lub okresu zatrudnienia w czasie ich podnoszenia.</a:t>
            </a:r>
          </a:p>
        </p:txBody>
      </p:sp>
    </p:spTree>
    <p:extLst>
      <p:ext uri="{BB962C8B-B14F-4D97-AF65-F5344CB8AC3E}">
        <p14:creationId xmlns:p14="http://schemas.microsoft.com/office/powerpoint/2010/main" val="3427762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8C4B40-FD8F-4653-8E5D-F7E6E446F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ułatwiania pracownikom podnoszenia kwalifikacji zawodowych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866ACC-81C2-49D2-975D-716884D53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Pracodawca zawiera z pracownikiem podnoszącym kwalifikacje zawodowe umowę określającą wzajemne prawa i obowiązki stron. Umowę zawiera się na piśmie ( art. 103 (4) </a:t>
            </a:r>
            <a:r>
              <a:rPr lang="pl-PL" altLang="pl-PL" sz="2400" dirty="0">
                <a:latin typeface="Segoe UI" panose="020B0502040204020203" pitchFamily="34" charset="0"/>
                <a:cs typeface="Segoe UI" panose="020B0502040204020203" pitchFamily="34" charset="0"/>
              </a:rPr>
              <a:t>§</a:t>
            </a:r>
            <a:r>
              <a:rPr lang="pl-PL" altLang="pl-PL" sz="2400" dirty="0">
                <a:cs typeface="Segoe UI" panose="020B0502040204020203" pitchFamily="34" charset="0"/>
              </a:rPr>
              <a:t> 1 </a:t>
            </a:r>
            <a:r>
              <a:rPr lang="pl-PL" altLang="pl-PL" sz="2400" dirty="0" err="1"/>
              <a:t>k.p</a:t>
            </a:r>
            <a:r>
              <a:rPr lang="pl-PL" altLang="pl-PL" sz="2400" dirty="0"/>
              <a:t>.),</a:t>
            </a:r>
          </a:p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Brak obowiązku zawarcia powyższej umowy gdy pracodawca nie zamierza zobowiązać pracownika do pozostawania w zatrudnieniu po ukończeniu podnoszenia kwalifikacji zawodowych (art. 103 (4) </a:t>
            </a:r>
            <a:r>
              <a:rPr lang="pl-PL" altLang="pl-PL" sz="2400" dirty="0">
                <a:latin typeface="Segoe UI" panose="020B0502040204020203" pitchFamily="34" charset="0"/>
                <a:cs typeface="Segoe UI" panose="020B0502040204020203" pitchFamily="34" charset="0"/>
              </a:rPr>
              <a:t>§</a:t>
            </a:r>
            <a:r>
              <a:rPr lang="pl-PL" altLang="pl-PL" sz="2400" dirty="0">
                <a:cs typeface="Segoe UI" panose="020B0502040204020203" pitchFamily="34" charset="0"/>
              </a:rPr>
              <a:t> 3 </a:t>
            </a:r>
            <a:r>
              <a:rPr lang="pl-PL" altLang="pl-PL" sz="2400" dirty="0" err="1">
                <a:cs typeface="Segoe UI" panose="020B0502040204020203" pitchFamily="34" charset="0"/>
              </a:rPr>
              <a:t>k.p</a:t>
            </a:r>
            <a:r>
              <a:rPr lang="pl-PL" altLang="pl-PL" sz="2400" dirty="0">
                <a:cs typeface="Segoe UI" panose="020B0502040204020203" pitchFamily="34" charset="0"/>
              </a:rPr>
              <a:t>.),</a:t>
            </a:r>
          </a:p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>
                <a:cs typeface="Segoe UI" panose="020B0502040204020203" pitchFamily="34" charset="0"/>
              </a:rPr>
              <a:t>Pracownikowi zdobywającemu lub uzupełniającemu  wiedzę na zasadach innych niż określone w art. 103 (1) -103 (5) mogą być przyznane: </a:t>
            </a:r>
          </a:p>
          <a:p>
            <a:pPr marL="104775" indent="0" algn="just">
              <a:buClr>
                <a:srgbClr val="0E594D"/>
              </a:buClr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>
                <a:cs typeface="Segoe UI" panose="020B0502040204020203" pitchFamily="34" charset="0"/>
              </a:rPr>
              <a:t>- zwolnienie z całości lub części dnia pracy bez zachowania prawa do wynagrodzenia, </a:t>
            </a:r>
          </a:p>
          <a:p>
            <a:pPr marL="104775" indent="0" algn="just">
              <a:buClr>
                <a:srgbClr val="0E594D"/>
              </a:buClr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>
                <a:cs typeface="Segoe UI" panose="020B0502040204020203" pitchFamily="34" charset="0"/>
              </a:rPr>
              <a:t>- urlop bezpłatny- w wymiarze ustalonym w porozumieniu zawieranym między pracodawcą a pracownikiem (art. 103 (6) </a:t>
            </a:r>
            <a:r>
              <a:rPr lang="pl-PL" altLang="pl-PL" sz="2400" dirty="0" err="1">
                <a:cs typeface="Segoe UI" panose="020B0502040204020203" pitchFamily="34" charset="0"/>
              </a:rPr>
              <a:t>k.p</a:t>
            </a:r>
            <a:r>
              <a:rPr lang="pl-PL" altLang="pl-PL" sz="2400" dirty="0">
                <a:cs typeface="Segoe UI" panose="020B0502040204020203" pitchFamily="34" charset="0"/>
              </a:rPr>
              <a:t>.)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3674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351AAF-4073-4574-A4BA-E939D9503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zaspokajania socjalnych potrzeb pracowników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67D619-E1B4-4ACB-997C-3E0CA628F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7675" indent="-342900" algn="just">
              <a:buClr>
                <a:srgbClr val="0E594D"/>
              </a:buClr>
              <a:buSzPct val="45000"/>
              <a:buFont typeface="Arial" panose="020B0604020202020204" pitchFamily="34" charset="0"/>
              <a:buChar char="•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Pracodawca jest obowiązany zaspokajać w miarę posiadanych środków socjalne potrzeby pracowników (art. 94 pkt 8 </a:t>
            </a:r>
            <a:r>
              <a:rPr lang="pl-PL" altLang="pl-PL" dirty="0" err="1"/>
              <a:t>k.p</a:t>
            </a:r>
            <a:r>
              <a:rPr lang="pl-PL" altLang="pl-PL" dirty="0"/>
              <a:t>.),</a:t>
            </a:r>
          </a:p>
          <a:p>
            <a:pPr marL="447675" indent="-342900" algn="just">
              <a:buClr>
                <a:srgbClr val="0E594D"/>
              </a:buClr>
              <a:buSzPct val="45000"/>
              <a:buFont typeface="Arial" panose="020B0604020202020204" pitchFamily="34" charset="0"/>
              <a:buChar char="•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Powyższy obowiązek może być realizowany przez :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- stworzenie zakładowego funduszu świadczeń socjalnych przeznaczonego na finansowanie działalności socjalnej (bytowej, rekreacyjnej, kulturalnej, wypoczynkowej) na rzecz pracowników i innych wskazanych osób,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- wypłatę świadczenia urlopowego (w przypadku pracodawców, którzy nie mają obowiązku tworzenia funduszu)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068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EFA1FC-2161-4FBB-92BD-999B965FF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Obowiązek stosowania obiektywnych i sprawiedliwych kryteriów oceny pracowników oraz wyników ich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480A22-7786-46D5-98BB-29C984926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 Reguły obiektywności mogą być wyznaczane przez normy prawne lub pozaprawne (etyczne, zwyczajowe, prakseologiczne itp.)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 Ocena sprawiedliwa jest wynikiem stosowania takiej samej miary wobec wszystkich zainteresowanych, stosowania tych samych kryteriów do ich sytuacji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8620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2F9AB9-C707-49A0-8615-6B8013606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prowadzenia i przechowywania dokumentacji pracowniczej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E5BB31-1FDB-4F9D-8736-EAC6BD1CA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Obejmuje:</a:t>
            </a:r>
          </a:p>
          <a:p>
            <a:pPr algn="just"/>
            <a:r>
              <a:rPr lang="pl-PL" dirty="0"/>
              <a:t>- obowiązek prowadzenia i przechowywania w postaci papierowej lub elektronicznej dokumentacji w sprawach związanych ze stosunkiem pracy oraz akt osobowych pracownika</a:t>
            </a:r>
          </a:p>
          <a:p>
            <a:pPr algn="just"/>
            <a:r>
              <a:rPr lang="pl-PL" dirty="0"/>
              <a:t>-  obowiązek przechowywania dokumentacji pracowniczej w sposób gwarantujący zachowanie jej poufności, integralności, kompletności oraz dostępności, w warunkach niegrożących uszkodzeniem lub zniszczeniem przez okres zatrudnienia, a także przez okres </a:t>
            </a:r>
            <a:r>
              <a:rPr lang="pl-PL" b="1" dirty="0"/>
              <a:t>10 lat, licząc od końca roku kalendarzowego, w którym stosunek pracy uległ rozwiązaniu lub wygasł, chyba że odrębne przepisy przewidują dłuższy okres przechowywania dokumentacji pracowniczej</a:t>
            </a:r>
          </a:p>
        </p:txBody>
      </p:sp>
    </p:spTree>
    <p:extLst>
      <p:ext uri="{BB962C8B-B14F-4D97-AF65-F5344CB8AC3E}">
        <p14:creationId xmlns:p14="http://schemas.microsoft.com/office/powerpoint/2010/main" val="2981113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AF99A0-5B5B-4836-A933-E5EBCCFD7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prowadzenia i przechowywania dokumentacji pracowniczej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037C11-1EE2-4DD0-B9D2-8A8F6AA49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ROZPORZĄDZENIE MINISTRA RODZINY, PRACY I POLITYKI SPOŁECZNEJ1) z dnia 10 grudnia 2018 r. w sprawie dokumentacji pracowniczej 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§ 20. 1. Do dokumentacji w sprawach związanych ze stosunkiem pracy oraz akt osobowych pracowników, pozostających w dniu wejścia w życie niniejszego rozporządzenia w stosunku pracy, zgromadzonych przed tym dniem, stosuje się przepisy niniejszego rozporządzenia, z wyjątkiem § 2–6; w tym zakresie stosuje się przepisy obowiązujące przed dniem wejścia w życie niniejszego rozporządzenia. </a:t>
            </a:r>
          </a:p>
        </p:txBody>
      </p:sp>
    </p:spTree>
    <p:extLst>
      <p:ext uri="{BB962C8B-B14F-4D97-AF65-F5344CB8AC3E}">
        <p14:creationId xmlns:p14="http://schemas.microsoft.com/office/powerpoint/2010/main" val="23627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926673-95E3-4382-92A3-9D9855F56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prowadzenia i przechowywania dokumentacji pracowniczej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B33C0A-E466-4740-A52E-EC44768C7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Akta osobowe pracowników pozostających w stosunku pracy w dniu wejścia w życie rozporządzenia składają się </a:t>
            </a:r>
            <a:r>
              <a:rPr lang="pl-PL" b="1" dirty="0"/>
              <a:t>z trzech części i obejmują: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- w części A dokumenty zgromadzone w związku z ubieganiem się o zatrudnienie (np. kwestionariusz osobowy, świadectwo pracy z poprzedniego miejsca zatrudnienia),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- w części B dokumenty dotyczące nawiązania stosunku pracy i przebiegu zatrudnienia (np. umowa o pracę),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- w części C dokumenty związane z ustaniem stosunku pracy (np. oświadczenie o wypowiedzeniu).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77762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0C3165-C342-417E-B083-324707ABF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obowiązków pracodawcy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47B375-7FCD-4C14-95EC-683988236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altLang="pl-PL" sz="2800" dirty="0"/>
          </a:p>
          <a:p>
            <a:pPr algn="just"/>
            <a:endParaRPr lang="pl-PL" altLang="pl-PL" sz="2800" dirty="0"/>
          </a:p>
          <a:p>
            <a:pPr algn="just"/>
            <a:r>
              <a:rPr lang="pl-PL" altLang="pl-PL" sz="2800" dirty="0"/>
              <a:t>Obowiązki pracodawcy składają się na treść stosunku pracy, określają reguły zachowania się pracodawcy względem pracownika jako strony stosunku pracy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840072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74C3D-1568-45EB-A7F6-0A3F991B4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prowadzenia i przechowywania dokumentacji pracowniczej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80AB59-D8D8-458F-8BD7-9C007651F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altLang="pl-PL" sz="2400" dirty="0"/>
              <a:t>Pracodawca prowadzi ponadto dokumentację dotyczącą: podejrzeń o choroby zawodowe, chorób zawodowych i wypadków przy pracy oraz odrębnie dla każdego pracownika karty ewidencji czasu pracy,  kosztu wypłaconego wynagrodzenia i innych świadczeń związanych z pracą oraz kartę ewidencyjną przyznanych środków ochrony indywidualnej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5503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BE7F87-0E52-4D6A-AB29-2AC5B0F77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prowadzenia i przechowywania dokumentacji pracowniczej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320A65-E5B7-4EBD-B374-F67882231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Pracodawcy mogą dostosować dokumentację w sprawach związanych ze stosunkiem pracy oraz akta osobowe pracowników, pozostających w dniu wejścia w życie niniejszego rozporządzenia w stosunku pracy, zgromadzone przed tym dniem, do § 2–6 niniejszego rozporządzenia. </a:t>
            </a:r>
          </a:p>
          <a:p>
            <a:pPr algn="just"/>
            <a:r>
              <a:rPr lang="pl-PL" dirty="0"/>
              <a:t>§ 21 Rozporządzenia</a:t>
            </a:r>
          </a:p>
        </p:txBody>
      </p:sp>
    </p:spTree>
    <p:extLst>
      <p:ext uri="{BB962C8B-B14F-4D97-AF65-F5344CB8AC3E}">
        <p14:creationId xmlns:p14="http://schemas.microsoft.com/office/powerpoint/2010/main" val="6720913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56E3B7-5F46-478D-B84E-EB2CC727C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Obowiązek prowadzenia i przechowywania dokumentacji pracowniczej- nowy stan prawny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D1E289-8EA4-42CA-92FA-7FAF52D1C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Zgodnie z rozporządzeniem akta pracownicze składają się z </a:t>
            </a:r>
            <a:r>
              <a:rPr lang="pl-PL" b="1" dirty="0"/>
              <a:t>czterech części i obejmują:</a:t>
            </a:r>
          </a:p>
          <a:p>
            <a:pPr algn="just">
              <a:buFontTx/>
              <a:buChar char="-"/>
            </a:pPr>
            <a:r>
              <a:rPr lang="pl-PL" dirty="0"/>
              <a:t>w części A dokumenty zgromadzone w związku z ubieganiem się o zatrudnienie,</a:t>
            </a:r>
          </a:p>
          <a:p>
            <a:pPr algn="just">
              <a:buFontTx/>
              <a:buChar char="-"/>
            </a:pPr>
            <a:r>
              <a:rPr lang="pl-PL" dirty="0"/>
              <a:t>w części B dokumenty dotyczące nawiązania i przebiegu stosunku pracy,</a:t>
            </a:r>
          </a:p>
          <a:p>
            <a:pPr algn="just">
              <a:buFontTx/>
              <a:buChar char="-"/>
            </a:pPr>
            <a:r>
              <a:rPr lang="pl-PL" dirty="0"/>
              <a:t>w części C dokumenty dotyczące ustania stosunku pracy</a:t>
            </a:r>
          </a:p>
          <a:p>
            <a:pPr algn="just">
              <a:buFontTx/>
              <a:buChar char="-"/>
            </a:pPr>
            <a:r>
              <a:rPr lang="pl-PL" dirty="0"/>
              <a:t>w części D odpis zawiadomienia o ukaraniu oraz inne dokumenty związane z ponoszeniem przez pracownika odpowiedzialności porządkowej lub odpowiedzialności określonej w odrębnych przepisach, które przewidują zatarcie kary po upływie określonego czasu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7160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C6F85B-F413-4851-A906-49DE0FB9A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prowadzenia i przechowywania dokumentacji pracowniczej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D264FF-2FBF-4A6A-BFA8-DACA5A29B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Zgodnie z rozporządzeniem pracodawca prowadzi ponadto dokumentację dotyczącą:</a:t>
            </a:r>
          </a:p>
          <a:p>
            <a:pPr algn="just"/>
            <a:r>
              <a:rPr lang="pl-PL" dirty="0"/>
              <a:t>-  ewidencjonowania czasu pracy, </a:t>
            </a:r>
          </a:p>
          <a:p>
            <a:pPr algn="just"/>
            <a:r>
              <a:rPr lang="pl-PL" dirty="0"/>
              <a:t>- ubiegania się i korzystania z urlopu wypoczynkowego, </a:t>
            </a:r>
          </a:p>
          <a:p>
            <a:pPr algn="just"/>
            <a:r>
              <a:rPr lang="pl-PL" dirty="0"/>
              <a:t>- wypłaconego wynagrodzenia za pracę i innych świadczeń związanych z pracą oraz wniosek pracownika o wypłatę wynagrodzenia do rąk własnych, </a:t>
            </a:r>
          </a:p>
          <a:p>
            <a:pPr algn="just"/>
            <a:r>
              <a:rPr lang="pl-PL" dirty="0"/>
              <a:t>- ewidencji przydziału odzieży i obuwia roboczego oraz środków ochrony indywidualnej, a także dokumenty związane z wypłatą ekwiwalentu pieniężnego za używanie własnej odzieży i obuwia oraz ich pranie i konserwację</a:t>
            </a:r>
          </a:p>
        </p:txBody>
      </p:sp>
    </p:spTree>
    <p:extLst>
      <p:ext uri="{BB962C8B-B14F-4D97-AF65-F5344CB8AC3E}">
        <p14:creationId xmlns:p14="http://schemas.microsoft.com/office/powerpoint/2010/main" val="4044736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205164-9EBF-42D1-AB28-84015964F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prowadzenia i przechowywania dokumentacji pracowniczej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DE5F8F-D02A-4C7F-A3FD-F2CDD9A11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§ 1. W przypadku ponownego nawiązania stosunku pracy z tym samym pracownikiem w okresie, o którym mowa w art. 94 pkt 9b, pracodawca kontynuuje prowadzenie dla tego pracownika dotychczasowej dokumentacji pracowniczej.</a:t>
            </a:r>
          </a:p>
          <a:p>
            <a:pPr algn="just"/>
            <a:r>
              <a:rPr lang="pl-PL" dirty="0"/>
              <a:t>§ 2. W przypadku, o którym mowa w § 1, okres przechowywania dokumentacji pracowniczej liczy się od końca roku kalendarzowego, w którym kończący się najpóźniej stosunek pracy rozwiązał się lub wygasł.</a:t>
            </a:r>
          </a:p>
          <a:p>
            <a:pPr algn="just"/>
            <a:r>
              <a:rPr lang="pl-PL" dirty="0"/>
              <a:t>Art. 94 (5)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81770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708084-57BA-453B-BE50-13E9DD73C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prowadzenia i przechowywania dokumentacji pracowniczej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098649-0023-42A6-91C7-66328EDFF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W przypadku rozwiązania lub wygaśnięcia stosunku pracy pracodawca wraz ze świadectwem pracy wydaje pracownikowi w postaci papierowej lub elektronicznej informację o:</a:t>
            </a:r>
          </a:p>
          <a:p>
            <a:r>
              <a:rPr lang="pl-PL" dirty="0"/>
              <a:t>1)  okresie przechowywania dokumentacji pracowniczej, o którym mowa w art. 94 pkt 9b lub w art. 945 § 2;</a:t>
            </a:r>
          </a:p>
          <a:p>
            <a:r>
              <a:rPr lang="pl-PL" dirty="0"/>
              <a:t>2)  możliwości odbioru przez pracownika dokumentacji pracowniczej </a:t>
            </a:r>
            <a:r>
              <a:rPr lang="pl-PL" b="1" dirty="0"/>
              <a:t>do końca miesiąca kalendarzowego następującego po upływie okresu przechowywania dokumentacji pracowniczej</a:t>
            </a:r>
            <a:r>
              <a:rPr lang="pl-PL" dirty="0"/>
              <a:t>, o którym mowa w art. 94 pkt 9b lub w art. 945 § 2;</a:t>
            </a:r>
          </a:p>
          <a:p>
            <a:r>
              <a:rPr lang="pl-PL" dirty="0"/>
              <a:t>3)  zniszczeniu dokumentacji pracowniczej w przypadku jej nieodebrania w okresie, o którym mowa w pkt 2.</a:t>
            </a:r>
          </a:p>
          <a:p>
            <a:r>
              <a:rPr lang="pl-PL" dirty="0"/>
              <a:t>Art. 94 (6)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45469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756DC3-17E1-437C-9793-7926762A6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prowadzenia i przechowywania dokumentacji pracowniczej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AF3F09-4FC6-43F5-AF36-BA72F0C1E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§ 1. Pracodawca niszczy dokumentację pracowniczą w sposób uniemożliwiający odtworzenie jej treści, w terminie do </a:t>
            </a:r>
            <a:r>
              <a:rPr lang="pl-PL" b="1" dirty="0"/>
              <a:t>12 miesięcy po upływie okresu przeznaczonego na odbiór dokumentacji pracownicze</a:t>
            </a:r>
            <a:r>
              <a:rPr lang="pl-PL" dirty="0"/>
              <a:t>j, o którym mowa w art. 94</a:t>
            </a:r>
            <a:r>
              <a:rPr lang="pl-PL" baseline="30000" dirty="0"/>
              <a:t>6</a:t>
            </a:r>
            <a:r>
              <a:rPr lang="pl-PL" dirty="0"/>
              <a:t> pkt 2.</a:t>
            </a:r>
          </a:p>
          <a:p>
            <a:pPr algn="just"/>
            <a:r>
              <a:rPr lang="pl-PL" dirty="0"/>
              <a:t>§ 2. W terminie, o którym mowa w § 1, do czasu zniszczenia, pracodawca może wydać dokumentację pracowniczą byłemu pracownikowi.</a:t>
            </a:r>
          </a:p>
          <a:p>
            <a:pPr algn="just"/>
            <a:r>
              <a:rPr lang="pl-PL" dirty="0"/>
              <a:t>art. 94 (7)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71179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48B203-8324-443D-ADD5-5CCC46A9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prowadzenia i przechowywania dokumentacji pracowniczej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D7E685-F036-4E37-9768-7DB6B696C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Pracodawca może zmienić postać, w której prowadzi i przechowuje dokumentację pracowniczą:</a:t>
            </a:r>
          </a:p>
          <a:p>
            <a:pPr algn="just"/>
            <a:r>
              <a:rPr lang="pl-PL" dirty="0"/>
              <a:t>- z papierowej na elektroniczną,</a:t>
            </a:r>
          </a:p>
          <a:p>
            <a:pPr algn="just"/>
            <a:r>
              <a:rPr lang="pl-PL" dirty="0"/>
              <a:t>- z elektronicznej na papierową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Dokumentacja pracownicza prowadzona i przechowywana w postaci elektronicznej jest równoważna z dokumentacją pracowniczą prowadzoną i przechowywaną w postaci papierowej.</a:t>
            </a:r>
          </a:p>
        </p:txBody>
      </p:sp>
    </p:spTree>
    <p:extLst>
      <p:ext uri="{BB962C8B-B14F-4D97-AF65-F5344CB8AC3E}">
        <p14:creationId xmlns:p14="http://schemas.microsoft.com/office/powerpoint/2010/main" val="34612845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4D14F0-435B-47D6-9AEF-A10ADC52E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prowadzenia i przechowywania dokumentacji pracowniczej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B68CD2-6755-4672-ADA6-BDB9BF399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Pracodawca informuje pracowników w sposób przyjęty u danego pracodawcy o:</a:t>
            </a:r>
          </a:p>
          <a:p>
            <a:pPr marL="0" indent="0" algn="just">
              <a:buNone/>
            </a:pPr>
            <a:r>
              <a:rPr lang="pl-PL" dirty="0"/>
              <a:t>1)  zmianie postaci prowadzenia i przechowywania dokumentacji pracowniczej;</a:t>
            </a:r>
          </a:p>
          <a:p>
            <a:pPr marL="0" indent="0" algn="just">
              <a:buNone/>
            </a:pPr>
            <a:r>
              <a:rPr lang="pl-PL" dirty="0"/>
              <a:t>2)  możliwości odbioru poprzedniej postaci dokumentacji pracowniczej w terminie </a:t>
            </a:r>
            <a:r>
              <a:rPr lang="pl-PL" b="1" dirty="0"/>
              <a:t>30 dni od dnia przekazania informacji</a:t>
            </a:r>
            <a:r>
              <a:rPr lang="pl-PL" dirty="0"/>
              <a:t>, o której mowa w pkt 1.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Pracodawca zawiadamia w postaci papierowej lub elektronicznej byłego pracownika o możliwości odbioru poprzedniej postaci dokumentacji pracowniczej w terminie </a:t>
            </a:r>
            <a:r>
              <a:rPr lang="pl-PL" b="1" dirty="0"/>
              <a:t>30 dni od dnia zawiadomienia.</a:t>
            </a:r>
          </a:p>
        </p:txBody>
      </p:sp>
    </p:spTree>
    <p:extLst>
      <p:ext uri="{BB962C8B-B14F-4D97-AF65-F5344CB8AC3E}">
        <p14:creationId xmlns:p14="http://schemas.microsoft.com/office/powerpoint/2010/main" val="18182646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706E4F-75E4-4860-AC91-B92FF4DE8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prowadzenia i przechowywania dokumentacji pracowniczej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600652-96F3-434A-8423-C0F935540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 przypadku śmierci pracownika lub byłego pracownika prawo odbioru poprzedniej postaci dokumentacji pracowniczej przysługuje następującym członkom rodziny:</a:t>
            </a:r>
          </a:p>
          <a:p>
            <a:pPr algn="just"/>
            <a:r>
              <a:rPr lang="pl-PL" dirty="0"/>
              <a:t>1)  dzieciom własnym, dzieciom drugiego małżonka oraz dzieciom przysposobionym;</a:t>
            </a:r>
          </a:p>
          <a:p>
            <a:pPr algn="just"/>
            <a:r>
              <a:rPr lang="pl-PL" dirty="0"/>
              <a:t>2)  przyjętym na wychowanie i utrzymanie przed osiągnięciem pełnoletności wnukom, rodzeństwu i innym dzieciom, z wyłączeniem dzieci przyjętych na wychowanie i utrzymanie w ramach rodziny zastępczej lub rodzinnego domu dziecka;</a:t>
            </a:r>
          </a:p>
          <a:p>
            <a:pPr algn="just"/>
            <a:r>
              <a:rPr lang="pl-PL" dirty="0"/>
              <a:t>3)  małżonkowi (wdowie i wdowcowi);</a:t>
            </a:r>
          </a:p>
          <a:p>
            <a:pPr algn="just"/>
            <a:r>
              <a:rPr lang="pl-PL" dirty="0"/>
              <a:t>4)  rodzicom, w tym ojczymowi i macosze oraz osobom przysposabiającym.</a:t>
            </a:r>
          </a:p>
        </p:txBody>
      </p:sp>
    </p:spTree>
    <p:extLst>
      <p:ext uri="{BB962C8B-B14F-4D97-AF65-F5344CB8AC3E}">
        <p14:creationId xmlns:p14="http://schemas.microsoft.com/office/powerpoint/2010/main" val="1685629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5D3C70-3F61-4EA2-A859-913870276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Podział obowiązków pracodawcy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8D70FD-7B8E-466B-9D80-DEF2DA955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4775" indent="0" algn="just">
              <a:buClr>
                <a:srgbClr val="0E594D"/>
              </a:buClr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altLang="pl-PL" dirty="0"/>
              <a:t>Wśród obowiązków pracodawcy możemy wyróżnić:</a:t>
            </a:r>
          </a:p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altLang="pl-PL" dirty="0"/>
              <a:t>Obowiązki związane z fazą nawiązania stosunku pracy,</a:t>
            </a:r>
          </a:p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altLang="pl-PL" dirty="0"/>
              <a:t>Obowiązki związane z fazą trwania stosunku pracy,</a:t>
            </a:r>
          </a:p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altLang="pl-PL" dirty="0"/>
              <a:t>Obowiązki związane z fazą ustania stosunku pracy.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32057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1730AF-C58C-4822-910D-E2D29CE8A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prowadzenia i przechowywania dokumentacji pracowniczej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CCA8BE-D1B5-4474-94B8-E39203A80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Pracodawca wydaje kopię całości lub części dokumentacji pracowniczej na wniosek:</a:t>
            </a:r>
          </a:p>
          <a:p>
            <a:r>
              <a:rPr lang="pl-PL" b="1" dirty="0"/>
              <a:t>1) </a:t>
            </a:r>
            <a:r>
              <a:rPr lang="pl-PL" dirty="0"/>
              <a:t>pracownika lub byłego pracownika albo</a:t>
            </a:r>
          </a:p>
          <a:p>
            <a:r>
              <a:rPr lang="pl-PL" b="1" dirty="0"/>
              <a:t>2) </a:t>
            </a:r>
            <a:r>
              <a:rPr lang="pl-PL" dirty="0"/>
              <a:t>osób, o których mowa w art. 94</a:t>
            </a:r>
            <a:r>
              <a:rPr lang="pl-PL" baseline="30000" dirty="0"/>
              <a:t>9</a:t>
            </a:r>
            <a:r>
              <a:rPr lang="pl-PL" dirty="0"/>
              <a:t> § 3, w przypadku śmierci pracownika lub byłego pracownika</a:t>
            </a:r>
          </a:p>
          <a:p>
            <a:r>
              <a:rPr lang="pl-PL" dirty="0"/>
              <a:t>- złożony w postaci papierowej lub elektronicznej.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98302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42A7C5-648D-48EC-95C6-6CD3DC6E0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Obowiązek wpływania na kształtowanie w zakładzie pracy zasad współżycia społecznego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EFD1C1-0595-4104-8B19-D5DC70B2E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Powyższy obowiązek stanowi drugą stronę pracowniczej powinności przestrzegania zasad współżycia społecznego,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pl-PL" altLang="pl-PL" dirty="0"/>
          </a:p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Obejmuje skierowaną do pracodawcy dyrektywę takiego postępowania, które sprzyja kształtowaniu pośród pracowników stosunków opartych na powszechnie społecznie uznanych normach: wzajemnej życzliwości, koleżeńskiej współpracy, lojalności, wzajemnym szacunku itp.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35004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EDD87E-4EA7-4D4D-93E7-4FDA4E2DC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Obowiązek związany z fazą ustania stosunku pracy – wydanie pracownikowi świadectwa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3156FE-5A26-4895-92A5-3A1353A6A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</a:t>
            </a:r>
            <a:r>
              <a:rPr lang="pl-PL" b="1" u="sng" dirty="0"/>
              <a:t>W związku z rozwiązaniem lub wygaśnięciem stosunku pracy </a:t>
            </a:r>
            <a:r>
              <a:rPr lang="pl-PL" dirty="0"/>
              <a:t>pracodawca jest obowiązany niezwłocznie wydać pracownikowi świadectwo pracy, jeżeli nie zamierza nawiązać z nim kolejnego stosunku pracy </a:t>
            </a:r>
            <a:r>
              <a:rPr lang="pl-PL" b="1" u="sng" dirty="0"/>
              <a:t>w ciągu 7 dni od dnia rozwiązania lub wygaśnięcia poprzedniego stosunku pracy.</a:t>
            </a:r>
            <a:r>
              <a:rPr lang="pl-PL" dirty="0"/>
              <a:t> Świadectwo pracy dotyczy okresu lub okresów zatrudnienia, za które dotychczas nie wydano świadectwa pracy.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</a:t>
            </a:r>
            <a:r>
              <a:rPr lang="pl-PL" b="1" u="sng" dirty="0"/>
              <a:t>W przypadku nawiązania z tym samym pracownikiem kolejnego stosunku pracy w ciągu 7 dni od dnia rozwiązania lub wygaśnięcia poprzedniego stosunku pracy</a:t>
            </a:r>
            <a:r>
              <a:rPr lang="pl-PL" dirty="0"/>
              <a:t>, pracodawca jest obowiązany wydać pracownikowi świadectwo pracy </a:t>
            </a:r>
            <a:r>
              <a:rPr lang="pl-PL" b="1" u="sng" dirty="0"/>
              <a:t>wyłącznie na jego wniosek</a:t>
            </a:r>
            <a:r>
              <a:rPr lang="pl-PL" dirty="0"/>
              <a:t>, złożony w postaci papierowej lub elektronicznej; wniosek może być złożony w każdym czasie i dotyczyć wydania świadectwa pracy dotyczącego poprzedniego okresu zatrudnienia albo wszystkich okresów zatrudnienia, za które dotychczas nie wydano świadectwa pracy.</a:t>
            </a:r>
          </a:p>
        </p:txBody>
      </p:sp>
    </p:spTree>
    <p:extLst>
      <p:ext uri="{BB962C8B-B14F-4D97-AF65-F5344CB8AC3E}">
        <p14:creationId xmlns:p14="http://schemas.microsoft.com/office/powerpoint/2010/main" val="38982675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529C7A-AF87-443F-B145-82D8DDDEB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Obowiązek związany z fazą ustania stosunku pracy – wydanie pracownikowi świadectwa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0B1979-4EA8-4F9D-8D20-42EA2FD6A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 W świadectwie pracy należy podać informacje dotyczące </a:t>
            </a:r>
            <a:r>
              <a:rPr lang="pl-PL" b="1" u="sng" dirty="0"/>
              <a:t>okresu i rodzaju wykonywanej pracy, zajmowanych stanowisk, trybu rozwiązania albo okoliczności wygaśnięcia stosunku pracy, a także inne informacje niezbędne do ustalenia uprawnień pracowniczych i uprawnień z ubezpieczenia społecznego</a:t>
            </a:r>
            <a:r>
              <a:rPr lang="pl-PL" dirty="0"/>
              <a:t>. Ponadto w świadectwie pracy zamieszcza się </a:t>
            </a:r>
            <a:r>
              <a:rPr lang="pl-PL" b="1" u="sng" dirty="0"/>
              <a:t>wzmiankę o zajęciu wynagrodzenia </a:t>
            </a:r>
            <a:r>
              <a:rPr lang="pl-PL" dirty="0"/>
              <a:t>za pracę w myśl przepisów o postępowaniu egzekucyjnym. Na żądanie pracownika w świadectwie pracy należy podać także informację o </a:t>
            </a:r>
            <a:r>
              <a:rPr lang="pl-PL" b="1" u="sng" dirty="0"/>
              <a:t>wysokości i składnikach wynagrodzenia oraz o uzyskanych kwalifikacjach.</a:t>
            </a:r>
          </a:p>
        </p:txBody>
      </p:sp>
    </p:spTree>
    <p:extLst>
      <p:ext uri="{BB962C8B-B14F-4D97-AF65-F5344CB8AC3E}">
        <p14:creationId xmlns:p14="http://schemas.microsoft.com/office/powerpoint/2010/main" val="10022096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146A41-B6DB-4C06-951D-4409D7D2B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Obowiązek związany z fazą ustania stosunku pracy – wydanie pracownikowi świadectwa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0D0933-883C-402D-864C-50E1DCC84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 Pracownik może w ciągu </a:t>
            </a:r>
            <a:r>
              <a:rPr lang="pl-PL" b="1" u="sng" dirty="0"/>
              <a:t>7 dni</a:t>
            </a:r>
            <a:r>
              <a:rPr lang="pl-PL" dirty="0"/>
              <a:t> od otrzymania świadectwa pracy wystąpić z wnioskiem do pracodawcy o </a:t>
            </a:r>
            <a:r>
              <a:rPr lang="pl-PL" b="1" u="sng" dirty="0"/>
              <a:t>sprostowanie świadectwa</a:t>
            </a:r>
            <a:r>
              <a:rPr lang="pl-PL" dirty="0"/>
              <a:t>. W razie nieuwzględnienia wniosku pracownikowi przysługuje, w ciągu </a:t>
            </a:r>
            <a:r>
              <a:rPr lang="pl-PL" b="1" u="sng" dirty="0"/>
              <a:t>7 dni </a:t>
            </a:r>
            <a:r>
              <a:rPr lang="pl-PL" dirty="0"/>
              <a:t>od zawiadomienia o odmowie sprostowania świadectwa pracy, </a:t>
            </a:r>
            <a:r>
              <a:rPr lang="pl-PL" b="1" u="sng" dirty="0"/>
              <a:t>prawo wystąpienia z żądaniem jego sprostowania do sądu pracy.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 Jeżeli z orzeczenia sądu pracy wynika, że rozwiązanie z pracownikiem umowy o pracę bez wypowiedzenia z jego winy nastąpiło z naruszeniem przepisów o rozwiązywaniu w tym trybie umów o pracę, pracodawca jest obowiązany zamieścić w świadectwie pracy informację, że rozwiązanie umowy o pracę nastąpiło za wypowiedzeniem dokonanym przez pracodawcę. </a:t>
            </a:r>
          </a:p>
        </p:txBody>
      </p:sp>
    </p:spTree>
    <p:extLst>
      <p:ext uri="{BB962C8B-B14F-4D97-AF65-F5344CB8AC3E}">
        <p14:creationId xmlns:p14="http://schemas.microsoft.com/office/powerpoint/2010/main" val="33584078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100187-C09D-4334-BC1C-036F3FFF5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Obowiązek związany z fazą ustania stosunku pracy – wydanie pracownikowi świadectwa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C688F2-8470-4187-B0E3-F71A7A307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Pracownikowi przysługuje roszczenie o naprawienie szkody wyrządzonej przez pracodawcę wskutek niewydania w terminie lub wydania niewłaściwego świadectwa pracy.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Odszkodowanie przysługuje w wysokości wynagrodzenia za czas pozostawania bez pracy z tego powodu, nie dłuższy jednak niż 6 tygodni.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Orzeczenie o odszkodowaniu w związku z wydaniem niewłaściwego świadectwa pracy stanowi podstawę do zmiany tego świadectwa.</a:t>
            </a:r>
          </a:p>
        </p:txBody>
      </p:sp>
    </p:spTree>
    <p:extLst>
      <p:ext uri="{BB962C8B-B14F-4D97-AF65-F5344CB8AC3E}">
        <p14:creationId xmlns:p14="http://schemas.microsoft.com/office/powerpoint/2010/main" val="1103972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AA3D07-3B7A-4819-B26F-1451E2388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Obowiązki związane z fazą nawiązania stosunku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1D4E35-E439-41FD-9869-C21E5E151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Obejmują:</a:t>
            </a:r>
          </a:p>
          <a:p>
            <a:r>
              <a:rPr lang="pl-PL" dirty="0"/>
              <a:t>1) obowiązek informacyjny pracodawcy polegający na zaznajomieniu pracowników podejmujących pracę z:</a:t>
            </a:r>
          </a:p>
          <a:p>
            <a:r>
              <a:rPr lang="pl-PL" dirty="0"/>
              <a:t>a) zakresem ich obowiązków,</a:t>
            </a:r>
          </a:p>
          <a:p>
            <a:r>
              <a:rPr lang="pl-PL" dirty="0"/>
              <a:t>b) sposobem wykonywania pracy na wyznaczonych stanowiskach,</a:t>
            </a:r>
          </a:p>
          <a:p>
            <a:r>
              <a:rPr lang="pl-PL" dirty="0"/>
              <a:t>c) podstawowymi uprawnieniami</a:t>
            </a:r>
          </a:p>
          <a:p>
            <a:r>
              <a:rPr lang="pl-PL" dirty="0"/>
              <a:t>2) obowiązek szkoleniowy polegający na uprzednim przeszkoleniu pracownika w zakresie bhp przed dopuszczeniem go do pracy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9278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454792-CBFA-4A2A-8EEF-39BECB7B0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informacyjny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71F078-0426-4F2B-93F2-2CB8A3D71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 Pracodawca informuje pracownika na piśmie, nie później niż w ciągu 7 dni od dnia zawarcia umowy o pracę, o:</a:t>
            </a:r>
          </a:p>
          <a:p>
            <a:pPr algn="just"/>
            <a:r>
              <a:rPr lang="pl-PL" dirty="0"/>
              <a:t>1)  obowiązującej pracownika dobowej i tygodniowej normie czasu pracy,</a:t>
            </a:r>
          </a:p>
          <a:p>
            <a:pPr algn="just"/>
            <a:r>
              <a:rPr lang="pl-PL" dirty="0"/>
              <a:t>2)  częstotliwości wypłat wynagrodzenia za pracę,</a:t>
            </a:r>
          </a:p>
          <a:p>
            <a:pPr algn="just"/>
            <a:r>
              <a:rPr lang="pl-PL" dirty="0"/>
              <a:t>3)  wymiarze przysługującego pracownikowi urlopu wypoczynkowego,</a:t>
            </a:r>
          </a:p>
          <a:p>
            <a:pPr algn="just"/>
            <a:r>
              <a:rPr lang="pl-PL" dirty="0"/>
              <a:t>4)  obowiązującej pracownika długości okresu wypowiedzenia umowy o pracę,</a:t>
            </a:r>
          </a:p>
          <a:p>
            <a:pPr algn="just"/>
            <a:r>
              <a:rPr lang="pl-PL" dirty="0"/>
              <a:t>5)  układzie zbiorowym pracy, którym pracownik jest objęty,</a:t>
            </a:r>
          </a:p>
          <a:p>
            <a:pPr marL="0" indent="0" algn="just">
              <a:buNone/>
            </a:pPr>
            <a:r>
              <a:rPr lang="pl-PL" dirty="0"/>
              <a:t>a jeżeli pracodawca nie ma obowiązku ustalenia regulaminu pracy - dodatkowo o porze nocnej, miejscu, terminie i czasie wypłaty wynagrodzenia oraz przyjętym sposobie potwierdzania przez pracowników przybycia i obecności w pracy oraz usprawiedliwiania nieobecności w pracy (art. 29 §3 </a:t>
            </a:r>
            <a:r>
              <a:rPr lang="pl-PL" dirty="0" err="1"/>
              <a:t>k.p</a:t>
            </a:r>
            <a:r>
              <a:rPr lang="pl-PL" dirty="0">
                <a:latin typeface="Century Gothic" panose="020B0502020202020204" pitchFamily="34" charset="0"/>
              </a:rPr>
              <a:t>.)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>
                <a:latin typeface="Century Gothic" panose="020B0502020202020204" pitchFamily="34" charset="0"/>
              </a:rPr>
              <a:t> </a:t>
            </a:r>
            <a:r>
              <a:rPr lang="pl-PL" dirty="0"/>
              <a:t>Pracodawca jest ponadto obowiązany zapoznać pracownika z treścią regulaminu pracy przed rozpoczęciem przez niego pracy</a:t>
            </a:r>
            <a:endParaRPr lang="pl-PL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590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71E4D8-DB28-41EB-8BBB-99D9923E2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Obowiązki związane z fazą trwania stosunku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9164C6-26E7-423D-80FA-35753FFA3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Obejmują:</a:t>
            </a:r>
          </a:p>
          <a:p>
            <a:pPr>
              <a:buFontTx/>
              <a:buChar char="-"/>
            </a:pPr>
            <a:r>
              <a:rPr lang="pl-PL" dirty="0"/>
              <a:t>Obowiązek należytego organizowania pracy,</a:t>
            </a:r>
          </a:p>
          <a:p>
            <a:pPr>
              <a:buFontTx/>
              <a:buChar char="-"/>
            </a:pPr>
            <a:r>
              <a:rPr lang="pl-PL" dirty="0"/>
              <a:t>Obowiązek zapewnienia bezpiecznych i higienicznych warunków pracy,</a:t>
            </a:r>
          </a:p>
          <a:p>
            <a:pPr>
              <a:buFontTx/>
              <a:buChar char="-"/>
            </a:pPr>
            <a:r>
              <a:rPr lang="pl-PL" dirty="0"/>
              <a:t>Obowiązek prawidłowej i terminowej wypłaty wynagrodzenia,</a:t>
            </a:r>
          </a:p>
          <a:p>
            <a:pPr>
              <a:buFontTx/>
              <a:buChar char="-"/>
            </a:pPr>
            <a:r>
              <a:rPr lang="pl-PL" dirty="0"/>
              <a:t>Obowiązek ułatwiania pracownikom podnoszenia kwalifikacji zawodowych,</a:t>
            </a:r>
          </a:p>
          <a:p>
            <a:pPr>
              <a:buFontTx/>
              <a:buChar char="-"/>
            </a:pPr>
            <a:r>
              <a:rPr lang="pl-PL" dirty="0"/>
              <a:t>Obowiązek zaspokajania socjalnych potrzeb pracowników,</a:t>
            </a:r>
          </a:p>
          <a:p>
            <a:pPr>
              <a:buFontTx/>
              <a:buChar char="-"/>
            </a:pPr>
            <a:r>
              <a:rPr lang="pl-PL" dirty="0"/>
              <a:t>Obowiązek stosowania obiektywnych i sprawiedliwych kryteriów oceny pracowników oraz wyników ich pracy,</a:t>
            </a:r>
          </a:p>
          <a:p>
            <a:pPr>
              <a:buFontTx/>
              <a:buChar char="-"/>
            </a:pPr>
            <a:r>
              <a:rPr lang="pl-PL" dirty="0"/>
              <a:t>Obowiązek prowadzenia i przechowywania dokumentacji w sprawach związanych ze stosunkiem pracy oraz akt osobowych pracowników,</a:t>
            </a:r>
          </a:p>
          <a:p>
            <a:pPr>
              <a:buFontTx/>
              <a:buChar char="-"/>
            </a:pPr>
            <a:r>
              <a:rPr lang="pl-PL" dirty="0"/>
              <a:t>Obowiązek poszanowania dóbr osobistych pracownika i przeciwdziałania dyskryminacji w zatrudnieniu,</a:t>
            </a:r>
          </a:p>
          <a:p>
            <a:pPr>
              <a:buFontTx/>
              <a:buChar char="-"/>
            </a:pPr>
            <a:r>
              <a:rPr lang="pl-PL" dirty="0"/>
              <a:t>Obowiązek wpływania na kształtowanie z zakładzie pracy zasad współżycia społecznego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0541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98FE5C-0E8C-4FF1-8A64-784DCE853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należytego organizowania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FD6970-B4C0-4AD3-8E03-08DCCD733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4775" indent="0" algn="just">
              <a:buClr>
                <a:srgbClr val="0E594D"/>
              </a:buClr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Obowiązek ten obejmuje powinność: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- organizowania pracy w sposób zapewniający pełne wykorzystanie czasu pracy, jak również osiąganie przez pracowników, przy wykorzystaniu ich uzdolnień i kwalifikacji, wysokiej wydajności i należytej jakości pracy </a:t>
            </a:r>
            <a:br>
              <a:rPr lang="pl-PL" altLang="pl-PL" sz="2400" dirty="0"/>
            </a:br>
            <a:r>
              <a:rPr lang="pl-PL" altLang="pl-PL" sz="2400" dirty="0"/>
              <a:t>(art. 94 pkt 2 </a:t>
            </a:r>
            <a:r>
              <a:rPr lang="pl-PL" altLang="pl-PL" sz="2400" dirty="0" err="1"/>
              <a:t>k.p</a:t>
            </a:r>
            <a:r>
              <a:rPr lang="pl-PL" altLang="pl-PL" sz="2400" dirty="0"/>
              <a:t>.),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- stworzenia pracownikom podejmującym zatrudnienie po ukończeniu szkoły zawodowej lub wyższej warunków sprzyjających przystosowaniu się do należytego wykonywania pracy (art. 94 pkt 7 </a:t>
            </a:r>
            <a:r>
              <a:rPr lang="pl-PL" altLang="pl-PL" sz="2400" dirty="0" err="1"/>
              <a:t>k.p</a:t>
            </a:r>
            <a:r>
              <a:rPr lang="pl-PL" altLang="pl-PL" sz="2400" dirty="0"/>
              <a:t>.),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- organizowania prac monotonnych oraz prac w ustalonym z góry tempie w sposób zapewniający zmniejszenie ich uciążliwości (art. 94 pkt 2a </a:t>
            </a:r>
            <a:r>
              <a:rPr lang="pl-PL" altLang="pl-PL" sz="2400" dirty="0" err="1"/>
              <a:t>k.p</a:t>
            </a:r>
            <a:r>
              <a:rPr lang="pl-PL" altLang="pl-PL" sz="2400" dirty="0"/>
              <a:t>.)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0355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31E6ED-5E62-42D7-9D28-615DDD9B7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zapewnienia bezpiecznych i higienicznych warunków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AB0A04-F3C6-476C-BC55-A5E4E5718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Pracodawca jest obowiązany chronić zdrowie i życie pracowników przez zapewnienie bezpiecznych i higienicznych warunków pracy przy odpowiednim zastosowaniu osiągnięć nauki i techniki. (art. 207 </a:t>
            </a:r>
            <a:r>
              <a:rPr lang="pl-PL" altLang="pl-PL" dirty="0">
                <a:latin typeface="Segoe UI" panose="020B0502040204020203" pitchFamily="34" charset="0"/>
                <a:cs typeface="Segoe UI" panose="020B0502040204020203" pitchFamily="34" charset="0"/>
              </a:rPr>
              <a:t>§</a:t>
            </a:r>
            <a:r>
              <a:rPr lang="pl-PL" altLang="pl-PL" dirty="0">
                <a:cs typeface="Segoe UI" panose="020B0502040204020203" pitchFamily="34" charset="0"/>
              </a:rPr>
              <a:t> 2 </a:t>
            </a:r>
            <a:r>
              <a:rPr lang="pl-PL" altLang="pl-PL" dirty="0" err="1">
                <a:cs typeface="Segoe UI" panose="020B0502040204020203" pitchFamily="34" charset="0"/>
              </a:rPr>
              <a:t>k.p</a:t>
            </a:r>
            <a:r>
              <a:rPr lang="pl-PL" altLang="pl-PL" dirty="0">
                <a:cs typeface="Segoe UI" panose="020B0502040204020203" pitchFamily="34" charset="0"/>
              </a:rPr>
              <a:t>.)</a:t>
            </a:r>
          </a:p>
          <a:p>
            <a:pPr marL="428625" indent="-323850" algn="just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>
                <a:cs typeface="Segoe UI" panose="020B0502040204020203" pitchFamily="34" charset="0"/>
              </a:rPr>
              <a:t>Powyższy obowiązek ma bezwzględny charakter - jego realizacja nie jest uzależniona od możliwości finansowych i organizacyjnych pracodawcy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2469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5B4D4B-51F7-48DA-9D02-E13C11A7D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prawidłowej i terminowej wypłaty wynagrodzenia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D97EFE-7CF0-4E13-A84A-E7762D2DB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4775" indent="0" algn="just">
              <a:buClr>
                <a:srgbClr val="0E594D"/>
              </a:buClr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Na wskazany obowiązek składają się: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dirty="0"/>
              <a:t>-</a:t>
            </a:r>
            <a:r>
              <a:rPr lang="pl-PL" altLang="pl-PL" sz="2400" dirty="0"/>
              <a:t> reguły określające porządek wypłaty wynagrodzenia (wskazanie minimalnych okresów, za które ma nastąpić wypłata, ustalenie stałych terminów, miejsca i czasu wypłaty),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- prawo pracownika wglądu do dokumentów płacowych w celu weryfikacji wyliczeń pracodawcy stanowiących podstawę ustalenia wysokości płacy,</a:t>
            </a:r>
          </a:p>
          <a:p>
            <a:pPr marL="431800" indent="-320675" algn="just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- obowiązek wypłaty wynagrodzenia w formie pieniężnej (częściowe jego spełnienie w innej formie jest dopuszczalne pod warunkiem, że przewidują to ustawowe przepisy prawa pracy lub układ zbiorowy pracy),</a:t>
            </a:r>
          </a:p>
          <a:p>
            <a:pPr marL="454025" indent="-342900" algn="just">
              <a:buClrTx/>
              <a:buSzPct val="45000"/>
              <a:buFontTx/>
              <a:buChar char="-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obowiązek wypłaty wynagrodzenia na wskazany przez pracownika rachunek płatniczy, chyba że pracownik złożył w postaci papierowej lub elektronicznej wniosek o wypłatę wynagrodzenia do rak własnych</a:t>
            </a:r>
          </a:p>
          <a:p>
            <a:pPr marL="454025" indent="-342900" algn="just">
              <a:buClrTx/>
              <a:buSzPct val="45000"/>
              <a:buFontTx/>
              <a:buChar char="-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pl-PL" altLang="pl-PL" sz="2400" dirty="0"/>
              <a:t>-  ustalenie dopuszczalnych potraceń z wynagrodzenia za pracę oraz zasad ich dokonywania.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9666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122</TotalTime>
  <Words>2592</Words>
  <Application>Microsoft Office PowerPoint</Application>
  <PresentationFormat>Panoramiczny</PresentationFormat>
  <Paragraphs>171</Paragraphs>
  <Slides>35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43" baseType="lpstr">
      <vt:lpstr>Arial</vt:lpstr>
      <vt:lpstr>Century Gothic</vt:lpstr>
      <vt:lpstr>Segoe UI</vt:lpstr>
      <vt:lpstr>Tw Cen MT</vt:lpstr>
      <vt:lpstr>Tw Cen MT Condensed</vt:lpstr>
      <vt:lpstr>Wingdings</vt:lpstr>
      <vt:lpstr>Wingdings 3</vt:lpstr>
      <vt:lpstr>Integralny</vt:lpstr>
      <vt:lpstr>Obowiązki pracodawcy</vt:lpstr>
      <vt:lpstr>Pojęcie obowiązków pracodawcy</vt:lpstr>
      <vt:lpstr>Podział obowiązków pracodawcy</vt:lpstr>
      <vt:lpstr>Obowiązki związane z fazą nawiązania stosunku pracy</vt:lpstr>
      <vt:lpstr>Obowiązek informacyjny</vt:lpstr>
      <vt:lpstr>Obowiązki związane z fazą trwania stosunku pracy</vt:lpstr>
      <vt:lpstr>Obowiązek należytego organizowania pracy</vt:lpstr>
      <vt:lpstr>Obowiązek zapewnienia bezpiecznych i higienicznych warunków pracy</vt:lpstr>
      <vt:lpstr>Obowiązek prawidłowej i terminowej wypłaty wynagrodzenia</vt:lpstr>
      <vt:lpstr>Obowiązek ułatwiania pracownikom podnoszenia kwalifikacji zawodowych</vt:lpstr>
      <vt:lpstr>Obowiązek ułatwiania pracownikom podnoszenia kwalifikacji zawodowych</vt:lpstr>
      <vt:lpstr>Obowiązek ułatwiania pracownikom podnoszenia kwalifikacji zawodowych</vt:lpstr>
      <vt:lpstr>Obowiązek ułatwiania pracownikom podnoszenia kwalifikacji zawodowych</vt:lpstr>
      <vt:lpstr>Obowiązek ułatwiania pracownikom podnoszenia kwalifikacji zawodowych</vt:lpstr>
      <vt:lpstr>Obowiązek zaspokajania socjalnych potrzeb pracowników</vt:lpstr>
      <vt:lpstr>Obowiązek stosowania obiektywnych i sprawiedliwych kryteriów oceny pracowników oraz wyników ich pracy</vt:lpstr>
      <vt:lpstr>Obowiązek prowadzenia i przechowywania dokumentacji pracowniczej</vt:lpstr>
      <vt:lpstr>Obowiązek prowadzenia i przechowywania dokumentacji pracowniczej</vt:lpstr>
      <vt:lpstr>Obowiązek prowadzenia i przechowywania dokumentacji pracowniczej</vt:lpstr>
      <vt:lpstr>Obowiązek prowadzenia i przechowywania dokumentacji pracowniczej</vt:lpstr>
      <vt:lpstr>Obowiązek prowadzenia i przechowywania dokumentacji pracowniczej</vt:lpstr>
      <vt:lpstr>Obowiązek prowadzenia i przechowywania dokumentacji pracowniczej- nowy stan prawny</vt:lpstr>
      <vt:lpstr>Obowiązek prowadzenia i przechowywania dokumentacji pracowniczej</vt:lpstr>
      <vt:lpstr>Obowiązek prowadzenia i przechowywania dokumentacji pracowniczej</vt:lpstr>
      <vt:lpstr>Obowiązek prowadzenia i przechowywania dokumentacji pracowniczej</vt:lpstr>
      <vt:lpstr>Obowiązek prowadzenia i przechowywania dokumentacji pracowniczej</vt:lpstr>
      <vt:lpstr>Obowiązek prowadzenia i przechowywania dokumentacji pracowniczej</vt:lpstr>
      <vt:lpstr>Obowiązek prowadzenia i przechowywania dokumentacji pracowniczej</vt:lpstr>
      <vt:lpstr>Obowiązek prowadzenia i przechowywania dokumentacji pracowniczej</vt:lpstr>
      <vt:lpstr>Obowiązek prowadzenia i przechowywania dokumentacji pracowniczej</vt:lpstr>
      <vt:lpstr>Obowiązek wpływania na kształtowanie w zakładzie pracy zasad współżycia społecznego</vt:lpstr>
      <vt:lpstr>Obowiązek związany z fazą ustania stosunku pracy – wydanie pracownikowi świadectwa pracy</vt:lpstr>
      <vt:lpstr>Obowiązek związany z fazą ustania stosunku pracy – wydanie pracownikowi świadectwa pracy</vt:lpstr>
      <vt:lpstr>Obowiązek związany z fazą ustania stosunku pracy – wydanie pracownikowi świadectwa pracy</vt:lpstr>
      <vt:lpstr>Obowiązek związany z fazą ustania stosunku pracy – wydanie pracownikowi świadectwa pracy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Obowiązki pracodawcy</dc:title>
  <dc:creator>Sabina Pochopien</dc:creator>
  <cp:lastModifiedBy>Sabina Pochopien</cp:lastModifiedBy>
  <cp:revision>16</cp:revision>
  <dcterms:created xsi:type="dcterms:W3CDTF">2019-03-10T12:34:59Z</dcterms:created>
  <dcterms:modified xsi:type="dcterms:W3CDTF">2019-03-13T17:19:23Z</dcterms:modified>
</cp:coreProperties>
</file>