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91" r:id="rId2"/>
    <p:sldId id="292" r:id="rId3"/>
    <p:sldId id="293" r:id="rId4"/>
    <p:sldId id="294" r:id="rId5"/>
    <p:sldId id="295" r:id="rId6"/>
    <p:sldId id="296" r:id="rId7"/>
    <p:sldId id="297" r:id="rId8"/>
    <p:sldId id="298" r:id="rId9"/>
    <p:sldId id="269" r:id="rId10"/>
    <p:sldId id="270" r:id="rId11"/>
    <p:sldId id="271" r:id="rId12"/>
    <p:sldId id="272" r:id="rId13"/>
    <p:sldId id="273" r:id="rId14"/>
    <p:sldId id="274" r:id="rId15"/>
    <p:sldId id="287" r:id="rId16"/>
    <p:sldId id="299" r:id="rId17"/>
    <p:sldId id="275" r:id="rId18"/>
    <p:sldId id="300" r:id="rId19"/>
    <p:sldId id="301" r:id="rId20"/>
    <p:sldId id="302" r:id="rId21"/>
    <p:sldId id="303" r:id="rId22"/>
    <p:sldId id="304" r:id="rId23"/>
    <p:sldId id="305" r:id="rId24"/>
    <p:sldId id="306" r:id="rId25"/>
    <p:sldId id="279" r:id="rId26"/>
    <p:sldId id="280" r:id="rId27"/>
    <p:sldId id="281" r:id="rId28"/>
    <p:sldId id="289" r:id="rId29"/>
    <p:sldId id="307" r:id="rId30"/>
    <p:sldId id="276" r:id="rId31"/>
    <p:sldId id="308" r:id="rId32"/>
    <p:sldId id="277" r:id="rId33"/>
    <p:sldId id="278" r:id="rId34"/>
    <p:sldId id="282" r:id="rId35"/>
    <p:sldId id="283" r:id="rId36"/>
    <p:sldId id="309" r:id="rId37"/>
    <p:sldId id="286"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pl-PL"/>
              <a:t>Kliknij, aby edytować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3/6/2019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pl-PL"/>
              <a:t>Kliknij, aby edytować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7" name="Date Placeholder 6"/>
          <p:cNvSpPr>
            <a:spLocks noGrp="1"/>
          </p:cNvSpPr>
          <p:nvPr>
            <p:ph type="dt" sz="half" idx="10"/>
          </p:nvPr>
        </p:nvSpPr>
        <p:spPr/>
        <p:txBody>
          <a:bodyPr/>
          <a:lstStyle/>
          <a:p>
            <a:fld id="{1160EA64-D806-43AC-9DF2-F8C432F32B4C}" type="datetimeFigureOut">
              <a:rPr lang="en-US" dirty="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3/6/2019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583436" y="3143250"/>
            <a:ext cx="4270248" cy="259677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7" name="Date Placeholder 6"/>
          <p:cNvSpPr>
            <a:spLocks noGrp="1"/>
          </p:cNvSpPr>
          <p:nvPr>
            <p:ph type="dt" sz="half" idx="10"/>
          </p:nvPr>
        </p:nvSpPr>
        <p:spPr/>
        <p:txBody>
          <a:bodyPr/>
          <a:lstStyle/>
          <a:p>
            <a:fld id="{4F7D4976-E339-4826-83B7-FBD03F55ECF8}" type="datetimeFigureOut">
              <a:rPr lang="en-US" dirty="0"/>
              <a:t>3/6/2019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pl-PL"/>
              <a:t>Kliknij, aby edytować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3/6/2019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3/6/2019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pl-PL"/>
              <a:t>Kliknij, aby edytować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9" name="Date Placeholder 8"/>
          <p:cNvSpPr>
            <a:spLocks noGrp="1"/>
          </p:cNvSpPr>
          <p:nvPr>
            <p:ph type="dt" sz="half" idx="10"/>
          </p:nvPr>
        </p:nvSpPr>
        <p:spPr/>
        <p:txBody>
          <a:bodyPr/>
          <a:lstStyle/>
          <a:p>
            <a:fld id="{D1BE4249-C0D0-4B06-8692-E8BB871AF643}" type="datetimeFigureOut">
              <a:rPr lang="en-US" dirty="0"/>
              <a:t>3/6/2019</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pl-PL"/>
              <a:t>Kliknij, aby edytować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3/6/2019</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3/6/2019</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2A5C97-FAAC-4B02-81A1-F419A97AB55B}"/>
              </a:ext>
            </a:extLst>
          </p:cNvPr>
          <p:cNvSpPr>
            <a:spLocks noGrp="1"/>
          </p:cNvSpPr>
          <p:nvPr>
            <p:ph type="ctrTitle"/>
          </p:nvPr>
        </p:nvSpPr>
        <p:spPr/>
        <p:txBody>
          <a:bodyPr>
            <a:normAutofit fontScale="90000"/>
          </a:bodyPr>
          <a:lstStyle/>
          <a:p>
            <a:r>
              <a:rPr lang="pl-PL" dirty="0"/>
              <a:t>Odpowiedzialność w razie niewykonania obowiązków pracowniczych</a:t>
            </a:r>
          </a:p>
        </p:txBody>
      </p:sp>
      <p:sp>
        <p:nvSpPr>
          <p:cNvPr id="3" name="Podtytuł 2">
            <a:extLst>
              <a:ext uri="{FF2B5EF4-FFF2-40B4-BE49-F238E27FC236}">
                <a16:creationId xmlns:a16="http://schemas.microsoft.com/office/drawing/2014/main" id="{F66FEF57-6310-4B86-8C2A-A11C85F3181E}"/>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640741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C64BF7B-8381-4729-9915-E79A1B9EBE16}"/>
              </a:ext>
            </a:extLst>
          </p:cNvPr>
          <p:cNvSpPr>
            <a:spLocks noGrp="1"/>
          </p:cNvSpPr>
          <p:nvPr>
            <p:ph type="title"/>
          </p:nvPr>
        </p:nvSpPr>
        <p:spPr/>
        <p:txBody>
          <a:bodyPr/>
          <a:lstStyle/>
          <a:p>
            <a:r>
              <a:rPr lang="pl-PL" dirty="0"/>
              <a:t>Odpowiedzialność porządkowa</a:t>
            </a:r>
          </a:p>
        </p:txBody>
      </p:sp>
      <p:sp>
        <p:nvSpPr>
          <p:cNvPr id="3" name="Symbol zastępczy zawartości 2">
            <a:extLst>
              <a:ext uri="{FF2B5EF4-FFF2-40B4-BE49-F238E27FC236}">
                <a16:creationId xmlns:a16="http://schemas.microsoft.com/office/drawing/2014/main" id="{AD7E1432-7747-4D1C-845B-698EA1B6CD8B}"/>
              </a:ext>
            </a:extLst>
          </p:cNvPr>
          <p:cNvSpPr>
            <a:spLocks noGrp="1"/>
          </p:cNvSpPr>
          <p:nvPr>
            <p:ph idx="1"/>
          </p:nvPr>
        </p:nvSpPr>
        <p:spPr/>
        <p:txBody>
          <a:bodyPr>
            <a:normAutofit/>
          </a:bodyPr>
          <a:lstStyle/>
          <a:p>
            <a:pPr algn="just"/>
            <a:r>
              <a:rPr lang="pl-PL" dirty="0"/>
              <a:t>Istota odpowiedzialności porządkowej polega na stosowaniu wobec  pracownika sankcji typu represyjnego tj. kar za nieprzestrzeganie   ustalonej organizacji i porządku w procesie pracy, przepisów bhp,  przepisów przeciwpożarowych a także przyjętego sposobu  potwierdzania przybycia i obecności w pracy oraz  usprawiedliwiania nieobecności (art. 108 </a:t>
            </a:r>
            <a:r>
              <a:rPr lang="pl-PL" dirty="0" err="1"/>
              <a:t>k.p</a:t>
            </a:r>
            <a:r>
              <a:rPr lang="pl-PL" dirty="0"/>
              <a:t>.).</a:t>
            </a:r>
          </a:p>
          <a:p>
            <a:pPr algn="just"/>
            <a:r>
              <a:rPr lang="pl-PL" dirty="0"/>
              <a:t>Przesłankami tej odpowiedzialności są : bezprawne naruszenie  obowiązku porządkowego oraz wina.</a:t>
            </a:r>
          </a:p>
          <a:p>
            <a:pPr marL="0" indent="0">
              <a:buNone/>
            </a:pPr>
            <a:endParaRPr lang="pl-PL" dirty="0"/>
          </a:p>
        </p:txBody>
      </p:sp>
    </p:spTree>
    <p:extLst>
      <p:ext uri="{BB962C8B-B14F-4D97-AF65-F5344CB8AC3E}">
        <p14:creationId xmlns:p14="http://schemas.microsoft.com/office/powerpoint/2010/main" val="1609064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B2A7B7-D79C-4BB5-B8B7-3A18FC112178}"/>
              </a:ext>
            </a:extLst>
          </p:cNvPr>
          <p:cNvSpPr>
            <a:spLocks noGrp="1"/>
          </p:cNvSpPr>
          <p:nvPr>
            <p:ph type="title"/>
          </p:nvPr>
        </p:nvSpPr>
        <p:spPr/>
        <p:txBody>
          <a:bodyPr/>
          <a:lstStyle/>
          <a:p>
            <a:r>
              <a:rPr lang="pl-PL" dirty="0"/>
              <a:t>Odpowiedzialność porządkowa</a:t>
            </a:r>
          </a:p>
        </p:txBody>
      </p:sp>
      <p:sp>
        <p:nvSpPr>
          <p:cNvPr id="3" name="Symbol zastępczy zawartości 2">
            <a:extLst>
              <a:ext uri="{FF2B5EF4-FFF2-40B4-BE49-F238E27FC236}">
                <a16:creationId xmlns:a16="http://schemas.microsoft.com/office/drawing/2014/main" id="{E22B1DB0-B6EA-4163-9E4F-2DEDF86FE6A6}"/>
              </a:ext>
            </a:extLst>
          </p:cNvPr>
          <p:cNvSpPr>
            <a:spLocks noGrp="1"/>
          </p:cNvSpPr>
          <p:nvPr>
            <p:ph idx="1"/>
          </p:nvPr>
        </p:nvSpPr>
        <p:spPr/>
        <p:txBody>
          <a:bodyPr/>
          <a:lstStyle/>
          <a:p>
            <a:pPr marL="0" indent="0" algn="just">
              <a:buNone/>
            </a:pPr>
            <a:r>
              <a:rPr lang="pl-PL" dirty="0"/>
              <a:t>Za naruszenie obowiązków porządkowych może być zastosowana  kara </a:t>
            </a:r>
            <a:r>
              <a:rPr lang="pl-PL" b="1" u="sng" dirty="0"/>
              <a:t>upomnienia, nagany</a:t>
            </a:r>
            <a:r>
              <a:rPr lang="pl-PL" b="1" dirty="0"/>
              <a:t> </a:t>
            </a:r>
            <a:r>
              <a:rPr lang="pl-PL" dirty="0"/>
              <a:t>(każde przewinienie) oraz </a:t>
            </a:r>
            <a:r>
              <a:rPr lang="pl-PL" b="1" u="sng" dirty="0"/>
              <a:t>kara pieniężna</a:t>
            </a:r>
            <a:r>
              <a:rPr lang="pl-PL" b="1" dirty="0"/>
              <a:t> </a:t>
            </a:r>
            <a:r>
              <a:rPr lang="pl-PL" dirty="0"/>
              <a:t>(za nieprzestrzeganie przepisów bhp lub przepisów  przeciwpożarowych, opuszczenie pracy bez usprawiedliwienia,  stawienie się do pracy w stanie nietrzeźwości lub spożywanie  alkoholu w pracy).</a:t>
            </a:r>
          </a:p>
          <a:p>
            <a:pPr marL="0" indent="0">
              <a:buNone/>
            </a:pPr>
            <a:endParaRPr lang="pl-PL" dirty="0"/>
          </a:p>
        </p:txBody>
      </p:sp>
    </p:spTree>
    <p:extLst>
      <p:ext uri="{BB962C8B-B14F-4D97-AF65-F5344CB8AC3E}">
        <p14:creationId xmlns:p14="http://schemas.microsoft.com/office/powerpoint/2010/main" val="1644884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BDEBE3-FDDA-4AF4-B93D-8DCC85B1D3AA}"/>
              </a:ext>
            </a:extLst>
          </p:cNvPr>
          <p:cNvSpPr>
            <a:spLocks noGrp="1"/>
          </p:cNvSpPr>
          <p:nvPr>
            <p:ph type="title"/>
          </p:nvPr>
        </p:nvSpPr>
        <p:spPr/>
        <p:txBody>
          <a:bodyPr/>
          <a:lstStyle/>
          <a:p>
            <a:r>
              <a:rPr lang="pl-PL" dirty="0"/>
              <a:t>Tryb nakładania kar porządkowych</a:t>
            </a:r>
          </a:p>
        </p:txBody>
      </p:sp>
      <p:sp>
        <p:nvSpPr>
          <p:cNvPr id="3" name="Symbol zastępczy zawartości 2">
            <a:extLst>
              <a:ext uri="{FF2B5EF4-FFF2-40B4-BE49-F238E27FC236}">
                <a16:creationId xmlns:a16="http://schemas.microsoft.com/office/drawing/2014/main" id="{24D488A0-01C3-4C86-9866-E9F56A979E84}"/>
              </a:ext>
            </a:extLst>
          </p:cNvPr>
          <p:cNvSpPr>
            <a:spLocks noGrp="1"/>
          </p:cNvSpPr>
          <p:nvPr>
            <p:ph idx="1"/>
          </p:nvPr>
        </p:nvSpPr>
        <p:spPr/>
        <p:txBody>
          <a:bodyPr>
            <a:normAutofit fontScale="92500" lnSpcReduction="10000"/>
          </a:bodyPr>
          <a:lstStyle/>
          <a:p>
            <a:pPr algn="just"/>
            <a:r>
              <a:rPr lang="pl-PL" dirty="0"/>
              <a:t>Kara nie może być zastosowana po upływie </a:t>
            </a:r>
            <a:r>
              <a:rPr lang="pl-PL" b="1" dirty="0"/>
              <a:t>2 tygodni </a:t>
            </a:r>
            <a:r>
              <a:rPr lang="pl-PL" dirty="0"/>
              <a:t>od powzięcia  wiadomości o naruszeniu obowiązku porządkowego i po upływie </a:t>
            </a:r>
            <a:r>
              <a:rPr lang="pl-PL" b="1" dirty="0"/>
              <a:t>3  miesięcy </a:t>
            </a:r>
            <a:r>
              <a:rPr lang="pl-PL" dirty="0"/>
              <a:t>od dopuszczenia się naruszenia.</a:t>
            </a:r>
          </a:p>
          <a:p>
            <a:pPr lvl="1" algn="just"/>
            <a:endParaRPr lang="pl-PL" dirty="0"/>
          </a:p>
          <a:p>
            <a:pPr algn="just"/>
            <a:r>
              <a:rPr lang="pl-PL" dirty="0"/>
              <a:t>Przed nałożeniem kary porządkowej pracodawca jest zobligowany  wysłuchać pracownika. </a:t>
            </a:r>
          </a:p>
          <a:p>
            <a:pPr marL="228600" lvl="1" indent="0" algn="just">
              <a:buNone/>
            </a:pPr>
            <a:endParaRPr lang="pl-PL" dirty="0"/>
          </a:p>
          <a:p>
            <a:pPr algn="just"/>
            <a:r>
              <a:rPr lang="pl-PL" dirty="0"/>
              <a:t>O zastosowanej karze porządkowej pracodawca zawiadamia  pracownika na piśmie, wskazując rodzaj naruszenia obowiązków  pracowniczych oraz jego datę a także informuje o prawie  wniesienia sprzeciwu i terminie jego wniesienia.</a:t>
            </a:r>
          </a:p>
          <a:p>
            <a:endParaRPr lang="pl-PL" dirty="0"/>
          </a:p>
        </p:txBody>
      </p:sp>
    </p:spTree>
    <p:extLst>
      <p:ext uri="{BB962C8B-B14F-4D97-AF65-F5344CB8AC3E}">
        <p14:creationId xmlns:p14="http://schemas.microsoft.com/office/powerpoint/2010/main" val="949223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EB7A11-B501-4B1E-9908-176CBDA860D8}"/>
              </a:ext>
            </a:extLst>
          </p:cNvPr>
          <p:cNvSpPr>
            <a:spLocks noGrp="1"/>
          </p:cNvSpPr>
          <p:nvPr>
            <p:ph type="title"/>
          </p:nvPr>
        </p:nvSpPr>
        <p:spPr/>
        <p:txBody>
          <a:bodyPr/>
          <a:lstStyle/>
          <a:p>
            <a:r>
              <a:rPr lang="pl-PL" dirty="0"/>
              <a:t>Tryb weryfikacji kar porządkowych</a:t>
            </a:r>
          </a:p>
        </p:txBody>
      </p:sp>
      <p:sp>
        <p:nvSpPr>
          <p:cNvPr id="3" name="Symbol zastępczy zawartości 2">
            <a:extLst>
              <a:ext uri="{FF2B5EF4-FFF2-40B4-BE49-F238E27FC236}">
                <a16:creationId xmlns:a16="http://schemas.microsoft.com/office/drawing/2014/main" id="{3CE17FEB-8C40-44E9-9F50-715E0136832F}"/>
              </a:ext>
            </a:extLst>
          </p:cNvPr>
          <p:cNvSpPr>
            <a:spLocks noGrp="1"/>
          </p:cNvSpPr>
          <p:nvPr>
            <p:ph idx="1"/>
          </p:nvPr>
        </p:nvSpPr>
        <p:spPr/>
        <p:txBody>
          <a:bodyPr>
            <a:normAutofit fontScale="92500" lnSpcReduction="10000"/>
          </a:bodyPr>
          <a:lstStyle/>
          <a:p>
            <a:pPr algn="just"/>
            <a:r>
              <a:rPr lang="pl-PL" dirty="0"/>
              <a:t>Jeżeli zastosowanie kary porządkowej nastąpiło z naruszeniem  przepisów prawa, pracownik może w terminie </a:t>
            </a:r>
            <a:r>
              <a:rPr lang="pl-PL" b="1" u="sng" dirty="0"/>
              <a:t>7 dni </a:t>
            </a:r>
            <a:r>
              <a:rPr lang="pl-PL" dirty="0"/>
              <a:t>od dnia  zawiadomienia go o ukaraniu wnieść sprzeciw.</a:t>
            </a:r>
          </a:p>
          <a:p>
            <a:pPr lvl="1" algn="just"/>
            <a:endParaRPr lang="pl-PL" dirty="0"/>
          </a:p>
          <a:p>
            <a:pPr algn="just"/>
            <a:r>
              <a:rPr lang="pl-PL" dirty="0"/>
              <a:t>Sprzeciw rozpatruje pracodawca po rozpatrzeniu stanowiska  reprezentującej pracownika zakładowej organizacji związkowej.  Nieodrzucenie sprzeciwu w ciągu </a:t>
            </a:r>
            <a:r>
              <a:rPr lang="pl-PL" b="1" u="sng" dirty="0"/>
              <a:t>14 dni </a:t>
            </a:r>
            <a:r>
              <a:rPr lang="pl-PL" dirty="0"/>
              <a:t>od jego wniesienia jest  równoznaczne z jego uwzględnieniem.</a:t>
            </a:r>
          </a:p>
          <a:p>
            <a:pPr lvl="1" algn="just"/>
            <a:endParaRPr lang="pl-PL" dirty="0"/>
          </a:p>
          <a:p>
            <a:pPr algn="just"/>
            <a:r>
              <a:rPr lang="pl-PL" dirty="0"/>
              <a:t>Pracownik, który wniósł sprzeciw, może w ciągu </a:t>
            </a:r>
            <a:r>
              <a:rPr lang="pl-PL" b="1" u="sng" dirty="0"/>
              <a:t>14 dni </a:t>
            </a:r>
            <a:r>
              <a:rPr lang="pl-PL" dirty="0"/>
              <a:t>od dnia  zawiadomienia o jego odrzuceniu może wystąpić do sądu pracy o  uchylenie zastosowanej kary.</a:t>
            </a:r>
          </a:p>
          <a:p>
            <a:pPr marL="0" indent="0">
              <a:buNone/>
            </a:pPr>
            <a:endParaRPr lang="pl-PL" dirty="0"/>
          </a:p>
        </p:txBody>
      </p:sp>
    </p:spTree>
    <p:extLst>
      <p:ext uri="{BB962C8B-B14F-4D97-AF65-F5344CB8AC3E}">
        <p14:creationId xmlns:p14="http://schemas.microsoft.com/office/powerpoint/2010/main" val="81918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EF4DEF-1F0C-4E4A-9A7B-039B926E822F}"/>
              </a:ext>
            </a:extLst>
          </p:cNvPr>
          <p:cNvSpPr>
            <a:spLocks noGrp="1"/>
          </p:cNvSpPr>
          <p:nvPr>
            <p:ph type="title"/>
          </p:nvPr>
        </p:nvSpPr>
        <p:spPr>
          <a:xfrm>
            <a:off x="2160115" y="183457"/>
            <a:ext cx="7729728" cy="1188720"/>
          </a:xfrm>
        </p:spPr>
        <p:txBody>
          <a:bodyPr/>
          <a:lstStyle/>
          <a:p>
            <a:r>
              <a:rPr lang="pl-PL" dirty="0"/>
              <a:t>kazus</a:t>
            </a:r>
          </a:p>
        </p:txBody>
      </p:sp>
      <p:sp>
        <p:nvSpPr>
          <p:cNvPr id="3" name="Symbol zastępczy zawartości 2">
            <a:extLst>
              <a:ext uri="{FF2B5EF4-FFF2-40B4-BE49-F238E27FC236}">
                <a16:creationId xmlns:a16="http://schemas.microsoft.com/office/drawing/2014/main" id="{CF4976F2-EB18-4E5F-B60C-6A14B96A7742}"/>
              </a:ext>
            </a:extLst>
          </p:cNvPr>
          <p:cNvSpPr>
            <a:spLocks noGrp="1"/>
          </p:cNvSpPr>
          <p:nvPr>
            <p:ph idx="1"/>
          </p:nvPr>
        </p:nvSpPr>
        <p:spPr>
          <a:xfrm>
            <a:off x="2231136" y="1615736"/>
            <a:ext cx="7729728" cy="4927107"/>
          </a:xfrm>
        </p:spPr>
        <p:txBody>
          <a:bodyPr>
            <a:normAutofit fontScale="92500" lnSpcReduction="10000"/>
          </a:bodyPr>
          <a:lstStyle/>
          <a:p>
            <a:pPr marL="0" indent="0" algn="just">
              <a:buNone/>
            </a:pPr>
            <a:r>
              <a:rPr lang="pl-PL" sz="1600" dirty="0"/>
              <a:t>W dniu 12 marca 2010 roku pracodawca- Wojciech K. nałożył na pracownika – Krzysztofa W. karę nagany za niepodpisanie listy obecności od 1 do 5 marca 2010 roku oraz podpisanie listy obecności 8 marca 2010 roku niezgodnie ze stanem faktycznym, tj. wpisanie godziny 7.30 jako godziny rozpoczęcia pracy, mimo że w tym dniu rozpoczął on rzeczywiście pracę o godzinie 9:00. W dniu nałożenia kary pracodawca zawiadomił ustnie pracownika o zastosowaniu kary, poinformował o możliwości złożenia przez niego pisemnych wyjaśnień oraz chciał wręczyć Krzysztofowi W. pismo informujące   o wymierzeniu kary nagany, jednak ten odmówił jego przyjęcia.  W dniu 18 marca 2010 roku Krzysztof  W. złożył sprzeciw od zastosowanej wobec niego kary porządkowej, odrzucony przez pracodawcę pismem z 19 marca 2010 roku. Krzysztof W. dnia 30 marca 2010 roku wniósł do sądu pracy powództwo o uchylenie zastosowanej kary porządkowej, podnosząc, że pracodawca nie wysłuchał go przed zastosowaniem kary oraz nie zamieścił w piśmie informującym o odrzuceniu sprzeciwu pouczenia o prawie wystąpienia do sądu pracy o uchylenie zastosowanej kary porządkowej.</a:t>
            </a:r>
          </a:p>
          <a:p>
            <a:pPr marL="342900" indent="-342900" algn="just">
              <a:buAutoNum type="arabicPeriod"/>
            </a:pPr>
            <a:r>
              <a:rPr lang="pl-PL" sz="1600" dirty="0"/>
              <a:t>Jaka jest procedura nakładania przez pracodawcę kary porządkowej na pracownika?</a:t>
            </a:r>
          </a:p>
          <a:p>
            <a:pPr marL="342900" indent="-342900" algn="just">
              <a:buAutoNum type="arabicPeriod"/>
            </a:pPr>
            <a:r>
              <a:rPr lang="pl-PL" sz="1600" dirty="0"/>
              <a:t>Czy pracodawca przed zastosowaniem kary wysłuchał Krzysztofa W. w rozumieniu przepisów </a:t>
            </a:r>
            <a:r>
              <a:rPr lang="pl-PL" sz="1600" dirty="0" err="1"/>
              <a:t>k.p</a:t>
            </a:r>
            <a:r>
              <a:rPr lang="pl-PL" sz="1600" dirty="0"/>
              <a:t>.?</a:t>
            </a:r>
          </a:p>
          <a:p>
            <a:pPr marL="342900" indent="-342900" algn="just">
              <a:buAutoNum type="arabicPeriod"/>
            </a:pPr>
            <a:r>
              <a:rPr lang="pl-PL" sz="1600" dirty="0"/>
              <a:t>Czy odmowa przyjęcia przez pracownika pisma informującego o nałożeniu kary miało wpływ na bieg terminu do złożenia sprzeciwu?</a:t>
            </a:r>
          </a:p>
          <a:p>
            <a:pPr marL="342900" indent="-342900" algn="just">
              <a:buAutoNum type="arabicPeriod"/>
            </a:pPr>
            <a:r>
              <a:rPr lang="pl-PL" sz="1600" dirty="0"/>
              <a:t>Czy roszczenie pracownika jest zasadne?</a:t>
            </a:r>
          </a:p>
          <a:p>
            <a:pPr marL="0" indent="0" algn="just">
              <a:buNone/>
            </a:pPr>
            <a:r>
              <a:rPr lang="pl-PL" sz="1600" dirty="0"/>
              <a:t>Opracowano na podstawie: S. Samol, </a:t>
            </a:r>
            <a:r>
              <a:rPr lang="pl-PL" sz="1600" i="1" dirty="0"/>
              <a:t>Prawo pracy. Kazusy.</a:t>
            </a:r>
            <a:endParaRPr lang="pl-PL" sz="1600" dirty="0"/>
          </a:p>
        </p:txBody>
      </p:sp>
    </p:spTree>
    <p:extLst>
      <p:ext uri="{BB962C8B-B14F-4D97-AF65-F5344CB8AC3E}">
        <p14:creationId xmlns:p14="http://schemas.microsoft.com/office/powerpoint/2010/main" val="999725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6A21E33-7510-49BD-ABEA-B83F6431CD25}"/>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67F791AA-F60D-4EE0-8337-C0C966737BDD}"/>
              </a:ext>
            </a:extLst>
          </p:cNvPr>
          <p:cNvSpPr>
            <a:spLocks noGrp="1"/>
          </p:cNvSpPr>
          <p:nvPr>
            <p:ph idx="1"/>
          </p:nvPr>
        </p:nvSpPr>
        <p:spPr/>
        <p:txBody>
          <a:bodyPr/>
          <a:lstStyle/>
          <a:p>
            <a:pPr marL="0" indent="0" algn="just">
              <a:buNone/>
            </a:pPr>
            <a:r>
              <a:rPr lang="pl-PL" dirty="0"/>
              <a:t>Justyna K. od dłuższego czasu nie przestrzegała obowiązujących w zakładzie pracy zasad dotyczących utrzymania porządku na stanowisku pracy oraz zasad pobierania i zdawania materiałów i narzędzi. Zachowanie to zostało dostrzeżone przez pracodawcę, który zastosował wobec kobiety karę pieniężną. </a:t>
            </a:r>
          </a:p>
          <a:p>
            <a:pPr marL="0" indent="0" algn="just">
              <a:buNone/>
            </a:pPr>
            <a:r>
              <a:rPr lang="pl-PL" dirty="0"/>
              <a:t>Proszę ocenić prawidłowość zastosowania kary porządkowej w powyższym stanie faktycznym.</a:t>
            </a:r>
          </a:p>
        </p:txBody>
      </p:sp>
    </p:spTree>
    <p:extLst>
      <p:ext uri="{BB962C8B-B14F-4D97-AF65-F5344CB8AC3E}">
        <p14:creationId xmlns:p14="http://schemas.microsoft.com/office/powerpoint/2010/main" val="2375206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8249F4-A48D-4740-858C-80E18D587AE7}"/>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190013E1-E3D3-46F3-95C7-A682049FF394}"/>
              </a:ext>
            </a:extLst>
          </p:cNvPr>
          <p:cNvSpPr>
            <a:spLocks noGrp="1"/>
          </p:cNvSpPr>
          <p:nvPr>
            <p:ph idx="1"/>
          </p:nvPr>
        </p:nvSpPr>
        <p:spPr/>
        <p:txBody>
          <a:bodyPr/>
          <a:lstStyle/>
          <a:p>
            <a:pPr marL="0" indent="0" algn="just">
              <a:buNone/>
            </a:pPr>
            <a:r>
              <a:rPr lang="pl-PL" dirty="0"/>
              <a:t>Pracownik, który </a:t>
            </a:r>
            <a:r>
              <a:rPr lang="pl-PL" b="1" u="sng" dirty="0"/>
              <a:t>wskutek niewykonania lub nienależytego wykonania obowiązków pracowniczych</a:t>
            </a:r>
            <a:r>
              <a:rPr lang="pl-PL" dirty="0"/>
              <a:t> ze swej winy wyrządził pracodawcy szkodę, ponosi odpowiedzialność materialną według zasad określonych w przepisach niniejszego rozdziału.</a:t>
            </a:r>
          </a:p>
          <a:p>
            <a:pPr marL="0" indent="0" algn="just">
              <a:buNone/>
            </a:pPr>
            <a:r>
              <a:rPr lang="pl-PL" dirty="0"/>
              <a:t>art. 114 </a:t>
            </a:r>
            <a:r>
              <a:rPr lang="pl-PL" dirty="0" err="1"/>
              <a:t>k.p</a:t>
            </a:r>
            <a:r>
              <a:rPr lang="pl-PL" dirty="0"/>
              <a:t>.</a:t>
            </a:r>
          </a:p>
        </p:txBody>
      </p:sp>
    </p:spTree>
    <p:extLst>
      <p:ext uri="{BB962C8B-B14F-4D97-AF65-F5344CB8AC3E}">
        <p14:creationId xmlns:p14="http://schemas.microsoft.com/office/powerpoint/2010/main" val="2793941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9298EE-3997-4FAD-BEBE-CB4D5081FD7D}"/>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5534589A-CBF3-43F1-B0D6-41CE1BE0C06C}"/>
              </a:ext>
            </a:extLst>
          </p:cNvPr>
          <p:cNvSpPr>
            <a:spLocks noGrp="1"/>
          </p:cNvSpPr>
          <p:nvPr>
            <p:ph idx="1"/>
          </p:nvPr>
        </p:nvSpPr>
        <p:spPr>
          <a:xfrm>
            <a:off x="2231136" y="2638044"/>
            <a:ext cx="7729728" cy="4014683"/>
          </a:xfrm>
        </p:spPr>
        <p:txBody>
          <a:bodyPr>
            <a:normAutofit/>
          </a:bodyPr>
          <a:lstStyle/>
          <a:p>
            <a:pPr marL="0" indent="0" algn="just">
              <a:buNone/>
            </a:pPr>
            <a:r>
              <a:rPr lang="pl-PL" sz="2000" dirty="0"/>
              <a:t>Przesłankami tej odpowiedzialności są:</a:t>
            </a:r>
          </a:p>
          <a:p>
            <a:pPr lvl="1" algn="just"/>
            <a:r>
              <a:rPr lang="pl-PL" sz="2000" dirty="0"/>
              <a:t>bezprawność (niewykonanie lub nienależyte wykonanie obowiązku  pracowniczego),</a:t>
            </a:r>
          </a:p>
          <a:p>
            <a:pPr lvl="1" algn="just"/>
            <a:r>
              <a:rPr lang="pl-PL" sz="2000" dirty="0"/>
              <a:t>wina,</a:t>
            </a:r>
          </a:p>
          <a:p>
            <a:pPr lvl="1" algn="just"/>
            <a:r>
              <a:rPr lang="pl-PL" sz="2000" dirty="0"/>
              <a:t>szkoda,</a:t>
            </a:r>
          </a:p>
          <a:p>
            <a:pPr lvl="1" algn="just"/>
            <a:r>
              <a:rPr lang="pl-PL" sz="2000" dirty="0"/>
              <a:t>związek przyczynowy między zawinioną bezprawnością a szkodą</a:t>
            </a:r>
          </a:p>
          <a:p>
            <a:pPr lvl="1" algn="just"/>
            <a:endParaRPr lang="pl-PL" sz="2600" dirty="0"/>
          </a:p>
          <a:p>
            <a:endParaRPr lang="pl-PL" dirty="0"/>
          </a:p>
        </p:txBody>
      </p:sp>
    </p:spTree>
    <p:extLst>
      <p:ext uri="{BB962C8B-B14F-4D97-AF65-F5344CB8AC3E}">
        <p14:creationId xmlns:p14="http://schemas.microsoft.com/office/powerpoint/2010/main" val="2405804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103B78-8B45-4F6A-A942-391C06C304B4}"/>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3793E5E5-7F83-4B0A-BEF1-950935FB6AB8}"/>
              </a:ext>
            </a:extLst>
          </p:cNvPr>
          <p:cNvSpPr>
            <a:spLocks noGrp="1"/>
          </p:cNvSpPr>
          <p:nvPr>
            <p:ph idx="1"/>
          </p:nvPr>
        </p:nvSpPr>
        <p:spPr/>
        <p:txBody>
          <a:bodyPr/>
          <a:lstStyle/>
          <a:p>
            <a:pPr marL="0" indent="0" algn="just">
              <a:buNone/>
            </a:pPr>
            <a:r>
              <a:rPr lang="pl-PL" dirty="0"/>
              <a:t>Pracownik ponosi odpowiedzialność za szkodę w granicach rzeczywistej straty poniesionej przez pracodawcę i tylko za normalne następstwa działania lub zaniechania, z którego wynikła szkoda</a:t>
            </a:r>
          </a:p>
          <a:p>
            <a:pPr marL="0" indent="0">
              <a:buNone/>
            </a:pPr>
            <a:r>
              <a:rPr lang="pl-PL" dirty="0"/>
              <a:t>Art.. 115 </a:t>
            </a:r>
            <a:r>
              <a:rPr lang="pl-PL" dirty="0" err="1"/>
              <a:t>k.p</a:t>
            </a:r>
            <a:r>
              <a:rPr lang="pl-PL" dirty="0"/>
              <a:t>.</a:t>
            </a:r>
          </a:p>
        </p:txBody>
      </p:sp>
    </p:spTree>
    <p:extLst>
      <p:ext uri="{BB962C8B-B14F-4D97-AF65-F5344CB8AC3E}">
        <p14:creationId xmlns:p14="http://schemas.microsoft.com/office/powerpoint/2010/main" val="661576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850B14-84F6-473F-8EA3-2BF98625ACC4}"/>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0F4CC6D1-4CEC-45DC-ACB3-E21B989C3502}"/>
              </a:ext>
            </a:extLst>
          </p:cNvPr>
          <p:cNvSpPr>
            <a:spLocks noGrp="1"/>
          </p:cNvSpPr>
          <p:nvPr>
            <p:ph idx="1"/>
          </p:nvPr>
        </p:nvSpPr>
        <p:spPr>
          <a:xfrm>
            <a:off x="2231136" y="2638044"/>
            <a:ext cx="7976554" cy="3101983"/>
          </a:xfrm>
        </p:spPr>
        <p:txBody>
          <a:bodyPr/>
          <a:lstStyle/>
          <a:p>
            <a:pPr marL="0" indent="0" algn="just">
              <a:buNone/>
            </a:pPr>
            <a:r>
              <a:rPr lang="pl-PL" dirty="0"/>
              <a:t>Art. 117. § 1. Pracownik nie ponosi odpowiedzialności za szkodę w takim zakresie, w jakim pracodawca lub inna osoba przyczyniły się do jej powstania albo zwiększenia.</a:t>
            </a:r>
          </a:p>
          <a:p>
            <a:pPr marL="0" indent="0" algn="just">
              <a:buNone/>
            </a:pPr>
            <a:r>
              <a:rPr lang="pl-PL" dirty="0"/>
              <a:t>§ 2. Pracownik nie ponosi ryzyka związanego z działalnością pracodawcy, a w szczególności nie odpowiada za szkodę wynikłą w związku z działaniem w granicach dopuszczalnego ryzyka.</a:t>
            </a:r>
          </a:p>
        </p:txBody>
      </p:sp>
    </p:spTree>
    <p:extLst>
      <p:ext uri="{BB962C8B-B14F-4D97-AF65-F5344CB8AC3E}">
        <p14:creationId xmlns:p14="http://schemas.microsoft.com/office/powerpoint/2010/main" val="193803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1DCD3D-2A72-45D1-9983-682E5271BCDC}"/>
              </a:ext>
            </a:extLst>
          </p:cNvPr>
          <p:cNvSpPr>
            <a:spLocks noGrp="1"/>
          </p:cNvSpPr>
          <p:nvPr>
            <p:ph type="title"/>
          </p:nvPr>
        </p:nvSpPr>
        <p:spPr/>
        <p:txBody>
          <a:bodyPr/>
          <a:lstStyle/>
          <a:p>
            <a:r>
              <a:rPr lang="pl-PL" dirty="0"/>
              <a:t>Pojęcie odpowiedzialności pracowniczej</a:t>
            </a:r>
          </a:p>
        </p:txBody>
      </p:sp>
      <p:sp>
        <p:nvSpPr>
          <p:cNvPr id="3" name="Symbol zastępczy zawartości 2">
            <a:extLst>
              <a:ext uri="{FF2B5EF4-FFF2-40B4-BE49-F238E27FC236}">
                <a16:creationId xmlns:a16="http://schemas.microsoft.com/office/drawing/2014/main" id="{B9BE76B9-2E31-43C3-A2E5-74A94DB57BF2}"/>
              </a:ext>
            </a:extLst>
          </p:cNvPr>
          <p:cNvSpPr>
            <a:spLocks noGrp="1"/>
          </p:cNvSpPr>
          <p:nvPr>
            <p:ph idx="1"/>
          </p:nvPr>
        </p:nvSpPr>
        <p:spPr/>
        <p:txBody>
          <a:bodyPr/>
          <a:lstStyle/>
          <a:p>
            <a:pPr marL="0" indent="0" algn="just">
              <a:buNone/>
            </a:pPr>
            <a:r>
              <a:rPr lang="pl-PL" dirty="0"/>
              <a:t>Definicje odpowiedzialności pracowniczej można sprowadzić do dwóch podstawowych ujęć: </a:t>
            </a:r>
            <a:r>
              <a:rPr lang="pl-PL" b="1" dirty="0"/>
              <a:t>węższego i szerszego</a:t>
            </a:r>
            <a:r>
              <a:rPr lang="pl-PL" dirty="0"/>
              <a:t>.</a:t>
            </a:r>
          </a:p>
        </p:txBody>
      </p:sp>
    </p:spTree>
    <p:extLst>
      <p:ext uri="{BB962C8B-B14F-4D97-AF65-F5344CB8AC3E}">
        <p14:creationId xmlns:p14="http://schemas.microsoft.com/office/powerpoint/2010/main" val="3617369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B22120-07D1-4B5A-95AF-93601015335B}"/>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66E36E16-A9C6-4745-9763-6224020875E8}"/>
              </a:ext>
            </a:extLst>
          </p:cNvPr>
          <p:cNvSpPr>
            <a:spLocks noGrp="1"/>
          </p:cNvSpPr>
          <p:nvPr>
            <p:ph idx="1"/>
          </p:nvPr>
        </p:nvSpPr>
        <p:spPr/>
        <p:txBody>
          <a:bodyPr/>
          <a:lstStyle/>
          <a:p>
            <a:pPr marL="0" indent="0" algn="just">
              <a:buNone/>
            </a:pPr>
            <a:r>
              <a:rPr lang="pl-PL" dirty="0"/>
              <a:t> W razie wyrządzenia szkody przez kilku pracowników każdy z nich ponosi odpowiedzialność </a:t>
            </a:r>
            <a:r>
              <a:rPr lang="pl-PL" b="1" dirty="0"/>
              <a:t>za część szkody stosownie do przyczynienia się do niej i stopnia winy</a:t>
            </a:r>
            <a:r>
              <a:rPr lang="pl-PL" dirty="0"/>
              <a:t>. Jeżeli nie jest możliwe ustalenie stopnia winy i przyczynienia się poszczególnych pracowników do powstania szkody, odpowiadają oni </a:t>
            </a:r>
            <a:r>
              <a:rPr lang="pl-PL" b="1" dirty="0"/>
              <a:t>w częściach równych. </a:t>
            </a:r>
          </a:p>
          <a:p>
            <a:pPr marL="0" indent="0" algn="just">
              <a:buNone/>
            </a:pPr>
            <a:r>
              <a:rPr lang="pl-PL" dirty="0"/>
              <a:t>art. 118 </a:t>
            </a:r>
            <a:r>
              <a:rPr lang="pl-PL" dirty="0" err="1"/>
              <a:t>k.p</a:t>
            </a:r>
            <a:r>
              <a:rPr lang="pl-PL" dirty="0"/>
              <a:t>.</a:t>
            </a:r>
          </a:p>
        </p:txBody>
      </p:sp>
    </p:spTree>
    <p:extLst>
      <p:ext uri="{BB962C8B-B14F-4D97-AF65-F5344CB8AC3E}">
        <p14:creationId xmlns:p14="http://schemas.microsoft.com/office/powerpoint/2010/main" val="1245082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89D435-65BE-43B7-A474-2FD9F0F0C5AC}"/>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B7305449-5D8A-410C-9FB4-AACD4BE09AD2}"/>
              </a:ext>
            </a:extLst>
          </p:cNvPr>
          <p:cNvSpPr>
            <a:spLocks noGrp="1"/>
          </p:cNvSpPr>
          <p:nvPr>
            <p:ph idx="1"/>
          </p:nvPr>
        </p:nvSpPr>
        <p:spPr/>
        <p:txBody>
          <a:bodyPr/>
          <a:lstStyle/>
          <a:p>
            <a:pPr marL="0" indent="0" algn="just">
              <a:buNone/>
            </a:pPr>
            <a:r>
              <a:rPr lang="pl-PL" dirty="0"/>
              <a:t>Pracodawca jest obowiązany wykazać okoliczności uzasadniające odpowiedzialność pracownika oraz wysokość powstałej szkody</a:t>
            </a:r>
          </a:p>
          <a:p>
            <a:pPr marL="0" indent="0" algn="just">
              <a:buNone/>
            </a:pPr>
            <a:r>
              <a:rPr lang="pl-PL" dirty="0"/>
              <a:t>art. 116 </a:t>
            </a:r>
            <a:r>
              <a:rPr lang="pl-PL" dirty="0" err="1"/>
              <a:t>k.p</a:t>
            </a:r>
            <a:r>
              <a:rPr lang="pl-PL" dirty="0"/>
              <a:t>.</a:t>
            </a:r>
          </a:p>
        </p:txBody>
      </p:sp>
    </p:spTree>
    <p:extLst>
      <p:ext uri="{BB962C8B-B14F-4D97-AF65-F5344CB8AC3E}">
        <p14:creationId xmlns:p14="http://schemas.microsoft.com/office/powerpoint/2010/main" val="3847452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09344-9B45-48F8-BF3B-F2BFD9739C27}"/>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4C4CD95E-A6C1-4921-969A-229B1A1218D3}"/>
              </a:ext>
            </a:extLst>
          </p:cNvPr>
          <p:cNvSpPr>
            <a:spLocks noGrp="1"/>
          </p:cNvSpPr>
          <p:nvPr>
            <p:ph idx="1"/>
          </p:nvPr>
        </p:nvSpPr>
        <p:spPr/>
        <p:txBody>
          <a:bodyPr>
            <a:normAutofit/>
          </a:bodyPr>
          <a:lstStyle/>
          <a:p>
            <a:pPr marL="0" indent="0" algn="just">
              <a:buNone/>
            </a:pPr>
            <a:r>
              <a:rPr lang="pl-PL" sz="2000" dirty="0"/>
              <a:t>Naprawienie szkody wyrządzonej z winy nieumyślnej poza  mieniem powierzonym charakteryzuje:</a:t>
            </a:r>
          </a:p>
          <a:p>
            <a:pPr algn="just"/>
            <a:r>
              <a:rPr lang="pl-PL" sz="2000" dirty="0"/>
              <a:t>ograniczenie odpowiedzialności jedynie do rzeczywistej straty  pracodawcy,</a:t>
            </a:r>
          </a:p>
          <a:p>
            <a:pPr algn="just"/>
            <a:r>
              <a:rPr lang="pl-PL" sz="2000" dirty="0"/>
              <a:t>ograniczenie wysokości odszkodowania do kwoty trzymiesięcznego  wynagrodzenia pracownika,</a:t>
            </a:r>
          </a:p>
          <a:p>
            <a:pPr algn="just"/>
            <a:r>
              <a:rPr lang="pl-PL" sz="2000" dirty="0"/>
              <a:t>możliwość obniżenia odszkodowania.</a:t>
            </a:r>
          </a:p>
          <a:p>
            <a:pPr marL="0" indent="0">
              <a:buNone/>
            </a:pPr>
            <a:endParaRPr lang="pl-PL" dirty="0"/>
          </a:p>
        </p:txBody>
      </p:sp>
    </p:spTree>
    <p:extLst>
      <p:ext uri="{BB962C8B-B14F-4D97-AF65-F5344CB8AC3E}">
        <p14:creationId xmlns:p14="http://schemas.microsoft.com/office/powerpoint/2010/main" val="143210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0B45D9B-6125-49D8-93B2-E2142832E874}"/>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279894CA-43C0-4541-8974-04D4E930B234}"/>
              </a:ext>
            </a:extLst>
          </p:cNvPr>
          <p:cNvSpPr>
            <a:spLocks noGrp="1"/>
          </p:cNvSpPr>
          <p:nvPr>
            <p:ph idx="1"/>
          </p:nvPr>
        </p:nvSpPr>
        <p:spPr/>
        <p:txBody>
          <a:bodyPr/>
          <a:lstStyle/>
          <a:p>
            <a:pPr marL="0" indent="0" algn="just">
              <a:buNone/>
            </a:pPr>
            <a:r>
              <a:rPr lang="pl-PL" dirty="0"/>
              <a:t>Odszkodowanie ustala się w wysokości wyrządzonej szkody, jednak nie może ono przewyższać kwoty trzymiesięcznego wynagrodzenia przysługującego pracownikowi w dniu wyrządzenia szkody. </a:t>
            </a:r>
          </a:p>
          <a:p>
            <a:pPr marL="0" indent="0" algn="just">
              <a:buNone/>
            </a:pPr>
            <a:r>
              <a:rPr lang="pl-PL" dirty="0"/>
              <a:t>art. 119 </a:t>
            </a:r>
            <a:r>
              <a:rPr lang="pl-PL" dirty="0" err="1"/>
              <a:t>k.p</a:t>
            </a:r>
            <a:r>
              <a:rPr lang="pl-PL" dirty="0"/>
              <a:t>.</a:t>
            </a:r>
          </a:p>
        </p:txBody>
      </p:sp>
    </p:spTree>
    <p:extLst>
      <p:ext uri="{BB962C8B-B14F-4D97-AF65-F5344CB8AC3E}">
        <p14:creationId xmlns:p14="http://schemas.microsoft.com/office/powerpoint/2010/main" val="940530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7A37F4-FCD6-4A53-A1BB-4E8E8EAEA734}"/>
              </a:ext>
            </a:extLst>
          </p:cNvPr>
          <p:cNvSpPr>
            <a:spLocks noGrp="1"/>
          </p:cNvSpPr>
          <p:nvPr>
            <p:ph type="title"/>
          </p:nvPr>
        </p:nvSpPr>
        <p:spPr/>
        <p:txBody>
          <a:bodyPr/>
          <a:lstStyle/>
          <a:p>
            <a:r>
              <a:rPr lang="pl-PL" dirty="0"/>
              <a:t>Odpowiedzialność materialna na zasadach ogólnych </a:t>
            </a:r>
          </a:p>
        </p:txBody>
      </p:sp>
      <p:sp>
        <p:nvSpPr>
          <p:cNvPr id="3" name="Symbol zastępczy zawartości 2">
            <a:extLst>
              <a:ext uri="{FF2B5EF4-FFF2-40B4-BE49-F238E27FC236}">
                <a16:creationId xmlns:a16="http://schemas.microsoft.com/office/drawing/2014/main" id="{F382809C-B6FA-44DC-8851-EAED89FB43E6}"/>
              </a:ext>
            </a:extLst>
          </p:cNvPr>
          <p:cNvSpPr>
            <a:spLocks noGrp="1"/>
          </p:cNvSpPr>
          <p:nvPr>
            <p:ph idx="1"/>
          </p:nvPr>
        </p:nvSpPr>
        <p:spPr/>
        <p:txBody>
          <a:bodyPr/>
          <a:lstStyle/>
          <a:p>
            <a:pPr marL="0" indent="0" algn="just">
              <a:buNone/>
            </a:pPr>
            <a:r>
              <a:rPr lang="pl-PL" dirty="0"/>
              <a:t>Art. 121. § 1. Jeżeli naprawienie szkody następuje na podstawie ugody pomiędzy pracodawcą i pracownikiem, wysokość odszkodowania </a:t>
            </a:r>
            <a:r>
              <a:rPr lang="pl-PL" b="1" dirty="0"/>
              <a:t>może być obniżona</a:t>
            </a:r>
            <a:r>
              <a:rPr lang="pl-PL" dirty="0"/>
              <a:t>, przy uwzględnieniu wszystkich okoliczności sprawy, a w szczególności </a:t>
            </a:r>
            <a:r>
              <a:rPr lang="pl-PL" b="1" dirty="0"/>
              <a:t>stopnia winy pracownika i jego stosunku do obowiązków pracowniczych. </a:t>
            </a:r>
          </a:p>
          <a:p>
            <a:pPr marL="0" indent="0" algn="just">
              <a:buNone/>
            </a:pPr>
            <a:r>
              <a:rPr lang="pl-PL" dirty="0"/>
              <a:t>§ 2. Przy uwzględnieniu okoliczności wymienionych w § 1 wysokość odszkodowania może być także obniżona przez sąd pracy; dotyczy to również przypadku, gdy naprawienie szkody następuje na podstawie ugody sądowej. </a:t>
            </a:r>
          </a:p>
        </p:txBody>
      </p:sp>
    </p:spTree>
    <p:extLst>
      <p:ext uri="{BB962C8B-B14F-4D97-AF65-F5344CB8AC3E}">
        <p14:creationId xmlns:p14="http://schemas.microsoft.com/office/powerpoint/2010/main" val="667011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51B310-6920-4678-8BAF-937687EF5B7D}"/>
              </a:ext>
            </a:extLst>
          </p:cNvPr>
          <p:cNvSpPr>
            <a:spLocks noGrp="1"/>
          </p:cNvSpPr>
          <p:nvPr>
            <p:ph type="title"/>
          </p:nvPr>
        </p:nvSpPr>
        <p:spPr/>
        <p:txBody>
          <a:bodyPr/>
          <a:lstStyle/>
          <a:p>
            <a:r>
              <a:rPr lang="pl-PL" dirty="0"/>
              <a:t>Odpowiedzialność za szkodę wyrządzoną osobie trzeciej</a:t>
            </a:r>
          </a:p>
        </p:txBody>
      </p:sp>
      <p:sp>
        <p:nvSpPr>
          <p:cNvPr id="3" name="Symbol zastępczy zawartości 2">
            <a:extLst>
              <a:ext uri="{FF2B5EF4-FFF2-40B4-BE49-F238E27FC236}">
                <a16:creationId xmlns:a16="http://schemas.microsoft.com/office/drawing/2014/main" id="{4249C7B5-B222-47AE-A76D-FE939F128C9A}"/>
              </a:ext>
            </a:extLst>
          </p:cNvPr>
          <p:cNvSpPr>
            <a:spLocks noGrp="1"/>
          </p:cNvSpPr>
          <p:nvPr>
            <p:ph idx="1"/>
          </p:nvPr>
        </p:nvSpPr>
        <p:spPr/>
        <p:txBody>
          <a:bodyPr/>
          <a:lstStyle/>
          <a:p>
            <a:pPr algn="just"/>
            <a:r>
              <a:rPr lang="pl-PL" dirty="0"/>
              <a:t>Ten typ odpowiedzialności dotyczy sytuacji wyrządzenia szkody przez pracownika osobie trzeciej przy wykonywaniu przez niego obowiązków pracowniczych.  Do naprawienia takiej szkody zobowiązany jest wyłącznie pracodawca, wobec którego pracownik ponosi odpowiedzialność na zasadach zawartych w art. 114-121(1) </a:t>
            </a:r>
            <a:r>
              <a:rPr lang="pl-PL" dirty="0" err="1"/>
              <a:t>k.p</a:t>
            </a:r>
            <a:r>
              <a:rPr lang="pl-PL" dirty="0"/>
              <a:t>.</a:t>
            </a:r>
          </a:p>
          <a:p>
            <a:pPr algn="just"/>
            <a:r>
              <a:rPr lang="pl-PL" dirty="0"/>
              <a:t>Odpowiedzialność ta nie dotyczy szkody dokonanej jedynie ,,przy sposobności” wykonywania obowiązków pracowniczych (np. kradzieży dokonanej przez pracownika w domu klienta przy okazji naprawy urządzenia). W takiej sytuacji odpowiedzialność ponosi wyłącznie pracownik, a jej podstawę stanowią przepisy kodeksu cywilnego.</a:t>
            </a:r>
          </a:p>
        </p:txBody>
      </p:sp>
    </p:spTree>
    <p:extLst>
      <p:ext uri="{BB962C8B-B14F-4D97-AF65-F5344CB8AC3E}">
        <p14:creationId xmlns:p14="http://schemas.microsoft.com/office/powerpoint/2010/main" val="1146812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E581E3-525C-473E-9720-FDD426B16522}"/>
              </a:ext>
            </a:extLst>
          </p:cNvPr>
          <p:cNvSpPr>
            <a:spLocks noGrp="1"/>
          </p:cNvSpPr>
          <p:nvPr>
            <p:ph type="title"/>
          </p:nvPr>
        </p:nvSpPr>
        <p:spPr/>
        <p:txBody>
          <a:bodyPr/>
          <a:lstStyle/>
          <a:p>
            <a:r>
              <a:rPr lang="pl-PL" dirty="0"/>
              <a:t>Odpowiedzialność za szkodę wyrządzoną osobie trzeciej</a:t>
            </a:r>
          </a:p>
        </p:txBody>
      </p:sp>
      <p:sp>
        <p:nvSpPr>
          <p:cNvPr id="3" name="Symbol zastępczy zawartości 2">
            <a:extLst>
              <a:ext uri="{FF2B5EF4-FFF2-40B4-BE49-F238E27FC236}">
                <a16:creationId xmlns:a16="http://schemas.microsoft.com/office/drawing/2014/main" id="{DA01924D-2EF0-4332-853C-BEC8593E2251}"/>
              </a:ext>
            </a:extLst>
          </p:cNvPr>
          <p:cNvSpPr>
            <a:spLocks noGrp="1"/>
          </p:cNvSpPr>
          <p:nvPr>
            <p:ph idx="1"/>
          </p:nvPr>
        </p:nvSpPr>
        <p:spPr/>
        <p:txBody>
          <a:bodyPr/>
          <a:lstStyle/>
          <a:p>
            <a:pPr algn="just"/>
            <a:r>
              <a:rPr lang="pl-PL" dirty="0"/>
              <a:t>Przesłankami odpowiedzialności są: bezprawność, wina nieumyślna, szkoda i związek przyczynowy między zawinioną bezprawnością a szkodą,</a:t>
            </a:r>
          </a:p>
          <a:p>
            <a:pPr algn="just"/>
            <a:r>
              <a:rPr lang="pl-PL" dirty="0"/>
              <a:t>Pracodawca odpowiada za szkodę w </a:t>
            </a:r>
            <a:r>
              <a:rPr lang="pl-PL" b="1" dirty="0"/>
              <a:t>pełnej wysokości</a:t>
            </a:r>
            <a:r>
              <a:rPr lang="pl-PL" dirty="0"/>
              <a:t>, natomiast regresowa odpowiedzialność pracownika obejmuje </a:t>
            </a:r>
            <a:r>
              <a:rPr lang="pl-PL" b="1" dirty="0"/>
              <a:t>rzeczywistą stratę </a:t>
            </a:r>
            <a:r>
              <a:rPr lang="pl-PL" dirty="0"/>
              <a:t>poniesioną przez poszkodowanego pod warunkiem, że nie przekracza ona kwoty trzymiesięcznego wynagrodzenia pracownika,</a:t>
            </a:r>
          </a:p>
          <a:p>
            <a:pPr algn="just"/>
            <a:r>
              <a:rPr lang="pl-PL" dirty="0"/>
              <a:t>Pracodawca może żądać od pracownika odszkodowania dopiero </a:t>
            </a:r>
            <a:r>
              <a:rPr lang="pl-PL" b="1" dirty="0"/>
              <a:t>po naprawieniu szkody osobie trzeciej.</a:t>
            </a:r>
          </a:p>
        </p:txBody>
      </p:sp>
    </p:spTree>
    <p:extLst>
      <p:ext uri="{BB962C8B-B14F-4D97-AF65-F5344CB8AC3E}">
        <p14:creationId xmlns:p14="http://schemas.microsoft.com/office/powerpoint/2010/main" val="21826095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69363C-27CD-4010-A844-2FCE491D4683}"/>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4D2C7FA9-7118-42D5-B6EA-FD9374394F24}"/>
              </a:ext>
            </a:extLst>
          </p:cNvPr>
          <p:cNvSpPr>
            <a:spLocks noGrp="1"/>
          </p:cNvSpPr>
          <p:nvPr>
            <p:ph idx="1"/>
          </p:nvPr>
        </p:nvSpPr>
        <p:spPr>
          <a:xfrm>
            <a:off x="2231136" y="2638044"/>
            <a:ext cx="7729728" cy="3846732"/>
          </a:xfrm>
        </p:spPr>
        <p:txBody>
          <a:bodyPr>
            <a:normAutofit fontScale="40000" lnSpcReduction="20000"/>
          </a:bodyPr>
          <a:lstStyle/>
          <a:p>
            <a:pPr marL="0" indent="0" algn="just">
              <a:buNone/>
            </a:pPr>
            <a:r>
              <a:rPr lang="pl-PL" sz="4500" dirty="0"/>
              <a:t>Marta S. była zatrudniona w firmie P.H.U. ,,C” Barbara W. , świadczącej usługi sprzątania biur i mieszkań, w charakterze sprzątaczki, na podstawie umowy o pracę na czas określony. W dniu 8 lutego 2010 roku z polecenia pracodawcy  Marta S. wykonywała obowiązki pracownicze w siedzibie ,,R’’ Spółka z o.o. Podczas sprzątania jednego z pomieszczeń dopuściła się kradzieży aparatu fotograficznego o wartości 1.200 zł. ,,R” Spółka z o.o. zażądała od jej pracodawcy naprawienia szkody przez zapłatę powyższej kwoty pieniężnej. Pracodawca Marty S. odmówił, twierdząc, że nie ponosi w takim przypadku odpowiedzialności za zawinione działania swojego pracownika.</a:t>
            </a:r>
          </a:p>
          <a:p>
            <a:pPr marL="0" indent="0" algn="just">
              <a:buNone/>
            </a:pPr>
            <a:r>
              <a:rPr lang="pl-PL" sz="4500" dirty="0"/>
              <a:t>1. Kto ponosi odpowiedzialność materialną za szkody wyrządzone osobie trzeciej przy wykonywaniu obowiązków pracowniczych przez pracownika?</a:t>
            </a:r>
          </a:p>
          <a:p>
            <a:pPr marL="0" indent="0" algn="just">
              <a:buNone/>
            </a:pPr>
            <a:r>
              <a:rPr lang="pl-PL" sz="4500" dirty="0"/>
              <a:t>2. Czy w powyższym wypadku szkoda powstała przy wykonywaniu przez Martę S. obowiązków pracowniczych?</a:t>
            </a:r>
          </a:p>
          <a:p>
            <a:pPr marL="0" indent="0" algn="just">
              <a:buNone/>
            </a:pPr>
            <a:r>
              <a:rPr lang="pl-PL" sz="4500" dirty="0"/>
              <a:t>S. Samol, </a:t>
            </a:r>
            <a:r>
              <a:rPr lang="pl-PL" sz="4500" i="1" dirty="0"/>
              <a:t>Prawo pracy. Kazusy.</a:t>
            </a:r>
            <a:endParaRPr lang="pl-PL" sz="4500" dirty="0"/>
          </a:p>
          <a:p>
            <a:pPr marL="0" indent="0">
              <a:buNone/>
            </a:pPr>
            <a:r>
              <a:rPr lang="pl-PL" dirty="0"/>
              <a:t>  </a:t>
            </a:r>
          </a:p>
        </p:txBody>
      </p:sp>
    </p:spTree>
    <p:extLst>
      <p:ext uri="{BB962C8B-B14F-4D97-AF65-F5344CB8AC3E}">
        <p14:creationId xmlns:p14="http://schemas.microsoft.com/office/powerpoint/2010/main" val="3460588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7E5582-9F96-428F-B2B3-5511E4980CDD}"/>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0E176D41-6CB4-4241-A14C-DC670FF78935}"/>
              </a:ext>
            </a:extLst>
          </p:cNvPr>
          <p:cNvSpPr>
            <a:spLocks noGrp="1"/>
          </p:cNvSpPr>
          <p:nvPr>
            <p:ph idx="1"/>
          </p:nvPr>
        </p:nvSpPr>
        <p:spPr>
          <a:xfrm>
            <a:off x="2231136" y="2638044"/>
            <a:ext cx="7729728" cy="3454846"/>
          </a:xfrm>
        </p:spPr>
        <p:txBody>
          <a:bodyPr/>
          <a:lstStyle/>
          <a:p>
            <a:pPr marL="0" indent="0" algn="just">
              <a:buNone/>
            </a:pPr>
            <a:r>
              <a:rPr lang="pl-PL" dirty="0"/>
              <a:t>Ksawery P.  był zatrudniony w Spółce Y prowadzącej działalność w zakresie napraw elektrycznego sprzętu gospodarstwa domowego.  W dniu 20 listopada 2017 roku przełożony Ksawerego P.  wysłał mężczyznę do domu klienta w celu naprawy zamrażarki oraz młynka do kawy. Niestety naprawa nie powiodła się – zamrażarka przestałą pracować, a młynek do kawy po włączeniu powodował spięcie w instalacji elektrycznej.</a:t>
            </a:r>
          </a:p>
          <a:p>
            <a:pPr marL="0" indent="0" algn="just">
              <a:buNone/>
            </a:pPr>
            <a:r>
              <a:rPr lang="pl-PL" dirty="0"/>
              <a:t>Proszę ocenić kto i w jakiej wysokości ponosi odpowiedzialność za wyrządzoną szkodę. </a:t>
            </a:r>
          </a:p>
        </p:txBody>
      </p:sp>
    </p:spTree>
    <p:extLst>
      <p:ext uri="{BB962C8B-B14F-4D97-AF65-F5344CB8AC3E}">
        <p14:creationId xmlns:p14="http://schemas.microsoft.com/office/powerpoint/2010/main" val="1409176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B01D302-6FF7-4306-B4DC-6D5CB55544EE}"/>
              </a:ext>
            </a:extLst>
          </p:cNvPr>
          <p:cNvSpPr>
            <a:spLocks noGrp="1"/>
          </p:cNvSpPr>
          <p:nvPr>
            <p:ph type="title"/>
          </p:nvPr>
        </p:nvSpPr>
        <p:spPr/>
        <p:txBody>
          <a:bodyPr/>
          <a:lstStyle/>
          <a:p>
            <a:r>
              <a:rPr lang="pl-PL" dirty="0"/>
              <a:t>Odpowiedzialność za mienie powierzone </a:t>
            </a:r>
          </a:p>
        </p:txBody>
      </p:sp>
      <p:sp>
        <p:nvSpPr>
          <p:cNvPr id="3" name="Symbol zastępczy zawartości 2">
            <a:extLst>
              <a:ext uri="{FF2B5EF4-FFF2-40B4-BE49-F238E27FC236}">
                <a16:creationId xmlns:a16="http://schemas.microsoft.com/office/drawing/2014/main" id="{5FB3AB63-FCB0-452E-95CE-288B441D8551}"/>
              </a:ext>
            </a:extLst>
          </p:cNvPr>
          <p:cNvSpPr>
            <a:spLocks noGrp="1"/>
          </p:cNvSpPr>
          <p:nvPr>
            <p:ph idx="1"/>
          </p:nvPr>
        </p:nvSpPr>
        <p:spPr/>
        <p:txBody>
          <a:bodyPr>
            <a:normAutofit fontScale="85000" lnSpcReduction="10000"/>
          </a:bodyPr>
          <a:lstStyle/>
          <a:p>
            <a:pPr marL="0" indent="0" algn="just">
              <a:buNone/>
            </a:pPr>
            <a:r>
              <a:rPr lang="pl-PL" dirty="0"/>
              <a:t>Art. 124. § 1. Pracownik, któremu powierzono z obowiązkiem zwrotu albo do wyliczenia się:</a:t>
            </a:r>
          </a:p>
          <a:p>
            <a:pPr marL="0" indent="0" algn="just">
              <a:buNone/>
            </a:pPr>
            <a:r>
              <a:rPr lang="pl-PL" dirty="0"/>
              <a:t>1) pieniądze, papiery wartościowe lub kosztowności,</a:t>
            </a:r>
          </a:p>
          <a:p>
            <a:pPr marL="0" indent="0" algn="just">
              <a:buNone/>
            </a:pPr>
            <a:r>
              <a:rPr lang="pl-PL" dirty="0"/>
              <a:t>2) narzędzia i instrumenty lub podobne przedmioty, a także środki ochrony indywidualnej oraz odzież i obuwie robocze,</a:t>
            </a:r>
          </a:p>
          <a:p>
            <a:pPr marL="0" indent="0" algn="just">
              <a:buNone/>
            </a:pPr>
            <a:r>
              <a:rPr lang="pl-PL" dirty="0"/>
              <a:t>odpowiada w pełnej wysokości za szkodę powstałą w tym mieniu.</a:t>
            </a:r>
          </a:p>
          <a:p>
            <a:pPr marL="0" indent="0" algn="just">
              <a:buNone/>
            </a:pPr>
            <a:r>
              <a:rPr lang="pl-PL" dirty="0"/>
              <a:t>§ 2. Pracownik odpowiada w pełnej wysokości również za szkodę w mieniu innym niż wymienione w § 1, powierzonym mu z obowiązkiem zwrotu albo do wyliczenia się.</a:t>
            </a:r>
          </a:p>
          <a:p>
            <a:pPr marL="0" indent="0" algn="just">
              <a:buNone/>
            </a:pPr>
            <a:r>
              <a:rPr lang="pl-PL" dirty="0"/>
              <a:t>§ 3. Od odpowiedzialności określonej w § 1 i 2 pracownik może się uwolnić, jeżeli wykaże, że szkoda powstała z przyczyn od niego niezależnych,  a w szczególności wskutek niezapewnienia przez pracodawcę warunków umożliwiających zabezpieczenie powierzonego mienia</a:t>
            </a:r>
          </a:p>
        </p:txBody>
      </p:sp>
    </p:spTree>
    <p:extLst>
      <p:ext uri="{BB962C8B-B14F-4D97-AF65-F5344CB8AC3E}">
        <p14:creationId xmlns:p14="http://schemas.microsoft.com/office/powerpoint/2010/main" val="55321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DC06FC-7D55-4114-92E9-5B9F2BCD9B47}"/>
              </a:ext>
            </a:extLst>
          </p:cNvPr>
          <p:cNvSpPr>
            <a:spLocks noGrp="1"/>
          </p:cNvSpPr>
          <p:nvPr>
            <p:ph type="title"/>
          </p:nvPr>
        </p:nvSpPr>
        <p:spPr/>
        <p:txBody>
          <a:bodyPr/>
          <a:lstStyle/>
          <a:p>
            <a:r>
              <a:rPr lang="pl-PL" dirty="0"/>
              <a:t>Odpowiedzialność pracownicza – ujęcie węższe</a:t>
            </a:r>
          </a:p>
        </p:txBody>
      </p:sp>
      <p:sp>
        <p:nvSpPr>
          <p:cNvPr id="3" name="Symbol zastępczy zawartości 2">
            <a:extLst>
              <a:ext uri="{FF2B5EF4-FFF2-40B4-BE49-F238E27FC236}">
                <a16:creationId xmlns:a16="http://schemas.microsoft.com/office/drawing/2014/main" id="{3E686B11-DE1E-4BF6-814C-91405035673D}"/>
              </a:ext>
            </a:extLst>
          </p:cNvPr>
          <p:cNvSpPr>
            <a:spLocks noGrp="1"/>
          </p:cNvSpPr>
          <p:nvPr>
            <p:ph idx="1"/>
          </p:nvPr>
        </p:nvSpPr>
        <p:spPr/>
        <p:txBody>
          <a:bodyPr/>
          <a:lstStyle/>
          <a:p>
            <a:pPr marL="0" indent="0" algn="just">
              <a:buNone/>
            </a:pPr>
            <a:r>
              <a:rPr lang="pl-PL" sz="2000" i="1" dirty="0"/>
              <a:t>Odpowiedzialność pracownicza oznacza ujemne konsekwencje, jakie z mocy przepisów prawa ponosi pracownik wobec pracodawcy </a:t>
            </a:r>
            <a:r>
              <a:rPr lang="pl-PL" sz="2000" b="1" i="1" dirty="0"/>
              <a:t>z powodu niewykonania lub nienależytego wykonania obowiązków pracowniczych.</a:t>
            </a:r>
          </a:p>
          <a:p>
            <a:pPr marL="0" indent="0">
              <a:buNone/>
            </a:pPr>
            <a:r>
              <a:rPr lang="pl-PL" dirty="0"/>
              <a:t>M. Seweryński</a:t>
            </a:r>
          </a:p>
        </p:txBody>
      </p:sp>
    </p:spTree>
    <p:extLst>
      <p:ext uri="{BB962C8B-B14F-4D97-AF65-F5344CB8AC3E}">
        <p14:creationId xmlns:p14="http://schemas.microsoft.com/office/powerpoint/2010/main" val="1672882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A2691F-B1FD-4BD5-9059-17C26FEAB043}"/>
              </a:ext>
            </a:extLst>
          </p:cNvPr>
          <p:cNvSpPr>
            <a:spLocks noGrp="1"/>
          </p:cNvSpPr>
          <p:nvPr>
            <p:ph type="title"/>
          </p:nvPr>
        </p:nvSpPr>
        <p:spPr/>
        <p:txBody>
          <a:bodyPr/>
          <a:lstStyle/>
          <a:p>
            <a:r>
              <a:rPr lang="pl-PL" dirty="0"/>
              <a:t>Odpowiedzialność za mienie powierzone </a:t>
            </a:r>
          </a:p>
        </p:txBody>
      </p:sp>
      <p:sp>
        <p:nvSpPr>
          <p:cNvPr id="3" name="Symbol zastępczy zawartości 2">
            <a:extLst>
              <a:ext uri="{FF2B5EF4-FFF2-40B4-BE49-F238E27FC236}">
                <a16:creationId xmlns:a16="http://schemas.microsoft.com/office/drawing/2014/main" id="{C5BAC1B6-06F8-4761-B639-161A36AD0371}"/>
              </a:ext>
            </a:extLst>
          </p:cNvPr>
          <p:cNvSpPr>
            <a:spLocks noGrp="1"/>
          </p:cNvSpPr>
          <p:nvPr>
            <p:ph idx="1"/>
          </p:nvPr>
        </p:nvSpPr>
        <p:spPr>
          <a:xfrm>
            <a:off x="2231136" y="2638044"/>
            <a:ext cx="7729728" cy="3688111"/>
          </a:xfrm>
        </p:spPr>
        <p:txBody>
          <a:bodyPr>
            <a:normAutofit fontScale="77500" lnSpcReduction="20000"/>
          </a:bodyPr>
          <a:lstStyle/>
          <a:p>
            <a:r>
              <a:rPr lang="pl-PL" sz="2100" dirty="0"/>
              <a:t>Przesłankami tej odpowiedzialności są:</a:t>
            </a:r>
          </a:p>
          <a:p>
            <a:pPr marL="228600" lvl="1" indent="0">
              <a:buNone/>
            </a:pPr>
            <a:r>
              <a:rPr lang="pl-PL" sz="2100" dirty="0"/>
              <a:t>- prawidłowe powierzenie mienia,</a:t>
            </a:r>
          </a:p>
          <a:p>
            <a:pPr marL="228600" lvl="1" indent="0">
              <a:buNone/>
            </a:pPr>
            <a:r>
              <a:rPr lang="pl-PL" sz="2100" dirty="0"/>
              <a:t>- naruszenie obowiązku zwrotu lub wyliczenia się z powierzonego  mienia (szkoda),</a:t>
            </a:r>
          </a:p>
          <a:p>
            <a:pPr marL="228600" lvl="1" indent="0">
              <a:buNone/>
            </a:pPr>
            <a:r>
              <a:rPr lang="pl-PL" sz="2100" dirty="0"/>
              <a:t>- zawiniona bezprawność,</a:t>
            </a:r>
          </a:p>
          <a:p>
            <a:pPr marL="228600" lvl="1" indent="0">
              <a:buNone/>
            </a:pPr>
            <a:r>
              <a:rPr lang="pl-PL" sz="2100" dirty="0"/>
              <a:t>- związek przyczynowy.</a:t>
            </a:r>
          </a:p>
          <a:p>
            <a:pPr lvl="1"/>
            <a:endParaRPr lang="pl-PL" sz="2100" dirty="0"/>
          </a:p>
          <a:p>
            <a:r>
              <a:rPr lang="pl-PL" sz="2100" dirty="0"/>
              <a:t>Pracownicy naruszający obowiązek zwrotu lub wyliczenia się z  powierzonego mienia odpowiadają za szkodę w tym mieniu w  pełnej wysokości.</a:t>
            </a:r>
          </a:p>
          <a:p>
            <a:pPr lvl="1"/>
            <a:endParaRPr lang="pl-PL" sz="2100" dirty="0"/>
          </a:p>
          <a:p>
            <a:r>
              <a:rPr lang="pl-PL" sz="2100" dirty="0"/>
              <a:t>Ciężar dowodu: pracodawca jest obowiązany wykazać fakt  prawidłowego powierzenia mienia oraz powstania szkody i jej  wysokości, a pracownik , że szkoda powstała z przyczyn od niego  niezależnych.</a:t>
            </a:r>
          </a:p>
          <a:p>
            <a:pPr marL="0" indent="0">
              <a:buNone/>
            </a:pPr>
            <a:endParaRPr lang="pl-PL" dirty="0"/>
          </a:p>
        </p:txBody>
      </p:sp>
    </p:spTree>
    <p:extLst>
      <p:ext uri="{BB962C8B-B14F-4D97-AF65-F5344CB8AC3E}">
        <p14:creationId xmlns:p14="http://schemas.microsoft.com/office/powerpoint/2010/main" val="2575087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8BB23D-358D-4EC0-BFC4-B530AAA7B4D7}"/>
              </a:ext>
            </a:extLst>
          </p:cNvPr>
          <p:cNvSpPr>
            <a:spLocks noGrp="1"/>
          </p:cNvSpPr>
          <p:nvPr>
            <p:ph type="title"/>
          </p:nvPr>
        </p:nvSpPr>
        <p:spPr/>
        <p:txBody>
          <a:bodyPr>
            <a:normAutofit fontScale="90000"/>
          </a:bodyPr>
          <a:lstStyle/>
          <a:p>
            <a:r>
              <a:rPr lang="pl-PL" dirty="0"/>
              <a:t>Umowa o współodpowiedzialności materialnej </a:t>
            </a:r>
          </a:p>
        </p:txBody>
      </p:sp>
      <p:sp>
        <p:nvSpPr>
          <p:cNvPr id="3" name="Symbol zastępczy zawartości 2">
            <a:extLst>
              <a:ext uri="{FF2B5EF4-FFF2-40B4-BE49-F238E27FC236}">
                <a16:creationId xmlns:a16="http://schemas.microsoft.com/office/drawing/2014/main" id="{4885FF59-9EA0-4009-8CAC-50AD3E8DA729}"/>
              </a:ext>
            </a:extLst>
          </p:cNvPr>
          <p:cNvSpPr>
            <a:spLocks noGrp="1"/>
          </p:cNvSpPr>
          <p:nvPr>
            <p:ph idx="1"/>
          </p:nvPr>
        </p:nvSpPr>
        <p:spPr/>
        <p:txBody>
          <a:bodyPr>
            <a:normAutofit/>
          </a:bodyPr>
          <a:lstStyle/>
          <a:p>
            <a:pPr marL="0" indent="0" algn="just">
              <a:buNone/>
            </a:pPr>
            <a:r>
              <a:rPr lang="pl-PL" dirty="0"/>
              <a:t>Art. 125. § 1. Na zasadach określonych w art. 124 pracownicy mogą przyjąć wspólną odpowiedzialność materialną za mienie powierzone im łącznie z obowiązkiem wyliczenia się. Podstawą łącznego powierzenia mienia jest umowa o współodpowiedzialności materialnej, zawarta przez pracowników z pracodawcą na piśmie pod rygorem nieważności.</a:t>
            </a:r>
          </a:p>
          <a:p>
            <a:pPr marL="0" indent="0" algn="just">
              <a:buNone/>
            </a:pPr>
            <a:r>
              <a:rPr lang="pl-PL" dirty="0"/>
              <a:t>§ 2. Pracownicy ponoszący wspólną odpowiedzialność materialną odpowiadają w częściach określonych w umowie. Jednakże w razie ustalenia, że szkoda w całości lub w części została spowodowana przez niektórych pracowników, za całość szkody lub za stosowną jej część odpowiadają tylko sprawcy szkody.</a:t>
            </a:r>
          </a:p>
        </p:txBody>
      </p:sp>
    </p:spTree>
    <p:extLst>
      <p:ext uri="{BB962C8B-B14F-4D97-AF65-F5344CB8AC3E}">
        <p14:creationId xmlns:p14="http://schemas.microsoft.com/office/powerpoint/2010/main" val="103688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DA7BA9-AE17-4327-8552-DA2FBB7B5A05}"/>
              </a:ext>
            </a:extLst>
          </p:cNvPr>
          <p:cNvSpPr>
            <a:spLocks noGrp="1"/>
          </p:cNvSpPr>
          <p:nvPr>
            <p:ph type="title"/>
          </p:nvPr>
        </p:nvSpPr>
        <p:spPr/>
        <p:txBody>
          <a:bodyPr/>
          <a:lstStyle/>
          <a:p>
            <a:r>
              <a:rPr lang="pl-PL" dirty="0"/>
              <a:t>Odpowiedzialność z winy umyślnej</a:t>
            </a:r>
          </a:p>
        </p:txBody>
      </p:sp>
      <p:sp>
        <p:nvSpPr>
          <p:cNvPr id="3" name="Symbol zastępczy zawartości 2">
            <a:extLst>
              <a:ext uri="{FF2B5EF4-FFF2-40B4-BE49-F238E27FC236}">
                <a16:creationId xmlns:a16="http://schemas.microsoft.com/office/drawing/2014/main" id="{D35850E6-3D61-478D-B85D-C38BAF558A51}"/>
              </a:ext>
            </a:extLst>
          </p:cNvPr>
          <p:cNvSpPr>
            <a:spLocks noGrp="1"/>
          </p:cNvSpPr>
          <p:nvPr>
            <p:ph idx="1"/>
          </p:nvPr>
        </p:nvSpPr>
        <p:spPr/>
        <p:txBody>
          <a:bodyPr/>
          <a:lstStyle/>
          <a:p>
            <a:pPr algn="just"/>
            <a:r>
              <a:rPr lang="pl-PL" dirty="0"/>
              <a:t>W przypadku gdy pracownik wyrządził szkodę umyślnie, jest  obowiązany do jej naprawienia w </a:t>
            </a:r>
            <a:r>
              <a:rPr lang="pl-PL" b="1" dirty="0"/>
              <a:t>pełnej wysokości</a:t>
            </a:r>
            <a:r>
              <a:rPr lang="pl-PL" dirty="0"/>
              <a:t>, tzn. w  granicach straty i utraconych korzyści. Wykluczona jest możliwość ograniczenia odpowiedzialności takich pracowników.</a:t>
            </a:r>
          </a:p>
          <a:p>
            <a:pPr algn="just"/>
            <a:r>
              <a:rPr lang="pl-PL" dirty="0"/>
              <a:t>W orzecznictwie jako przykłady umyślnego wyrządzenia szkody  wskazuje się: zagarnięcie mienia pracodawcy, wyrządzenie szkody  wskutek prowadzenia przez pracownika w stanie nietrzeźwości  samochodu z nadmierną prędkością, dysponowanie odzieżą roboczą  jak własną i in. </a:t>
            </a:r>
          </a:p>
          <a:p>
            <a:pPr marL="0" indent="0">
              <a:buNone/>
            </a:pPr>
            <a:endParaRPr lang="pl-PL" dirty="0"/>
          </a:p>
        </p:txBody>
      </p:sp>
    </p:spTree>
    <p:extLst>
      <p:ext uri="{BB962C8B-B14F-4D97-AF65-F5344CB8AC3E}">
        <p14:creationId xmlns:p14="http://schemas.microsoft.com/office/powerpoint/2010/main" val="9927792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C31367-516B-4A7E-9E87-3C5EE57CF7D6}"/>
              </a:ext>
            </a:extLst>
          </p:cNvPr>
          <p:cNvSpPr>
            <a:spLocks noGrp="1"/>
          </p:cNvSpPr>
          <p:nvPr>
            <p:ph type="title"/>
          </p:nvPr>
        </p:nvSpPr>
        <p:spPr/>
        <p:txBody>
          <a:bodyPr/>
          <a:lstStyle/>
          <a:p>
            <a:r>
              <a:rPr lang="pl-PL" dirty="0"/>
              <a:t>Odpowiedzialność odszkodowawcza</a:t>
            </a:r>
          </a:p>
        </p:txBody>
      </p:sp>
      <p:sp>
        <p:nvSpPr>
          <p:cNvPr id="3" name="Symbol zastępczy zawartości 2">
            <a:extLst>
              <a:ext uri="{FF2B5EF4-FFF2-40B4-BE49-F238E27FC236}">
                <a16:creationId xmlns:a16="http://schemas.microsoft.com/office/drawing/2014/main" id="{4C807E1A-C4DB-4F70-BA62-116ABE6E11D4}"/>
              </a:ext>
            </a:extLst>
          </p:cNvPr>
          <p:cNvSpPr>
            <a:spLocks noGrp="1"/>
          </p:cNvSpPr>
          <p:nvPr>
            <p:ph idx="1"/>
          </p:nvPr>
        </p:nvSpPr>
        <p:spPr/>
        <p:txBody>
          <a:bodyPr>
            <a:normAutofit fontScale="92500" lnSpcReduction="10000"/>
          </a:bodyPr>
          <a:lstStyle/>
          <a:p>
            <a:r>
              <a:rPr lang="pl-PL" dirty="0"/>
              <a:t>Regulowana przepisami kodeksu pracy:</a:t>
            </a:r>
          </a:p>
          <a:p>
            <a:pPr marL="228600" lvl="1" indent="0">
              <a:buNone/>
            </a:pPr>
            <a:r>
              <a:rPr lang="pl-PL" dirty="0"/>
              <a:t>- w przypadku wadliwego rozwiązania przez pracownika stosunku  pracy bez wypowiedzenia, z powodu zarzutu dopuszczenia się  przez pracodawcę ciężkiego naruszenia podstawowych  obowiązków wobec pracownika,</a:t>
            </a:r>
          </a:p>
          <a:p>
            <a:pPr marL="228600" lvl="1" indent="0">
              <a:buNone/>
            </a:pPr>
            <a:r>
              <a:rPr lang="pl-PL" dirty="0"/>
              <a:t>-naruszania przez pracownika zakazu konkurencji przewidzianego w  umowie.</a:t>
            </a:r>
          </a:p>
          <a:p>
            <a:pPr lvl="1"/>
            <a:endParaRPr lang="pl-PL" dirty="0"/>
          </a:p>
          <a:p>
            <a:pPr lvl="1"/>
            <a:r>
              <a:rPr lang="pl-PL" sz="1700" dirty="0"/>
              <a:t>Regulowana przepisami kodeksu cywilnego:</a:t>
            </a:r>
          </a:p>
          <a:p>
            <a:pPr marL="228600" lvl="1" indent="0">
              <a:buNone/>
            </a:pPr>
            <a:r>
              <a:rPr lang="pl-PL" dirty="0"/>
              <a:t>- kontraktowa (np. naruszenie przez pracownika zakazu konkurencji po  ustaniu stosunku pracy),</a:t>
            </a:r>
          </a:p>
          <a:p>
            <a:pPr marL="228600" lvl="1" indent="0">
              <a:buNone/>
            </a:pPr>
            <a:r>
              <a:rPr lang="pl-PL" dirty="0"/>
              <a:t>- deliktowa (np. samowolne użycie przez pracownika mienia pracodawcy  do własnych celów) </a:t>
            </a:r>
          </a:p>
          <a:p>
            <a:pPr marL="0" indent="0">
              <a:buNone/>
            </a:pPr>
            <a:endParaRPr lang="pl-PL" dirty="0"/>
          </a:p>
        </p:txBody>
      </p:sp>
    </p:spTree>
    <p:extLst>
      <p:ext uri="{BB962C8B-B14F-4D97-AF65-F5344CB8AC3E}">
        <p14:creationId xmlns:p14="http://schemas.microsoft.com/office/powerpoint/2010/main" val="2075754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5DF804-91BC-4958-9442-8BF83F960241}"/>
              </a:ext>
            </a:extLst>
          </p:cNvPr>
          <p:cNvSpPr>
            <a:spLocks noGrp="1"/>
          </p:cNvSpPr>
          <p:nvPr>
            <p:ph type="title"/>
          </p:nvPr>
        </p:nvSpPr>
        <p:spPr/>
        <p:txBody>
          <a:bodyPr>
            <a:normAutofit fontScale="90000"/>
          </a:bodyPr>
          <a:lstStyle/>
          <a:p>
            <a:r>
              <a:rPr lang="pl-PL" dirty="0"/>
              <a:t>Odpowiedzialność za przestępstwa i wykroczenia przeciwko prawom pracownika</a:t>
            </a:r>
          </a:p>
        </p:txBody>
      </p:sp>
      <p:sp>
        <p:nvSpPr>
          <p:cNvPr id="3" name="Symbol zastępczy zawartości 2">
            <a:extLst>
              <a:ext uri="{FF2B5EF4-FFF2-40B4-BE49-F238E27FC236}">
                <a16:creationId xmlns:a16="http://schemas.microsoft.com/office/drawing/2014/main" id="{8B1877AC-C577-46A6-A3EB-7323CDB34D7E}"/>
              </a:ext>
            </a:extLst>
          </p:cNvPr>
          <p:cNvSpPr>
            <a:spLocks noGrp="1"/>
          </p:cNvSpPr>
          <p:nvPr>
            <p:ph idx="1"/>
          </p:nvPr>
        </p:nvSpPr>
        <p:spPr/>
        <p:txBody>
          <a:bodyPr>
            <a:normAutofit fontScale="92500" lnSpcReduction="10000"/>
          </a:bodyPr>
          <a:lstStyle/>
          <a:p>
            <a:pPr marL="228600" lvl="1" indent="0">
              <a:buNone/>
            </a:pPr>
            <a:r>
              <a:rPr lang="pl-PL" b="1" u="sng" dirty="0"/>
              <a:t>Odpowiedzialność za wykroczenia</a:t>
            </a:r>
            <a:endParaRPr lang="pl-PL" sz="1400" dirty="0"/>
          </a:p>
          <a:p>
            <a:pPr lvl="1"/>
            <a:endParaRPr lang="pl-PL" dirty="0"/>
          </a:p>
          <a:p>
            <a:pPr algn="just"/>
            <a:r>
              <a:rPr lang="pl-PL" dirty="0"/>
              <a:t>Zakres podmiotowy: osoby upoważnione do działania w określonym zakresie w imieniu pracodawcy, które podejmując decyzje w zakresie stosowania prawa pracy lub takiej decyzji nie podejmując, dopuszczają się jego naruszenia.</a:t>
            </a:r>
          </a:p>
          <a:p>
            <a:pPr lvl="1" algn="just"/>
            <a:endParaRPr lang="pl-PL" dirty="0"/>
          </a:p>
          <a:p>
            <a:pPr algn="just"/>
            <a:r>
              <a:rPr lang="pl-PL" dirty="0"/>
              <a:t>Zakres przedmiotowy: zawieranie umowy cywilnoprawnej w warunkach, w których powinna być zawarta umowa o pracę, niepotwierdzanie na piśmie zawartej z pracownikiem umowy o pracę , wypowiadanie lub rozwiązywanie pracownikowi stosunku pracy z rażącym naruszeniem prawa, naruszanie przepisów o czasie pracy, niewypłacanie w terminie wynagrodzenia za pracę lub innego świadczenia i in.</a:t>
            </a:r>
          </a:p>
          <a:p>
            <a:endParaRPr lang="pl-PL" dirty="0"/>
          </a:p>
        </p:txBody>
      </p:sp>
    </p:spTree>
    <p:extLst>
      <p:ext uri="{BB962C8B-B14F-4D97-AF65-F5344CB8AC3E}">
        <p14:creationId xmlns:p14="http://schemas.microsoft.com/office/powerpoint/2010/main" val="3330498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4E40B0C-0A11-468C-9D5A-E356613B99A2}"/>
              </a:ext>
            </a:extLst>
          </p:cNvPr>
          <p:cNvSpPr>
            <a:spLocks noGrp="1"/>
          </p:cNvSpPr>
          <p:nvPr>
            <p:ph type="title"/>
          </p:nvPr>
        </p:nvSpPr>
        <p:spPr/>
        <p:txBody>
          <a:bodyPr>
            <a:noAutofit/>
          </a:bodyPr>
          <a:lstStyle/>
          <a:p>
            <a:r>
              <a:rPr lang="pl-PL" sz="1600" b="1" dirty="0"/>
              <a:t>Odpowiedzialność za przestępstwo przeciwko prawom osób wykonującym pracę zarobkową </a:t>
            </a:r>
            <a:br>
              <a:rPr lang="pl-PL" sz="1600" b="1" dirty="0"/>
            </a:br>
            <a:r>
              <a:rPr lang="pl-PL" sz="1600" b="1" dirty="0"/>
              <a:t>( art. 218- 221 </a:t>
            </a:r>
            <a:r>
              <a:rPr lang="pl-PL" sz="1600" b="1" dirty="0" err="1"/>
              <a:t>k.k</a:t>
            </a:r>
            <a:r>
              <a:rPr lang="pl-PL" sz="1600" b="1" dirty="0"/>
              <a:t>)</a:t>
            </a:r>
            <a:br>
              <a:rPr lang="pl-PL" sz="1600" b="1" i="1" dirty="0"/>
            </a:br>
            <a:endParaRPr lang="pl-PL" sz="1600" dirty="0"/>
          </a:p>
        </p:txBody>
      </p:sp>
      <p:sp>
        <p:nvSpPr>
          <p:cNvPr id="3" name="Symbol zastępczy zawartości 2">
            <a:extLst>
              <a:ext uri="{FF2B5EF4-FFF2-40B4-BE49-F238E27FC236}">
                <a16:creationId xmlns:a16="http://schemas.microsoft.com/office/drawing/2014/main" id="{5CDAF464-2025-4D43-9258-49603BA11540}"/>
              </a:ext>
            </a:extLst>
          </p:cNvPr>
          <p:cNvSpPr>
            <a:spLocks noGrp="1"/>
          </p:cNvSpPr>
          <p:nvPr>
            <p:ph idx="1"/>
          </p:nvPr>
        </p:nvSpPr>
        <p:spPr/>
        <p:txBody>
          <a:bodyPr>
            <a:normAutofit fontScale="92500" lnSpcReduction="20000"/>
          </a:bodyPr>
          <a:lstStyle/>
          <a:p>
            <a:pPr algn="just"/>
            <a:r>
              <a:rPr lang="pl-PL" dirty="0"/>
              <a:t>Złośliwe lub uporczywe naruszanie praw pracowniczych lub praw z  ubezpieczenia społecznego zatrudnionych,</a:t>
            </a:r>
          </a:p>
          <a:p>
            <a:pPr algn="just"/>
            <a:r>
              <a:rPr lang="pl-PL" dirty="0"/>
              <a:t>Odmowa ponownego przyjęcia osoby przywróconej do pracy przez  właściwy organ,</a:t>
            </a:r>
          </a:p>
          <a:p>
            <a:pPr algn="just"/>
            <a:r>
              <a:rPr lang="pl-PL" dirty="0"/>
              <a:t>Naruszanie przepisów o ubezpieczeniach społecznych przez  niezgłoszenie lub zgłoszenie nieprawdziwych danych mających  wpływ na prawo do świadczeń lub ich wysokość,</a:t>
            </a:r>
          </a:p>
          <a:p>
            <a:pPr algn="just"/>
            <a:r>
              <a:rPr lang="pl-PL" dirty="0"/>
              <a:t>Narażenie pracownika na bezpośrednie niebezpieczeństwo utraty   życia lub zdrowia wskutek niedopełnienia obowiązku przez osobę  odpowiedzialną za bhp,</a:t>
            </a:r>
          </a:p>
          <a:p>
            <a:pPr algn="just"/>
            <a:r>
              <a:rPr lang="pl-PL" dirty="0"/>
              <a:t>Niezawiadomienie właściwego organu o wypadku przy pracy lub  chorobie zawodowej przez zobowiązaną do tego osobę. </a:t>
            </a:r>
          </a:p>
          <a:p>
            <a:endParaRPr lang="pl-PL" dirty="0"/>
          </a:p>
        </p:txBody>
      </p:sp>
    </p:spTree>
    <p:extLst>
      <p:ext uri="{BB962C8B-B14F-4D97-AF65-F5344CB8AC3E}">
        <p14:creationId xmlns:p14="http://schemas.microsoft.com/office/powerpoint/2010/main" val="2587637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52D4D7-ED69-4340-AF85-31F35BED6143}"/>
              </a:ext>
            </a:extLst>
          </p:cNvPr>
          <p:cNvSpPr>
            <a:spLocks noGrp="1"/>
          </p:cNvSpPr>
          <p:nvPr>
            <p:ph type="title"/>
          </p:nvPr>
        </p:nvSpPr>
        <p:spPr/>
        <p:txBody>
          <a:bodyPr>
            <a:normAutofit fontScale="90000"/>
          </a:bodyPr>
          <a:lstStyle/>
          <a:p>
            <a:r>
              <a:rPr lang="pl-PL" dirty="0"/>
              <a:t>Pozbawienie lub ograniczenie świadczenia, przekształcenie lub rozwiązanie stosunku pracy</a:t>
            </a:r>
          </a:p>
        </p:txBody>
      </p:sp>
      <p:sp>
        <p:nvSpPr>
          <p:cNvPr id="3" name="Symbol zastępczy zawartości 2">
            <a:extLst>
              <a:ext uri="{FF2B5EF4-FFF2-40B4-BE49-F238E27FC236}">
                <a16:creationId xmlns:a16="http://schemas.microsoft.com/office/drawing/2014/main" id="{F14204F8-8048-42DB-88BC-7596EFB47C93}"/>
              </a:ext>
            </a:extLst>
          </p:cNvPr>
          <p:cNvSpPr>
            <a:spLocks noGrp="1"/>
          </p:cNvSpPr>
          <p:nvPr>
            <p:ph idx="1"/>
          </p:nvPr>
        </p:nvSpPr>
        <p:spPr/>
        <p:txBody>
          <a:bodyPr>
            <a:normAutofit fontScale="85000" lnSpcReduction="10000"/>
          </a:bodyPr>
          <a:lstStyle/>
          <a:p>
            <a:pPr marL="0" indent="0" algn="just">
              <a:buNone/>
            </a:pPr>
            <a:r>
              <a:rPr lang="pl-PL" dirty="0"/>
              <a:t>Za kwalifikowaniem powyższych sankcji jako odpowiedzialności pracowniczej  przemawiają następujące argumenty:</a:t>
            </a:r>
          </a:p>
          <a:p>
            <a:pPr algn="just"/>
            <a:r>
              <a:rPr lang="pl-PL" dirty="0"/>
              <a:t>odpowiada to sposobowi rozumienia odpowiedzialności na gruncie prawa cywilnego, obejmującego desygnatami tego pojęcia m.in.:  powstrzymywanie się od spełnienia świadczenia wzajemnego oraz przekształcenie lub rozwiązanie stosunku prawnego</a:t>
            </a:r>
          </a:p>
          <a:p>
            <a:pPr algn="just"/>
            <a:r>
              <a:rPr lang="pl-PL" dirty="0"/>
              <a:t>Stanowią podstawowy instrument egzekwowania odpowiedzialności w związku z niewykonaniem lub nienależytym wykonaniem obowiązków ze sfery jakości świadczenia (odwrotność nagrody w rozumieniu art. 105 </a:t>
            </a:r>
            <a:r>
              <a:rPr lang="pl-PL" dirty="0" err="1"/>
              <a:t>k.p</a:t>
            </a:r>
            <a:r>
              <a:rPr lang="pl-PL" dirty="0"/>
              <a:t>.)</a:t>
            </a:r>
          </a:p>
          <a:p>
            <a:pPr algn="just"/>
            <a:r>
              <a:rPr lang="pl-PL" dirty="0"/>
              <a:t>sankcja w postaci pobawienia lub ograniczenia świadczenia lub przekształcenia albo rozwiązania stosunku pracy jest sankcją formalnie objętą reżimem odpowiedzialności dyscyplinarnej z tytułu zawinionego naruszenia obowiązków na gruncie pracowniczych stosunków powstałych na podstawie mianowania, lub niektórych stosunków umownych typu służbowego.</a:t>
            </a:r>
          </a:p>
        </p:txBody>
      </p:sp>
    </p:spTree>
    <p:extLst>
      <p:ext uri="{BB962C8B-B14F-4D97-AF65-F5344CB8AC3E}">
        <p14:creationId xmlns:p14="http://schemas.microsoft.com/office/powerpoint/2010/main" val="9828636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A4B861-2123-4267-A03F-831210766644}"/>
              </a:ext>
            </a:extLst>
          </p:cNvPr>
          <p:cNvSpPr>
            <a:spLocks noGrp="1"/>
          </p:cNvSpPr>
          <p:nvPr>
            <p:ph type="title"/>
          </p:nvPr>
        </p:nvSpPr>
        <p:spPr/>
        <p:txBody>
          <a:bodyPr/>
          <a:lstStyle/>
          <a:p>
            <a:r>
              <a:rPr lang="pl-PL" dirty="0"/>
              <a:t>Opracowano na podstawie:</a:t>
            </a:r>
          </a:p>
        </p:txBody>
      </p:sp>
      <p:sp>
        <p:nvSpPr>
          <p:cNvPr id="3" name="Symbol zastępczy zawartości 2">
            <a:extLst>
              <a:ext uri="{FF2B5EF4-FFF2-40B4-BE49-F238E27FC236}">
                <a16:creationId xmlns:a16="http://schemas.microsoft.com/office/drawing/2014/main" id="{AD9FDD8F-BEA7-4DEE-9626-8F13BD66BB7A}"/>
              </a:ext>
            </a:extLst>
          </p:cNvPr>
          <p:cNvSpPr>
            <a:spLocks noGrp="1"/>
          </p:cNvSpPr>
          <p:nvPr>
            <p:ph idx="1"/>
          </p:nvPr>
        </p:nvSpPr>
        <p:spPr/>
        <p:txBody>
          <a:bodyPr/>
          <a:lstStyle/>
          <a:p>
            <a:r>
              <a:rPr lang="pl-PL" dirty="0"/>
              <a:t>H. </a:t>
            </a:r>
            <a:r>
              <a:rPr lang="pl-PL" dirty="0" err="1"/>
              <a:t>Szurgacz</a:t>
            </a:r>
            <a:r>
              <a:rPr lang="pl-PL" dirty="0"/>
              <a:t>, Z. Kubot, T. Kuczyński, A. Tomanek, </a:t>
            </a:r>
            <a:r>
              <a:rPr lang="pl-PL" i="1" dirty="0"/>
              <a:t>Prawo pracy. Zarys wykładu, </a:t>
            </a:r>
            <a:r>
              <a:rPr lang="pl-PL" dirty="0"/>
              <a:t>Warszawa 2016,</a:t>
            </a:r>
          </a:p>
          <a:p>
            <a:r>
              <a:rPr lang="pl-PL" dirty="0"/>
              <a:t>S. Samol, </a:t>
            </a:r>
            <a:r>
              <a:rPr lang="pl-PL" i="1" dirty="0"/>
              <a:t>Prawo pracy. Kazusy, </a:t>
            </a:r>
            <a:r>
              <a:rPr lang="pl-PL" dirty="0"/>
              <a:t>Warszawa 2010,</a:t>
            </a:r>
          </a:p>
          <a:p>
            <a:r>
              <a:rPr lang="pl-PL" dirty="0"/>
              <a:t>Ustawy z dnia 26 czerwca 1974 roku Kodeks pracy( Dz. U. z 2018 r. </a:t>
            </a:r>
            <a:r>
              <a:rPr lang="pl-PL" dirty="0" err="1"/>
              <a:t>poz</a:t>
            </a:r>
            <a:r>
              <a:rPr lang="pl-PL"/>
              <a:t> 917 </a:t>
            </a:r>
            <a:r>
              <a:rPr lang="pl-PL" dirty="0"/>
              <a:t>z </a:t>
            </a:r>
            <a:r>
              <a:rPr lang="pl-PL" dirty="0" err="1"/>
              <a:t>późn</a:t>
            </a:r>
            <a:r>
              <a:rPr lang="pl-PL" dirty="0"/>
              <a:t> zm.).</a:t>
            </a:r>
          </a:p>
          <a:p>
            <a:endParaRPr lang="pl-PL" dirty="0"/>
          </a:p>
          <a:p>
            <a:endParaRPr lang="pl-PL" dirty="0"/>
          </a:p>
        </p:txBody>
      </p:sp>
    </p:spTree>
    <p:extLst>
      <p:ext uri="{BB962C8B-B14F-4D97-AF65-F5344CB8AC3E}">
        <p14:creationId xmlns:p14="http://schemas.microsoft.com/office/powerpoint/2010/main" val="2298736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0CCEFE-2B06-4C9E-BC83-5B0AD26D97B6}"/>
              </a:ext>
            </a:extLst>
          </p:cNvPr>
          <p:cNvSpPr>
            <a:spLocks noGrp="1"/>
          </p:cNvSpPr>
          <p:nvPr>
            <p:ph type="title"/>
          </p:nvPr>
        </p:nvSpPr>
        <p:spPr/>
        <p:txBody>
          <a:bodyPr/>
          <a:lstStyle/>
          <a:p>
            <a:r>
              <a:rPr lang="pl-PL" dirty="0"/>
              <a:t>Odpowiedzialność pracownicza – ujęcie węższe</a:t>
            </a:r>
          </a:p>
        </p:txBody>
      </p:sp>
      <p:sp>
        <p:nvSpPr>
          <p:cNvPr id="3" name="Symbol zastępczy zawartości 2">
            <a:extLst>
              <a:ext uri="{FF2B5EF4-FFF2-40B4-BE49-F238E27FC236}">
                <a16:creationId xmlns:a16="http://schemas.microsoft.com/office/drawing/2014/main" id="{39284B57-31BF-4EBC-B4CF-2EC8E1978F4A}"/>
              </a:ext>
            </a:extLst>
          </p:cNvPr>
          <p:cNvSpPr>
            <a:spLocks noGrp="1"/>
          </p:cNvSpPr>
          <p:nvPr>
            <p:ph idx="1"/>
          </p:nvPr>
        </p:nvSpPr>
        <p:spPr/>
        <p:txBody>
          <a:bodyPr/>
          <a:lstStyle/>
          <a:p>
            <a:pPr marL="0" indent="0" algn="just">
              <a:buNone/>
            </a:pPr>
            <a:r>
              <a:rPr lang="pl-PL" dirty="0"/>
              <a:t>Zgodnie z węższym ujęciem odpowiedzialności pracowniczej termin ten może być łączony tylko z reżimem odpowiedzialności majątkowej i osobistej, a jej przejawem może być tylko taka dolegliwość, która stanowi sankcję w zasadzie formalnie objętą reżimami odpowiedzialności ustanowionymi w prawie pracy, np. odpowiedzialność porządkowa lub materialna. </a:t>
            </a:r>
          </a:p>
        </p:txBody>
      </p:sp>
    </p:spTree>
    <p:extLst>
      <p:ext uri="{BB962C8B-B14F-4D97-AF65-F5344CB8AC3E}">
        <p14:creationId xmlns:p14="http://schemas.microsoft.com/office/powerpoint/2010/main" val="401782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3BC1EB-7E86-4428-B476-2B5D3123053E}"/>
              </a:ext>
            </a:extLst>
          </p:cNvPr>
          <p:cNvSpPr>
            <a:spLocks noGrp="1"/>
          </p:cNvSpPr>
          <p:nvPr>
            <p:ph type="title"/>
          </p:nvPr>
        </p:nvSpPr>
        <p:spPr/>
        <p:txBody>
          <a:bodyPr/>
          <a:lstStyle/>
          <a:p>
            <a:r>
              <a:rPr lang="pl-PL" dirty="0"/>
              <a:t>Odpowiedzialność pracownicza – ujęcie Szersze</a:t>
            </a:r>
          </a:p>
        </p:txBody>
      </p:sp>
      <p:sp>
        <p:nvSpPr>
          <p:cNvPr id="3" name="Symbol zastępczy zawartości 2">
            <a:extLst>
              <a:ext uri="{FF2B5EF4-FFF2-40B4-BE49-F238E27FC236}">
                <a16:creationId xmlns:a16="http://schemas.microsoft.com/office/drawing/2014/main" id="{8E010A4F-2A90-4C73-89C2-093808F215DF}"/>
              </a:ext>
            </a:extLst>
          </p:cNvPr>
          <p:cNvSpPr>
            <a:spLocks noGrp="1"/>
          </p:cNvSpPr>
          <p:nvPr>
            <p:ph idx="1"/>
          </p:nvPr>
        </p:nvSpPr>
        <p:spPr/>
        <p:txBody>
          <a:bodyPr/>
          <a:lstStyle/>
          <a:p>
            <a:pPr marL="0" indent="0" algn="just">
              <a:buNone/>
            </a:pPr>
            <a:r>
              <a:rPr lang="pl-PL" sz="2000" i="1" dirty="0"/>
              <a:t>Odpowiedzialność to przewidziane w przepisach prawa pracy negatywne skutki (dolegliwości) o charakterze prawnym, które mogą być zastosowane wobec pracownika za jego </a:t>
            </a:r>
            <a:r>
              <a:rPr lang="pl-PL" sz="2000" b="1" i="1" dirty="0"/>
              <a:t>naganne zachowanie się.</a:t>
            </a:r>
          </a:p>
          <a:p>
            <a:pPr marL="0" indent="0">
              <a:buNone/>
            </a:pPr>
            <a:r>
              <a:rPr lang="pl-PL" dirty="0"/>
              <a:t>W. Sanetra</a:t>
            </a:r>
          </a:p>
          <a:p>
            <a:pPr marL="0" indent="0">
              <a:buNone/>
            </a:pPr>
            <a:endParaRPr lang="pl-PL" i="1" dirty="0"/>
          </a:p>
        </p:txBody>
      </p:sp>
    </p:spTree>
    <p:extLst>
      <p:ext uri="{BB962C8B-B14F-4D97-AF65-F5344CB8AC3E}">
        <p14:creationId xmlns:p14="http://schemas.microsoft.com/office/powerpoint/2010/main" val="120826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F6F7D4-465F-481E-9979-B96BC1E18FCC}"/>
              </a:ext>
            </a:extLst>
          </p:cNvPr>
          <p:cNvSpPr>
            <a:spLocks noGrp="1"/>
          </p:cNvSpPr>
          <p:nvPr>
            <p:ph type="title"/>
          </p:nvPr>
        </p:nvSpPr>
        <p:spPr/>
        <p:txBody>
          <a:bodyPr/>
          <a:lstStyle/>
          <a:p>
            <a:r>
              <a:rPr lang="pl-PL" dirty="0"/>
              <a:t>Odpowiedzialność pracownicza – ujęcie Szersze</a:t>
            </a:r>
          </a:p>
        </p:txBody>
      </p:sp>
      <p:sp>
        <p:nvSpPr>
          <p:cNvPr id="3" name="Symbol zastępczy zawartości 2">
            <a:extLst>
              <a:ext uri="{FF2B5EF4-FFF2-40B4-BE49-F238E27FC236}">
                <a16:creationId xmlns:a16="http://schemas.microsoft.com/office/drawing/2014/main" id="{9CC03BC8-38F9-4C30-88C1-92728166CCDE}"/>
              </a:ext>
            </a:extLst>
          </p:cNvPr>
          <p:cNvSpPr>
            <a:spLocks noGrp="1"/>
          </p:cNvSpPr>
          <p:nvPr>
            <p:ph idx="1"/>
          </p:nvPr>
        </p:nvSpPr>
        <p:spPr/>
        <p:txBody>
          <a:bodyPr>
            <a:normAutofit lnSpcReduction="10000"/>
          </a:bodyPr>
          <a:lstStyle/>
          <a:p>
            <a:pPr marL="0" indent="0" algn="just">
              <a:buNone/>
            </a:pPr>
            <a:r>
              <a:rPr lang="pl-PL" dirty="0"/>
              <a:t>Obok odpowiedzialności porządkowej i materialnej zalicza się tu również środki stosowane przez pracodawcę zwłaszcza za naganne zachowanie się pracownika, takie jak: </a:t>
            </a:r>
          </a:p>
          <a:p>
            <a:pPr algn="just"/>
            <a:r>
              <a:rPr lang="pl-PL" dirty="0"/>
              <a:t>rozwiązanie stosunku pracy za wypowiedzeniem lub bez wypowiedzenia z winy pracownika, </a:t>
            </a:r>
          </a:p>
          <a:p>
            <a:pPr algn="just"/>
            <a:r>
              <a:rPr lang="pl-PL" dirty="0"/>
              <a:t>wypowiedzenie warunków pracy lub (i) płacy z przyczyn zawinionych przez pracownika, </a:t>
            </a:r>
          </a:p>
          <a:p>
            <a:pPr algn="just"/>
            <a:r>
              <a:rPr lang="pl-PL" dirty="0"/>
              <a:t>potrącenie lub pozbawienie premii, </a:t>
            </a:r>
          </a:p>
          <a:p>
            <a:pPr algn="just"/>
            <a:r>
              <a:rPr lang="pl-PL" dirty="0"/>
              <a:t>pozbawienie pracownika wynagrodzenia w razie zawinionego przez niego przestoju.</a:t>
            </a:r>
          </a:p>
        </p:txBody>
      </p:sp>
    </p:spTree>
    <p:extLst>
      <p:ext uri="{BB962C8B-B14F-4D97-AF65-F5344CB8AC3E}">
        <p14:creationId xmlns:p14="http://schemas.microsoft.com/office/powerpoint/2010/main" val="737792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1A1D566-B6F6-4A47-8CAF-B8E28015B189}"/>
              </a:ext>
            </a:extLst>
          </p:cNvPr>
          <p:cNvSpPr>
            <a:spLocks noGrp="1"/>
          </p:cNvSpPr>
          <p:nvPr>
            <p:ph type="title"/>
          </p:nvPr>
        </p:nvSpPr>
        <p:spPr/>
        <p:txBody>
          <a:bodyPr/>
          <a:lstStyle/>
          <a:p>
            <a:r>
              <a:rPr lang="pl-PL" dirty="0"/>
              <a:t>Odpowiedzialność pracownicza – ujęcie najszersze</a:t>
            </a:r>
          </a:p>
        </p:txBody>
      </p:sp>
      <p:sp>
        <p:nvSpPr>
          <p:cNvPr id="3" name="Symbol zastępczy zawartości 2">
            <a:extLst>
              <a:ext uri="{FF2B5EF4-FFF2-40B4-BE49-F238E27FC236}">
                <a16:creationId xmlns:a16="http://schemas.microsoft.com/office/drawing/2014/main" id="{C55F1724-CA0F-407B-A89C-4E6272AD3BA5}"/>
              </a:ext>
            </a:extLst>
          </p:cNvPr>
          <p:cNvSpPr>
            <a:spLocks noGrp="1"/>
          </p:cNvSpPr>
          <p:nvPr>
            <p:ph idx="1"/>
          </p:nvPr>
        </p:nvSpPr>
        <p:spPr/>
        <p:txBody>
          <a:bodyPr>
            <a:normAutofit/>
          </a:bodyPr>
          <a:lstStyle/>
          <a:p>
            <a:pPr marL="0" indent="0" algn="just">
              <a:buNone/>
            </a:pPr>
            <a:r>
              <a:rPr lang="pl-PL" sz="2000" i="1" dirty="0"/>
              <a:t>Odpowiedzialność to przewidziane głownie w przepisach prawa pracy, negatywne skutki (dolegliwości) w zasadzie o charakterze prawnym, które mogą być stosowane wobec pracownika (także przyszłego i byłego) w większości wypadków za jego naganne zachowanie się.</a:t>
            </a:r>
          </a:p>
          <a:p>
            <a:pPr marL="0" indent="0" algn="just">
              <a:buNone/>
            </a:pPr>
            <a:r>
              <a:rPr lang="pl-PL" sz="2000" dirty="0"/>
              <a:t>W. Sanetra</a:t>
            </a:r>
          </a:p>
        </p:txBody>
      </p:sp>
    </p:spTree>
    <p:extLst>
      <p:ext uri="{BB962C8B-B14F-4D97-AF65-F5344CB8AC3E}">
        <p14:creationId xmlns:p14="http://schemas.microsoft.com/office/powerpoint/2010/main" val="4077639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9E0D67-20D6-4EAB-93DB-890CAAC742FA}"/>
              </a:ext>
            </a:extLst>
          </p:cNvPr>
          <p:cNvSpPr>
            <a:spLocks noGrp="1"/>
          </p:cNvSpPr>
          <p:nvPr>
            <p:ph type="title"/>
          </p:nvPr>
        </p:nvSpPr>
        <p:spPr/>
        <p:txBody>
          <a:bodyPr/>
          <a:lstStyle/>
          <a:p>
            <a:r>
              <a:rPr lang="pl-PL" dirty="0"/>
              <a:t>Odpowiedzialność pracownicza – ujęcie najszersze</a:t>
            </a:r>
          </a:p>
        </p:txBody>
      </p:sp>
      <p:sp>
        <p:nvSpPr>
          <p:cNvPr id="3" name="Symbol zastępczy zawartości 2">
            <a:extLst>
              <a:ext uri="{FF2B5EF4-FFF2-40B4-BE49-F238E27FC236}">
                <a16:creationId xmlns:a16="http://schemas.microsoft.com/office/drawing/2014/main" id="{D720A646-DFF9-4EF4-B797-7E3FA65AA353}"/>
              </a:ext>
            </a:extLst>
          </p:cNvPr>
          <p:cNvSpPr>
            <a:spLocks noGrp="1"/>
          </p:cNvSpPr>
          <p:nvPr>
            <p:ph idx="1"/>
          </p:nvPr>
        </p:nvSpPr>
        <p:spPr/>
        <p:txBody>
          <a:bodyPr/>
          <a:lstStyle/>
          <a:p>
            <a:pPr marL="0" indent="0" algn="just">
              <a:buNone/>
            </a:pPr>
            <a:r>
              <a:rPr lang="pl-PL" dirty="0"/>
              <a:t>Wskazana definicja odrywa pojęcie odpowiedzialności od konstrukcji stosunku pracy, łącząc ją także ze stosunkami pośrednictwa pracy czy ubezpieczenia społecznego.</a:t>
            </a:r>
          </a:p>
        </p:txBody>
      </p:sp>
    </p:spTree>
    <p:extLst>
      <p:ext uri="{BB962C8B-B14F-4D97-AF65-F5344CB8AC3E}">
        <p14:creationId xmlns:p14="http://schemas.microsoft.com/office/powerpoint/2010/main" val="2846754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843C75-8DBC-4E52-ABC6-CC490AD476D4}"/>
              </a:ext>
            </a:extLst>
          </p:cNvPr>
          <p:cNvSpPr>
            <a:spLocks noGrp="1"/>
          </p:cNvSpPr>
          <p:nvPr>
            <p:ph type="title"/>
          </p:nvPr>
        </p:nvSpPr>
        <p:spPr/>
        <p:txBody>
          <a:bodyPr/>
          <a:lstStyle/>
          <a:p>
            <a:r>
              <a:rPr lang="pl-PL" dirty="0"/>
              <a:t>Odpowiedzialność pracownicza</a:t>
            </a:r>
          </a:p>
        </p:txBody>
      </p:sp>
      <p:sp>
        <p:nvSpPr>
          <p:cNvPr id="3" name="Symbol zastępczy zawartości 2">
            <a:extLst>
              <a:ext uri="{FF2B5EF4-FFF2-40B4-BE49-F238E27FC236}">
                <a16:creationId xmlns:a16="http://schemas.microsoft.com/office/drawing/2014/main" id="{73852F75-7863-4E76-A7D2-7B2DCB4A8163}"/>
              </a:ext>
            </a:extLst>
          </p:cNvPr>
          <p:cNvSpPr>
            <a:spLocks noGrp="1"/>
          </p:cNvSpPr>
          <p:nvPr>
            <p:ph idx="1"/>
          </p:nvPr>
        </p:nvSpPr>
        <p:spPr/>
        <p:txBody>
          <a:bodyPr>
            <a:normAutofit fontScale="92500" lnSpcReduction="20000"/>
          </a:bodyPr>
          <a:lstStyle/>
          <a:p>
            <a:r>
              <a:rPr lang="pl-PL" dirty="0"/>
              <a:t>Odpowiedzialność porządkowa,</a:t>
            </a:r>
          </a:p>
          <a:p>
            <a:pPr lvl="1"/>
            <a:endParaRPr lang="pl-PL" dirty="0"/>
          </a:p>
          <a:p>
            <a:r>
              <a:rPr lang="pl-PL" dirty="0"/>
              <a:t>Odpowiedzialność materialna </a:t>
            </a:r>
          </a:p>
          <a:p>
            <a:pPr lvl="1"/>
            <a:endParaRPr lang="pl-PL" dirty="0"/>
          </a:p>
          <a:p>
            <a:r>
              <a:rPr lang="pl-PL" dirty="0"/>
              <a:t>Odpowiedzialność odszkodowawcza,</a:t>
            </a:r>
          </a:p>
          <a:p>
            <a:pPr lvl="1"/>
            <a:endParaRPr lang="pl-PL" dirty="0"/>
          </a:p>
          <a:p>
            <a:r>
              <a:rPr lang="pl-PL" dirty="0"/>
              <a:t>Odpowiedzialność za wykroczenia i przestępstwa przeciwko  prawom pracownika,</a:t>
            </a:r>
          </a:p>
          <a:p>
            <a:pPr lvl="1"/>
            <a:endParaRPr lang="pl-PL" dirty="0"/>
          </a:p>
          <a:p>
            <a:r>
              <a:rPr lang="pl-PL" dirty="0"/>
              <a:t>Pozbawienie lub ograniczenie świadczenia, przekształcenie lub  rozwiązanie stosunku pracy.</a:t>
            </a:r>
          </a:p>
          <a:p>
            <a:endParaRPr lang="pl-PL" dirty="0"/>
          </a:p>
        </p:txBody>
      </p:sp>
    </p:spTree>
    <p:extLst>
      <p:ext uri="{BB962C8B-B14F-4D97-AF65-F5344CB8AC3E}">
        <p14:creationId xmlns:p14="http://schemas.microsoft.com/office/powerpoint/2010/main" val="1651966407"/>
      </p:ext>
    </p:extLst>
  </p:cSld>
  <p:clrMapOvr>
    <a:masterClrMapping/>
  </p:clrMapOvr>
</p:sld>
</file>

<file path=ppt/theme/theme1.xml><?xml version="1.0" encoding="utf-8"?>
<a:theme xmlns:a="http://schemas.openxmlformats.org/drawingml/2006/main" name="Paczka">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TM10001115[[fn=Paczka]]</Template>
  <TotalTime>377</TotalTime>
  <Words>2557</Words>
  <Application>Microsoft Office PowerPoint</Application>
  <PresentationFormat>Panoramiczny</PresentationFormat>
  <Paragraphs>160</Paragraphs>
  <Slides>37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37</vt:i4>
      </vt:variant>
    </vt:vector>
  </HeadingPairs>
  <TitlesOfParts>
    <vt:vector size="40" baseType="lpstr">
      <vt:lpstr>Arial</vt:lpstr>
      <vt:lpstr>Gill Sans MT</vt:lpstr>
      <vt:lpstr>Paczka</vt:lpstr>
      <vt:lpstr>Odpowiedzialność w razie niewykonania obowiązków pracowniczych</vt:lpstr>
      <vt:lpstr>Pojęcie odpowiedzialności pracowniczej</vt:lpstr>
      <vt:lpstr>Odpowiedzialność pracownicza – ujęcie węższe</vt:lpstr>
      <vt:lpstr>Odpowiedzialność pracownicza – ujęcie węższe</vt:lpstr>
      <vt:lpstr>Odpowiedzialność pracownicza – ujęcie Szersze</vt:lpstr>
      <vt:lpstr>Odpowiedzialność pracownicza – ujęcie Szersze</vt:lpstr>
      <vt:lpstr>Odpowiedzialność pracownicza – ujęcie najszersze</vt:lpstr>
      <vt:lpstr>Odpowiedzialność pracownicza – ujęcie najszersze</vt:lpstr>
      <vt:lpstr>Odpowiedzialność pracownicza</vt:lpstr>
      <vt:lpstr>Odpowiedzialność porządkowa</vt:lpstr>
      <vt:lpstr>Odpowiedzialność porządkowa</vt:lpstr>
      <vt:lpstr>Tryb nakładania kar porządkowych</vt:lpstr>
      <vt:lpstr>Tryb weryfikacji kar porządkowych</vt:lpstr>
      <vt:lpstr>kazus</vt:lpstr>
      <vt:lpstr>Kazus</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materialna na zasadach ogólnych </vt:lpstr>
      <vt:lpstr>Odpowiedzialność za szkodę wyrządzoną osobie trzeciej</vt:lpstr>
      <vt:lpstr>Odpowiedzialność za szkodę wyrządzoną osobie trzeciej</vt:lpstr>
      <vt:lpstr>kazus</vt:lpstr>
      <vt:lpstr>Kazus</vt:lpstr>
      <vt:lpstr>Odpowiedzialność za mienie powierzone </vt:lpstr>
      <vt:lpstr>Odpowiedzialność za mienie powierzone </vt:lpstr>
      <vt:lpstr>Umowa o współodpowiedzialności materialnej </vt:lpstr>
      <vt:lpstr>Odpowiedzialność z winy umyślnej</vt:lpstr>
      <vt:lpstr>Odpowiedzialność odszkodowawcza</vt:lpstr>
      <vt:lpstr>Odpowiedzialność za przestępstwa i wykroczenia przeciwko prawom pracownika</vt:lpstr>
      <vt:lpstr>Odpowiedzialność za przestępstwo przeciwko prawom osób wykonującym pracę zarobkową  ( art. 218- 221 k.k) </vt:lpstr>
      <vt:lpstr>Pozbawienie lub ograniczenie świadczenia, przekształcenie lub rozwiązanie stosunku pracy</vt:lpstr>
      <vt:lpstr>Opracowano na podstawie: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Obowiązki pracownika oraz skutki prawne ich niewykonania</dc:title>
  <dc:creator>Wieslaw Pochopien</dc:creator>
  <cp:lastModifiedBy>Sabina Pochopien</cp:lastModifiedBy>
  <cp:revision>39</cp:revision>
  <dcterms:created xsi:type="dcterms:W3CDTF">2017-11-18T17:59:52Z</dcterms:created>
  <dcterms:modified xsi:type="dcterms:W3CDTF">2019-03-06T13:37:56Z</dcterms:modified>
</cp:coreProperties>
</file>