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80" r:id="rId9"/>
    <p:sldId id="281" r:id="rId10"/>
    <p:sldId id="282" r:id="rId11"/>
    <p:sldId id="283" r:id="rId12"/>
    <p:sldId id="261" r:id="rId13"/>
    <p:sldId id="262" r:id="rId14"/>
    <p:sldId id="266" r:id="rId15"/>
    <p:sldId id="267" r:id="rId16"/>
    <p:sldId id="268" r:id="rId17"/>
    <p:sldId id="269" r:id="rId18"/>
    <p:sldId id="270" r:id="rId19"/>
    <p:sldId id="292" r:id="rId20"/>
    <p:sldId id="265" r:id="rId21"/>
    <p:sldId id="263" r:id="rId22"/>
    <p:sldId id="264" r:id="rId23"/>
    <p:sldId id="272" r:id="rId24"/>
    <p:sldId id="273" r:id="rId25"/>
    <p:sldId id="274" r:id="rId26"/>
    <p:sldId id="275" r:id="rId27"/>
    <p:sldId id="276" r:id="rId28"/>
    <p:sldId id="277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A71407-CB27-4FC2-9C31-65F4FC3DF5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054AC4A-923B-4DD4-92E1-618B6AB39CBA}">
      <dgm:prSet phldrT="[Text]"/>
      <dgm:spPr/>
      <dgm:t>
        <a:bodyPr/>
        <a:lstStyle/>
        <a:p>
          <a:r>
            <a:rPr lang="pl-PL" dirty="0" smtClean="0"/>
            <a:t>Wniosek dowodowy</a:t>
          </a:r>
          <a:endParaRPr lang="pl-PL" dirty="0"/>
        </a:p>
      </dgm:t>
    </dgm:pt>
    <dgm:pt modelId="{6EA8B07A-407E-491C-987D-188BAA121B79}" type="parTrans" cxnId="{A1A3D157-EACF-4245-8812-0A8135DE39A9}">
      <dgm:prSet/>
      <dgm:spPr/>
      <dgm:t>
        <a:bodyPr/>
        <a:lstStyle/>
        <a:p>
          <a:endParaRPr lang="pl-PL"/>
        </a:p>
      </dgm:t>
    </dgm:pt>
    <dgm:pt modelId="{FFEB7005-CA8E-45B6-96CA-3E551F0EDD84}" type="sibTrans" cxnId="{A1A3D157-EACF-4245-8812-0A8135DE39A9}">
      <dgm:prSet/>
      <dgm:spPr/>
      <dgm:t>
        <a:bodyPr/>
        <a:lstStyle/>
        <a:p>
          <a:endParaRPr lang="pl-PL"/>
        </a:p>
      </dgm:t>
    </dgm:pt>
    <dgm:pt modelId="{731A77AF-3343-4E72-810E-E38CB45EE31F}">
      <dgm:prSet phldrT="[Text]"/>
      <dgm:spPr/>
      <dgm:t>
        <a:bodyPr/>
        <a:lstStyle/>
        <a:p>
          <a:r>
            <a:rPr lang="pl-PL" dirty="0" smtClean="0"/>
            <a:t>Dopuszczenie dowodu</a:t>
          </a:r>
          <a:endParaRPr lang="pl-PL" dirty="0"/>
        </a:p>
      </dgm:t>
    </dgm:pt>
    <dgm:pt modelId="{1292FFCB-EA66-46DC-B2CA-FFFABCDA4E80}" type="parTrans" cxnId="{36D623FD-4988-4F8D-BB15-895669A67F80}">
      <dgm:prSet/>
      <dgm:spPr/>
      <dgm:t>
        <a:bodyPr/>
        <a:lstStyle/>
        <a:p>
          <a:endParaRPr lang="pl-PL"/>
        </a:p>
      </dgm:t>
    </dgm:pt>
    <dgm:pt modelId="{B6705196-2A8F-406F-B044-E907438C36E2}" type="sibTrans" cxnId="{36D623FD-4988-4F8D-BB15-895669A67F80}">
      <dgm:prSet/>
      <dgm:spPr/>
      <dgm:t>
        <a:bodyPr/>
        <a:lstStyle/>
        <a:p>
          <a:endParaRPr lang="pl-PL"/>
        </a:p>
      </dgm:t>
    </dgm:pt>
    <dgm:pt modelId="{9FF3BB84-A0DB-44FF-9011-3B044DE9E682}">
      <dgm:prSet phldrT="[Text]"/>
      <dgm:spPr/>
      <dgm:t>
        <a:bodyPr/>
        <a:lstStyle/>
        <a:p>
          <a:r>
            <a:rPr lang="pl-PL" dirty="0" smtClean="0"/>
            <a:t>Przeprowadzenie dowodu</a:t>
          </a:r>
          <a:endParaRPr lang="pl-PL" dirty="0"/>
        </a:p>
      </dgm:t>
    </dgm:pt>
    <dgm:pt modelId="{6C5B2049-F5AC-41C4-A70B-AD7F155AD496}" type="parTrans" cxnId="{0548F112-DF0C-4D56-9079-3391ED91F011}">
      <dgm:prSet/>
      <dgm:spPr/>
      <dgm:t>
        <a:bodyPr/>
        <a:lstStyle/>
        <a:p>
          <a:endParaRPr lang="pl-PL"/>
        </a:p>
      </dgm:t>
    </dgm:pt>
    <dgm:pt modelId="{F36FC06B-B991-4EF9-B355-A3E677CAC8EB}" type="sibTrans" cxnId="{0548F112-DF0C-4D56-9079-3391ED91F011}">
      <dgm:prSet/>
      <dgm:spPr/>
      <dgm:t>
        <a:bodyPr/>
        <a:lstStyle/>
        <a:p>
          <a:endParaRPr lang="pl-PL"/>
        </a:p>
      </dgm:t>
    </dgm:pt>
    <dgm:pt modelId="{77856F24-FC72-43F4-AE9A-B14A443E30C0}" type="pres">
      <dgm:prSet presAssocID="{B3A71407-CB27-4FC2-9C31-65F4FC3DF597}" presName="CompostProcess" presStyleCnt="0">
        <dgm:presLayoutVars>
          <dgm:dir/>
          <dgm:resizeHandles val="exact"/>
        </dgm:presLayoutVars>
      </dgm:prSet>
      <dgm:spPr/>
    </dgm:pt>
    <dgm:pt modelId="{003A5C2A-6FFB-486A-9CAA-39CADC4DC0D8}" type="pres">
      <dgm:prSet presAssocID="{B3A71407-CB27-4FC2-9C31-65F4FC3DF597}" presName="arrow" presStyleLbl="bgShp" presStyleIdx="0" presStyleCnt="1"/>
      <dgm:spPr/>
    </dgm:pt>
    <dgm:pt modelId="{1B4513AC-068F-42DD-BDFC-C9EFE31BD5EE}" type="pres">
      <dgm:prSet presAssocID="{B3A71407-CB27-4FC2-9C31-65F4FC3DF597}" presName="linearProcess" presStyleCnt="0"/>
      <dgm:spPr/>
    </dgm:pt>
    <dgm:pt modelId="{76C02580-9801-43A9-8755-CAB45FB77D95}" type="pres">
      <dgm:prSet presAssocID="{F054AC4A-923B-4DD4-92E1-618B6AB39CB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81D369-B91E-492E-AE9E-18D338F52FA4}" type="pres">
      <dgm:prSet presAssocID="{FFEB7005-CA8E-45B6-96CA-3E551F0EDD84}" presName="sibTrans" presStyleCnt="0"/>
      <dgm:spPr/>
    </dgm:pt>
    <dgm:pt modelId="{AD789D61-071A-4C6B-B274-6BCA9C06E115}" type="pres">
      <dgm:prSet presAssocID="{731A77AF-3343-4E72-810E-E38CB45EE31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183E5D-F0C7-4840-B0C2-ECA90E844049}" type="pres">
      <dgm:prSet presAssocID="{B6705196-2A8F-406F-B044-E907438C36E2}" presName="sibTrans" presStyleCnt="0"/>
      <dgm:spPr/>
    </dgm:pt>
    <dgm:pt modelId="{E849ECFF-1585-4767-800E-1CF7F91E4897}" type="pres">
      <dgm:prSet presAssocID="{9FF3BB84-A0DB-44FF-9011-3B044DE9E68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548F112-DF0C-4D56-9079-3391ED91F011}" srcId="{B3A71407-CB27-4FC2-9C31-65F4FC3DF597}" destId="{9FF3BB84-A0DB-44FF-9011-3B044DE9E682}" srcOrd="2" destOrd="0" parTransId="{6C5B2049-F5AC-41C4-A70B-AD7F155AD496}" sibTransId="{F36FC06B-B991-4EF9-B355-A3E677CAC8EB}"/>
    <dgm:cxn modelId="{16021154-0CB6-48F1-A532-1299160B99BE}" type="presOf" srcId="{B3A71407-CB27-4FC2-9C31-65F4FC3DF597}" destId="{77856F24-FC72-43F4-AE9A-B14A443E30C0}" srcOrd="0" destOrd="0" presId="urn:microsoft.com/office/officeart/2005/8/layout/hProcess9"/>
    <dgm:cxn modelId="{C7E46289-3268-411E-9ACA-31F5D2A70F0E}" type="presOf" srcId="{9FF3BB84-A0DB-44FF-9011-3B044DE9E682}" destId="{E849ECFF-1585-4767-800E-1CF7F91E4897}" srcOrd="0" destOrd="0" presId="urn:microsoft.com/office/officeart/2005/8/layout/hProcess9"/>
    <dgm:cxn modelId="{36D623FD-4988-4F8D-BB15-895669A67F80}" srcId="{B3A71407-CB27-4FC2-9C31-65F4FC3DF597}" destId="{731A77AF-3343-4E72-810E-E38CB45EE31F}" srcOrd="1" destOrd="0" parTransId="{1292FFCB-EA66-46DC-B2CA-FFFABCDA4E80}" sibTransId="{B6705196-2A8F-406F-B044-E907438C36E2}"/>
    <dgm:cxn modelId="{DD325B5A-D3EB-4BA5-B964-5ACA09158C3D}" type="presOf" srcId="{731A77AF-3343-4E72-810E-E38CB45EE31F}" destId="{AD789D61-071A-4C6B-B274-6BCA9C06E115}" srcOrd="0" destOrd="0" presId="urn:microsoft.com/office/officeart/2005/8/layout/hProcess9"/>
    <dgm:cxn modelId="{A1A3D157-EACF-4245-8812-0A8135DE39A9}" srcId="{B3A71407-CB27-4FC2-9C31-65F4FC3DF597}" destId="{F054AC4A-923B-4DD4-92E1-618B6AB39CBA}" srcOrd="0" destOrd="0" parTransId="{6EA8B07A-407E-491C-987D-188BAA121B79}" sibTransId="{FFEB7005-CA8E-45B6-96CA-3E551F0EDD84}"/>
    <dgm:cxn modelId="{B6C6BD8C-F076-47D4-8260-37BAAAF20C4D}" type="presOf" srcId="{F054AC4A-923B-4DD4-92E1-618B6AB39CBA}" destId="{76C02580-9801-43A9-8755-CAB45FB77D95}" srcOrd="0" destOrd="0" presId="urn:microsoft.com/office/officeart/2005/8/layout/hProcess9"/>
    <dgm:cxn modelId="{B7B1C7EB-9A4C-4884-A553-9581124EACAF}" type="presParOf" srcId="{77856F24-FC72-43F4-AE9A-B14A443E30C0}" destId="{003A5C2A-6FFB-486A-9CAA-39CADC4DC0D8}" srcOrd="0" destOrd="0" presId="urn:microsoft.com/office/officeart/2005/8/layout/hProcess9"/>
    <dgm:cxn modelId="{F79FAF50-C153-495A-86E3-9E2658833219}" type="presParOf" srcId="{77856F24-FC72-43F4-AE9A-B14A443E30C0}" destId="{1B4513AC-068F-42DD-BDFC-C9EFE31BD5EE}" srcOrd="1" destOrd="0" presId="urn:microsoft.com/office/officeart/2005/8/layout/hProcess9"/>
    <dgm:cxn modelId="{82E42261-2CEE-40CD-9F82-9265EDC8A586}" type="presParOf" srcId="{1B4513AC-068F-42DD-BDFC-C9EFE31BD5EE}" destId="{76C02580-9801-43A9-8755-CAB45FB77D95}" srcOrd="0" destOrd="0" presId="urn:microsoft.com/office/officeart/2005/8/layout/hProcess9"/>
    <dgm:cxn modelId="{99B533ED-D3D8-4FC3-AED4-43B57A1F3369}" type="presParOf" srcId="{1B4513AC-068F-42DD-BDFC-C9EFE31BD5EE}" destId="{CC81D369-B91E-492E-AE9E-18D338F52FA4}" srcOrd="1" destOrd="0" presId="urn:microsoft.com/office/officeart/2005/8/layout/hProcess9"/>
    <dgm:cxn modelId="{4EFDB13C-AB1D-4CC4-91BB-F8E3A1B112AF}" type="presParOf" srcId="{1B4513AC-068F-42DD-BDFC-C9EFE31BD5EE}" destId="{AD789D61-071A-4C6B-B274-6BCA9C06E115}" srcOrd="2" destOrd="0" presId="urn:microsoft.com/office/officeart/2005/8/layout/hProcess9"/>
    <dgm:cxn modelId="{EA646627-8ADF-4F8A-A88A-5F36CFA15BC5}" type="presParOf" srcId="{1B4513AC-068F-42DD-BDFC-C9EFE31BD5EE}" destId="{20183E5D-F0C7-4840-B0C2-ECA90E844049}" srcOrd="3" destOrd="0" presId="urn:microsoft.com/office/officeart/2005/8/layout/hProcess9"/>
    <dgm:cxn modelId="{D3310031-21BE-4E9D-A1F5-329B0A80B73F}" type="presParOf" srcId="{1B4513AC-068F-42DD-BDFC-C9EFE31BD5EE}" destId="{E849ECFF-1585-4767-800E-1CF7F91E489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3A5C2A-6FFB-486A-9CAA-39CADC4DC0D8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02580-9801-43A9-8755-CAB45FB77D95}">
      <dsp:nvSpPr>
        <dsp:cNvPr id="0" name=""/>
        <dsp:cNvSpPr/>
      </dsp:nvSpPr>
      <dsp:spPr>
        <a:xfrm>
          <a:off x="8840" y="1357788"/>
          <a:ext cx="2648902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Wniosek dowodowy</a:t>
          </a:r>
          <a:endParaRPr lang="pl-PL" sz="2100" kern="1200" dirty="0"/>
        </a:p>
      </dsp:txBody>
      <dsp:txXfrm>
        <a:off x="8840" y="1357788"/>
        <a:ext cx="2648902" cy="1810384"/>
      </dsp:txXfrm>
    </dsp:sp>
    <dsp:sp modelId="{AD789D61-071A-4C6B-B274-6BCA9C06E115}">
      <dsp:nvSpPr>
        <dsp:cNvPr id="0" name=""/>
        <dsp:cNvSpPr/>
      </dsp:nvSpPr>
      <dsp:spPr>
        <a:xfrm>
          <a:off x="2790348" y="1357788"/>
          <a:ext cx="2648902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Dopuszczenie dowodu</a:t>
          </a:r>
          <a:endParaRPr lang="pl-PL" sz="2100" kern="1200" dirty="0"/>
        </a:p>
      </dsp:txBody>
      <dsp:txXfrm>
        <a:off x="2790348" y="1357788"/>
        <a:ext cx="2648902" cy="1810384"/>
      </dsp:txXfrm>
    </dsp:sp>
    <dsp:sp modelId="{E849ECFF-1585-4767-800E-1CF7F91E4897}">
      <dsp:nvSpPr>
        <dsp:cNvPr id="0" name=""/>
        <dsp:cNvSpPr/>
      </dsp:nvSpPr>
      <dsp:spPr>
        <a:xfrm>
          <a:off x="5571857" y="1357788"/>
          <a:ext cx="2648902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Przeprowadzenie dowodu</a:t>
          </a:r>
          <a:endParaRPr lang="pl-PL" sz="2100" kern="1200" dirty="0"/>
        </a:p>
      </dsp:txBody>
      <dsp:txXfrm>
        <a:off x="5571857" y="1357788"/>
        <a:ext cx="2648902" cy="1810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607922-38DB-488D-9CEE-253322707682}" type="datetimeFigureOut">
              <a:rPr lang="pl-PL" smtClean="0"/>
              <a:pPr/>
              <a:t>2017-05-09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1408-8C5F-4BA7-8509-AAA9339E216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procesu karnego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Dowody cz. 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505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531848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 swobodnej oceny dowodów</a:t>
            </a:r>
            <a:r>
              <a:rPr lang="pl-PL" dirty="0" smtClean="0"/>
              <a:t>- dyrektywa, zgodnie z którą organy procesowe w ocenie dowodów kierują się swoim przekonaniem nieskrępowanym ustawowymi regułami oceny, ukształtowanymi pod wpływem wskazań wiedzy, doświadczenia życiowego i zasad logicznego rozumowania.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swobodnej oceny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85531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ocena aprioryczna</a:t>
            </a:r>
            <a:r>
              <a:rPr lang="pl-PL" dirty="0" smtClean="0"/>
              <a:t>- poprzedza przeprowadzenie dowodu; polega na badaniu przydatności dowodu dla udowodnienia danej kwestii; także pod kątem dopuszczalności dowodu</a:t>
            </a:r>
            <a:endParaRPr lang="pl-PL" b="1" dirty="0" smtClean="0"/>
          </a:p>
          <a:p>
            <a:endParaRPr lang="pl-PL" dirty="0"/>
          </a:p>
          <a:p>
            <a:r>
              <a:rPr lang="pl-PL" b="1" dirty="0" smtClean="0"/>
              <a:t>ocena aposterioryczna- </a:t>
            </a:r>
            <a:r>
              <a:rPr lang="pl-PL" dirty="0" smtClean="0"/>
              <a:t>dokonana po przeprowadzeniu dowodu.</a:t>
            </a: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swobodnej oceny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40632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Przebieg rozumowania, które prowadzi do sądu o pewnym stanie rzeczy.</a:t>
            </a:r>
          </a:p>
          <a:p>
            <a:r>
              <a:rPr lang="pl-PL" dirty="0" smtClean="0"/>
              <a:t>Postępowanie dowodowe.</a:t>
            </a:r>
          </a:p>
          <a:p>
            <a:r>
              <a:rPr lang="pl-PL" dirty="0" smtClean="0"/>
              <a:t>Ostateczny wynik przebiegu procesu myślowego, mającego na celu uzyskanie pewnego sądu.</a:t>
            </a:r>
          </a:p>
          <a:p>
            <a:r>
              <a:rPr lang="pl-PL" dirty="0" smtClean="0"/>
              <a:t>Dowód utożsamiony ze źródłem poznania (np. świadek).</a:t>
            </a:r>
          </a:p>
          <a:p>
            <a:r>
              <a:rPr lang="pl-PL" dirty="0" smtClean="0"/>
              <a:t>Środek dowodowy (np. zeznania).</a:t>
            </a:r>
          </a:p>
          <a:p>
            <a:r>
              <a:rPr lang="pl-PL" dirty="0" smtClean="0"/>
              <a:t>Dowód jako zmysłowa percepcja środka dowodowego przez organ procesowy w trakcie przeprowadzania dowodu (np. oględziny).</a:t>
            </a:r>
          </a:p>
          <a:p>
            <a:r>
              <a:rPr lang="pl-PL" dirty="0" smtClean="0"/>
              <a:t>Czynność mająca doprowadzić do ujawnienia okoliczności pozwalających na wyciągnięcie odpowiednich wniosków co do interesujących zagadnień (np. sekcja zwłok).</a:t>
            </a:r>
          </a:p>
          <a:p>
            <a:r>
              <a:rPr lang="pl-PL" dirty="0" smtClean="0"/>
              <a:t>Fakt dowodowy.</a:t>
            </a:r>
          </a:p>
          <a:p>
            <a:r>
              <a:rPr lang="pl-PL" dirty="0" smtClean="0"/>
              <a:t>Odmiana rozumowania w matematyce i logice.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dowodu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5769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dirty="0" smtClean="0"/>
              <a:t>Najczęściej termin „dowód” jest przywoływany na oznaczenie:</a:t>
            </a:r>
          </a:p>
          <a:p>
            <a:r>
              <a:rPr lang="pl-PL" b="1" dirty="0" smtClean="0"/>
              <a:t>Źródła dowodowego- </a:t>
            </a:r>
            <a:r>
              <a:rPr lang="pl-PL" dirty="0" smtClean="0"/>
              <a:t>źródło informacji o faktach; osoba lub rzecz, od której pochodzi dowód (np. świadek, dokument); </a:t>
            </a:r>
          </a:p>
          <a:p>
            <a:endParaRPr lang="pl-PL" dirty="0"/>
          </a:p>
          <a:p>
            <a:r>
              <a:rPr lang="pl-PL" b="1" dirty="0" smtClean="0"/>
              <a:t>Środka dowodowego- </a:t>
            </a:r>
            <a:r>
              <a:rPr lang="pl-PL" dirty="0" smtClean="0"/>
              <a:t>informacja pochodząca od źródła dowodowego uzyskiwana w sposób przewidziany prawem; nośnik informacji o fakcie podlegającym udowodnieniu;</a:t>
            </a:r>
          </a:p>
          <a:p>
            <a:endParaRPr lang="pl-PL" dirty="0"/>
          </a:p>
          <a:p>
            <a:r>
              <a:rPr lang="pl-PL" b="1" dirty="0" smtClean="0"/>
              <a:t>Faktu dowodowego- </a:t>
            </a:r>
            <a:r>
              <a:rPr lang="pl-PL" dirty="0" smtClean="0"/>
              <a:t>dana okoliczność udowodniona za pomocą określonych źródeł i środków dowodowych, która sama w sobie stanowi dowód na istnienie innej okoliczności.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dowodu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290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SYSTEMATYKA DOWODÓW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PIERWOTNE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24744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POCHODNE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4040188" cy="3941763"/>
          </a:xfrm>
        </p:spPr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Pochodzące od </a:t>
            </a:r>
            <a:r>
              <a:rPr lang="pl-PL" b="1" dirty="0" smtClean="0"/>
              <a:t>źródła </a:t>
            </a:r>
            <a:r>
              <a:rPr lang="pl-PL" dirty="0" smtClean="0"/>
              <a:t>dowodu, które </a:t>
            </a:r>
            <a:r>
              <a:rPr lang="pl-PL" b="1" dirty="0" smtClean="0"/>
              <a:t>zetknęło</a:t>
            </a:r>
            <a:r>
              <a:rPr lang="pl-PL" dirty="0" smtClean="0"/>
              <a:t> się </a:t>
            </a:r>
            <a:r>
              <a:rPr lang="pl-PL" b="1" dirty="0" smtClean="0"/>
              <a:t>bezpośrednio</a:t>
            </a:r>
            <a:r>
              <a:rPr lang="pl-PL" dirty="0" smtClean="0"/>
              <a:t> z faktem udowadnianym, np. naoczny świadek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041775" cy="3941763"/>
          </a:xfrm>
        </p:spPr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Pochodzące </a:t>
            </a:r>
            <a:r>
              <a:rPr lang="pl-PL" dirty="0"/>
              <a:t>od </a:t>
            </a:r>
            <a:r>
              <a:rPr lang="pl-PL" b="1" dirty="0"/>
              <a:t>źródła </a:t>
            </a:r>
            <a:r>
              <a:rPr lang="pl-PL" dirty="0" smtClean="0"/>
              <a:t>dowodu </a:t>
            </a:r>
            <a:r>
              <a:rPr lang="pl-PL" b="1" dirty="0" smtClean="0"/>
              <a:t>pośredniczącego </a:t>
            </a:r>
            <a:r>
              <a:rPr lang="pl-PL" dirty="0" smtClean="0"/>
              <a:t>między źródłem pierwotnym, a faktem udowadnianym, np. świadek ze słyszenia.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680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SYSTEMATYKA DOWODÓW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OSOBOWE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24744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RZECZOWE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4040188" cy="3941763"/>
          </a:xfrm>
        </p:spPr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Pochodzące od osoby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041775" cy="394176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Pochodzące od rzeczy w najszerszym tego słowa znaczeniu</a:t>
            </a:r>
          </a:p>
        </p:txBody>
      </p:sp>
    </p:spTree>
    <p:extLst>
      <p:ext uri="{BB962C8B-B14F-4D97-AF65-F5344CB8AC3E}">
        <p14:creationId xmlns:p14="http://schemas.microsoft.com/office/powerpoint/2010/main" xmlns="" val="39239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SYSTEMATYKA DOWODÓW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POJĘCIOWE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24744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ZMYSŁOWE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4040188" cy="394176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Posiadające treść intelektualną.</a:t>
            </a:r>
          </a:p>
          <a:p>
            <a:r>
              <a:rPr lang="pl-PL" dirty="0" smtClean="0"/>
              <a:t>Np. zeznania świadka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041775" cy="394176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Treść intelektualna schodzi na dalszy plan.</a:t>
            </a:r>
          </a:p>
          <a:p>
            <a:r>
              <a:rPr lang="pl-PL" dirty="0" smtClean="0"/>
              <a:t>Poznawanie bardziej za pomocą zmysłów niż intelektu.</a:t>
            </a:r>
          </a:p>
          <a:p>
            <a:r>
              <a:rPr lang="pl-PL" dirty="0" smtClean="0"/>
              <a:t>Np. właściwości rzeczy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239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SYSTEMATYKA DOWODÓW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BEZPOŚREDNIE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24744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POŚREDNIE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4040188" cy="3941763"/>
          </a:xfrm>
        </p:spPr>
        <p:txBody>
          <a:bodyPr/>
          <a:lstStyle/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Dotyczą wprost faktu głównego.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041775" cy="3941763"/>
          </a:xfrm>
        </p:spPr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Dotyczą faktu dowodowego.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239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SYSTEMATYKA DOWODÓW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ŚCISŁE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24744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SWOBODNE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1988840"/>
            <a:ext cx="4040188" cy="3941763"/>
          </a:xfrm>
        </p:spPr>
        <p:txBody>
          <a:bodyPr/>
          <a:lstStyle/>
          <a:p>
            <a:r>
              <a:rPr lang="pl-PL" dirty="0" smtClean="0"/>
              <a:t>Przeprowadzone w formie określonej przez przepisy prawa dowodowego.</a:t>
            </a:r>
          </a:p>
          <a:p>
            <a:endParaRPr lang="pl-PL" dirty="0"/>
          </a:p>
          <a:p>
            <a:r>
              <a:rPr lang="pl-PL" dirty="0" smtClean="0"/>
              <a:t>Jest bezwzględnie wymagany jako podstawa rozstrzygnięcia o winie i karze.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041775" cy="3941763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Nieprzeprowadzone w sposób ściśle wyznaczony przez przepisy prawa dowodowego i nieutrwalone w formie protokołu.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239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Dowody prywatne- </a:t>
            </a:r>
            <a:r>
              <a:rPr lang="pl-PL" dirty="0" smtClean="0"/>
              <a:t>każdy środek dowodowy zgromadzony, wyszukany, zebrany, utrwalony, stworzony, zamówiony lub zabezpieczony przez podmiot prywatny dla celów postępowania karnego, niezależnie od tego, czy w czasie, kiedy dany dowód został zebrany, toczyło się postępowanie karne, co do czynu, którego dotyczy dowód.</a:t>
            </a:r>
          </a:p>
          <a:p>
            <a:endParaRPr lang="pl-PL" dirty="0"/>
          </a:p>
          <a:p>
            <a:r>
              <a:rPr lang="pl-PL" b="1" dirty="0" smtClean="0"/>
              <a:t>Art. 393 </a:t>
            </a:r>
            <a:r>
              <a:rPr lang="pl-PL" sz="2800" b="1" dirty="0" smtClean="0"/>
              <a:t>§ 3 k.p.k</a:t>
            </a:r>
            <a:r>
              <a:rPr lang="pl-PL" sz="2800" dirty="0" smtClean="0"/>
              <a:t>.- możliwość przeprowadzenia dowodów z </a:t>
            </a:r>
            <a:r>
              <a:rPr lang="pl-PL" sz="2800" b="1" dirty="0" smtClean="0"/>
              <a:t>dokumentów </a:t>
            </a:r>
            <a:r>
              <a:rPr lang="pl-PL" sz="2800" dirty="0" smtClean="0"/>
              <a:t>prywatnych, które powstały poza postępowaniem karnym.</a:t>
            </a:r>
          </a:p>
          <a:p>
            <a:endParaRPr lang="pl-PL" sz="2800" dirty="0"/>
          </a:p>
          <a:p>
            <a:r>
              <a:rPr lang="pl-PL" sz="2800" b="1" dirty="0" smtClean="0"/>
              <a:t>„prywatna opinia biegłego”- </a:t>
            </a:r>
            <a:r>
              <a:rPr lang="pl-PL" sz="2800" dirty="0" smtClean="0"/>
              <a:t>nie jest to opinia biegłego w procesowym znaczeniu, ponieważ biegłego może powołać jedynie organ postępowania.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Systematyka dowodów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5048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Dla realizacji celów </a:t>
            </a:r>
            <a:r>
              <a:rPr lang="pl-PL" dirty="0" smtClean="0"/>
              <a:t>procesu karnego niezbędne </a:t>
            </a:r>
            <a:r>
              <a:rPr lang="pl-PL" dirty="0"/>
              <a:t>jest ustalenie faktów istotnych dla rozstrzygnięcia.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Celem procesu karnego </a:t>
            </a:r>
            <a:r>
              <a:rPr lang="pl-PL" dirty="0"/>
              <a:t>jest prawidłowe zastosowanie prawa karnego materialnego, </a:t>
            </a:r>
            <a:r>
              <a:rPr lang="pl-PL" dirty="0" smtClean="0"/>
              <a:t>tj. przekształcenie normy </a:t>
            </a:r>
            <a:r>
              <a:rPr lang="pl-PL" dirty="0"/>
              <a:t>abstrakcyjnej </a:t>
            </a:r>
            <a:r>
              <a:rPr lang="pl-PL" dirty="0" smtClean="0"/>
              <a:t>w </a:t>
            </a:r>
            <a:r>
              <a:rPr lang="pl-PL" dirty="0"/>
              <a:t>normę </a:t>
            </a:r>
            <a:r>
              <a:rPr lang="pl-PL" dirty="0" smtClean="0"/>
              <a:t>konkretną, stwierdzającą </a:t>
            </a:r>
            <a:r>
              <a:rPr lang="pl-PL" dirty="0"/>
              <a:t>popełnienie przestępstwa przez daną osobę i wymierzenie mu za </a:t>
            </a:r>
            <a:r>
              <a:rPr lang="pl-PL" dirty="0" smtClean="0"/>
              <a:t>to przestępstwo kary.</a:t>
            </a:r>
          </a:p>
          <a:p>
            <a:endParaRPr lang="pl-PL" dirty="0"/>
          </a:p>
          <a:p>
            <a:r>
              <a:rPr lang="pl-PL" dirty="0"/>
              <a:t>Istota poznania procesowego - wierne odtworzenie faktów ważnych z punktu </a:t>
            </a:r>
            <a:r>
              <a:rPr lang="pl-PL" dirty="0" smtClean="0"/>
              <a:t>widzenia wiązanych </a:t>
            </a:r>
            <a:r>
              <a:rPr lang="pl-PL" dirty="0"/>
              <a:t>z nimi konsekwencji </a:t>
            </a:r>
            <a:r>
              <a:rPr lang="pl-PL" dirty="0" smtClean="0"/>
              <a:t>prawnokarnych.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Dowody, a cele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79587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PRZEDMIOT DOWODU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FAKT, KTÓRY PODLEGA UDOWODNIENIU</a:t>
            </a:r>
          </a:p>
          <a:p>
            <a:pPr marL="109728" indent="0" algn="ctr">
              <a:buNone/>
            </a:pPr>
            <a:r>
              <a:rPr lang="pl-PL" dirty="0" smtClean="0"/>
              <a:t>(OKOLICZNOŚĆ)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4" name="Down Arrow 3"/>
          <p:cNvSpPr/>
          <p:nvPr/>
        </p:nvSpPr>
        <p:spPr>
          <a:xfrm>
            <a:off x="4283968" y="1844824"/>
            <a:ext cx="666257" cy="1626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492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620688"/>
            <a:ext cx="4040188" cy="762000"/>
          </a:xfrm>
        </p:spPr>
        <p:txBody>
          <a:bodyPr/>
          <a:lstStyle/>
          <a:p>
            <a:pPr algn="ctr"/>
            <a:r>
              <a:rPr lang="pl-PL" dirty="0" smtClean="0"/>
              <a:t>FAKT GŁÓWNY</a:t>
            </a:r>
            <a:endParaRPr lang="pl-P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620688"/>
            <a:ext cx="4041775" cy="762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dirty="0" smtClean="0"/>
              <a:t>FAKTY DOWODOWE</a:t>
            </a:r>
          </a:p>
          <a:p>
            <a:pPr algn="ctr"/>
            <a:r>
              <a:rPr lang="pl-PL" dirty="0" smtClean="0"/>
              <a:t>(UBOCZNE)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Fakt, którego stwierdzenie jest głównym celem postępowania dowodowego;</a:t>
            </a:r>
          </a:p>
          <a:p>
            <a:endParaRPr lang="pl-PL" dirty="0"/>
          </a:p>
          <a:p>
            <a:r>
              <a:rPr lang="pl-PL" dirty="0" smtClean="0"/>
              <a:t>Przestępstwo lub zestaw znamion przestępstwa widzianego w aspekcie postępowania dowodowego. 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Fakty, z których istnienia lub nieistnienia można wyciągnąć wniosek o istnieniu faktu głównego;</a:t>
            </a:r>
          </a:p>
          <a:p>
            <a:endParaRPr lang="pl-PL" dirty="0"/>
          </a:p>
          <a:p>
            <a:r>
              <a:rPr lang="pl-PL" dirty="0" smtClean="0"/>
              <a:t>Inaczej poszlaki;</a:t>
            </a:r>
          </a:p>
          <a:p>
            <a:endParaRPr lang="pl-PL" dirty="0"/>
          </a:p>
          <a:p>
            <a:r>
              <a:rPr lang="pl-PL" dirty="0" smtClean="0"/>
              <a:t>Wskazuje na kolejne fakty.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11104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528392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Poszlaka</a:t>
            </a:r>
            <a:r>
              <a:rPr lang="pl-PL" dirty="0" smtClean="0"/>
              <a:t>- fakt dowodowy uboczny. Poszlaka tym się różni od dowodu bezpośredniego, że nie wskazuje na fakt główny, lecz jedynie pośrednio potwierdza ważne tezy dowodowe.</a:t>
            </a:r>
          </a:p>
          <a:p>
            <a:pPr marL="109728" indent="0">
              <a:buNone/>
            </a:pPr>
            <a:r>
              <a:rPr lang="pl-PL" dirty="0" smtClean="0"/>
              <a:t>Pojedyncza poszlaka upoważnia tylko do wniosku, że określony </a:t>
            </a:r>
            <a:r>
              <a:rPr lang="pl-PL" b="1" dirty="0" smtClean="0"/>
              <a:t>fakt mógł zaistnieć, ale nie musiał.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705869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pl-PL" b="1" dirty="0"/>
              <a:t>Udowodnienie</a:t>
            </a:r>
            <a:r>
              <a:rPr lang="pl-PL" dirty="0"/>
              <a:t> zachodzi wówczas, gdy w świetle przeprowadzonych dowodów fakt przeciwny dowodzonemu jest niemożliwy lub wysoce nieprawdopodobny.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457200" indent="-457200"/>
            <a:r>
              <a:rPr lang="pl-PL" dirty="0"/>
              <a:t>Udowodnienie wymaga spełnienia </a:t>
            </a:r>
            <a:r>
              <a:rPr lang="pl-PL" b="1" dirty="0"/>
              <a:t>dwóch warunków</a:t>
            </a:r>
            <a:r>
              <a:rPr lang="pl-PL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pl-PL" b="1" dirty="0"/>
              <a:t>Obiektywnego</a:t>
            </a:r>
            <a:r>
              <a:rPr lang="pl-PL" dirty="0"/>
              <a:t>- dowody zebrane w sprawie mają taką siłę przekonywania, że eliminują wszelkie racjonalne wątpliwości, tak iż każdy normalnie oceniający człowiek uzna fakt za udowodniony;</a:t>
            </a:r>
          </a:p>
          <a:p>
            <a:pPr>
              <a:buFont typeface="Arial" pitchFamily="34" charset="0"/>
              <a:buChar char="•"/>
            </a:pPr>
            <a:r>
              <a:rPr lang="pl-PL" b="1" dirty="0"/>
              <a:t>Subiektywnego</a:t>
            </a:r>
            <a:r>
              <a:rPr lang="pl-PL" dirty="0"/>
              <a:t>- zebrane dowody wywołują u organu oceniającego całkowita pewność, że żadna inna ewentualność nie </a:t>
            </a:r>
            <a:r>
              <a:rPr lang="pl-PL" dirty="0" smtClean="0"/>
              <a:t>zachodzi.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Udowodnienie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88069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900000"/>
          </a:xfrm>
        </p:spPr>
        <p:txBody>
          <a:bodyPr>
            <a:normAutofit fontScale="92500"/>
          </a:bodyPr>
          <a:lstStyle/>
          <a:p>
            <a:r>
              <a:rPr lang="pl-PL" sz="2500" b="1" dirty="0">
                <a:latin typeface="+mj-lt"/>
              </a:rPr>
              <a:t>Obowiązek udowodnienia </a:t>
            </a:r>
            <a:r>
              <a:rPr lang="pl-PL" sz="2500" dirty="0">
                <a:latin typeface="+mj-lt"/>
              </a:rPr>
              <a:t>określonych faktów  odnosi się jedynie do </a:t>
            </a:r>
            <a:r>
              <a:rPr lang="pl-PL" sz="2500" b="1" dirty="0">
                <a:latin typeface="+mj-lt"/>
              </a:rPr>
              <a:t>ustaleń niekorzystnych dla oskarżonego</a:t>
            </a:r>
            <a:r>
              <a:rPr lang="pl-PL" sz="2500" dirty="0">
                <a:latin typeface="+mj-lt"/>
                <a:cs typeface="Times New Roman" panose="02020603050405020304" pitchFamily="18" charset="0"/>
              </a:rPr>
              <a:t>→ zob. art. 5 </a:t>
            </a:r>
            <a:r>
              <a:rPr lang="pl-PL" sz="2500" dirty="0">
                <a:latin typeface="+mj-lt"/>
              </a:rPr>
              <a:t>§ 2 k.p.k.</a:t>
            </a:r>
          </a:p>
          <a:p>
            <a:r>
              <a:rPr lang="pl-PL" sz="2500" dirty="0">
                <a:latin typeface="+mj-lt"/>
              </a:rPr>
              <a:t>Obok udowodnienia k.p.k. posługuje się wymogiem osiągnięcia różnych, określonych stopni prawdopodobieństwa, np. przy wszczęciu postępowania przygotowawczego („uzasadnione podejrzenie popełnienia przestępstwa”- art. 303 k.p.k.); przy zastosowaniu środków zapobiegawczych (art. 249 § 1 k.p.k.).</a:t>
            </a:r>
          </a:p>
          <a:p>
            <a:r>
              <a:rPr lang="pl-PL" sz="2500" dirty="0">
                <a:latin typeface="+mj-lt"/>
              </a:rPr>
              <a:t>K.p.k. statuuje także wyjątki pozwalające na przyjęcie istnienia danego faktu bez przeprowadzania postępowania dowodowego- </a:t>
            </a:r>
            <a:r>
              <a:rPr lang="pl-PL" sz="2500" b="1" dirty="0">
                <a:latin typeface="+mj-lt"/>
              </a:rPr>
              <a:t>SUROGATY dowodzenia</a:t>
            </a:r>
            <a:r>
              <a:rPr lang="pl-PL" sz="2500" dirty="0">
                <a:latin typeface="+mj-lt"/>
              </a:rPr>
              <a:t>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Udowodnienie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74328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10000"/>
          </a:bodyPr>
          <a:lstStyle/>
          <a:p>
            <a:r>
              <a:rPr lang="pl-PL" sz="2500" b="1" dirty="0"/>
              <a:t>Notoryjność</a:t>
            </a:r>
            <a:r>
              <a:rPr lang="pl-PL" sz="2500" dirty="0"/>
              <a:t>- bezsporna znajomość określonych faktów, wynikająca jedynie z tzw. Ogólnej wiedzy dostępnej dorosłemu członkowi społeczeństwa; tych faktów nie trzeba już dowodzić, ale nie jest wykluczony dowód przeciwny (art. 168 k.p.k</a:t>
            </a:r>
            <a:r>
              <a:rPr lang="pl-PL" sz="2500" dirty="0" smtClean="0"/>
              <a:t>.);</a:t>
            </a:r>
          </a:p>
          <a:p>
            <a:pPr marL="109728" indent="0">
              <a:buNone/>
            </a:pPr>
            <a:endParaRPr lang="pl-PL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500" dirty="0"/>
              <a:t>Notoryjność </a:t>
            </a:r>
            <a:r>
              <a:rPr lang="pl-PL" sz="2500" b="1" dirty="0"/>
              <a:t>powszechna</a:t>
            </a:r>
            <a:r>
              <a:rPr lang="pl-PL" sz="2500" dirty="0"/>
              <a:t>- fakty znane nieograniczonej liczbie osób zamieszkałych na terenie, gdzie toczy się postepowanie dowodowe</a:t>
            </a:r>
            <a:r>
              <a:rPr lang="pl-PL" sz="2500" dirty="0" smtClean="0"/>
              <a:t>;</a:t>
            </a:r>
          </a:p>
          <a:p>
            <a:pPr marL="109728" indent="0">
              <a:buNone/>
            </a:pPr>
            <a:endParaRPr lang="pl-PL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500" dirty="0"/>
              <a:t>Notoryjność </a:t>
            </a:r>
            <a:r>
              <a:rPr lang="pl-PL" sz="2500" b="1" dirty="0"/>
              <a:t>urzędowa</a:t>
            </a:r>
            <a:r>
              <a:rPr lang="pl-PL" sz="2500" dirty="0"/>
              <a:t>- znajomość określonych faktów przez organ procesowy w związku z pełnieniem swojej funkcji (obowiązkiem organu jest zwrócenie uwagi stronom na te fakty).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Surogaty udowodnienia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10877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Oczywistość</a:t>
            </a:r>
            <a:r>
              <a:rPr lang="pl-PL" dirty="0"/>
              <a:t>- wyższy stopień notoryjności powszechnej; wyklucza możliwość nieznajomości danego faktu przez przeciętnie wykształconego i rozumnego człowieka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b="1" dirty="0"/>
              <a:t>Uprawdopodobnienie</a:t>
            </a:r>
            <a:r>
              <a:rPr lang="pl-PL" dirty="0"/>
              <a:t>- określony fakt nie jest bezsporny i oczywisty, ale będzie udowadniany na późniejszym etapie postępowania.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Surogaty udowodnienia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46490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387832"/>
          </a:xfrm>
        </p:spPr>
        <p:txBody>
          <a:bodyPr>
            <a:normAutofit/>
          </a:bodyPr>
          <a:lstStyle/>
          <a:p>
            <a:r>
              <a:rPr lang="pl-PL" dirty="0"/>
              <a:t>Ustalanie faktów na podstawie domniemań jest wynikiem wnioskowania o wysokim prawdopodobieństwie zaistnienia określonego stanu rzeczy ze względu na jego wynikanie z innego stanu rzeczy, już udowodnionego.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Domniemania procesowe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6350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/>
              <a:t>Domniemania prawne- </a:t>
            </a:r>
            <a:r>
              <a:rPr lang="pl-PL" dirty="0"/>
              <a:t>wynikają z norm prawnych; powstają z woli ustawodawcy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/>
              <a:t>Wzruszalne</a:t>
            </a:r>
            <a:r>
              <a:rPr lang="pl-PL" dirty="0"/>
              <a:t>- można je obalić przeciwdowodem; np. domniemanie niewinności;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/>
              <a:t>Niewzruszalne</a:t>
            </a:r>
            <a:r>
              <a:rPr lang="pl-PL" dirty="0"/>
              <a:t>- nie jest tu dopuszczalny żaden przeciwdowód; ich oddziaływanie jest trwałe; np. domniemanie niezdolności sędziego do orzekania na podstawie art. 40k.p.k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b="1" dirty="0"/>
              <a:t>Domniemania faktyczne- </a:t>
            </a:r>
            <a:r>
              <a:rPr lang="pl-PL" dirty="0"/>
              <a:t>sądy o faktach wynikające z doświadczenia życiowego i obserwacji określonych prawidłowości przyczynowych; mogą zostać obalone przeciwdowodem; nie są przedmiotem regulacji ustawowej.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Domniemania procesowe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37221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40060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Wprowadzanie dowodów do procesu- </a:t>
            </a:r>
            <a:r>
              <a:rPr lang="pl-PL" dirty="0"/>
              <a:t>czynność polegająca na włączeniu do procesu karnego źródeł dowodowych w celu wykorzystania w postępowaniu przed danym organem procesowym pochodzących od nich środków dowodowych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b="1" dirty="0"/>
              <a:t>Inicjatywa dowodowa- </a:t>
            </a:r>
            <a:r>
              <a:rPr lang="pl-PL" dirty="0"/>
              <a:t>uprawnienie do wprowadzania dowodów do procesu; przysługuje organom procesowym, w tym sądowi, które mogą wprowadzać dowody </a:t>
            </a:r>
            <a:r>
              <a:rPr lang="pl-PL" b="1" dirty="0"/>
              <a:t>z urzędu</a:t>
            </a:r>
            <a:r>
              <a:rPr lang="pl-PL" dirty="0"/>
              <a:t>, oraz </a:t>
            </a:r>
            <a:r>
              <a:rPr lang="pl-PL" b="1" dirty="0"/>
              <a:t>stronom</a:t>
            </a:r>
            <a:r>
              <a:rPr lang="pl-PL" dirty="0"/>
              <a:t>, a w ograniczonym zakresie także </a:t>
            </a:r>
            <a:r>
              <a:rPr lang="pl-PL" b="1" dirty="0"/>
              <a:t>biegłym</a:t>
            </a:r>
            <a:r>
              <a:rPr lang="pl-PL" dirty="0"/>
              <a:t>.</a:t>
            </a:r>
          </a:p>
          <a:p>
            <a:r>
              <a:rPr lang="pl-PL" b="1" dirty="0"/>
              <a:t>Art. 167 k.p.k.</a:t>
            </a:r>
          </a:p>
          <a:p>
            <a:pPr marL="0" indent="0">
              <a:buNone/>
            </a:pPr>
            <a:r>
              <a:rPr lang="pl-PL" b="1" dirty="0"/>
              <a:t>„Dowody przeprowadza się na wniosek stron albo z urzędu”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Wprowadzanie dowodu do procesu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4533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dowodowe- </a:t>
            </a:r>
            <a:r>
              <a:rPr lang="pl-PL" dirty="0" smtClean="0"/>
              <a:t>ogół norm procesowych dotyczących dowodzenia, czyli regulujących sposób zbierania, przedstawiania i wykorzystania w procesie wszelkich materiałów służących temu celowi.</a:t>
            </a: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 dowodowe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78100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Wprowadzanie dowodów do procesu</a:t>
            </a:r>
            <a:endParaRPr lang="pl-PL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708484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27861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739760"/>
          </a:xfrm>
        </p:spPr>
        <p:txBody>
          <a:bodyPr>
            <a:normAutofit/>
          </a:bodyPr>
          <a:lstStyle/>
          <a:p>
            <a:r>
              <a:rPr lang="pl-PL" b="1" dirty="0"/>
              <a:t>Wniosek dowodowy- </a:t>
            </a:r>
            <a:r>
              <a:rPr lang="pl-PL" dirty="0"/>
              <a:t>oświadczenie postulatywne kierowane przez uprawniony podmiot do organu procesowego, zawierające żądanie przeprowadzenia dowodu w celu ustalenia określonego faktu lub okoliczności.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Wniosek dowodowy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38359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169 k.p.k</a:t>
            </a:r>
            <a:r>
              <a:rPr lang="pl-PL" dirty="0"/>
              <a:t>.- szczególne warunki wniosku dowodowego </a:t>
            </a:r>
          </a:p>
          <a:p>
            <a:r>
              <a:rPr lang="pl-PL" dirty="0"/>
              <a:t>Elementy wniosku dowodowego (</a:t>
            </a:r>
            <a:r>
              <a:rPr lang="pl-PL" b="1" dirty="0"/>
              <a:t>obligatoryjne</a:t>
            </a:r>
            <a:r>
              <a:rPr lang="pl-PL" dirty="0"/>
              <a:t>):</a:t>
            </a:r>
          </a:p>
          <a:p>
            <a:pPr marL="457200" indent="-457200">
              <a:buAutoNum type="arabicParenR"/>
            </a:pPr>
            <a:r>
              <a:rPr lang="pl-PL" b="1" dirty="0"/>
              <a:t>Oznaczenie dowodu </a:t>
            </a:r>
            <a:r>
              <a:rPr lang="pl-PL" dirty="0"/>
              <a:t>(źródło dowodowe + środek dowodowy);</a:t>
            </a:r>
          </a:p>
          <a:p>
            <a:pPr marL="457200" indent="-457200">
              <a:buAutoNum type="arabicParenR"/>
            </a:pPr>
            <a:r>
              <a:rPr lang="pl-PL" b="1" dirty="0"/>
              <a:t>Okoliczności</a:t>
            </a:r>
            <a:r>
              <a:rPr lang="pl-PL" dirty="0"/>
              <a:t>, które mają być udowodnione (</a:t>
            </a:r>
            <a:r>
              <a:rPr lang="pl-PL" b="1" dirty="0"/>
              <a:t>teza </a:t>
            </a:r>
            <a:r>
              <a:rPr lang="pl-PL" dirty="0"/>
              <a:t>dowodowa).</a:t>
            </a:r>
          </a:p>
          <a:p>
            <a:pPr marL="0" indent="0">
              <a:buNone/>
            </a:pPr>
            <a:r>
              <a:rPr lang="pl-PL" b="1" dirty="0"/>
              <a:t>Fakultatywnie</a:t>
            </a:r>
            <a:r>
              <a:rPr lang="pl-PL" dirty="0"/>
              <a:t>: </a:t>
            </a:r>
            <a:r>
              <a:rPr lang="pl-PL" b="1" dirty="0"/>
              <a:t>sposób </a:t>
            </a:r>
            <a:r>
              <a:rPr lang="pl-PL" dirty="0"/>
              <a:t>przeprowadzenia dowodu.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Wniosek dowodowy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712581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307712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Forma</a:t>
            </a:r>
            <a:r>
              <a:rPr lang="pl-PL" dirty="0"/>
              <a:t> wniosku dowodowego: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ustna</a:t>
            </a:r>
            <a:r>
              <a:rPr lang="pl-PL" dirty="0" smtClean="0"/>
              <a:t> </a:t>
            </a:r>
            <a:r>
              <a:rPr lang="pl-PL" dirty="0"/>
              <a:t>(do protokołu)- wymogi: art. 169 </a:t>
            </a:r>
            <a:r>
              <a:rPr lang="pl-PL" dirty="0" smtClean="0"/>
              <a:t>k.p.k.</a:t>
            </a:r>
          </a:p>
          <a:p>
            <a:pPr marL="109728" indent="0">
              <a:buNone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pisemna</a:t>
            </a:r>
            <a:r>
              <a:rPr lang="pl-PL" dirty="0" smtClean="0"/>
              <a:t>- </a:t>
            </a:r>
            <a:r>
              <a:rPr lang="pl-PL" dirty="0"/>
              <a:t>wymogi: art. 169 k.p.k.+ 119 k.p.k. 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Wniosek dowodowy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65577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Ogólne wymogi </a:t>
            </a:r>
            <a:r>
              <a:rPr lang="pl-PL" dirty="0"/>
              <a:t>pisma procesowe- warunki formalne (art. 119 k.p.k.):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oznaczenie </a:t>
            </a:r>
            <a:r>
              <a:rPr lang="pl-PL" b="1" dirty="0"/>
              <a:t>organu</a:t>
            </a:r>
            <a:r>
              <a:rPr lang="pl-PL" dirty="0"/>
              <a:t>, do którego jest skierowane, oraz </a:t>
            </a:r>
            <a:r>
              <a:rPr lang="pl-PL" b="1" dirty="0"/>
              <a:t>sprawy</a:t>
            </a:r>
            <a:r>
              <a:rPr lang="pl-PL" dirty="0"/>
              <a:t>, której </a:t>
            </a:r>
            <a:r>
              <a:rPr lang="pl-PL" dirty="0" smtClean="0"/>
              <a:t>dotyczy;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oznaczenie</a:t>
            </a:r>
            <a:r>
              <a:rPr lang="pl-PL" dirty="0" smtClean="0"/>
              <a:t> </a:t>
            </a:r>
            <a:r>
              <a:rPr lang="pl-PL" dirty="0"/>
              <a:t>oraz </a:t>
            </a:r>
            <a:r>
              <a:rPr lang="pl-PL" b="1" dirty="0"/>
              <a:t>adres wnoszącego </a:t>
            </a:r>
            <a:r>
              <a:rPr lang="pl-PL" dirty="0" smtClean="0"/>
              <a:t>pismo;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treść </a:t>
            </a:r>
            <a:r>
              <a:rPr lang="pl-PL" dirty="0"/>
              <a:t>wniosku lub oświadczenia, w miarę potrzeby z </a:t>
            </a:r>
            <a:r>
              <a:rPr lang="pl-PL" dirty="0" smtClean="0"/>
              <a:t>uzasadnieniem;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datę </a:t>
            </a:r>
            <a:r>
              <a:rPr lang="pl-PL" dirty="0"/>
              <a:t>i </a:t>
            </a:r>
            <a:r>
              <a:rPr lang="pl-PL" b="1" dirty="0"/>
              <a:t>podpis</a:t>
            </a:r>
            <a:r>
              <a:rPr lang="pl-PL" dirty="0"/>
              <a:t> składającego </a:t>
            </a:r>
            <a:r>
              <a:rPr lang="pl-PL" dirty="0" smtClean="0"/>
              <a:t>pismo.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latin typeface="+mj-lt"/>
              </a:rPr>
              <a:t>Nie spełnia wymogów formalnych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→ art. 120 k.p.k. (wezwanie do usunięcia braków formalnych w terminie 7 dni).</a:t>
            </a:r>
            <a:endParaRPr lang="pl-PL" dirty="0">
              <a:latin typeface="+mj-lt"/>
            </a:endParaRP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Wniosek dowodowy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036625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Decyzje dowodowe organów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Forma </a:t>
            </a:r>
            <a:r>
              <a:rPr lang="pl-PL" b="1" dirty="0"/>
              <a:t>uwzględnienia</a:t>
            </a:r>
            <a:r>
              <a:rPr lang="pl-PL" dirty="0"/>
              <a:t> wniosku zależy od stadium procesowego:</a:t>
            </a:r>
          </a:p>
        </p:txBody>
      </p:sp>
      <p:sp>
        <p:nvSpPr>
          <p:cNvPr id="4" name="Prostokąt 3"/>
          <p:cNvSpPr/>
          <p:nvPr/>
        </p:nvSpPr>
        <p:spPr>
          <a:xfrm>
            <a:off x="60654" y="2346294"/>
            <a:ext cx="2097272" cy="89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Postępowanie przygotowawcze</a:t>
            </a:r>
          </a:p>
        </p:txBody>
      </p:sp>
      <p:sp>
        <p:nvSpPr>
          <p:cNvPr id="5" name="Prostokąt 4"/>
          <p:cNvSpPr/>
          <p:nvPr/>
        </p:nvSpPr>
        <p:spPr>
          <a:xfrm>
            <a:off x="60654" y="4736755"/>
            <a:ext cx="2097272" cy="89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Postępowanie sądowe</a:t>
            </a:r>
          </a:p>
        </p:txBody>
      </p:sp>
      <p:sp>
        <p:nvSpPr>
          <p:cNvPr id="6" name="Strzałka: w prawo 5"/>
          <p:cNvSpPr/>
          <p:nvPr/>
        </p:nvSpPr>
        <p:spPr>
          <a:xfrm>
            <a:off x="2987824" y="2541180"/>
            <a:ext cx="7338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: w prawo 6"/>
          <p:cNvSpPr/>
          <p:nvPr/>
        </p:nvSpPr>
        <p:spPr>
          <a:xfrm>
            <a:off x="3005532" y="4911127"/>
            <a:ext cx="7338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067944" y="2299090"/>
            <a:ext cx="50332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Organ prowadzący postępowanie nie jest zobligowany do wydania decyzji o dopuszczeniu dowodu; samo  przystąpienie do przeprowadzenia dowodu świadczy o zgodzie organ. </a:t>
            </a:r>
          </a:p>
          <a:p>
            <a:r>
              <a:rPr lang="pl-PL" dirty="0" smtClean="0"/>
              <a:t>Wyjątek: dopuszczenie dowodu z opinii biegłego→ forma: postanowienie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041722" y="4779947"/>
            <a:ext cx="4752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Każdy wniosek dowodowy wymaga rozstrzygnięcia przez wydanie decyzji procesowej lub postanowienia, lub tylko </a:t>
            </a:r>
            <a:r>
              <a:rPr lang="pl-PL" dirty="0" smtClean="0"/>
              <a:t>zarządzenia (art. 352 i 368 k.p.k.!)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730182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Decyzje dowodowe organów procesowych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380" y="1484784"/>
            <a:ext cx="8928992" cy="4824536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pl-PL" b="1" dirty="0" smtClean="0"/>
              <a:t>Art. 170 §</a:t>
            </a:r>
            <a:r>
              <a:rPr lang="pl-PL" b="1" dirty="0"/>
              <a:t>  </a:t>
            </a:r>
            <a:r>
              <a:rPr lang="pl-PL" b="1" dirty="0" smtClean="0"/>
              <a:t>1. Oddala </a:t>
            </a:r>
            <a:r>
              <a:rPr lang="pl-PL" b="1" dirty="0"/>
              <a:t>się </a:t>
            </a:r>
            <a:r>
              <a:rPr lang="pl-PL" dirty="0"/>
              <a:t>wniosek dowodowy, jeżeli</a:t>
            </a:r>
            <a:r>
              <a:rPr lang="pl-PL" dirty="0" smtClean="0"/>
              <a:t>:</a:t>
            </a:r>
          </a:p>
          <a:p>
            <a:pPr marL="109728" indent="0">
              <a:buNone/>
            </a:pPr>
            <a:r>
              <a:rPr lang="pl-PL" dirty="0" smtClean="0"/>
              <a:t>1</a:t>
            </a:r>
            <a:r>
              <a:rPr lang="pl-PL" dirty="0"/>
              <a:t>) przeprowadzenie dowodu jest niedopuszczalne;</a:t>
            </a:r>
          </a:p>
          <a:p>
            <a:pPr marL="109728" indent="0">
              <a:buNone/>
            </a:pPr>
            <a:r>
              <a:rPr lang="pl-PL" dirty="0"/>
              <a:t>2) okoliczność, która ma być udowodniona, nie ma znaczenia dla rozstrzygnięcia sprawy albo jest już udowodniona zgodnie z twierdzeniem wnioskodawcy;</a:t>
            </a:r>
          </a:p>
          <a:p>
            <a:pPr marL="109728" indent="0">
              <a:buNone/>
            </a:pPr>
            <a:r>
              <a:rPr lang="pl-PL" dirty="0"/>
              <a:t>3) dowód jest nieprzydatny do stwierdzenia danej okoliczności;</a:t>
            </a:r>
          </a:p>
          <a:p>
            <a:pPr marL="109728" indent="0">
              <a:buNone/>
            </a:pPr>
            <a:r>
              <a:rPr lang="pl-PL" dirty="0"/>
              <a:t>4) dowodu nie da się przeprowadzić;</a:t>
            </a:r>
          </a:p>
          <a:p>
            <a:pPr marL="109728" indent="0">
              <a:buNone/>
            </a:pPr>
            <a:r>
              <a:rPr lang="pl-PL" dirty="0"/>
              <a:t>5) wniosek dowodowy w sposób oczywisty zmierza do przedłużenia postępowania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/>
              <a:t>§  2. </a:t>
            </a:r>
            <a:r>
              <a:rPr lang="pl-PL" dirty="0"/>
              <a:t>Nie można oddalić wniosku dowodowego na tej podstawie, że dotychczasowe dowody wykazały przeciwieństwo tego, co wnioskodawca zamierza udowodnić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/>
              <a:t>§  3. </a:t>
            </a:r>
            <a:r>
              <a:rPr lang="pl-PL" dirty="0"/>
              <a:t>Oddalenie wniosku dowodowego następuje w formie </a:t>
            </a:r>
            <a:r>
              <a:rPr lang="pl-PL" dirty="0" smtClean="0"/>
              <a:t>postanowienia</a:t>
            </a:r>
            <a:r>
              <a:rPr lang="pl-PL" dirty="0" smtClean="0"/>
              <a:t>. (Zawsze wymaga uzasadnienia, nie </a:t>
            </a:r>
            <a:r>
              <a:rPr lang="pl-PL" smtClean="0"/>
              <a:t>podlega zaskarżeniu).</a:t>
            </a: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/>
              <a:t>§  4. </a:t>
            </a:r>
            <a:r>
              <a:rPr lang="pl-PL" dirty="0"/>
              <a:t>Oddalenie wniosku dowodowego nie stoi na przeszkodzie późniejszemu dopuszczeniu dowodu, chociażby nie ujawniły się nowe okoliczności.</a:t>
            </a:r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9034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r>
              <a:rPr lang="pl-PL" dirty="0" smtClean="0"/>
              <a:t>Poznanie procesowe w procesie karnym musi podlegać następującym regułom:</a:t>
            </a:r>
          </a:p>
          <a:p>
            <a:pPr marL="109728" indent="0">
              <a:buNone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może się odbywać wyłącznie na podstawie dowodów, chyba, że ustawa przewiduje określone ułatwienia dowodowe (np. </a:t>
            </a:r>
            <a:r>
              <a:rPr lang="pl-PL" smtClean="0"/>
              <a:t>domniemania),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czynności prowadzące do uzyskania dowodu muszą mieścić się w określonych jurydycznych granicach podmiotowych, przedmiotowych i temporalnych.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6803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016224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Postępowanie dowodowe- </a:t>
            </a:r>
            <a:r>
              <a:rPr lang="pl-PL" dirty="0" smtClean="0"/>
              <a:t>przebieg procesowy, w czasie którego są zbierane, utrwalane, przeprowadzane oraz oceniane dowody. 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87707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Zasada prawdy materialnej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Zasada bezpośredniości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Zasada swobodnej oceny dowodów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postępowania dowodowego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133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451728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</a:t>
            </a:r>
            <a:r>
              <a:rPr lang="pl-PL" dirty="0" smtClean="0"/>
              <a:t> </a:t>
            </a:r>
            <a:r>
              <a:rPr lang="pl-PL" b="1" dirty="0" smtClean="0"/>
              <a:t>prawdy materialnej</a:t>
            </a:r>
            <a:r>
              <a:rPr lang="pl-PL" dirty="0" smtClean="0"/>
              <a:t>- dyrektywa, w myśl której podstawę wszystkich rozstrzygnięć powinny stanowić ustalenia faktyczne zgodne z rzeczywistością.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prawdy materialnej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8731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„Prawdziwe ustalenia faktyczne”- zgodność ustaleń z określoną i obowiązującą procedurą. 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prawdy materialnej</a:t>
            </a:r>
            <a:endParaRPr lang="pl-PL" dirty="0"/>
          </a:p>
        </p:txBody>
      </p:sp>
      <p:sp>
        <p:nvSpPr>
          <p:cNvPr id="4" name="Equal 3"/>
          <p:cNvSpPr/>
          <p:nvPr/>
        </p:nvSpPr>
        <p:spPr>
          <a:xfrm>
            <a:off x="4283968" y="3860319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3645024"/>
            <a:ext cx="3384376" cy="1344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Prawdziwe ustalenia</a:t>
            </a:r>
            <a:endParaRPr lang="pl-PL" b="1" dirty="0"/>
          </a:p>
        </p:txBody>
      </p:sp>
      <p:sp>
        <p:nvSpPr>
          <p:cNvPr id="6" name="Rectangle 5"/>
          <p:cNvSpPr/>
          <p:nvPr/>
        </p:nvSpPr>
        <p:spPr>
          <a:xfrm>
            <a:off x="5724128" y="3645024"/>
            <a:ext cx="3240360" cy="13449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 algn="ctr">
              <a:buNone/>
            </a:pPr>
            <a:r>
              <a:rPr lang="pl-PL" b="1" dirty="0"/>
              <a:t>udowodnione w sposób przewidziany prawem procesowym</a:t>
            </a:r>
          </a:p>
        </p:txBody>
      </p:sp>
    </p:spTree>
    <p:extLst>
      <p:ext uri="{BB962C8B-B14F-4D97-AF65-F5344CB8AC3E}">
        <p14:creationId xmlns:p14="http://schemas.microsoft.com/office/powerpoint/2010/main" xmlns="" val="27944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027792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 bezpośredniości</a:t>
            </a:r>
            <a:r>
              <a:rPr lang="pl-PL" dirty="0" smtClean="0"/>
              <a:t>- dyrektywa, w myśl której organ procesowy powinien zetknąć się ze źródłem i środkiem dowodowym osobiście, a środkiem dowodowym, na którym opiera swe ustalenia, powinien być przede wszystkim tzw. dowód pierwotny.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bezpośredniości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60382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526</TotalTime>
  <Words>1574</Words>
  <Application>Microsoft Office PowerPoint</Application>
  <PresentationFormat>Pokaz na ekranie (4:3)</PresentationFormat>
  <Paragraphs>222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Concourse</vt:lpstr>
      <vt:lpstr>Podstawy procesu karnego</vt:lpstr>
      <vt:lpstr>Dowody, a cele procesu karnego</vt:lpstr>
      <vt:lpstr>Prawo dowodowe</vt:lpstr>
      <vt:lpstr>Slajd 4</vt:lpstr>
      <vt:lpstr>Slajd 5</vt:lpstr>
      <vt:lpstr>Zasady postępowania dowodowego</vt:lpstr>
      <vt:lpstr>Zasada prawdy materialnej</vt:lpstr>
      <vt:lpstr>Zasada prawdy materialnej</vt:lpstr>
      <vt:lpstr>Zasada bezpośredniości</vt:lpstr>
      <vt:lpstr>Zasada swobodnej oceny dowodów</vt:lpstr>
      <vt:lpstr>Zasada swobodnej oceny dowodów</vt:lpstr>
      <vt:lpstr>Pojęcie dowodu</vt:lpstr>
      <vt:lpstr>Pojęcie dowodu</vt:lpstr>
      <vt:lpstr>SYSTEMATYKA DOWODÓW</vt:lpstr>
      <vt:lpstr>SYSTEMATYKA DOWODÓW</vt:lpstr>
      <vt:lpstr>SYSTEMATYKA DOWODÓW</vt:lpstr>
      <vt:lpstr>SYSTEMATYKA DOWODÓW</vt:lpstr>
      <vt:lpstr>SYSTEMATYKA DOWODÓW</vt:lpstr>
      <vt:lpstr>Systematyka dowodów</vt:lpstr>
      <vt:lpstr>Slajd 20</vt:lpstr>
      <vt:lpstr>Slajd 21</vt:lpstr>
      <vt:lpstr>Slajd 22</vt:lpstr>
      <vt:lpstr>Udowodnienie</vt:lpstr>
      <vt:lpstr>Udowodnienie</vt:lpstr>
      <vt:lpstr>Surogaty udowodnienia</vt:lpstr>
      <vt:lpstr>Surogaty udowodnienia</vt:lpstr>
      <vt:lpstr>Domniemania procesowe</vt:lpstr>
      <vt:lpstr>Domniemania procesowe</vt:lpstr>
      <vt:lpstr>Wprowadzanie dowodu do procesu</vt:lpstr>
      <vt:lpstr>Wprowadzanie dowodów do procesu</vt:lpstr>
      <vt:lpstr>Wniosek dowodowy</vt:lpstr>
      <vt:lpstr>Wniosek dowodowy</vt:lpstr>
      <vt:lpstr>Wniosek dowodowy</vt:lpstr>
      <vt:lpstr>Wniosek dowodowy</vt:lpstr>
      <vt:lpstr>Decyzje dowodowe organów procesowych</vt:lpstr>
      <vt:lpstr>Decyzje dowodowe organów procesowych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dc:creator>Asus</dc:creator>
  <cp:lastModifiedBy>Microsoft</cp:lastModifiedBy>
  <cp:revision>51</cp:revision>
  <dcterms:created xsi:type="dcterms:W3CDTF">2017-03-22T16:13:08Z</dcterms:created>
  <dcterms:modified xsi:type="dcterms:W3CDTF">2017-05-09T13:23:13Z</dcterms:modified>
</cp:coreProperties>
</file>