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57" r:id="rId5"/>
    <p:sldId id="258" r:id="rId6"/>
    <p:sldId id="259" r:id="rId7"/>
    <p:sldId id="260" r:id="rId8"/>
    <p:sldId id="264" r:id="rId9"/>
    <p:sldId id="261" r:id="rId10"/>
    <p:sldId id="262" r:id="rId11"/>
    <p:sldId id="267" r:id="rId12"/>
    <p:sldId id="268" r:id="rId13"/>
    <p:sldId id="269" r:id="rId14"/>
    <p:sldId id="265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E98189-BFAA-4B41-A578-2EB040BC586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6F9C36A-F401-4A16-9A72-28CAEF0C6779}">
      <dgm:prSet phldrT="[Text]" custT="1"/>
      <dgm:spPr/>
      <dgm:t>
        <a:bodyPr/>
        <a:lstStyle/>
        <a:p>
          <a:r>
            <a:rPr lang="pl-PL" sz="3500" dirty="0" smtClean="0"/>
            <a:t>ZAKAZY DOWODOWE</a:t>
          </a:r>
          <a:endParaRPr lang="pl-PL" sz="3500" dirty="0"/>
        </a:p>
      </dgm:t>
    </dgm:pt>
    <dgm:pt modelId="{6DCF7756-70D5-4EEB-8CA0-11F948C1B788}" type="parTrans" cxnId="{051A33AA-9DC8-42BD-AE12-25B0FF5966FC}">
      <dgm:prSet/>
      <dgm:spPr/>
      <dgm:t>
        <a:bodyPr/>
        <a:lstStyle/>
        <a:p>
          <a:endParaRPr lang="pl-PL"/>
        </a:p>
      </dgm:t>
    </dgm:pt>
    <dgm:pt modelId="{7D362C90-17C1-4596-80B6-74B2553DC9BB}" type="sibTrans" cxnId="{051A33AA-9DC8-42BD-AE12-25B0FF5966FC}">
      <dgm:prSet/>
      <dgm:spPr/>
      <dgm:t>
        <a:bodyPr/>
        <a:lstStyle/>
        <a:p>
          <a:endParaRPr lang="pl-PL"/>
        </a:p>
      </dgm:t>
    </dgm:pt>
    <dgm:pt modelId="{60447BA3-F12B-4BD4-B370-BEEA45C29147}">
      <dgm:prSet phldrT="[Text]"/>
      <dgm:spPr/>
      <dgm:t>
        <a:bodyPr/>
        <a:lstStyle/>
        <a:p>
          <a:r>
            <a:rPr lang="pl-PL" dirty="0" smtClean="0"/>
            <a:t>ZAKAZY DOWODZENIA OKREŚLONYCH FAKTÓW</a:t>
          </a:r>
          <a:endParaRPr lang="pl-PL" dirty="0"/>
        </a:p>
      </dgm:t>
    </dgm:pt>
    <dgm:pt modelId="{679EBBD8-D58C-4F43-A58F-EB0C71872CDF}" type="parTrans" cxnId="{740FF31F-D615-4131-9E75-3A60BF097887}">
      <dgm:prSet/>
      <dgm:spPr/>
      <dgm:t>
        <a:bodyPr/>
        <a:lstStyle/>
        <a:p>
          <a:endParaRPr lang="pl-PL"/>
        </a:p>
      </dgm:t>
    </dgm:pt>
    <dgm:pt modelId="{ABDE3797-D54B-4D1A-8FE0-1337FB2A2154}" type="sibTrans" cxnId="{740FF31F-D615-4131-9E75-3A60BF097887}">
      <dgm:prSet/>
      <dgm:spPr/>
      <dgm:t>
        <a:bodyPr/>
        <a:lstStyle/>
        <a:p>
          <a:endParaRPr lang="pl-PL"/>
        </a:p>
      </dgm:t>
    </dgm:pt>
    <dgm:pt modelId="{BB5E1DBD-51DC-428A-8507-C06EB82CC648}">
      <dgm:prSet phldrT="[Text]"/>
      <dgm:spPr/>
      <dgm:t>
        <a:bodyPr/>
        <a:lstStyle/>
        <a:p>
          <a:r>
            <a:rPr lang="pl-PL" dirty="0" smtClean="0"/>
            <a:t>ZAKAZY DOWODZENIA ZA POMOCĄ PEWNYCH DOWODÓW</a:t>
          </a:r>
          <a:endParaRPr lang="pl-PL" dirty="0"/>
        </a:p>
      </dgm:t>
    </dgm:pt>
    <dgm:pt modelId="{4F060B6A-DC39-4D72-8216-CB8E793880CE}" type="parTrans" cxnId="{23431664-5A13-48EF-81C7-86FF8D852E3B}">
      <dgm:prSet/>
      <dgm:spPr/>
      <dgm:t>
        <a:bodyPr/>
        <a:lstStyle/>
        <a:p>
          <a:endParaRPr lang="pl-PL"/>
        </a:p>
      </dgm:t>
    </dgm:pt>
    <dgm:pt modelId="{2D318A54-3621-4377-B00F-E29C55B5781E}" type="sibTrans" cxnId="{23431664-5A13-48EF-81C7-86FF8D852E3B}">
      <dgm:prSet/>
      <dgm:spPr/>
      <dgm:t>
        <a:bodyPr/>
        <a:lstStyle/>
        <a:p>
          <a:endParaRPr lang="pl-PL"/>
        </a:p>
      </dgm:t>
    </dgm:pt>
    <dgm:pt modelId="{C37F2F73-8F93-43B8-A9FC-6E3B0A316B84}">
      <dgm:prSet phldrT="[Text]"/>
      <dgm:spPr/>
      <dgm:t>
        <a:bodyPr/>
        <a:lstStyle/>
        <a:p>
          <a:r>
            <a:rPr lang="pl-PL" dirty="0" smtClean="0"/>
            <a:t>ZAKAZY STOSOWANIA OKREŚLONYCH METOD DOWODZENIA</a:t>
          </a:r>
          <a:endParaRPr lang="pl-PL" dirty="0"/>
        </a:p>
      </dgm:t>
    </dgm:pt>
    <dgm:pt modelId="{9C226ED7-DB1D-4BB5-BE7B-6B7FE92A0249}" type="parTrans" cxnId="{374F4A21-8668-41CB-8FBA-58F76C7BB22E}">
      <dgm:prSet/>
      <dgm:spPr/>
      <dgm:t>
        <a:bodyPr/>
        <a:lstStyle/>
        <a:p>
          <a:endParaRPr lang="pl-PL"/>
        </a:p>
      </dgm:t>
    </dgm:pt>
    <dgm:pt modelId="{C268AB14-D267-43FB-8BE8-7A8BF09BF9CD}" type="sibTrans" cxnId="{374F4A21-8668-41CB-8FBA-58F76C7BB22E}">
      <dgm:prSet/>
      <dgm:spPr/>
      <dgm:t>
        <a:bodyPr/>
        <a:lstStyle/>
        <a:p>
          <a:endParaRPr lang="pl-PL"/>
        </a:p>
      </dgm:t>
    </dgm:pt>
    <dgm:pt modelId="{B8FE95C3-9B9D-4953-993A-6603C41DD5F3}" type="pres">
      <dgm:prSet presAssocID="{04E98189-BFAA-4B41-A578-2EB040BC586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268B30D-3C04-4DD6-B97B-F39A81CCB259}" type="pres">
      <dgm:prSet presAssocID="{36F9C36A-F401-4A16-9A72-28CAEF0C6779}" presName="roof" presStyleLbl="dkBgShp" presStyleIdx="0" presStyleCnt="2"/>
      <dgm:spPr/>
      <dgm:t>
        <a:bodyPr/>
        <a:lstStyle/>
        <a:p>
          <a:endParaRPr lang="pl-PL"/>
        </a:p>
      </dgm:t>
    </dgm:pt>
    <dgm:pt modelId="{281E85E5-534C-4024-B177-05BF1D536FAD}" type="pres">
      <dgm:prSet presAssocID="{36F9C36A-F401-4A16-9A72-28CAEF0C6779}" presName="pillars" presStyleCnt="0"/>
      <dgm:spPr/>
    </dgm:pt>
    <dgm:pt modelId="{5C20A221-8F8D-41AB-A346-E92D3283E4DD}" type="pres">
      <dgm:prSet presAssocID="{36F9C36A-F401-4A16-9A72-28CAEF0C6779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C7446D-672F-4381-A570-8FBC1A90E630}" type="pres">
      <dgm:prSet presAssocID="{BB5E1DBD-51DC-428A-8507-C06EB82CC648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84951EB-5AF3-4DD4-9526-A318CE6040AF}" type="pres">
      <dgm:prSet presAssocID="{C37F2F73-8F93-43B8-A9FC-6E3B0A316B8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14E19FC-2DFB-49FD-A09A-2B3161823F61}" type="pres">
      <dgm:prSet presAssocID="{36F9C36A-F401-4A16-9A72-28CAEF0C6779}" presName="base" presStyleLbl="dkBgShp" presStyleIdx="1" presStyleCnt="2"/>
      <dgm:spPr/>
    </dgm:pt>
  </dgm:ptLst>
  <dgm:cxnLst>
    <dgm:cxn modelId="{740FF31F-D615-4131-9E75-3A60BF097887}" srcId="{36F9C36A-F401-4A16-9A72-28CAEF0C6779}" destId="{60447BA3-F12B-4BD4-B370-BEEA45C29147}" srcOrd="0" destOrd="0" parTransId="{679EBBD8-D58C-4F43-A58F-EB0C71872CDF}" sibTransId="{ABDE3797-D54B-4D1A-8FE0-1337FB2A2154}"/>
    <dgm:cxn modelId="{5EA41050-6F56-4B50-AF75-E06560A0F207}" type="presOf" srcId="{BB5E1DBD-51DC-428A-8507-C06EB82CC648}" destId="{73C7446D-672F-4381-A570-8FBC1A90E630}" srcOrd="0" destOrd="0" presId="urn:microsoft.com/office/officeart/2005/8/layout/hList3"/>
    <dgm:cxn modelId="{051A33AA-9DC8-42BD-AE12-25B0FF5966FC}" srcId="{04E98189-BFAA-4B41-A578-2EB040BC5862}" destId="{36F9C36A-F401-4A16-9A72-28CAEF0C6779}" srcOrd="0" destOrd="0" parTransId="{6DCF7756-70D5-4EEB-8CA0-11F948C1B788}" sibTransId="{7D362C90-17C1-4596-80B6-74B2553DC9BB}"/>
    <dgm:cxn modelId="{BCCB3ADA-3C3E-4F20-8024-1EA8141FD310}" type="presOf" srcId="{04E98189-BFAA-4B41-A578-2EB040BC5862}" destId="{B8FE95C3-9B9D-4953-993A-6603C41DD5F3}" srcOrd="0" destOrd="0" presId="urn:microsoft.com/office/officeart/2005/8/layout/hList3"/>
    <dgm:cxn modelId="{99181F94-4843-42FB-BD75-C926D14B170D}" type="presOf" srcId="{60447BA3-F12B-4BD4-B370-BEEA45C29147}" destId="{5C20A221-8F8D-41AB-A346-E92D3283E4DD}" srcOrd="0" destOrd="0" presId="urn:microsoft.com/office/officeart/2005/8/layout/hList3"/>
    <dgm:cxn modelId="{23431664-5A13-48EF-81C7-86FF8D852E3B}" srcId="{36F9C36A-F401-4A16-9A72-28CAEF0C6779}" destId="{BB5E1DBD-51DC-428A-8507-C06EB82CC648}" srcOrd="1" destOrd="0" parTransId="{4F060B6A-DC39-4D72-8216-CB8E793880CE}" sibTransId="{2D318A54-3621-4377-B00F-E29C55B5781E}"/>
    <dgm:cxn modelId="{374F4A21-8668-41CB-8FBA-58F76C7BB22E}" srcId="{36F9C36A-F401-4A16-9A72-28CAEF0C6779}" destId="{C37F2F73-8F93-43B8-A9FC-6E3B0A316B84}" srcOrd="2" destOrd="0" parTransId="{9C226ED7-DB1D-4BB5-BE7B-6B7FE92A0249}" sibTransId="{C268AB14-D267-43FB-8BE8-7A8BF09BF9CD}"/>
    <dgm:cxn modelId="{F8232505-CDA3-452C-8A30-106977FF3F75}" type="presOf" srcId="{36F9C36A-F401-4A16-9A72-28CAEF0C6779}" destId="{2268B30D-3C04-4DD6-B97B-F39A81CCB259}" srcOrd="0" destOrd="0" presId="urn:microsoft.com/office/officeart/2005/8/layout/hList3"/>
    <dgm:cxn modelId="{F904B54E-291B-444A-9446-2873F4021A4E}" type="presOf" srcId="{C37F2F73-8F93-43B8-A9FC-6E3B0A316B84}" destId="{184951EB-5AF3-4DD4-9526-A318CE6040AF}" srcOrd="0" destOrd="0" presId="urn:microsoft.com/office/officeart/2005/8/layout/hList3"/>
    <dgm:cxn modelId="{56612D7C-9C1F-48BE-817E-6715CC309716}" type="presParOf" srcId="{B8FE95C3-9B9D-4953-993A-6603C41DD5F3}" destId="{2268B30D-3C04-4DD6-B97B-F39A81CCB259}" srcOrd="0" destOrd="0" presId="urn:microsoft.com/office/officeart/2005/8/layout/hList3"/>
    <dgm:cxn modelId="{C6F69EC8-FF4A-45FC-BC26-0FFA887ADAD3}" type="presParOf" srcId="{B8FE95C3-9B9D-4953-993A-6603C41DD5F3}" destId="{281E85E5-534C-4024-B177-05BF1D536FAD}" srcOrd="1" destOrd="0" presId="urn:microsoft.com/office/officeart/2005/8/layout/hList3"/>
    <dgm:cxn modelId="{2E9CF84E-D21D-44C2-A8DA-4E147CC65A31}" type="presParOf" srcId="{281E85E5-534C-4024-B177-05BF1D536FAD}" destId="{5C20A221-8F8D-41AB-A346-E92D3283E4DD}" srcOrd="0" destOrd="0" presId="urn:microsoft.com/office/officeart/2005/8/layout/hList3"/>
    <dgm:cxn modelId="{260AD284-F8EC-4ACB-AB9E-52A2D7F7E05F}" type="presParOf" srcId="{281E85E5-534C-4024-B177-05BF1D536FAD}" destId="{73C7446D-672F-4381-A570-8FBC1A90E630}" srcOrd="1" destOrd="0" presId="urn:microsoft.com/office/officeart/2005/8/layout/hList3"/>
    <dgm:cxn modelId="{EC866B7C-7D02-442F-AB38-3555B1B70707}" type="presParOf" srcId="{281E85E5-534C-4024-B177-05BF1D536FAD}" destId="{184951EB-5AF3-4DD4-9526-A318CE6040AF}" srcOrd="2" destOrd="0" presId="urn:microsoft.com/office/officeart/2005/8/layout/hList3"/>
    <dgm:cxn modelId="{5A44AF37-EF2A-4994-952A-DCDB5612156F}" type="presParOf" srcId="{B8FE95C3-9B9D-4953-993A-6603C41DD5F3}" destId="{114E19FC-2DFB-49FD-A09A-2B3161823F6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68B30D-3C04-4DD6-B97B-F39A81CCB259}">
      <dsp:nvSpPr>
        <dsp:cNvPr id="0" name=""/>
        <dsp:cNvSpPr/>
      </dsp:nvSpPr>
      <dsp:spPr>
        <a:xfrm>
          <a:off x="0" y="0"/>
          <a:ext cx="8229600" cy="17023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dirty="0" smtClean="0"/>
            <a:t>ZAKAZY DOWODOWE</a:t>
          </a:r>
          <a:endParaRPr lang="pl-PL" sz="3500" kern="1200" dirty="0"/>
        </a:p>
      </dsp:txBody>
      <dsp:txXfrm>
        <a:off x="0" y="0"/>
        <a:ext cx="8229600" cy="1702333"/>
      </dsp:txXfrm>
    </dsp:sp>
    <dsp:sp modelId="{5C20A221-8F8D-41AB-A346-E92D3283E4DD}">
      <dsp:nvSpPr>
        <dsp:cNvPr id="0" name=""/>
        <dsp:cNvSpPr/>
      </dsp:nvSpPr>
      <dsp:spPr>
        <a:xfrm>
          <a:off x="4018" y="1702333"/>
          <a:ext cx="2740521" cy="35748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ZAKAZY DOWODZENIA OKREŚLONYCH FAKTÓW</a:t>
          </a:r>
          <a:endParaRPr lang="pl-PL" sz="2700" kern="1200" dirty="0"/>
        </a:p>
      </dsp:txBody>
      <dsp:txXfrm>
        <a:off x="4018" y="1702333"/>
        <a:ext cx="2740521" cy="3574899"/>
      </dsp:txXfrm>
    </dsp:sp>
    <dsp:sp modelId="{73C7446D-672F-4381-A570-8FBC1A90E630}">
      <dsp:nvSpPr>
        <dsp:cNvPr id="0" name=""/>
        <dsp:cNvSpPr/>
      </dsp:nvSpPr>
      <dsp:spPr>
        <a:xfrm>
          <a:off x="2744539" y="1702333"/>
          <a:ext cx="2740521" cy="35748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ZAKAZY DOWODZENIA ZA POMOCĄ PEWNYCH DOWODÓW</a:t>
          </a:r>
          <a:endParaRPr lang="pl-PL" sz="2700" kern="1200" dirty="0"/>
        </a:p>
      </dsp:txBody>
      <dsp:txXfrm>
        <a:off x="2744539" y="1702333"/>
        <a:ext cx="2740521" cy="3574899"/>
      </dsp:txXfrm>
    </dsp:sp>
    <dsp:sp modelId="{184951EB-5AF3-4DD4-9526-A318CE6040AF}">
      <dsp:nvSpPr>
        <dsp:cNvPr id="0" name=""/>
        <dsp:cNvSpPr/>
      </dsp:nvSpPr>
      <dsp:spPr>
        <a:xfrm>
          <a:off x="5485060" y="1702333"/>
          <a:ext cx="2740521" cy="35748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ZAKAZY STOSOWANIA OKREŚLONYCH METOD DOWODZENIA</a:t>
          </a:r>
          <a:endParaRPr lang="pl-PL" sz="2700" kern="1200" dirty="0"/>
        </a:p>
      </dsp:txBody>
      <dsp:txXfrm>
        <a:off x="5485060" y="1702333"/>
        <a:ext cx="2740521" cy="3574899"/>
      </dsp:txXfrm>
    </dsp:sp>
    <dsp:sp modelId="{114E19FC-2DFB-49FD-A09A-2B3161823F61}">
      <dsp:nvSpPr>
        <dsp:cNvPr id="0" name=""/>
        <dsp:cNvSpPr/>
      </dsp:nvSpPr>
      <dsp:spPr>
        <a:xfrm>
          <a:off x="0" y="5277232"/>
          <a:ext cx="8229600" cy="39721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82CEC6-6EA2-4344-819A-8FD48F9B3E4B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6B669A-EF2B-4D81-B38A-F65D754E34E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procesu karnego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Dowody cz. II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19939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b="1" dirty="0" smtClean="0"/>
          </a:p>
          <a:p>
            <a:r>
              <a:rPr lang="pl-PL" b="1" dirty="0" smtClean="0"/>
              <a:t>Zakaz przesłuchania duchownego </a:t>
            </a:r>
            <a:r>
              <a:rPr lang="pl-PL" dirty="0" smtClean="0"/>
              <a:t>co do faktów, o których dowiedział się podczas spowiedzi (art. </a:t>
            </a:r>
            <a:r>
              <a:rPr lang="pl-PL" dirty="0"/>
              <a:t>178 </a:t>
            </a:r>
            <a:r>
              <a:rPr lang="pl-PL" dirty="0" smtClean="0"/>
              <a:t>ust. 1 k.p.k.).</a:t>
            </a:r>
          </a:p>
          <a:p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r>
              <a:rPr lang="pl-PL" b="1" dirty="0" smtClean="0"/>
              <a:t>Zakaz przesłuchiwania jako świadka obrońcy lub adwokata </a:t>
            </a:r>
            <a:r>
              <a:rPr lang="pl-PL" dirty="0" smtClean="0"/>
              <a:t>udzielającego pomocy zatrzymanemu co do faktów, o których dowiedział się, udzielając porady prawnej lub prowadząc sprawę (art. 178 ust. 2 k.p.k.).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Zakazy dowodzenia za pomocą pewnych dowodów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57412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 smtClean="0"/>
              <a:t>Zakaz przesłuchania mediatora</a:t>
            </a:r>
            <a:r>
              <a:rPr lang="pl-PL" dirty="0" smtClean="0"/>
              <a:t> co do faktów, o których dowiedział się od oskarżonego lub pokrzywdzonego, prowadząc postępowanie mediacyjne, z wyjątkiem informacji o przestępstwach, w przypadku których niezawiadomienie o nich stanowi przestępstwo zgodnie z art. </a:t>
            </a:r>
            <a:r>
              <a:rPr lang="pl-PL" dirty="0"/>
              <a:t>240 </a:t>
            </a:r>
            <a:r>
              <a:rPr lang="pl-PL" dirty="0" smtClean="0"/>
              <a:t>§ 1 k.k. (art. 178a k.p.k.).</a:t>
            </a:r>
          </a:p>
          <a:p>
            <a:endParaRPr lang="pl-PL" dirty="0"/>
          </a:p>
          <a:p>
            <a:r>
              <a:rPr lang="pl-PL" b="1" dirty="0" smtClean="0"/>
              <a:t>Zakaz powoływania jako biegłych osób wyłączonych od dopuszczalności pełnienia funkcji biegłego</a:t>
            </a:r>
            <a:r>
              <a:rPr lang="pl-PL" dirty="0" smtClean="0"/>
              <a:t> w procesie na podstawie art. 196 § 1 k.p.k.  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Zakazy dowodzenia za pomocą pewnych dowodów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16100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Zakaz wykorzystania w procesie </a:t>
            </a:r>
            <a:r>
              <a:rPr lang="pl-PL" b="1" dirty="0" smtClean="0"/>
              <a:t>złożonego wobec biegłego albo wobec lekarza udzielającego pomocy medycznej oświadczenia oskarżonego</a:t>
            </a:r>
            <a:r>
              <a:rPr lang="pl-PL" dirty="0" smtClean="0"/>
              <a:t> dotyczącego zarzucanego mu czynu (art. 199 k.p.k.).</a:t>
            </a:r>
          </a:p>
          <a:p>
            <a:endParaRPr lang="pl-PL" dirty="0"/>
          </a:p>
          <a:p>
            <a:r>
              <a:rPr lang="pl-PL" b="1" dirty="0" smtClean="0"/>
              <a:t>Zakaz przesłuchiwania osób zobowiązanych do zachowania tajemnicy w zakresie ochrony zdrowia psychicznego jako świadków </a:t>
            </a:r>
            <a:r>
              <a:rPr lang="pl-PL" dirty="0" smtClean="0"/>
              <a:t>na </a:t>
            </a:r>
            <a:r>
              <a:rPr lang="pl-PL" b="1" dirty="0" smtClean="0"/>
              <a:t>okoliczność przyznania się </a:t>
            </a:r>
            <a:r>
              <a:rPr lang="pl-PL" dirty="0" smtClean="0"/>
              <a:t>osoby z zaburzeniami psychicznymi do popełnienia czynu zabronionego pod groźbą kary.  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Zakazy dowodzenia za pomocą pewnych dowodów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25438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Zakaz przesłuchania świadka, który skorzystał z prawa do odmowy </a:t>
            </a:r>
            <a:r>
              <a:rPr lang="pl-PL" dirty="0" smtClean="0"/>
              <a:t>zeznań (art. 182 k.p.k.).</a:t>
            </a:r>
          </a:p>
          <a:p>
            <a:endParaRPr lang="pl-PL" dirty="0"/>
          </a:p>
          <a:p>
            <a:r>
              <a:rPr lang="pl-PL" b="1" dirty="0" smtClean="0"/>
              <a:t>Zakaz przesłuchania świadka, którego organ zwolnił od obowiązku zeznawania</a:t>
            </a:r>
            <a:r>
              <a:rPr lang="pl-PL" dirty="0" smtClean="0"/>
              <a:t>, uwzględniając wniosek świadka motywowany łączącym go z oskarżonym szczególnie bliskim stosunkiem osobistym (art. 185 k.p.k.).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Zakazy dowodzenia za pomocą pewnych dowodów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25438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b="1" dirty="0" smtClean="0"/>
              <a:t>Niedozwolone metody przesłuchania </a:t>
            </a:r>
            <a:r>
              <a:rPr lang="pl-PL" dirty="0" smtClean="0"/>
              <a:t>(art. </a:t>
            </a:r>
            <a:r>
              <a:rPr lang="pl-PL" dirty="0"/>
              <a:t>171 </a:t>
            </a:r>
            <a:r>
              <a:rPr lang="pl-PL" dirty="0" smtClean="0"/>
              <a:t>§ 5 i § 7 k.p.k.).</a:t>
            </a:r>
          </a:p>
          <a:p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r>
              <a:rPr lang="pl-PL" dirty="0" smtClean="0"/>
              <a:t>Zakaz </a:t>
            </a:r>
            <a:r>
              <a:rPr lang="pl-PL" b="1" dirty="0" smtClean="0"/>
              <a:t>zastępowania dowodu z wyjaśnień oskarżonego treścią pism, zapisków lub notatek urzędowych </a:t>
            </a:r>
            <a:r>
              <a:rPr lang="pl-PL" dirty="0" smtClean="0"/>
              <a:t>(art. 174 k.p.k.).</a:t>
            </a:r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Zakazy stosowania określonych metod dowodzenia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16100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Oskarżony jako osoba poddana oględzinom, dostarczająca środków dowodowych w postaci w postaci określonych </a:t>
            </a:r>
            <a:r>
              <a:rPr lang="pl-PL" b="1" dirty="0" smtClean="0"/>
              <a:t>śladów na osobie lub właściwości swojego ciała </a:t>
            </a:r>
            <a:r>
              <a:rPr lang="pl-PL" dirty="0" smtClean="0"/>
              <a:t>(badania lekarskie oskarżonego- art. 74 § 2 i 3 k.p.k.).</a:t>
            </a:r>
          </a:p>
          <a:p>
            <a:endParaRPr lang="pl-PL" dirty="0"/>
          </a:p>
          <a:p>
            <a:r>
              <a:rPr lang="pl-PL" dirty="0" smtClean="0"/>
              <a:t>Oskarżony jako osobowe źródło dowodowe dostarczające środka dowodowego w postaci </a:t>
            </a:r>
            <a:r>
              <a:rPr lang="pl-PL" b="1" dirty="0" smtClean="0"/>
              <a:t>wyjaśnień</a:t>
            </a:r>
            <a:r>
              <a:rPr lang="pl-PL" dirty="0" smtClean="0"/>
              <a:t> (art. 175 § 1 k.p.k.).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Oskarżony jako osobowe źródło dowodowe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88389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Oskarżony musi być świadomy przysługujących mu uprawnień, aby mógł zdecydować, czy chce z nich korzystać.</a:t>
            </a:r>
          </a:p>
          <a:p>
            <a:endParaRPr lang="pl-PL" dirty="0"/>
          </a:p>
          <a:p>
            <a:r>
              <a:rPr lang="pl-PL" dirty="0" smtClean="0"/>
              <a:t>Art. 300 § 1 k.p.k.</a:t>
            </a:r>
          </a:p>
          <a:p>
            <a:endParaRPr lang="pl-PL" dirty="0"/>
          </a:p>
          <a:p>
            <a:r>
              <a:rPr lang="pl-PL" dirty="0" smtClean="0"/>
              <a:t>Art. 386 § 1 k.p.k.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Oskarżony jako osobowe źródło dowodowe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14477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100" dirty="0" smtClean="0"/>
              <a:t>W </a:t>
            </a:r>
            <a:r>
              <a:rPr lang="pl-PL" sz="2100" dirty="0"/>
              <a:t>procesie karnym </a:t>
            </a:r>
            <a:r>
              <a:rPr lang="pl-PL" sz="2100" b="1" dirty="0"/>
              <a:t>nie ma gradacji wartości poszczególnych dowodów pod względem chronologicznym</a:t>
            </a:r>
            <a:r>
              <a:rPr lang="pl-PL" sz="2100" dirty="0"/>
              <a:t>. </a:t>
            </a:r>
            <a:r>
              <a:rPr lang="pl-PL" sz="2100" dirty="0" smtClean="0"/>
              <a:t>Odwołanie czy </a:t>
            </a:r>
            <a:r>
              <a:rPr lang="pl-PL" sz="2100" dirty="0"/>
              <a:t>zmiana wcześniej złożonych wyjaśnień czyni jedynie nowy dowód, jak każdy podlegający ocenie. </a:t>
            </a:r>
            <a:r>
              <a:rPr lang="pl-PL" sz="2100" dirty="0" smtClean="0"/>
              <a:t>Od oceniającego </a:t>
            </a:r>
            <a:r>
              <a:rPr lang="pl-PL" sz="2100" dirty="0"/>
              <a:t>sądu zależeć będzie, który z nich wybierze jako ten odpowiadający prawdzie i w jaki sposób to wykaże </a:t>
            </a:r>
            <a:r>
              <a:rPr lang="pl-PL" sz="2100" dirty="0" smtClean="0"/>
              <a:t>i uzasadni.</a:t>
            </a:r>
          </a:p>
          <a:p>
            <a:pPr marL="109728" indent="0">
              <a:buNone/>
            </a:pPr>
            <a:endParaRPr lang="pl-PL" sz="2100" dirty="0"/>
          </a:p>
          <a:p>
            <a:pPr marL="109728" indent="0">
              <a:buNone/>
            </a:pPr>
            <a:r>
              <a:rPr lang="pl-PL" sz="2100" b="1" dirty="0" smtClean="0"/>
              <a:t>Forma </a:t>
            </a:r>
            <a:r>
              <a:rPr lang="pl-PL" sz="2100" b="1" dirty="0"/>
              <a:t>składania wyjaśnień </a:t>
            </a:r>
            <a:r>
              <a:rPr lang="pl-PL" sz="2100" dirty="0"/>
              <a:t>– co do zasady ustna, ale w postępowaniu </a:t>
            </a:r>
            <a:r>
              <a:rPr lang="pl-PL" sz="2100" dirty="0" smtClean="0"/>
              <a:t>przygotowawczym podejrzany </a:t>
            </a:r>
            <a:r>
              <a:rPr lang="pl-PL" sz="2100" dirty="0"/>
              <a:t>może, za zgodą organu procesowego, złożyć wyjaśnienia w formie </a:t>
            </a:r>
            <a:r>
              <a:rPr lang="pl-PL" sz="2100" dirty="0" smtClean="0"/>
              <a:t>pisemnej.</a:t>
            </a:r>
            <a:endParaRPr lang="pl-PL" sz="2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Oskarżony jako osobowe źródło dowodowe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38512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23762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400" dirty="0"/>
              <a:t>Świadek w k.p.k. występuje w dwóch znaczeniach:</a:t>
            </a:r>
          </a:p>
          <a:p>
            <a:pPr marL="109728" indent="0">
              <a:buNone/>
            </a:pPr>
            <a:r>
              <a:rPr lang="pl-PL" sz="2400" dirty="0"/>
              <a:t>1. </a:t>
            </a:r>
            <a:r>
              <a:rPr lang="pl-PL" sz="2400" b="1" dirty="0"/>
              <a:t>świadek czynu </a:t>
            </a:r>
            <a:r>
              <a:rPr lang="pl-PL" sz="2400" dirty="0"/>
              <a:t>– osoba, która była świadkiem przestępstwa (np. art. 40 § 1 pkt. 4 k.p.k.)</a:t>
            </a:r>
          </a:p>
          <a:p>
            <a:pPr marL="109728" indent="0">
              <a:buNone/>
            </a:pPr>
            <a:r>
              <a:rPr lang="pl-PL" sz="2400" dirty="0"/>
              <a:t>2. </a:t>
            </a:r>
            <a:r>
              <a:rPr lang="pl-PL" sz="2400" b="1" dirty="0"/>
              <a:t>świadek w znaczeniu procesowym </a:t>
            </a:r>
            <a:r>
              <a:rPr lang="pl-PL" sz="2400" dirty="0"/>
              <a:t>– osoba wezwana w tym charakterze (art. 177 § 1 k.p.k</a:t>
            </a:r>
            <a:r>
              <a:rPr lang="pl-PL" sz="2400" dirty="0" smtClean="0"/>
              <a:t>.).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Świadek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70572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616624"/>
          </a:xfrm>
        </p:spPr>
        <p:txBody>
          <a:bodyPr>
            <a:normAutofit fontScale="40000" lnSpcReduction="20000"/>
          </a:bodyPr>
          <a:lstStyle/>
          <a:p>
            <a:pPr marL="109728" indent="0">
              <a:buNone/>
            </a:pPr>
            <a:r>
              <a:rPr lang="pl-PL" sz="4500" dirty="0"/>
              <a:t>W charakterze świadka można również przesłuchać m.in. specjalistów przybranych do </a:t>
            </a:r>
            <a:r>
              <a:rPr lang="pl-PL" sz="4500" dirty="0" smtClean="0"/>
              <a:t>oględzin, osoby</a:t>
            </a:r>
            <a:r>
              <a:rPr lang="pl-PL" sz="4500" dirty="0"/>
              <a:t>, które przeprowadzały wywiad środowiskowy .</a:t>
            </a:r>
          </a:p>
          <a:p>
            <a:pPr marL="109728" indent="0">
              <a:buNone/>
            </a:pPr>
            <a:endParaRPr lang="pl-PL" sz="4500" dirty="0" smtClean="0"/>
          </a:p>
          <a:p>
            <a:pPr marL="109728" indent="0">
              <a:buNone/>
            </a:pPr>
            <a:r>
              <a:rPr lang="pl-PL" sz="4500" b="1" dirty="0" smtClean="0"/>
              <a:t>Środkiem </a:t>
            </a:r>
            <a:r>
              <a:rPr lang="pl-PL" sz="4500" b="1" dirty="0"/>
              <a:t>dowodowym </a:t>
            </a:r>
            <a:r>
              <a:rPr lang="pl-PL" sz="4500" dirty="0"/>
              <a:t>co do zasady są </a:t>
            </a:r>
            <a:r>
              <a:rPr lang="pl-PL" sz="4500" b="1" dirty="0"/>
              <a:t>zeznania</a:t>
            </a:r>
            <a:r>
              <a:rPr lang="pl-PL" sz="4500" dirty="0"/>
              <a:t>. Niekiedy świadek może stać się</a:t>
            </a:r>
            <a:r>
              <a:rPr lang="pl-PL" sz="4500" b="1" dirty="0"/>
              <a:t> </a:t>
            </a:r>
            <a:r>
              <a:rPr lang="pl-PL" sz="4500" b="1" dirty="0" smtClean="0"/>
              <a:t>przedmiotem oględzin </a:t>
            </a:r>
            <a:r>
              <a:rPr lang="pl-PL" sz="4500" b="1" dirty="0"/>
              <a:t>i badań</a:t>
            </a:r>
            <a:r>
              <a:rPr lang="pl-PL" sz="4500" dirty="0"/>
              <a:t>, czyli może dostarczyć innych środków dowodowych. Można go – </a:t>
            </a:r>
            <a:r>
              <a:rPr lang="pl-PL" sz="4500" b="1" dirty="0"/>
              <a:t>za jego </a:t>
            </a:r>
            <a:r>
              <a:rPr lang="pl-PL" sz="4500" b="1" dirty="0" smtClean="0"/>
              <a:t>zgodą</a:t>
            </a:r>
            <a:r>
              <a:rPr lang="pl-PL" sz="4500" dirty="0" smtClean="0"/>
              <a:t> poddać </a:t>
            </a:r>
            <a:r>
              <a:rPr lang="pl-PL" sz="4500" dirty="0"/>
              <a:t>oględzinom ciała i badaniu lekarskiemu lub psychologicznemu (art. 192 § 4 k.p.k.)</a:t>
            </a:r>
          </a:p>
          <a:p>
            <a:pPr marL="109728" indent="0">
              <a:buNone/>
            </a:pPr>
            <a:r>
              <a:rPr lang="pl-PL" sz="4500" b="1" dirty="0"/>
              <a:t>Jeżeli karalność czyny zależy od stanu zdrowia pokrzywdzonego, jest on obowiązany poddać </a:t>
            </a:r>
            <a:r>
              <a:rPr lang="pl-PL" sz="4500" b="1" dirty="0" smtClean="0"/>
              <a:t>się badaniom</a:t>
            </a:r>
            <a:r>
              <a:rPr lang="pl-PL" sz="4500" dirty="0"/>
              <a:t>. Nie dotyczy to osób, które mogą odmówić składania zeznań.</a:t>
            </a:r>
          </a:p>
          <a:p>
            <a:pPr marL="109728" indent="0">
              <a:buNone/>
            </a:pPr>
            <a:r>
              <a:rPr lang="pl-PL" sz="4500" dirty="0"/>
              <a:t>Jeżeli istnieje </a:t>
            </a:r>
            <a:r>
              <a:rPr lang="pl-PL" sz="4500" b="1" dirty="0"/>
              <a:t>wątpliwość co do stanu psychicznego świadka</a:t>
            </a:r>
            <a:r>
              <a:rPr lang="pl-PL" sz="4500" dirty="0"/>
              <a:t>, rozwoju umysłowego, </a:t>
            </a:r>
            <a:r>
              <a:rPr lang="pl-PL" sz="4500" dirty="0" smtClean="0"/>
              <a:t>zdolności postrzegania </a:t>
            </a:r>
            <a:r>
              <a:rPr lang="pl-PL" sz="4500" dirty="0"/>
              <a:t>lub odtwarzania spostrzeżeń sąd lub prokurator może zarządzić przesłuchanie świadka </a:t>
            </a:r>
            <a:r>
              <a:rPr lang="pl-PL" sz="4500" dirty="0" smtClean="0"/>
              <a:t>z udziałem </a:t>
            </a:r>
            <a:r>
              <a:rPr lang="pl-PL" sz="4500" b="1" dirty="0"/>
              <a:t>biegłego psychologa</a:t>
            </a:r>
            <a:r>
              <a:rPr lang="pl-PL" sz="4500" dirty="0"/>
              <a:t> (art. 192 § 2 k.p.k</a:t>
            </a:r>
            <a:r>
              <a:rPr lang="pl-PL" sz="4500" dirty="0" smtClean="0"/>
              <a:t>.).</a:t>
            </a:r>
          </a:p>
          <a:p>
            <a:pPr marL="109728" indent="0">
              <a:buNone/>
            </a:pPr>
            <a:endParaRPr lang="pl-PL" sz="4300" dirty="0"/>
          </a:p>
          <a:p>
            <a:pPr marL="109728" indent="0">
              <a:buNone/>
            </a:pPr>
            <a:endParaRPr lang="pl-PL" sz="4300" dirty="0" smtClean="0"/>
          </a:p>
          <a:p>
            <a:pPr marL="109728" indent="0">
              <a:buNone/>
            </a:pPr>
            <a:endParaRPr lang="pl-PL" sz="4300" dirty="0"/>
          </a:p>
          <a:p>
            <a:pPr marL="109728" indent="0">
              <a:buNone/>
            </a:pPr>
            <a:r>
              <a:rPr lang="pl-PL" sz="4300" dirty="0"/>
              <a:t>Przed przesłuchaniem od świadka odbiera się przyrzeczenie (w postępowaniu sądowym). </a:t>
            </a:r>
            <a:r>
              <a:rPr lang="pl-PL" sz="4300" dirty="0" smtClean="0"/>
              <a:t>Wyjątki (osoby</a:t>
            </a:r>
            <a:r>
              <a:rPr lang="pl-PL" sz="4300" dirty="0"/>
              <a:t>, od których nie odbiera się przyrzeczenia )– art. 189 k.p.k.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Świadek w procesie karnym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0718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Czynności dowodowe</a:t>
            </a:r>
            <a:endParaRPr lang="pl-PL" dirty="0"/>
          </a:p>
        </p:txBody>
      </p:sp>
      <p:sp>
        <p:nvSpPr>
          <p:cNvPr id="5" name="Rectangle 4"/>
          <p:cNvSpPr/>
          <p:nvPr/>
        </p:nvSpPr>
        <p:spPr>
          <a:xfrm>
            <a:off x="539552" y="1556792"/>
            <a:ext cx="36507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POSZUKIWAWCZE</a:t>
            </a:r>
            <a:endParaRPr lang="pl-PL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5435767" y="4961732"/>
            <a:ext cx="36507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KONTROLUJĄCE</a:t>
            </a:r>
            <a:endParaRPr lang="pl-PL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3770280" y="3211697"/>
            <a:ext cx="36507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UJAWNIAJĄCE</a:t>
            </a:r>
            <a:endParaRPr lang="pl-PL" sz="2400" b="1" dirty="0"/>
          </a:p>
        </p:txBody>
      </p:sp>
      <p:sp>
        <p:nvSpPr>
          <p:cNvPr id="10" name="Right Arrow 9"/>
          <p:cNvSpPr/>
          <p:nvPr/>
        </p:nvSpPr>
        <p:spPr>
          <a:xfrm>
            <a:off x="4427984" y="177789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Left Arrow 11"/>
          <p:cNvSpPr/>
          <p:nvPr/>
        </p:nvSpPr>
        <p:spPr>
          <a:xfrm>
            <a:off x="4190256" y="517661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TextBox 12"/>
          <p:cNvSpPr txBox="1"/>
          <p:nvPr/>
        </p:nvSpPr>
        <p:spPr>
          <a:xfrm>
            <a:off x="5816442" y="169082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Poszukiwanie źródeł dowodu</a:t>
            </a:r>
            <a:endParaRPr lang="pl-PL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582645"/>
            <a:ext cx="2555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Wydobywanie ze źródeł dowodu środków</a:t>
            </a:r>
          </a:p>
          <a:p>
            <a:r>
              <a:rPr lang="pl-PL" dirty="0"/>
              <a:t>dowodowych oraz ich zabezpieczenie w formie</a:t>
            </a:r>
          </a:p>
          <a:p>
            <a:r>
              <a:rPr lang="pl-PL" dirty="0"/>
              <a:t>przewidzianej w k.p.k.</a:t>
            </a:r>
          </a:p>
        </p:txBody>
      </p:sp>
      <p:sp>
        <p:nvSpPr>
          <p:cNvPr id="15" name="Left Arrow 14"/>
          <p:cNvSpPr/>
          <p:nvPr/>
        </p:nvSpPr>
        <p:spPr>
          <a:xfrm>
            <a:off x="2555776" y="345283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1484784" y="4961731"/>
            <a:ext cx="2141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Sprawdzenie</a:t>
            </a:r>
          </a:p>
          <a:p>
            <a:r>
              <a:rPr lang="pl-PL" dirty="0"/>
              <a:t>wiarygodności zebranych</a:t>
            </a:r>
          </a:p>
          <a:p>
            <a:r>
              <a:rPr lang="pl-PL" dirty="0"/>
              <a:t>dowodów</a:t>
            </a:r>
          </a:p>
        </p:txBody>
      </p:sp>
    </p:spTree>
    <p:extLst>
      <p:ext uri="{BB962C8B-B14F-4D97-AF65-F5344CB8AC3E}">
        <p14:creationId xmlns:p14="http://schemas.microsoft.com/office/powerpoint/2010/main" xmlns="" val="1976201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l-PL" dirty="0" smtClean="0"/>
              <a:t>Dwa zasadnicze </a:t>
            </a:r>
            <a:r>
              <a:rPr lang="pl-PL" b="1" dirty="0" smtClean="0"/>
              <a:t>obowiązki</a:t>
            </a:r>
            <a:r>
              <a:rPr lang="pl-PL" dirty="0" smtClean="0"/>
              <a:t> świadka w procesie karnym (art. 177 </a:t>
            </a:r>
            <a:r>
              <a:rPr lang="pl-PL" sz="2800" dirty="0" smtClean="0"/>
              <a:t>§ 1 k.p.k.):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 smtClean="0"/>
              <a:t>stawienie się </a:t>
            </a:r>
            <a:r>
              <a:rPr lang="pl-PL" dirty="0" smtClean="0"/>
              <a:t>na wezwanie organu procesowego </a:t>
            </a:r>
          </a:p>
          <a:p>
            <a:pPr marL="109728" indent="0">
              <a:buNone/>
            </a:pPr>
            <a:endParaRPr lang="pl-PL" sz="2800" dirty="0" smtClean="0"/>
          </a:p>
          <a:p>
            <a:r>
              <a:rPr lang="pl-PL" sz="2800" b="1" dirty="0" smtClean="0"/>
              <a:t>złożenie zeznań </a:t>
            </a:r>
          </a:p>
          <a:p>
            <a:endParaRPr lang="pl-PL" sz="2800" b="1" dirty="0"/>
          </a:p>
          <a:p>
            <a:endParaRPr lang="pl-PL" sz="2800" dirty="0" smtClean="0"/>
          </a:p>
          <a:p>
            <a:pPr marL="109728" indent="0">
              <a:buNone/>
            </a:pPr>
            <a:r>
              <a:rPr lang="pl-PL" sz="2500" dirty="0" smtClean="0"/>
              <a:t>Obowiązki </a:t>
            </a:r>
            <a:r>
              <a:rPr lang="pl-PL" sz="2500" b="1" dirty="0" smtClean="0"/>
              <a:t>powstają</a:t>
            </a:r>
            <a:r>
              <a:rPr lang="pl-PL" sz="2500" dirty="0" smtClean="0"/>
              <a:t> w momencie </a:t>
            </a:r>
            <a:r>
              <a:rPr lang="pl-PL" sz="2500" b="1" dirty="0" smtClean="0"/>
              <a:t>skutecznego doręczenia wezwania</a:t>
            </a:r>
            <a:r>
              <a:rPr lang="pl-PL" sz="2500" dirty="0" smtClean="0"/>
              <a:t>, w którym należy określić charakter, w jakim osoba wezwana ma się stawić.</a:t>
            </a:r>
          </a:p>
          <a:p>
            <a:pPr marL="109728" indent="0">
              <a:buNone/>
            </a:pPr>
            <a:endParaRPr lang="pl-PL" sz="25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Świadek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44598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pl-PL" dirty="0" smtClean="0"/>
              <a:t>Niestawiennictwo świadka jest obwarowane możliwością stosowania środków przymusu procesowego, w tym nałożenia </a:t>
            </a:r>
            <a:r>
              <a:rPr lang="pl-PL" b="1" dirty="0" smtClean="0"/>
              <a:t>kary pieniężnej</a:t>
            </a:r>
            <a:r>
              <a:rPr lang="pl-PL" dirty="0" smtClean="0"/>
              <a:t>, a nawet </a:t>
            </a:r>
            <a:r>
              <a:rPr lang="pl-PL" b="1" dirty="0" smtClean="0"/>
              <a:t>zatrzymania i przymusowego doprowadzenia</a:t>
            </a:r>
            <a:r>
              <a:rPr lang="pl-PL" dirty="0" smtClean="0"/>
              <a:t> osoby niestosującej się do wezwania organu procesowego.</a:t>
            </a:r>
          </a:p>
          <a:p>
            <a:r>
              <a:rPr lang="pl-PL" dirty="0" smtClean="0"/>
              <a:t>kara pieniężna- do 3000 zł (art. 285 </a:t>
            </a:r>
            <a:r>
              <a:rPr lang="pl-PL" sz="2800" dirty="0" smtClean="0"/>
              <a:t>§ 1 k.p.k.); gdy usprawiedliwi można uchylić (art. 286 k.p.k.)</a:t>
            </a:r>
            <a:endParaRPr lang="pl-PL" sz="2800" dirty="0"/>
          </a:p>
          <a:p>
            <a:r>
              <a:rPr lang="pl-PL" sz="2800" dirty="0" smtClean="0"/>
              <a:t>zatrzymanie i przymusowe doprowadzenie (art. 285 § 3 k.p.k.)</a:t>
            </a:r>
          </a:p>
          <a:p>
            <a:r>
              <a:rPr lang="pl-PL" sz="2800" dirty="0" smtClean="0"/>
              <a:t>uporczywe uchylanie się od złożenia zeznania→ areszt do 30 dni (art. 287 § 2 k.p.k.)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Świadek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44506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Prawo do </a:t>
            </a:r>
            <a:r>
              <a:rPr lang="pl-PL" b="1" dirty="0"/>
              <a:t>odmowy składania zeznań </a:t>
            </a:r>
            <a:r>
              <a:rPr lang="pl-PL" dirty="0"/>
              <a:t>(art. 180, 182 k.p.k.)</a:t>
            </a:r>
          </a:p>
          <a:p>
            <a:r>
              <a:rPr lang="pl-PL" dirty="0" smtClean="0"/>
              <a:t>Prawo </a:t>
            </a:r>
            <a:r>
              <a:rPr lang="pl-PL" dirty="0"/>
              <a:t>do </a:t>
            </a:r>
            <a:r>
              <a:rPr lang="pl-PL" b="1" dirty="0"/>
              <a:t>odmowy odpowiedzi na pytanie </a:t>
            </a:r>
            <a:r>
              <a:rPr lang="pl-PL" dirty="0"/>
              <a:t>w sytuacji, gdy odpowiedź mogłaby </a:t>
            </a:r>
            <a:r>
              <a:rPr lang="pl-PL" dirty="0" smtClean="0"/>
              <a:t>narazić świadka </a:t>
            </a:r>
            <a:r>
              <a:rPr lang="pl-PL" dirty="0"/>
              <a:t>lub osobę dla niego najbliższą na odpowiedzialność karną (art. 183 § 1 k.p.k.)</a:t>
            </a:r>
          </a:p>
          <a:p>
            <a:r>
              <a:rPr lang="pl-PL" dirty="0" smtClean="0"/>
              <a:t>Prawo </a:t>
            </a:r>
            <a:r>
              <a:rPr lang="pl-PL" dirty="0"/>
              <a:t>do wniesienia o </a:t>
            </a:r>
            <a:r>
              <a:rPr lang="pl-PL" b="1" dirty="0"/>
              <a:t>zwolnienie z obowiązku składania zeznań lub odpowiedzi na </a:t>
            </a:r>
            <a:r>
              <a:rPr lang="pl-PL" b="1" dirty="0" smtClean="0"/>
              <a:t>pytanie</a:t>
            </a:r>
            <a:r>
              <a:rPr lang="pl-PL" dirty="0" smtClean="0"/>
              <a:t>, jeżeli </a:t>
            </a:r>
            <a:r>
              <a:rPr lang="pl-PL" dirty="0"/>
              <a:t>świadka z oskarżonym łączy szczególnie bliski stosunek osobisty (art. 185 k.p.k.)</a:t>
            </a:r>
          </a:p>
          <a:p>
            <a:r>
              <a:rPr lang="pl-PL" dirty="0" smtClean="0"/>
              <a:t>Prawo </a:t>
            </a:r>
            <a:r>
              <a:rPr lang="pl-PL" dirty="0"/>
              <a:t>żądania </a:t>
            </a:r>
            <a:r>
              <a:rPr lang="pl-PL" b="1" dirty="0"/>
              <a:t>przesłuchania na rozprawie z wyłączeniem jawności</a:t>
            </a:r>
            <a:r>
              <a:rPr lang="pl-PL" dirty="0"/>
              <a:t>, jeżeli treść </a:t>
            </a:r>
            <a:r>
              <a:rPr lang="pl-PL" dirty="0" smtClean="0"/>
              <a:t>zeznań mogłaby </a:t>
            </a:r>
            <a:r>
              <a:rPr lang="pl-PL" dirty="0"/>
              <a:t>narazić na hańbę świadka lub osobę dla niego najbliższą (art. 183 § 2 k.p.k.)</a:t>
            </a:r>
          </a:p>
          <a:p>
            <a:r>
              <a:rPr lang="pl-PL" dirty="0" smtClean="0"/>
              <a:t>Prawo </a:t>
            </a:r>
            <a:r>
              <a:rPr lang="pl-PL" dirty="0"/>
              <a:t>do </a:t>
            </a:r>
            <a:r>
              <a:rPr lang="pl-PL" b="1" dirty="0"/>
              <a:t>ustanowienia pełnomocnika</a:t>
            </a:r>
            <a:r>
              <a:rPr lang="pl-PL" dirty="0"/>
              <a:t>, jeżeli wymaga tego jego interes w toczącym </a:t>
            </a:r>
            <a:r>
              <a:rPr lang="pl-PL" dirty="0" smtClean="0"/>
              <a:t>się postępowaniu </a:t>
            </a:r>
            <a:r>
              <a:rPr lang="pl-PL" dirty="0"/>
              <a:t>(art. 87 § </a:t>
            </a:r>
            <a:r>
              <a:rPr lang="pl-PL" dirty="0" smtClean="0"/>
              <a:t>2 k.p.k</a:t>
            </a:r>
            <a:r>
              <a:rPr lang="pl-PL" dirty="0"/>
              <a:t>.)</a:t>
            </a:r>
          </a:p>
          <a:p>
            <a:r>
              <a:rPr lang="pl-PL" b="1" dirty="0" smtClean="0"/>
              <a:t>Zwrot </a:t>
            </a:r>
            <a:r>
              <a:rPr lang="pl-PL" b="1" dirty="0"/>
              <a:t>zarobku lub dochodu utraconego z powodu stawiennictwa na wezwanie organu</a:t>
            </a:r>
            <a:r>
              <a:rPr lang="pl-PL" dirty="0"/>
              <a:t> (art</a:t>
            </a:r>
            <a:r>
              <a:rPr lang="pl-PL" dirty="0" smtClean="0"/>
              <a:t>. 618b § 1 k.p.k.)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Uprawnienia świadka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22401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pl-PL" b="1" dirty="0" smtClean="0"/>
              <a:t>Prawo do odmowy składania zeznań</a:t>
            </a:r>
            <a:r>
              <a:rPr lang="pl-PL" dirty="0" smtClean="0"/>
              <a:t> przysługuje</a:t>
            </a:r>
            <a:r>
              <a:rPr lang="pl-PL" dirty="0"/>
              <a:t>:</a:t>
            </a:r>
          </a:p>
          <a:p>
            <a:pPr marL="109728" indent="0">
              <a:buNone/>
            </a:pPr>
            <a:r>
              <a:rPr lang="pl-PL" dirty="0"/>
              <a:t>1. </a:t>
            </a:r>
            <a:r>
              <a:rPr lang="pl-PL" b="1" dirty="0"/>
              <a:t>osobom najbliższym </a:t>
            </a:r>
            <a:r>
              <a:rPr lang="pl-PL" dirty="0"/>
              <a:t>dla oskarżonego</a:t>
            </a:r>
          </a:p>
          <a:p>
            <a:pPr marL="109728" indent="0">
              <a:buNone/>
            </a:pPr>
            <a:r>
              <a:rPr lang="pl-PL" dirty="0"/>
              <a:t>2. </a:t>
            </a:r>
            <a:r>
              <a:rPr lang="pl-PL" b="1" dirty="0"/>
              <a:t>byłym małżonkom oraz byłym przysposobionym i przysposabiającym</a:t>
            </a:r>
          </a:p>
          <a:p>
            <a:pPr marL="109728" indent="0">
              <a:buNone/>
            </a:pPr>
            <a:r>
              <a:rPr lang="pl-PL" dirty="0"/>
              <a:t>3. </a:t>
            </a:r>
            <a:r>
              <a:rPr lang="pl-PL" b="1" dirty="0"/>
              <a:t>świadkowi, który w innej toczącej się sprawie jest oskarżonym (podejrzanym) o współudział </a:t>
            </a:r>
            <a:r>
              <a:rPr lang="pl-PL" dirty="0"/>
              <a:t>w przestępstwie objętym postępowaniem, w którym zeznaje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Z </a:t>
            </a:r>
            <a:r>
              <a:rPr lang="pl-PL" dirty="0"/>
              <a:t>uprawnienia z art. 182 k.p.k. można skorzystać przed rozpoczęciem pierwszego </a:t>
            </a:r>
            <a:r>
              <a:rPr lang="pl-PL" dirty="0" smtClean="0"/>
              <a:t>zeznania w </a:t>
            </a:r>
            <a:r>
              <a:rPr lang="pl-PL" dirty="0"/>
              <a:t>postępowaniu sądowym. Poprzednio złożone zeznanie nie może stanowić dowodu </a:t>
            </a:r>
            <a:r>
              <a:rPr lang="pl-PL" dirty="0" smtClean="0"/>
              <a:t>ani zostać </a:t>
            </a:r>
            <a:r>
              <a:rPr lang="pl-PL" dirty="0"/>
              <a:t>odtworzone.</a:t>
            </a:r>
          </a:p>
          <a:p>
            <a:pPr marL="109728" indent="0">
              <a:buNone/>
            </a:pPr>
            <a:r>
              <a:rPr lang="pl-PL" dirty="0" smtClean="0"/>
              <a:t>Protokoły </a:t>
            </a:r>
            <a:r>
              <a:rPr lang="pl-PL" dirty="0"/>
              <a:t>oględzin ciała podlegają ujawnieniu niezależnie od odmowy składania zeznań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Świadek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796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smtClean="0"/>
              <a:t>Prawo do odmowy odpowiedzi </a:t>
            </a:r>
            <a:r>
              <a:rPr lang="pl-PL" dirty="0" smtClean="0"/>
              <a:t>na pytanie</a:t>
            </a:r>
          </a:p>
          <a:p>
            <a:pPr marL="109728" indent="0">
              <a:buNone/>
            </a:pPr>
            <a:r>
              <a:rPr lang="pl-PL" dirty="0"/>
              <a:t>Świadek może uchylić się od odpowiedzi na pytanie, jeżeli udzielenie </a:t>
            </a:r>
            <a:r>
              <a:rPr lang="pl-PL" dirty="0" smtClean="0"/>
              <a:t>odpowiedzi mogłoby </a:t>
            </a:r>
            <a:r>
              <a:rPr lang="pl-PL" dirty="0"/>
              <a:t>narazić jego lub osobę dla niego najbliższą na odpowiedzialność </a:t>
            </a:r>
            <a:r>
              <a:rPr lang="pl-PL" dirty="0" smtClean="0"/>
              <a:t>za przestępstwo </a:t>
            </a:r>
            <a:r>
              <a:rPr lang="pl-PL" dirty="0"/>
              <a:t>lub przestępstwo skarbowe.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/>
              <a:t>Prawo do złożenia wniosku o zwolnienie z obowiązku zeznawania lub odpowiedzi na pytanie</a:t>
            </a:r>
          </a:p>
          <a:p>
            <a:pPr marL="109728" indent="0">
              <a:buNone/>
            </a:pPr>
            <a:r>
              <a:rPr lang="pl-PL" dirty="0"/>
              <a:t>Przysługuje osobie, którą z oskarżonym łączy </a:t>
            </a:r>
            <a:r>
              <a:rPr lang="pl-PL" b="1" dirty="0"/>
              <a:t>szczególnie bliski stosunek </a:t>
            </a:r>
            <a:r>
              <a:rPr lang="pl-PL" b="1" dirty="0" smtClean="0"/>
              <a:t>osobisty</a:t>
            </a:r>
            <a:r>
              <a:rPr lang="pl-PL" dirty="0" smtClean="0"/>
              <a:t>: chodzi </a:t>
            </a:r>
            <a:r>
              <a:rPr lang="pl-PL" dirty="0"/>
              <a:t>o silną więź emocjonalną lub uczuciową np. narzeczeństwo czy posiadanie wspólnego dziecka</a:t>
            </a:r>
          </a:p>
          <a:p>
            <a:pPr marL="109728" indent="0">
              <a:buNone/>
            </a:pPr>
            <a:r>
              <a:rPr lang="pl-PL" dirty="0"/>
              <a:t>Osoba występująca z wnioskiem z art. 185 k.p.k. musi </a:t>
            </a:r>
            <a:r>
              <a:rPr lang="pl-PL" b="1" dirty="0"/>
              <a:t>co najmniej </a:t>
            </a:r>
            <a:r>
              <a:rPr lang="pl-PL" b="1" dirty="0" smtClean="0"/>
              <a:t>uprawdopodobnić istnienie </a:t>
            </a:r>
            <a:r>
              <a:rPr lang="pl-PL" b="1" dirty="0"/>
              <a:t>przesłanek </a:t>
            </a:r>
            <a:r>
              <a:rPr lang="pl-PL" dirty="0"/>
              <a:t>pozwalających na zwolnienie ją z obowiązku składania </a:t>
            </a:r>
            <a:r>
              <a:rPr lang="pl-PL" dirty="0" smtClean="0"/>
              <a:t>zeznań (odpowiedzi </a:t>
            </a:r>
            <a:r>
              <a:rPr lang="pl-PL" dirty="0"/>
              <a:t>na pytanie).</a:t>
            </a:r>
          </a:p>
          <a:p>
            <a:pPr marL="109728" indent="0">
              <a:buNone/>
            </a:pPr>
            <a:r>
              <a:rPr lang="pl-PL" dirty="0"/>
              <a:t>Organ ocenia złożony wniosek biorąc pod uwagę okoliczności sprawy 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Świadek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92049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/>
              <a:t>świadek anonimowy </a:t>
            </a:r>
            <a:r>
              <a:rPr lang="pl-PL" dirty="0" smtClean="0"/>
              <a:t>(art. 184 k.p.k.)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/>
              <a:t>Utajnienie danych pozwalających na identyfikacje świadka może nastąpić </a:t>
            </a:r>
            <a:r>
              <a:rPr lang="pl-PL" dirty="0" smtClean="0"/>
              <a:t>na jego </a:t>
            </a:r>
            <a:r>
              <a:rPr lang="pl-PL" dirty="0"/>
              <a:t>wniosek lub z urzędu (z inicjatywy organu </a:t>
            </a:r>
            <a:r>
              <a:rPr lang="pl-PL" dirty="0" smtClean="0"/>
              <a:t>procesowego), ale </a:t>
            </a:r>
            <a:r>
              <a:rPr lang="pl-PL" dirty="0"/>
              <a:t>nie można nikogo zmusić do bycia świadkiem </a:t>
            </a:r>
            <a:r>
              <a:rPr lang="pl-PL" dirty="0" smtClean="0"/>
              <a:t>anonimowym.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Przesłanki nadania statusu świadka anonimowego:</a:t>
            </a:r>
          </a:p>
          <a:p>
            <a:pPr marL="109728" indent="0">
              <a:buNone/>
            </a:pPr>
            <a:r>
              <a:rPr lang="pl-PL" b="1" dirty="0"/>
              <a:t>uzasadniona obawa niebezpieczeństwa dla życia, zdrowia, wolności albo mienia </a:t>
            </a:r>
            <a:r>
              <a:rPr lang="pl-PL" b="1" dirty="0" smtClean="0"/>
              <a:t>w znacznych </a:t>
            </a:r>
            <a:r>
              <a:rPr lang="pl-PL" b="1" dirty="0"/>
              <a:t>rozmiarach świadka lub osoby dla niego najbliższej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Świadek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920495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l-PL" dirty="0" smtClean="0"/>
              <a:t>Metodą pozyskiwania informacji od świadków jest przesłuchanie.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b="1" dirty="0" smtClean="0"/>
              <a:t>Przesłuchanie</a:t>
            </a:r>
            <a:r>
              <a:rPr lang="pl-PL" dirty="0" smtClean="0"/>
              <a:t>- czynność procesowa o charakterze dowodowym będąca czynną formą odbioru środka dowodowego w postaci zeznań świadka, wyjaśnień oskarżonego, opinii biegłego, dokonywaną przez organ procesowy w sposób ustny i bezpośredni, zgodny z wymogami procesowymi, z protokolarnym utrwaleniem jej wyników.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Świadek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92049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l-PL" dirty="0" smtClean="0"/>
              <a:t>Porządek przesłuchania świadka:</a:t>
            </a:r>
          </a:p>
          <a:p>
            <a:r>
              <a:rPr lang="pl-PL" dirty="0" smtClean="0"/>
              <a:t>ustalenie tożsamości i pouczenie oprzysługujących uprawnieniach;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pouczenie o odpowiedzialności karnej i ewentualnie odebranie przyrzeczenia;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przesłuchanie co do danych osobowych;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przesłuchanie właściwe;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przesłuchanie uzupełniające.</a:t>
            </a:r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Świadek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92049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3459840"/>
          </a:xfrm>
        </p:spPr>
        <p:txBody>
          <a:bodyPr/>
          <a:lstStyle/>
          <a:p>
            <a:r>
              <a:rPr lang="pl-PL" dirty="0" smtClean="0"/>
              <a:t>art. 190 k.p.k.- pouczenie o odpowiedzialności karnej za zeznanie nieprawdy i zatajenie pawdy </a:t>
            </a:r>
          </a:p>
          <a:p>
            <a:endParaRPr lang="pl-PL" dirty="0"/>
          </a:p>
          <a:p>
            <a:r>
              <a:rPr lang="pl-PL" dirty="0" smtClean="0"/>
              <a:t>art. 191 k.p.k.- przebieg przesłuchania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Świadek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822485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 smtClean="0"/>
              <a:t>Szczególne formy przesłuchania: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 smtClean="0"/>
              <a:t>konfrontacja </a:t>
            </a:r>
            <a:r>
              <a:rPr lang="pl-PL" dirty="0" smtClean="0"/>
              <a:t>(art. 172 k.p.k.)</a:t>
            </a:r>
            <a:endParaRPr lang="pl-PL" b="1" dirty="0" smtClean="0"/>
          </a:p>
          <a:p>
            <a:endParaRPr lang="pl-PL" dirty="0"/>
          </a:p>
          <a:p>
            <a:r>
              <a:rPr lang="pl-PL" b="1" dirty="0" smtClean="0"/>
              <a:t>okazanie </a:t>
            </a:r>
            <a:r>
              <a:rPr lang="pl-PL" dirty="0"/>
              <a:t> </a:t>
            </a:r>
            <a:r>
              <a:rPr lang="pl-PL" dirty="0" smtClean="0"/>
              <a:t>(art. 173 k.p.k.)</a:t>
            </a:r>
            <a:endParaRPr lang="pl-PL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Świadek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82248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l-PL" dirty="0"/>
              <a:t>Czynności dowodowe, które </a:t>
            </a:r>
            <a:r>
              <a:rPr lang="pl-PL" b="1" dirty="0"/>
              <a:t>wiążą się ze znaczną ingerencją w </a:t>
            </a:r>
            <a:r>
              <a:rPr lang="pl-PL" b="1" dirty="0" smtClean="0"/>
              <a:t>konstytucyjnie zagwarantowane </a:t>
            </a:r>
            <a:r>
              <a:rPr lang="pl-PL" b="1" dirty="0"/>
              <a:t>prawa i wolności jednostki.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Wrażliwe </a:t>
            </a:r>
            <a:r>
              <a:rPr lang="pl-PL" dirty="0"/>
              <a:t>czynności dowodowe to:</a:t>
            </a:r>
          </a:p>
          <a:p>
            <a:pPr marL="109728" indent="0">
              <a:buNone/>
            </a:pPr>
            <a:r>
              <a:rPr lang="pl-PL" dirty="0"/>
              <a:t>1. zatrzymanie rzeczy (art. 217)</a:t>
            </a:r>
          </a:p>
          <a:p>
            <a:pPr marL="109728" indent="0">
              <a:buNone/>
            </a:pPr>
            <a:r>
              <a:rPr lang="pl-PL" dirty="0"/>
              <a:t>2. kontrola korespondencji i przesyłek (art. 218)</a:t>
            </a:r>
          </a:p>
          <a:p>
            <a:pPr marL="109728" indent="0">
              <a:buNone/>
            </a:pPr>
            <a:r>
              <a:rPr lang="pl-PL" dirty="0"/>
              <a:t>3. zabezpieczenie danych informatycznych (art. 218a)</a:t>
            </a:r>
          </a:p>
          <a:p>
            <a:pPr marL="109728" indent="0">
              <a:buNone/>
            </a:pPr>
            <a:r>
              <a:rPr lang="pl-PL" dirty="0"/>
              <a:t>4. przeszukanie (art. 219 – 229)</a:t>
            </a:r>
          </a:p>
          <a:p>
            <a:pPr marL="109728" indent="0">
              <a:buNone/>
            </a:pPr>
            <a:r>
              <a:rPr lang="pl-PL" dirty="0"/>
              <a:t>5. kontrola i utrwalanie rozmów (art. 237)</a:t>
            </a:r>
          </a:p>
          <a:p>
            <a:pPr marL="109728" indent="0">
              <a:buNone/>
            </a:pPr>
            <a:r>
              <a:rPr lang="pl-PL" dirty="0"/>
              <a:t>6. kontrola korespondencji i innych rozmów lub przekazów informacji przekazywanych </a:t>
            </a:r>
            <a:r>
              <a:rPr lang="pl-PL" dirty="0" smtClean="0"/>
              <a:t>w formie </a:t>
            </a:r>
            <a:r>
              <a:rPr lang="pl-PL" dirty="0"/>
              <a:t>elektronicznej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Konieczne </a:t>
            </a:r>
            <a:r>
              <a:rPr lang="pl-PL" dirty="0"/>
              <a:t>przestrzeganie </a:t>
            </a:r>
            <a:r>
              <a:rPr lang="pl-PL" b="1" dirty="0"/>
              <a:t>klauzuli proporcjonalności i subsydiarności.</a:t>
            </a:r>
          </a:p>
          <a:p>
            <a:pPr marL="109728" indent="0">
              <a:buNone/>
            </a:pPr>
            <a:r>
              <a:rPr lang="pl-PL" dirty="0"/>
              <a:t>Konstytucyjna klauzula proporcjonalności: </a:t>
            </a:r>
            <a:r>
              <a:rPr lang="pl-PL" b="1" dirty="0"/>
              <a:t>art. 31 ust. </a:t>
            </a:r>
            <a:r>
              <a:rPr lang="pl-PL" b="1" dirty="0" smtClean="0"/>
              <a:t>3 Konst.</a:t>
            </a:r>
            <a:endParaRPr lang="pl-PL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Wrażliwe czynności dowodowe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84440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006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1900" b="1" dirty="0" smtClean="0"/>
              <a:t>Biegły</a:t>
            </a:r>
            <a:r>
              <a:rPr lang="pl-PL" sz="1900" dirty="0" smtClean="0"/>
              <a:t> – osoba posiadająca </a:t>
            </a:r>
            <a:r>
              <a:rPr lang="pl-PL" sz="1900" b="1" dirty="0" smtClean="0"/>
              <a:t>specjalną wiedzę </a:t>
            </a:r>
            <a:r>
              <a:rPr lang="pl-PL" sz="1900" dirty="0" smtClean="0"/>
              <a:t>w jakiejś dziedzinie nauki (sztuki) lub szczególne umiejętności na specjalistycznym poziomie.</a:t>
            </a:r>
          </a:p>
          <a:p>
            <a:pPr marL="109728" indent="0">
              <a:buNone/>
            </a:pPr>
            <a:r>
              <a:rPr lang="pl-PL" sz="1900" dirty="0" smtClean="0"/>
              <a:t>Wiadomości specjalne – wykraczające poza przeciętne i praktyczne.</a:t>
            </a:r>
          </a:p>
          <a:p>
            <a:pPr marL="109728" indent="0">
              <a:buNone/>
            </a:pPr>
            <a:endParaRPr lang="pl-PL" sz="1900" dirty="0" smtClean="0"/>
          </a:p>
          <a:p>
            <a:pPr marL="109728" indent="0">
              <a:buNone/>
            </a:pPr>
            <a:r>
              <a:rPr lang="pl-PL" sz="1900" dirty="0" smtClean="0"/>
              <a:t>Biegłym może być osoba, instytucja naukowa lub specjalistyczna</a:t>
            </a:r>
          </a:p>
          <a:p>
            <a:pPr marL="109728" indent="0">
              <a:buNone/>
            </a:pPr>
            <a:r>
              <a:rPr lang="pl-PL" sz="1900" dirty="0" smtClean="0"/>
              <a:t>Rodzaje biegłych:</a:t>
            </a:r>
          </a:p>
          <a:p>
            <a:r>
              <a:rPr lang="pl-PL" sz="1900" dirty="0" smtClean="0"/>
              <a:t>biegli </a:t>
            </a:r>
            <a:r>
              <a:rPr lang="pl-PL" sz="1900" b="1" dirty="0" smtClean="0"/>
              <a:t>sądowi</a:t>
            </a:r>
            <a:r>
              <a:rPr lang="pl-PL" sz="1900" dirty="0" smtClean="0"/>
              <a:t> – wpisani na listę prowadzoną przez prezesa sądu okręgowego</a:t>
            </a:r>
          </a:p>
          <a:p>
            <a:r>
              <a:rPr lang="pl-PL" sz="1900" dirty="0" smtClean="0"/>
              <a:t>biegli </a:t>
            </a:r>
            <a:r>
              <a:rPr lang="pl-PL" sz="1900" b="1" dirty="0" smtClean="0"/>
              <a:t>ad hoc </a:t>
            </a:r>
            <a:r>
              <a:rPr lang="pl-PL" sz="1900" dirty="0" smtClean="0"/>
              <a:t>– art. 195 k.p.k.; każda osoba, o której wiadomo, że ma odpowiednią wiedzę w danej dziedzinie</a:t>
            </a:r>
          </a:p>
          <a:p>
            <a:pPr marL="109728" indent="0">
              <a:buNone/>
            </a:pPr>
            <a:endParaRPr lang="pl-PL" sz="1900" dirty="0" smtClean="0"/>
          </a:p>
          <a:p>
            <a:pPr marL="109728" indent="0">
              <a:buNone/>
            </a:pPr>
            <a:r>
              <a:rPr lang="pl-PL" sz="1900" dirty="0" smtClean="0"/>
              <a:t>Organ prowadzący postępowanie ma obowiązek zasięgnąć opinii</a:t>
            </a:r>
          </a:p>
          <a:p>
            <a:pPr marL="109728" indent="0">
              <a:buNone/>
            </a:pPr>
            <a:r>
              <a:rPr lang="pl-PL" sz="1900" dirty="0" smtClean="0"/>
              <a:t>biegłego albo biegłych, jeżeli stwierdzenie okoliczności istotnych dla rozstrzygnięcia </a:t>
            </a:r>
            <a:r>
              <a:rPr lang="pl-PL" sz="1900" dirty="0"/>
              <a:t>sprawy wymaga wiadomości </a:t>
            </a:r>
            <a:r>
              <a:rPr lang="pl-PL" sz="1900" dirty="0" smtClean="0"/>
              <a:t>specjalnych.</a:t>
            </a:r>
            <a:endParaRPr lang="pl-PL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Biegły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422289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l-PL" dirty="0"/>
              <a:t>Art. 202 k.p.k</a:t>
            </a:r>
            <a:r>
              <a:rPr lang="pl-PL" dirty="0" smtClean="0"/>
              <a:t>.- </a:t>
            </a:r>
            <a:r>
              <a:rPr lang="pl-PL" b="1" dirty="0" smtClean="0"/>
              <a:t>opinia o stanie zdrowia psychicznego</a:t>
            </a:r>
            <a:endParaRPr lang="pl-PL" b="1" dirty="0"/>
          </a:p>
          <a:p>
            <a:pPr marL="109728" indent="0">
              <a:buNone/>
            </a:pPr>
            <a:r>
              <a:rPr lang="pl-PL" b="1" dirty="0"/>
              <a:t>Co najmniej 2 biegłych </a:t>
            </a:r>
            <a:r>
              <a:rPr lang="pl-PL" dirty="0"/>
              <a:t>lekarzy psychiatrów, powoływanych przez sąd lub prokuratora. </a:t>
            </a:r>
            <a:r>
              <a:rPr lang="pl-PL" dirty="0" smtClean="0"/>
              <a:t>W przypadku </a:t>
            </a:r>
            <a:r>
              <a:rPr lang="pl-PL" dirty="0"/>
              <a:t>konieczności wydania opinii o stanie zdrowia psychicznego, w zakresie </a:t>
            </a:r>
            <a:r>
              <a:rPr lang="pl-PL" dirty="0" smtClean="0"/>
              <a:t>zaburzeń preferencji </a:t>
            </a:r>
            <a:r>
              <a:rPr lang="pl-PL" dirty="0"/>
              <a:t>seksualnych oskarżonego, powołuje się biegłego seksuologa</a:t>
            </a:r>
          </a:p>
          <a:p>
            <a:pPr marL="109728" indent="0">
              <a:buNone/>
            </a:pPr>
            <a:r>
              <a:rPr lang="pl-PL" b="1" dirty="0"/>
              <a:t>Inicjatywa dowodowa</a:t>
            </a:r>
            <a:r>
              <a:rPr lang="pl-PL" dirty="0"/>
              <a:t>:</a:t>
            </a:r>
          </a:p>
          <a:p>
            <a:r>
              <a:rPr lang="pl-PL" dirty="0"/>
              <a:t>art. 202 § 2 k.p.k. na wniosek biegłych psychiatrów powołuje się biegłego lub biegłych innych </a:t>
            </a:r>
            <a:r>
              <a:rPr lang="pl-PL" dirty="0" smtClean="0"/>
              <a:t>specjalności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art. 203 § 1 k.p.k. – mogą złożyć wniosek o skierowanie oskarżonego na obserwację </a:t>
            </a:r>
            <a:r>
              <a:rPr lang="pl-PL" dirty="0" smtClean="0"/>
              <a:t>psychiatryczną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Art. 202 § 4 k.p.k. – biegli nie mogą pozostawać ze sobą w związku małżeńskim ani w </a:t>
            </a:r>
            <a:r>
              <a:rPr lang="pl-PL" dirty="0" smtClean="0"/>
              <a:t>innym stosunku</a:t>
            </a:r>
            <a:r>
              <a:rPr lang="pl-PL" dirty="0"/>
              <a:t>, który mógłby wywołać uzasadnioną wątpliwość co do ich </a:t>
            </a:r>
            <a:r>
              <a:rPr lang="pl-PL" dirty="0" smtClean="0"/>
              <a:t>samodzielności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Biegły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812935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02027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pl-PL" dirty="0" smtClean="0"/>
              <a:t>Ocena opinii </a:t>
            </a:r>
            <a:r>
              <a:rPr lang="pl-PL" dirty="0"/>
              <a:t>biegłego należy do </a:t>
            </a:r>
            <a:r>
              <a:rPr lang="pl-PL" b="1" dirty="0"/>
              <a:t>organu prowadzącego postępowanie, </a:t>
            </a:r>
            <a:r>
              <a:rPr lang="pl-PL" dirty="0"/>
              <a:t>ale </a:t>
            </a:r>
            <a:r>
              <a:rPr lang="pl-PL" b="1" dirty="0"/>
              <a:t>strony mogą </a:t>
            </a:r>
            <a:r>
              <a:rPr lang="pl-PL" b="1" dirty="0" smtClean="0"/>
              <a:t>zwracać </a:t>
            </a:r>
            <a:r>
              <a:rPr lang="pl-PL" b="1" dirty="0"/>
              <a:t>uwagę </a:t>
            </a:r>
            <a:r>
              <a:rPr lang="pl-PL" dirty="0"/>
              <a:t>na dostrzeżone uchybienia. </a:t>
            </a:r>
          </a:p>
          <a:p>
            <a:pPr marL="109728" indent="0">
              <a:buNone/>
            </a:pPr>
            <a:r>
              <a:rPr lang="pl-PL" b="1" dirty="0"/>
              <a:t>Ocenie podlega logiczność i poprawność rozumowania oraz merytoryczna treść opinii</a:t>
            </a:r>
            <a:r>
              <a:rPr lang="pl-PL" dirty="0"/>
              <a:t>. </a:t>
            </a: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Powinna być oceniana pod kątem tego czy:</a:t>
            </a:r>
          </a:p>
          <a:p>
            <a:pPr marL="109728" indent="0">
              <a:buNone/>
            </a:pPr>
            <a:r>
              <a:rPr lang="pl-PL" dirty="0"/>
              <a:t>1. biegły dysponuje wiadomościami specjalnymi niezbędnymi do stwierdzenia danej okoliczności; ‚</a:t>
            </a:r>
          </a:p>
          <a:p>
            <a:pPr marL="109728" indent="0">
              <a:buNone/>
            </a:pPr>
            <a:r>
              <a:rPr lang="pl-PL" dirty="0"/>
              <a:t>2. opinia jest logiczna (nie zawiera sama w sobie sprzeczności) i zgodna z doświadczeniem życiowym oraz </a:t>
            </a:r>
          </a:p>
          <a:p>
            <a:pPr marL="109728" indent="0">
              <a:buNone/>
            </a:pPr>
            <a:r>
              <a:rPr lang="pl-PL" dirty="0"/>
              <a:t>wskazaniami wiedzy, </a:t>
            </a:r>
          </a:p>
          <a:p>
            <a:pPr marL="109728" indent="0">
              <a:buNone/>
            </a:pPr>
            <a:r>
              <a:rPr lang="pl-PL" dirty="0"/>
              <a:t>3. jest pełna i jasna </a:t>
            </a:r>
          </a:p>
          <a:p>
            <a:pPr marL="109728" indent="0">
              <a:buNone/>
            </a:pPr>
            <a:r>
              <a:rPr lang="pl-PL" dirty="0"/>
              <a:t>4. nie zachodzi sprzeczność między nią a inną ujawnioną w postępowaniu opinią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Biegły w procesie karnym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745581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pl-PL" b="1" dirty="0" smtClean="0"/>
              <a:t>Oględziny</a:t>
            </a:r>
            <a:r>
              <a:rPr lang="pl-PL" dirty="0" smtClean="0"/>
              <a:t>- zespół czynności kryminalistyczo-procesowych polegających na zmysłowym zbadaniu jakiegoś miejsca, osoby lub rzeczy w celu poznania ich cech i właściwości, ujawnienia rzeczowych źródeł informacji, a także zabezpieczenia środków dowodowych. 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Dostarczają one istotnych, często bezpośrednich informacji o przestępstwie oraz sprawcy.</a:t>
            </a:r>
          </a:p>
          <a:p>
            <a:pPr marL="109728" indent="0">
              <a:buNone/>
            </a:pPr>
            <a:r>
              <a:rPr lang="pl-PL" dirty="0" smtClean="0"/>
              <a:t>Ich przeprowadzenie uwarunkowane jest rodzajem i zakresem zdarzenia.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Oględziny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87289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2595744"/>
          </a:xfrm>
        </p:spPr>
        <p:txBody>
          <a:bodyPr/>
          <a:lstStyle/>
          <a:p>
            <a:r>
              <a:rPr lang="pl-PL" dirty="0" smtClean="0"/>
              <a:t>Miejsca</a:t>
            </a:r>
          </a:p>
          <a:p>
            <a:endParaRPr lang="pl-PL" dirty="0"/>
          </a:p>
          <a:p>
            <a:r>
              <a:rPr lang="pl-PL" dirty="0" smtClean="0"/>
              <a:t>Osoby </a:t>
            </a:r>
          </a:p>
          <a:p>
            <a:endParaRPr lang="pl-PL" dirty="0"/>
          </a:p>
          <a:p>
            <a:r>
              <a:rPr lang="pl-PL" dirty="0" smtClean="0"/>
              <a:t>Rzeczy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Oględziny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543835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20480"/>
          </a:xfrm>
        </p:spPr>
        <p:txBody>
          <a:bodyPr>
            <a:normAutofit/>
          </a:bodyPr>
          <a:lstStyle/>
          <a:p>
            <a:r>
              <a:rPr lang="pl-PL" dirty="0"/>
              <a:t>Oględziny osób lub badania ciała, które mogą</a:t>
            </a:r>
          </a:p>
          <a:p>
            <a:pPr marL="109728" indent="0">
              <a:buNone/>
            </a:pPr>
            <a:r>
              <a:rPr lang="pl-PL" dirty="0"/>
              <a:t>wywołać uczucie wstydu powinna dokonać </a:t>
            </a:r>
            <a:r>
              <a:rPr lang="pl-PL" dirty="0" smtClean="0"/>
              <a:t>osoba tej </a:t>
            </a:r>
            <a:r>
              <a:rPr lang="pl-PL" dirty="0"/>
              <a:t>samej płci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Poddanie się oględzinom to jeden z </a:t>
            </a:r>
            <a:r>
              <a:rPr lang="pl-PL" dirty="0" smtClean="0"/>
              <a:t>obowiązków dowodowych </a:t>
            </a:r>
            <a:r>
              <a:rPr lang="pl-PL" dirty="0"/>
              <a:t>oskarżonego – art. 74 § 2 pkt </a:t>
            </a:r>
            <a:r>
              <a:rPr lang="pl-PL" dirty="0" smtClean="0"/>
              <a:t>1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Oględziny świadka – art. 192 § 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Oględziny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42980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2568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Art. 209 k.p.k.</a:t>
            </a:r>
          </a:p>
          <a:p>
            <a:endParaRPr lang="pl-PL" dirty="0"/>
          </a:p>
          <a:p>
            <a:r>
              <a:rPr lang="pl-PL" dirty="0"/>
              <a:t>Obligatoryjne gdy zachodzi podejrzenie przestępnego spowodowania śmierci. Oględzin dokonuje sąd, </a:t>
            </a:r>
            <a:r>
              <a:rPr lang="pl-PL" dirty="0" smtClean="0"/>
              <a:t>w postępowaniu </a:t>
            </a:r>
            <a:r>
              <a:rPr lang="pl-PL" dirty="0"/>
              <a:t>przygotowawczym prokurator, a w wypadkach niecierpiących zwłoki - Policja z </a:t>
            </a:r>
            <a:r>
              <a:rPr lang="pl-PL" dirty="0" smtClean="0"/>
              <a:t>obowiązkiem niezwłocznego </a:t>
            </a:r>
            <a:r>
              <a:rPr lang="pl-PL" dirty="0"/>
              <a:t>powiadomienia prokuratora.</a:t>
            </a:r>
          </a:p>
          <a:p>
            <a:r>
              <a:rPr lang="pl-PL" dirty="0"/>
              <a:t>Oględzin zwłok dokonuje się w miejscu ich znalezienia. Do czasu przybycia biegłego oraz prokuratora </a:t>
            </a:r>
            <a:r>
              <a:rPr lang="pl-PL" dirty="0" smtClean="0"/>
              <a:t>lub sądu </a:t>
            </a:r>
            <a:r>
              <a:rPr lang="pl-PL" dirty="0"/>
              <a:t>przemieszczać lub poruszać zwłoki można tylko w razie konieczności.</a:t>
            </a:r>
          </a:p>
          <a:p>
            <a:r>
              <a:rPr lang="pl-PL" dirty="0"/>
              <a:t>Otwarcia zwłok dokonuje biegły lekarz w miarę możliwości z zakresu medycyny sądowej w </a:t>
            </a:r>
            <a:r>
              <a:rPr lang="pl-PL" dirty="0" smtClean="0"/>
              <a:t>obecności prokuratora </a:t>
            </a:r>
            <a:r>
              <a:rPr lang="pl-PL" dirty="0"/>
              <a:t>lub sądu.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Oględziny i otwarcie zwłok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52424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2376264"/>
          </a:xfrm>
        </p:spPr>
        <p:txBody>
          <a:bodyPr/>
          <a:lstStyle/>
          <a:p>
            <a:r>
              <a:rPr lang="pl-PL" dirty="0" smtClean="0"/>
              <a:t>Art. 210 k.p.k.- </a:t>
            </a:r>
            <a:r>
              <a:rPr lang="pl-PL" b="1" dirty="0" smtClean="0"/>
              <a:t>zarządzenie wyjęcia zwłok z grobu</a:t>
            </a:r>
          </a:p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art. 211 k.p.k.-</a:t>
            </a:r>
            <a:r>
              <a:rPr lang="pl-PL" b="1" dirty="0" smtClean="0"/>
              <a:t>eksperyment procesowy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229584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l-PL" b="1" dirty="0" smtClean="0"/>
              <a:t>Zakazy dowodowe- </a:t>
            </a:r>
            <a:r>
              <a:rPr lang="pl-PL" dirty="0" smtClean="0"/>
              <a:t>normy zabraniające przeprowadzania dowodu w określonych warunkach lub stwarzające ograniczenia w pozyskiwaniu dowodów.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Każdy zakaz dowodowy powoduje zmniejszenie szans wykrycia dowodu, a więc jest </a:t>
            </a:r>
            <a:r>
              <a:rPr lang="pl-PL" b="1" dirty="0" smtClean="0"/>
              <a:t>odstępstwem od zasady prawdy materialnej</a:t>
            </a:r>
            <a:r>
              <a:rPr lang="pl-PL" dirty="0" smtClean="0"/>
              <a:t>, trzeba uznać za regułę wiążącą, że zakazy takie obowiązują tylko w zakresie określonym przez prawo i w jego mocy.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Zakazy dowodowe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6021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Informacje i ślady uzyskane wbrew zakazom dowodowym nie mogą stanowić dowodu, a zatem nie mogą stanowić dowodu i na którym oparte zostanie rozstrzygnięcie organu. 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Zakazy dowodowe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2115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93088460"/>
              </p:ext>
            </p:extLst>
          </p:nvPr>
        </p:nvGraphicFramePr>
        <p:xfrm>
          <a:off x="457200" y="332656"/>
          <a:ext cx="8229600" cy="5674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0750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Zakaz ponownego dowodzenia przestępstwa, kiedyś już osądzonego prawomocnie</a:t>
            </a:r>
            <a:r>
              <a:rPr lang="pl-PL" dirty="0" smtClean="0"/>
              <a:t>, popełnionego przez oskarżonego, który teraz jest sądzony i którego podejrzewa się o to, że jest recydywistą.</a:t>
            </a:r>
          </a:p>
          <a:p>
            <a:endParaRPr lang="pl-PL" dirty="0"/>
          </a:p>
          <a:p>
            <a:r>
              <a:rPr lang="pl-PL" dirty="0" smtClean="0"/>
              <a:t>Recydywę ustala się na podstawie akt poprzedniej sprawy, nie rozstrzygając kwestii będących już przedmiotem wyrokowania z uwagi na zasadę </a:t>
            </a:r>
            <a:r>
              <a:rPr lang="pl-PL" i="1" dirty="0" smtClean="0"/>
              <a:t>ne bis in idem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mtClean="0"/>
              <a:t>Zakazy dowodzenia określonych faktów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0186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Zakaz dowodzenia prawa albo stosunku prawnego wbrew konstytutywnemu orzeczeniu innego sądu</a:t>
            </a:r>
            <a:r>
              <a:rPr lang="pl-PL" dirty="0" smtClean="0"/>
              <a:t>, wynikający z ograniczeń zasady samodzielności jurysdykcyjnej sądu karnego (art. 8 </a:t>
            </a:r>
            <a:r>
              <a:rPr lang="pl-PL" dirty="0"/>
              <a:t>§ </a:t>
            </a:r>
            <a:r>
              <a:rPr lang="pl-PL" dirty="0" smtClean="0"/>
              <a:t>2 k.p.k.)</a:t>
            </a:r>
          </a:p>
          <a:p>
            <a:endParaRPr lang="pl-PL" dirty="0"/>
          </a:p>
          <a:p>
            <a:r>
              <a:rPr lang="pl-PL" b="1" dirty="0" smtClean="0"/>
              <a:t>Zakaz dowodzenia przebiegu narady </a:t>
            </a:r>
            <a:r>
              <a:rPr lang="pl-PL" dirty="0" smtClean="0"/>
              <a:t>sędziowskiej i sposobu </a:t>
            </a:r>
            <a:r>
              <a:rPr lang="pl-PL" b="1" dirty="0" smtClean="0"/>
              <a:t>głosowania</a:t>
            </a:r>
            <a:r>
              <a:rPr lang="pl-PL" dirty="0" smtClean="0"/>
              <a:t> sędziów (art. 108 </a:t>
            </a:r>
            <a:r>
              <a:rPr lang="pl-PL" dirty="0"/>
              <a:t>§ </a:t>
            </a:r>
            <a:r>
              <a:rPr lang="pl-PL" dirty="0" smtClean="0"/>
              <a:t>1 k.p.k.)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Zakazy dowodzenia określonych faktów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5741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pl-PL" dirty="0" smtClean="0"/>
              <a:t>Zakaz dowodzenia </a:t>
            </a:r>
            <a:r>
              <a:rPr lang="pl-PL" b="1" dirty="0" smtClean="0"/>
              <a:t>treści zeznań złożonych przez świadka, który skorzystał z prawa do odmowy zeznań </a:t>
            </a:r>
            <a:r>
              <a:rPr lang="pl-PL" dirty="0" smtClean="0"/>
              <a:t>(art. 182 k.p.k.) albo został </a:t>
            </a:r>
            <a:r>
              <a:rPr lang="pl-PL" b="1" dirty="0" smtClean="0"/>
              <a:t>zwolniony z obowiązku złożenia ich </a:t>
            </a:r>
            <a:r>
              <a:rPr lang="pl-PL" dirty="0" smtClean="0"/>
              <a:t>na jego wniosek (art. 185 k.p.k.).</a:t>
            </a:r>
          </a:p>
          <a:p>
            <a:endParaRPr lang="pl-PL" dirty="0"/>
          </a:p>
          <a:p>
            <a:r>
              <a:rPr lang="pl-PL" dirty="0" smtClean="0"/>
              <a:t>Zakaz dowodzenia okoliczności objętych </a:t>
            </a:r>
            <a:r>
              <a:rPr lang="pl-PL" b="1" dirty="0" smtClean="0"/>
              <a:t>ochrona świadka koronnego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Zakazy dowodzenia określonych faktów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56379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483</TotalTime>
  <Words>2284</Words>
  <Application>Microsoft Office PowerPoint</Application>
  <PresentationFormat>Pokaz na ekranie (4:3)</PresentationFormat>
  <Paragraphs>233</Paragraphs>
  <Slides>37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38" baseType="lpstr">
      <vt:lpstr>Concourse</vt:lpstr>
      <vt:lpstr>Podstawy procesu karnego</vt:lpstr>
      <vt:lpstr>Czynności dowodowe</vt:lpstr>
      <vt:lpstr>Wrażliwe czynności dowodowe</vt:lpstr>
      <vt:lpstr>Zakazy dowodowe</vt:lpstr>
      <vt:lpstr>Zakazy dowodowe</vt:lpstr>
      <vt:lpstr>Slajd 6</vt:lpstr>
      <vt:lpstr>Zakazy dowodzenia określonych faktów</vt:lpstr>
      <vt:lpstr>Zakazy dowodzenia określonych faktów</vt:lpstr>
      <vt:lpstr>Zakazy dowodzenia określonych faktów</vt:lpstr>
      <vt:lpstr>Zakazy dowodzenia za pomocą pewnych dowodów</vt:lpstr>
      <vt:lpstr>Zakazy dowodzenia za pomocą pewnych dowodów</vt:lpstr>
      <vt:lpstr>Zakazy dowodzenia za pomocą pewnych dowodów</vt:lpstr>
      <vt:lpstr>Zakazy dowodzenia za pomocą pewnych dowodów</vt:lpstr>
      <vt:lpstr>Zakazy stosowania określonych metod dowodzenia</vt:lpstr>
      <vt:lpstr>Oskarżony jako osobowe źródło dowodowe</vt:lpstr>
      <vt:lpstr>Oskarżony jako osobowe źródło dowodowe</vt:lpstr>
      <vt:lpstr>Oskarżony jako osobowe źródło dowodowe</vt:lpstr>
      <vt:lpstr>Świadek w procesie karnym</vt:lpstr>
      <vt:lpstr>Świadek w procesie karnym </vt:lpstr>
      <vt:lpstr>Świadek w procesie karnym</vt:lpstr>
      <vt:lpstr>Świadek w procesie karnym</vt:lpstr>
      <vt:lpstr>Uprawnienia świadka</vt:lpstr>
      <vt:lpstr>Świadek w procesie karnym</vt:lpstr>
      <vt:lpstr>Świadek w procesie karnym</vt:lpstr>
      <vt:lpstr>Świadek w procesie karnym</vt:lpstr>
      <vt:lpstr>Świadek w procesie karnym</vt:lpstr>
      <vt:lpstr>Świadek w procesie karnym</vt:lpstr>
      <vt:lpstr>Świadek w procesie karnym</vt:lpstr>
      <vt:lpstr>Świadek w procesie karnym</vt:lpstr>
      <vt:lpstr>Biegły w procesie karnym</vt:lpstr>
      <vt:lpstr>Biegły w procesie karnym</vt:lpstr>
      <vt:lpstr>Biegły w procesie karnym</vt:lpstr>
      <vt:lpstr>Oględziny</vt:lpstr>
      <vt:lpstr>Oględziny </vt:lpstr>
      <vt:lpstr>Oględziny</vt:lpstr>
      <vt:lpstr>Oględziny i otwarcie zwłok</vt:lpstr>
      <vt:lpstr>Slajd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procesu karnego</dc:title>
  <dc:creator>Asus</dc:creator>
  <cp:lastModifiedBy>Microsoft</cp:lastModifiedBy>
  <cp:revision>80</cp:revision>
  <dcterms:created xsi:type="dcterms:W3CDTF">2017-04-02T18:50:38Z</dcterms:created>
  <dcterms:modified xsi:type="dcterms:W3CDTF">2019-03-11T21:24:50Z</dcterms:modified>
</cp:coreProperties>
</file>