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Default Extension="xlsx" ContentType="application/vnd.openxmlformats-officedocument.spreadsheetml.sheet"/>
  <Override PartName="/ppt/diagrams/data2.xml" ContentType="application/vnd.openxmlformats-officedocument.drawingml.diagramData+xml"/>
  <Override PartName="/ppt/diagrams/colors6.xml" ContentType="application/vnd.openxmlformats-officedocument.drawingml.diagramColor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5" r:id="rId22"/>
    <p:sldId id="278" r:id="rId23"/>
    <p:sldId id="279" r:id="rId24"/>
    <p:sldId id="281"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300" r:id="rId42"/>
    <p:sldId id="303" r:id="rId43"/>
    <p:sldId id="304" r:id="rId44"/>
    <p:sldId id="305" r:id="rId45"/>
    <p:sldId id="306" r:id="rId46"/>
    <p:sldId id="307" r:id="rId47"/>
    <p:sldId id="308" r:id="rId48"/>
    <p:sldId id="309" r:id="rId49"/>
    <p:sldId id="310" r:id="rId5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Arkusz_programu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pl-PL"/>
  <c:chart>
    <c:autoTitleDeleted val="1"/>
    <c:plotArea>
      <c:layout>
        <c:manualLayout>
          <c:layoutTarget val="inner"/>
          <c:xMode val="edge"/>
          <c:yMode val="edge"/>
          <c:x val="0.26292465835280504"/>
          <c:y val="8.2793789524873526E-2"/>
          <c:w val="0.5016329523619355"/>
          <c:h val="0.89275124804334072"/>
        </c:manualLayout>
      </c:layout>
      <c:pieChart>
        <c:varyColors val="1"/>
        <c:ser>
          <c:idx val="0"/>
          <c:order val="0"/>
          <c:tx>
            <c:strRef>
              <c:f>Arkusz1!$B$1</c:f>
              <c:strCache>
                <c:ptCount val="1"/>
                <c:pt idx="0">
                  <c:v>Kolumna1</c:v>
                </c:pt>
              </c:strCache>
            </c:strRef>
          </c:tx>
          <c:dPt>
            <c:idx val="0"/>
            <c:spPr>
              <a:solidFill>
                <a:schemeClr val="accent1"/>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1-626C-4B66-86F8-4CC989935E00}"/>
              </c:ext>
            </c:extLst>
          </c:dPt>
          <c:dPt>
            <c:idx val="1"/>
            <c:spPr>
              <a:solidFill>
                <a:schemeClr val="accent2"/>
              </a:solidFill>
              <a:ln>
                <a:noFill/>
              </a:ln>
              <a:effectLst/>
              <a:scene3d>
                <a:camera prst="orthographicFront"/>
                <a:lightRig rig="brightRoom" dir="t"/>
              </a:scene3d>
              <a:sp3d prstMaterial="flat">
                <a:bevelT w="50800" h="101600" prst="angle"/>
                <a:contourClr>
                  <a:srgbClr val="000000"/>
                </a:contourClr>
              </a:sp3d>
            </c:spPr>
            <c:extLst xmlns:c16r2="http://schemas.microsoft.com/office/drawing/2015/06/chart">
              <c:ext xmlns:c16="http://schemas.microsoft.com/office/drawing/2014/chart" uri="{C3380CC4-5D6E-409C-BE32-E72D297353CC}">
                <c16:uniqueId val="{00000003-626C-4B66-86F8-4CC989935E00}"/>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pl-PL"/>
              </a:p>
            </c:txPr>
            <c:dLblPos val="inEnd"/>
            <c:showPercent val="1"/>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Arkusz1!$A$2:$A$3</c:f>
              <c:strCache>
                <c:ptCount val="2"/>
                <c:pt idx="0">
                  <c:v>akt oskarżenia</c:v>
                </c:pt>
                <c:pt idx="1">
                  <c:v>335</c:v>
                </c:pt>
              </c:strCache>
            </c:strRef>
          </c:cat>
          <c:val>
            <c:numRef>
              <c:f>Arkusz1!$B$2:$B$3</c:f>
              <c:numCache>
                <c:formatCode>General</c:formatCode>
                <c:ptCount val="2"/>
                <c:pt idx="0">
                  <c:v>135050</c:v>
                </c:pt>
                <c:pt idx="1">
                  <c:v>128531</c:v>
                </c:pt>
              </c:numCache>
            </c:numRef>
          </c:val>
          <c:extLst xmlns:c16r2="http://schemas.microsoft.com/office/drawing/2015/06/chart">
            <c:ext xmlns:c16="http://schemas.microsoft.com/office/drawing/2014/chart" uri="{C3380CC4-5D6E-409C-BE32-E72D297353CC}">
              <c16:uniqueId val="{00000000-0CD5-4956-AA5F-7AC69703E2F5}"/>
            </c:ext>
          </c:extLst>
        </c:ser>
        <c:dLbls>
          <c:showPercent val="1"/>
        </c:dLbls>
        <c:firstSliceAng val="0"/>
      </c:pieChart>
      <c:spPr>
        <a:noFill/>
        <a:ln>
          <a:noFill/>
        </a:ln>
        <a:effectLst/>
      </c:spPr>
    </c:plotArea>
    <c:legend>
      <c:legendPos val="t"/>
      <c:legendEntry>
        <c:idx val="0"/>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pl-PL"/>
          </a:p>
        </c:txPr>
      </c:legendEntry>
      <c:layout>
        <c:manualLayout>
          <c:xMode val="edge"/>
          <c:yMode val="edge"/>
          <c:x val="0.33561211246090744"/>
          <c:y val="1.333907041733786E-2"/>
          <c:w val="0.26007000404758546"/>
          <c:h val="6.9454719107535715E-2"/>
        </c:manualLayout>
      </c:layout>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pl-PL"/>
        </a:p>
      </c:txPr>
    </c:legend>
    <c:plotVisOnly val="1"/>
    <c:dispBlanksAs val="zero"/>
  </c:chart>
  <c:spPr>
    <a:noFill/>
    <a:ln>
      <a:noFill/>
    </a:ln>
    <a:effectLst/>
  </c:spPr>
  <c:txPr>
    <a:bodyPr/>
    <a:lstStyle/>
    <a:p>
      <a:pPr>
        <a:defRPr/>
      </a:pPr>
      <a:endParaRPr lang="pl-PL"/>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CC4EA6-197E-48C2-B0DC-9EB217306A6A}" type="doc">
      <dgm:prSet loTypeId="urn:microsoft.com/office/officeart/2005/8/layout/process1" loCatId="process" qsTypeId="urn:microsoft.com/office/officeart/2005/8/quickstyle/simple1" qsCatId="simple" csTypeId="urn:microsoft.com/office/officeart/2005/8/colors/accent1_2" csCatId="accent1" phldr="1"/>
      <dgm:spPr/>
    </dgm:pt>
    <dgm:pt modelId="{1E3A4348-08B9-49EA-8759-FC196E3F0ACA}">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Umorzenie postępowania przez prokuratora</a:t>
          </a:r>
        </a:p>
      </dgm:t>
    </dgm:pt>
    <dgm:pt modelId="{5FBBBD6D-3765-4C8E-B88A-5C41DF2FC1FB}" type="parTrans" cxnId="{CE01F11B-CEC4-463D-909D-0286E8429387}">
      <dgm:prSet/>
      <dgm:spPr/>
      <dgm:t>
        <a:bodyPr/>
        <a:lstStyle/>
        <a:p>
          <a:endParaRPr lang="pl-PL"/>
        </a:p>
      </dgm:t>
    </dgm:pt>
    <dgm:pt modelId="{4E82D23B-9AFF-43F6-BCD3-F87F839C1ABA}" type="sibTrans" cxnId="{CE01F11B-CEC4-463D-909D-0286E8429387}">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1AFF5C6D-E266-46A9-88A0-A08FF4303619}">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dirty="0">
              <a:solidFill>
                <a:schemeClr val="tx1"/>
              </a:solidFill>
            </a:rPr>
            <a:t>Uprawomocnienie się postanowienia o umorzeniu</a:t>
          </a:r>
        </a:p>
      </dgm:t>
    </dgm:pt>
    <dgm:pt modelId="{39734487-6C57-4EE2-A8FB-552A8EF88B73}" type="parTrans" cxnId="{125F6713-4511-4085-BF51-74BAF790F58C}">
      <dgm:prSet/>
      <dgm:spPr/>
      <dgm:t>
        <a:bodyPr/>
        <a:lstStyle/>
        <a:p>
          <a:endParaRPr lang="pl-PL"/>
        </a:p>
      </dgm:t>
    </dgm:pt>
    <dgm:pt modelId="{68FD142C-D191-410E-AB74-441D8CD7398B}" type="sibTrans" cxnId="{125F6713-4511-4085-BF51-74BAF790F58C}">
      <dgm:prSe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endParaRPr lang="pl-PL">
            <a:solidFill>
              <a:schemeClr val="tx1"/>
            </a:solidFill>
          </a:endParaRPr>
        </a:p>
      </dgm:t>
    </dgm:pt>
    <dgm:pt modelId="{A69F53F7-67C0-4CA6-B4F2-4774A72902DE}">
      <dgm:prSet phldrT="[Tekst]"/>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dgm:spPr>
      <dgm:t>
        <a:bodyPr/>
        <a:lstStyle/>
        <a:p>
          <a:r>
            <a:rPr lang="pl-PL" b="1" dirty="0">
              <a:solidFill>
                <a:schemeClr val="tx1"/>
              </a:solidFill>
            </a:rPr>
            <a:t>Skierowanie wniosku do sądu o orzeczenie przepadku</a:t>
          </a:r>
        </a:p>
      </dgm:t>
    </dgm:pt>
    <dgm:pt modelId="{17651807-1EE5-4AC0-8946-D1B2EBA8ADB8}" type="parTrans" cxnId="{440899F3-70AC-4DD0-833B-204DCC226E67}">
      <dgm:prSet/>
      <dgm:spPr/>
      <dgm:t>
        <a:bodyPr/>
        <a:lstStyle/>
        <a:p>
          <a:endParaRPr lang="pl-PL"/>
        </a:p>
      </dgm:t>
    </dgm:pt>
    <dgm:pt modelId="{F605B043-6409-40C9-8529-41936B3CBEA3}" type="sibTrans" cxnId="{440899F3-70AC-4DD0-833B-204DCC226E67}">
      <dgm:prSet/>
      <dgm:spPr/>
      <dgm:t>
        <a:bodyPr/>
        <a:lstStyle/>
        <a:p>
          <a:endParaRPr lang="pl-PL"/>
        </a:p>
      </dgm:t>
    </dgm:pt>
    <dgm:pt modelId="{A1E80E03-408A-4994-9ABC-CC0452BA3392}" type="pres">
      <dgm:prSet presAssocID="{86CC4EA6-197E-48C2-B0DC-9EB217306A6A}" presName="Name0" presStyleCnt="0">
        <dgm:presLayoutVars>
          <dgm:dir/>
          <dgm:resizeHandles val="exact"/>
        </dgm:presLayoutVars>
      </dgm:prSet>
      <dgm:spPr/>
    </dgm:pt>
    <dgm:pt modelId="{548D0790-E262-4B1D-9904-A9DF27361660}" type="pres">
      <dgm:prSet presAssocID="{1E3A4348-08B9-49EA-8759-FC196E3F0ACA}" presName="node" presStyleLbl="node1" presStyleIdx="0" presStyleCnt="3">
        <dgm:presLayoutVars>
          <dgm:bulletEnabled val="1"/>
        </dgm:presLayoutVars>
      </dgm:prSet>
      <dgm:spPr/>
      <dgm:t>
        <a:bodyPr/>
        <a:lstStyle/>
        <a:p>
          <a:endParaRPr lang="pl-PL"/>
        </a:p>
      </dgm:t>
    </dgm:pt>
    <dgm:pt modelId="{81AAA0A1-925A-4641-8A76-EF59211A86B5}" type="pres">
      <dgm:prSet presAssocID="{4E82D23B-9AFF-43F6-BCD3-F87F839C1ABA}" presName="sibTrans" presStyleLbl="sibTrans2D1" presStyleIdx="0" presStyleCnt="2"/>
      <dgm:spPr/>
      <dgm:t>
        <a:bodyPr/>
        <a:lstStyle/>
        <a:p>
          <a:endParaRPr lang="pl-PL"/>
        </a:p>
      </dgm:t>
    </dgm:pt>
    <dgm:pt modelId="{FC68D9AE-27DA-4AAF-B777-B732392BAE9C}" type="pres">
      <dgm:prSet presAssocID="{4E82D23B-9AFF-43F6-BCD3-F87F839C1ABA}" presName="connectorText" presStyleLbl="sibTrans2D1" presStyleIdx="0" presStyleCnt="2"/>
      <dgm:spPr/>
      <dgm:t>
        <a:bodyPr/>
        <a:lstStyle/>
        <a:p>
          <a:endParaRPr lang="pl-PL"/>
        </a:p>
      </dgm:t>
    </dgm:pt>
    <dgm:pt modelId="{38F4C205-968B-45AF-8BF0-742C51C1BF57}" type="pres">
      <dgm:prSet presAssocID="{1AFF5C6D-E266-46A9-88A0-A08FF4303619}" presName="node" presStyleLbl="node1" presStyleIdx="1" presStyleCnt="3" custLinFactNeighborX="-3701" custLinFactNeighborY="1858">
        <dgm:presLayoutVars>
          <dgm:bulletEnabled val="1"/>
        </dgm:presLayoutVars>
      </dgm:prSet>
      <dgm:spPr/>
      <dgm:t>
        <a:bodyPr/>
        <a:lstStyle/>
        <a:p>
          <a:endParaRPr lang="pl-PL"/>
        </a:p>
      </dgm:t>
    </dgm:pt>
    <dgm:pt modelId="{DD20F6B5-2345-47BA-9EC7-6CBEDC68BFA9}" type="pres">
      <dgm:prSet presAssocID="{68FD142C-D191-410E-AB74-441D8CD7398B}" presName="sibTrans" presStyleLbl="sibTrans2D1" presStyleIdx="1" presStyleCnt="2"/>
      <dgm:spPr/>
      <dgm:t>
        <a:bodyPr/>
        <a:lstStyle/>
        <a:p>
          <a:endParaRPr lang="pl-PL"/>
        </a:p>
      </dgm:t>
    </dgm:pt>
    <dgm:pt modelId="{20028EFD-B959-4C75-899A-C3C06A75733B}" type="pres">
      <dgm:prSet presAssocID="{68FD142C-D191-410E-AB74-441D8CD7398B}" presName="connectorText" presStyleLbl="sibTrans2D1" presStyleIdx="1" presStyleCnt="2"/>
      <dgm:spPr/>
      <dgm:t>
        <a:bodyPr/>
        <a:lstStyle/>
        <a:p>
          <a:endParaRPr lang="pl-PL"/>
        </a:p>
      </dgm:t>
    </dgm:pt>
    <dgm:pt modelId="{DF54D33B-1562-416D-A90C-914D9101B77B}" type="pres">
      <dgm:prSet presAssocID="{A69F53F7-67C0-4CA6-B4F2-4774A72902DE}" presName="node" presStyleLbl="node1" presStyleIdx="2" presStyleCnt="3">
        <dgm:presLayoutVars>
          <dgm:bulletEnabled val="1"/>
        </dgm:presLayoutVars>
      </dgm:prSet>
      <dgm:spPr/>
      <dgm:t>
        <a:bodyPr/>
        <a:lstStyle/>
        <a:p>
          <a:endParaRPr lang="pl-PL"/>
        </a:p>
      </dgm:t>
    </dgm:pt>
  </dgm:ptLst>
  <dgm:cxnLst>
    <dgm:cxn modelId="{BC22C118-25F2-453B-A0F9-412B7630C4D5}" type="presOf" srcId="{86CC4EA6-197E-48C2-B0DC-9EB217306A6A}" destId="{A1E80E03-408A-4994-9ABC-CC0452BA3392}" srcOrd="0" destOrd="0" presId="urn:microsoft.com/office/officeart/2005/8/layout/process1"/>
    <dgm:cxn modelId="{13CDB6A3-CC17-477D-93E5-FC418DE134A7}" type="presOf" srcId="{1AFF5C6D-E266-46A9-88A0-A08FF4303619}" destId="{38F4C205-968B-45AF-8BF0-742C51C1BF57}" srcOrd="0" destOrd="0" presId="urn:microsoft.com/office/officeart/2005/8/layout/process1"/>
    <dgm:cxn modelId="{88AC4D08-E34C-4FF1-81D0-CE99381D0BD6}" type="presOf" srcId="{4E82D23B-9AFF-43F6-BCD3-F87F839C1ABA}" destId="{FC68D9AE-27DA-4AAF-B777-B732392BAE9C}" srcOrd="1" destOrd="0" presId="urn:microsoft.com/office/officeart/2005/8/layout/process1"/>
    <dgm:cxn modelId="{440899F3-70AC-4DD0-833B-204DCC226E67}" srcId="{86CC4EA6-197E-48C2-B0DC-9EB217306A6A}" destId="{A69F53F7-67C0-4CA6-B4F2-4774A72902DE}" srcOrd="2" destOrd="0" parTransId="{17651807-1EE5-4AC0-8946-D1B2EBA8ADB8}" sibTransId="{F605B043-6409-40C9-8529-41936B3CBEA3}"/>
    <dgm:cxn modelId="{125F6713-4511-4085-BF51-74BAF790F58C}" srcId="{86CC4EA6-197E-48C2-B0DC-9EB217306A6A}" destId="{1AFF5C6D-E266-46A9-88A0-A08FF4303619}" srcOrd="1" destOrd="0" parTransId="{39734487-6C57-4EE2-A8FB-552A8EF88B73}" sibTransId="{68FD142C-D191-410E-AB74-441D8CD7398B}"/>
    <dgm:cxn modelId="{FABCF093-C5A7-4023-B2EC-1A61072BDC0C}" type="presOf" srcId="{A69F53F7-67C0-4CA6-B4F2-4774A72902DE}" destId="{DF54D33B-1562-416D-A90C-914D9101B77B}" srcOrd="0" destOrd="0" presId="urn:microsoft.com/office/officeart/2005/8/layout/process1"/>
    <dgm:cxn modelId="{CE01F11B-CEC4-463D-909D-0286E8429387}" srcId="{86CC4EA6-197E-48C2-B0DC-9EB217306A6A}" destId="{1E3A4348-08B9-49EA-8759-FC196E3F0ACA}" srcOrd="0" destOrd="0" parTransId="{5FBBBD6D-3765-4C8E-B88A-5C41DF2FC1FB}" sibTransId="{4E82D23B-9AFF-43F6-BCD3-F87F839C1ABA}"/>
    <dgm:cxn modelId="{25BD1442-1D92-4D90-8D1C-E1FE37F57A98}" type="presOf" srcId="{68FD142C-D191-410E-AB74-441D8CD7398B}" destId="{DD20F6B5-2345-47BA-9EC7-6CBEDC68BFA9}" srcOrd="0" destOrd="0" presId="urn:microsoft.com/office/officeart/2005/8/layout/process1"/>
    <dgm:cxn modelId="{6E353FCA-624E-4F71-B549-D8FD4613B4EF}" type="presOf" srcId="{4E82D23B-9AFF-43F6-BCD3-F87F839C1ABA}" destId="{81AAA0A1-925A-4641-8A76-EF59211A86B5}" srcOrd="0" destOrd="0" presId="urn:microsoft.com/office/officeart/2005/8/layout/process1"/>
    <dgm:cxn modelId="{994EB2AE-4A0A-4FA4-AACF-CD6C7A03B953}" type="presOf" srcId="{1E3A4348-08B9-49EA-8759-FC196E3F0ACA}" destId="{548D0790-E262-4B1D-9904-A9DF27361660}" srcOrd="0" destOrd="0" presId="urn:microsoft.com/office/officeart/2005/8/layout/process1"/>
    <dgm:cxn modelId="{488A0F0A-D2FC-48A3-9336-CCF8A13313D0}" type="presOf" srcId="{68FD142C-D191-410E-AB74-441D8CD7398B}" destId="{20028EFD-B959-4C75-899A-C3C06A75733B}" srcOrd="1" destOrd="0" presId="urn:microsoft.com/office/officeart/2005/8/layout/process1"/>
    <dgm:cxn modelId="{32616634-FDF8-4FFB-A9F8-37975285F1F6}" type="presParOf" srcId="{A1E80E03-408A-4994-9ABC-CC0452BA3392}" destId="{548D0790-E262-4B1D-9904-A9DF27361660}" srcOrd="0" destOrd="0" presId="urn:microsoft.com/office/officeart/2005/8/layout/process1"/>
    <dgm:cxn modelId="{ED91E9B9-7560-436D-A13B-FE748AFDC032}" type="presParOf" srcId="{A1E80E03-408A-4994-9ABC-CC0452BA3392}" destId="{81AAA0A1-925A-4641-8A76-EF59211A86B5}" srcOrd="1" destOrd="0" presId="urn:microsoft.com/office/officeart/2005/8/layout/process1"/>
    <dgm:cxn modelId="{A3DB94FB-97F9-4F20-A8CD-D36FE64115AC}" type="presParOf" srcId="{81AAA0A1-925A-4641-8A76-EF59211A86B5}" destId="{FC68D9AE-27DA-4AAF-B777-B732392BAE9C}" srcOrd="0" destOrd="0" presId="urn:microsoft.com/office/officeart/2005/8/layout/process1"/>
    <dgm:cxn modelId="{86BCF35D-2BE9-46B4-810F-E1BA794570CC}" type="presParOf" srcId="{A1E80E03-408A-4994-9ABC-CC0452BA3392}" destId="{38F4C205-968B-45AF-8BF0-742C51C1BF57}" srcOrd="2" destOrd="0" presId="urn:microsoft.com/office/officeart/2005/8/layout/process1"/>
    <dgm:cxn modelId="{582784C1-B9B3-42A8-B00F-93A5475C4366}" type="presParOf" srcId="{A1E80E03-408A-4994-9ABC-CC0452BA3392}" destId="{DD20F6B5-2345-47BA-9EC7-6CBEDC68BFA9}" srcOrd="3" destOrd="0" presId="urn:microsoft.com/office/officeart/2005/8/layout/process1"/>
    <dgm:cxn modelId="{6B0E61D6-14FA-48B9-A987-CEF0C19C70A6}" type="presParOf" srcId="{DD20F6B5-2345-47BA-9EC7-6CBEDC68BFA9}" destId="{20028EFD-B959-4C75-899A-C3C06A75733B}" srcOrd="0" destOrd="0" presId="urn:microsoft.com/office/officeart/2005/8/layout/process1"/>
    <dgm:cxn modelId="{B1FD69C5-DB02-4113-B433-CA3BA6F50806}" type="presParOf" srcId="{A1E80E03-408A-4994-9ABC-CC0452BA3392}" destId="{DF54D33B-1562-416D-A90C-914D9101B77B}"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t>
        <a:bodyPr/>
        <a:lstStyle/>
        <a:p>
          <a:endParaRPr lang="pl-PL"/>
        </a:p>
      </dgm:t>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t>
        <a:bodyPr/>
        <a:lstStyle/>
        <a:p>
          <a:endParaRPr lang="pl-PL"/>
        </a:p>
      </dgm:t>
    </dgm:pt>
    <dgm:pt modelId="{764316CD-586D-4092-A47C-74DDF4E6E064}" type="pres">
      <dgm:prSet presAssocID="{500DD8A6-C560-497C-98A4-60A176A0BD73}" presName="desTx" presStyleLbl="alignAccFollowNode1" presStyleIdx="0" presStyleCnt="3">
        <dgm:presLayoutVars>
          <dgm:bulletEnabled val="1"/>
        </dgm:presLayoutVars>
      </dgm:prSet>
      <dgm:spPr/>
      <dgm:t>
        <a:bodyPr/>
        <a:lstStyle/>
        <a:p>
          <a:endParaRPr lang="pl-PL"/>
        </a:p>
      </dgm:t>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t>
        <a:bodyPr/>
        <a:lstStyle/>
        <a:p>
          <a:endParaRPr lang="pl-PL"/>
        </a:p>
      </dgm:t>
    </dgm:pt>
    <dgm:pt modelId="{A42D5019-A0BA-45A2-AE56-AED00C6162D6}" type="pres">
      <dgm:prSet presAssocID="{3D5DA5DA-A31A-4052-B1B8-D93BFA9086A0}" presName="desTx" presStyleLbl="alignAccFollowNode1" presStyleIdx="1" presStyleCnt="3">
        <dgm:presLayoutVars>
          <dgm:bulletEnabled val="1"/>
        </dgm:presLayoutVars>
      </dgm:prSet>
      <dgm:spPr/>
      <dgm:t>
        <a:bodyPr/>
        <a:lstStyle/>
        <a:p>
          <a:endParaRPr lang="pl-PL"/>
        </a:p>
      </dgm:t>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t>
        <a:bodyPr/>
        <a:lstStyle/>
        <a:p>
          <a:endParaRPr lang="pl-PL"/>
        </a:p>
      </dgm:t>
    </dgm:pt>
    <dgm:pt modelId="{D25327E1-B989-4481-AF4F-5E0336FAADE0}" type="pres">
      <dgm:prSet presAssocID="{40F76DD1-C443-46F1-9CBA-A6D7B6AE6100}" presName="desTx" presStyleLbl="alignAccFollowNode1" presStyleIdx="2" presStyleCnt="3">
        <dgm:presLayoutVars>
          <dgm:bulletEnabled val="1"/>
        </dgm:presLayoutVars>
      </dgm:prSet>
      <dgm:spPr/>
      <dgm:t>
        <a:bodyPr/>
        <a:lstStyle/>
        <a:p>
          <a:endParaRPr lang="pl-PL"/>
        </a:p>
      </dgm:t>
    </dgm:pt>
  </dgm:ptLst>
  <dgm:cxnLst>
    <dgm:cxn modelId="{94ECDC29-7DF3-4627-8046-C39E07FEEB85}" srcId="{69BA4764-BCE9-4791-8571-A73C25B034DC}" destId="{3D5DA5DA-A31A-4052-B1B8-D93BFA9086A0}" srcOrd="1" destOrd="0" parTransId="{F6F3EAAD-2FC4-4718-9AFE-745C6CDCCBF1}" sibTransId="{2A6DF0CA-B6D5-4CB4-B5BF-EC05AD47FABF}"/>
    <dgm:cxn modelId="{B509C40E-D164-44AD-AD26-F03642D85E50}" srcId="{103C7366-99DB-47D5-97A1-69527DEECB05}" destId="{9F2CA3AD-659E-487B-AEF5-1A6BD005D1FC}" srcOrd="1" destOrd="0" parTransId="{90F578A6-15AA-4A82-9A0F-8EA7B286BF71}" sibTransId="{126CF1ED-7104-4290-BF66-6626B516BE24}"/>
    <dgm:cxn modelId="{79D7317A-2DDE-4AE4-B131-96B467E66C18}" type="presOf" srcId="{92AAA044-A480-413A-8AFC-C0F153F042AE}" destId="{764316CD-586D-4092-A47C-74DDF4E6E064}" srcOrd="0" destOrd="1" presId="urn:microsoft.com/office/officeart/2005/8/layout/hList1"/>
    <dgm:cxn modelId="{3C3FFEFD-2168-4949-8730-5B15AB66D38D}" srcId="{500DD8A6-C560-497C-98A4-60A176A0BD73}" destId="{2F3786C7-F553-4EE8-9BF7-6800554544C1}" srcOrd="0" destOrd="0" parTransId="{DFFBCD8C-DFC6-4C0A-B025-555DABB71B9E}" sibTransId="{30F98CE2-BCC1-4E48-909D-AA29A5B07383}"/>
    <dgm:cxn modelId="{FA5A34EF-B604-4661-BA53-5EBBA10711A3}" type="presOf" srcId="{103C7366-99DB-47D5-97A1-69527DEECB05}" destId="{764316CD-586D-4092-A47C-74DDF4E6E064}" srcOrd="0" destOrd="3"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069457A6-F939-4A68-AF1A-C5F70241CE12}" srcId="{3D5DA5DA-A31A-4052-B1B8-D93BFA9086A0}" destId="{C0760FF3-BD80-44E1-A5F1-E26527A95770}" srcOrd="2" destOrd="0" parTransId="{340EC102-9780-456E-9FE9-8DC7E95607B9}" sibTransId="{332D36AA-B067-4ABF-87E2-54F3C6CA6B31}"/>
    <dgm:cxn modelId="{2B60E672-9F60-4D71-8A2C-45DA3ABF6F7C}" type="presOf" srcId="{77B72F84-40E7-4926-AD58-219BAC85373B}" destId="{A42D5019-A0BA-45A2-AE56-AED00C6162D6}"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41E68AD8-C3FC-4495-9691-F6D96F88A95D}" type="presOf" srcId="{27D4EC92-0F41-4DCB-BC54-7839A6CED743}" destId="{D25327E1-B989-4481-AF4F-5E0336FAADE0}" srcOrd="0" destOrd="0" presId="urn:microsoft.com/office/officeart/2005/8/layout/hList1"/>
    <dgm:cxn modelId="{4969067F-CFD9-47D7-AFAE-F71EF3E92BD1}" type="presOf" srcId="{2F3786C7-F553-4EE8-9BF7-6800554544C1}" destId="{764316CD-586D-4092-A47C-74DDF4E6E064}" srcOrd="0" destOrd="0" presId="urn:microsoft.com/office/officeart/2005/8/layout/hList1"/>
    <dgm:cxn modelId="{95932482-1855-4708-AB77-3A85C120FAAB}" type="presOf" srcId="{7E334DE9-F51B-4213-AD07-66E8EBE3CECE}" destId="{A42D5019-A0BA-45A2-AE56-AED00C6162D6}" srcOrd="0" destOrd="3" presId="urn:microsoft.com/office/officeart/2005/8/layout/hList1"/>
    <dgm:cxn modelId="{03FDCA73-0F6E-4A0D-A0AA-0D21050AD62D}" srcId="{500DD8A6-C560-497C-98A4-60A176A0BD73}" destId="{103C7366-99DB-47D5-97A1-69527DEECB05}" srcOrd="1" destOrd="0" parTransId="{01F32BFA-7504-4750-855D-F4E932B79DC3}" sibTransId="{730FFD08-C5AC-4833-BEAD-7517F031340A}"/>
    <dgm:cxn modelId="{2DE8D2DC-98CA-435D-B3C6-95ABBC890000}" type="presOf" srcId="{3D5DA5DA-A31A-4052-B1B8-D93BFA9086A0}" destId="{42C62278-D51A-4949-82F4-1CDE8249C671}" srcOrd="0" destOrd="0"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B0EBD913-27E2-49A7-9E1E-4651D84C37CF}" type="presOf" srcId="{40F76DD1-C443-46F1-9CBA-A6D7B6AE6100}" destId="{FC94AD77-62DF-4241-A0DE-07593B099D5F}" srcOrd="0" destOrd="0" presId="urn:microsoft.com/office/officeart/2005/8/layout/hList1"/>
    <dgm:cxn modelId="{6C736F82-E33A-4374-AB4D-27B215E7D6AA}" srcId="{500DD8A6-C560-497C-98A4-60A176A0BD73}" destId="{DE2F316D-220C-42CA-8BEF-E2897751371E}" srcOrd="2" destOrd="0" parTransId="{9E058D18-1CC2-4FF3-B111-011BC6DFF374}" sibTransId="{6648730D-3394-4BCD-B0F7-4CB13CDD9F5C}"/>
    <dgm:cxn modelId="{2AD59879-25FD-450B-9FFF-410B5AB9DC31}" type="presOf" srcId="{9F2CA3AD-659E-487B-AEF5-1A6BD005D1FC}" destId="{764316CD-586D-4092-A47C-74DDF4E6E064}" srcOrd="0" destOrd="5" presId="urn:microsoft.com/office/officeart/2005/8/layout/hList1"/>
    <dgm:cxn modelId="{F0601FA8-90B8-4F52-934F-A61C5A678200}" srcId="{3D5DA5DA-A31A-4052-B1B8-D93BFA9086A0}" destId="{D3A67B37-BF8D-4AE6-8B57-EB702CEBD7A4}" srcOrd="1" destOrd="0" parTransId="{3ED998E1-A9B9-43CA-9594-F7ECBA12CFEC}" sibTransId="{305FB6D0-7760-4617-98AC-001FC0C75A36}"/>
    <dgm:cxn modelId="{301CE177-2DD9-4C48-9DF0-73CF23685174}" srcId="{40F76DD1-C443-46F1-9CBA-A6D7B6AE6100}" destId="{27D4EC92-0F41-4DCB-BC54-7839A6CED743}" srcOrd="0" destOrd="0" parTransId="{2306AC98-6E2F-408A-A9AF-F5D4674928A4}" sibTransId="{EE98AB23-7B97-4392-BADA-59062088D6F8}"/>
    <dgm:cxn modelId="{55F2DD23-1F84-4E72-872D-AF3B823692D4}" type="presOf" srcId="{2A157D1C-1BDA-4E77-A233-F17B8B28A8DE}" destId="{D25327E1-B989-4481-AF4F-5E0336FAADE0}" srcOrd="0" destOrd="1" presId="urn:microsoft.com/office/officeart/2005/8/layout/hList1"/>
    <dgm:cxn modelId="{22C3AAE0-7981-4FA7-BCBD-D38F7A17F8E4}" type="presOf" srcId="{500DD8A6-C560-497C-98A4-60A176A0BD73}" destId="{B1C04F6D-92B3-449C-AFE8-D316FDD490AB}" srcOrd="0" destOrd="0"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3473148B-993A-4531-BC83-404AB911FB39}" type="presOf" srcId="{C232CFCD-772B-4DFE-9ADF-BB8FBF13A08F}" destId="{764316CD-586D-4092-A47C-74DDF4E6E064}" srcOrd="0" destOrd="2" presId="urn:microsoft.com/office/officeart/2005/8/layout/hList1"/>
    <dgm:cxn modelId="{2B4BA68D-F28B-4B52-B10A-9B89D2B12109}" type="presOf" srcId="{A66E495F-250B-481B-898D-B0992E4295C8}" destId="{D25327E1-B989-4481-AF4F-5E0336FAADE0}" srcOrd="0" destOrd="2" presId="urn:microsoft.com/office/officeart/2005/8/layout/hList1"/>
    <dgm:cxn modelId="{77134959-B9D7-4DD3-BF36-FFC367E4A22C}" type="presOf" srcId="{27FC87C0-993C-46C5-9F91-0B532C372F39}" destId="{764316CD-586D-4092-A47C-74DDF4E6E064}" srcOrd="0" destOrd="4" presId="urn:microsoft.com/office/officeart/2005/8/layout/hList1"/>
    <dgm:cxn modelId="{4EF04410-8205-4F4B-A5E5-0505B4A7D8B3}" type="presOf" srcId="{C0760FF3-BD80-44E1-A5F1-E26527A95770}" destId="{A42D5019-A0BA-45A2-AE56-AED00C6162D6}" srcOrd="0" destOrd="2" presId="urn:microsoft.com/office/officeart/2005/8/layout/hList1"/>
    <dgm:cxn modelId="{8B97DFEA-33C6-47C3-9938-7BD9B334BFBC}" type="presOf" srcId="{69BA4764-BCE9-4791-8571-A73C25B034DC}" destId="{BC075FA1-D730-4A11-A131-B5A1C4721C72}" srcOrd="0" destOrd="0" presId="urn:microsoft.com/office/officeart/2005/8/layout/hList1"/>
    <dgm:cxn modelId="{0D55FF4F-1E79-4E7E-896A-90B626789043}" type="presOf" srcId="{DE2F316D-220C-42CA-8BEF-E2897751371E}" destId="{764316CD-586D-4092-A47C-74DDF4E6E064}" srcOrd="0" destOrd="6" presId="urn:microsoft.com/office/officeart/2005/8/layout/hList1"/>
    <dgm:cxn modelId="{4EF6565F-7B8E-4972-BF14-0392F06DC9E7}" srcId="{69BA4764-BCE9-4791-8571-A73C25B034DC}" destId="{500DD8A6-C560-497C-98A4-60A176A0BD73}" srcOrd="0" destOrd="0" parTransId="{495B1F59-FEC8-444C-B636-FC6FF72F2B02}" sibTransId="{F24EC952-7AF6-4541-9CEE-4DA01941326F}"/>
    <dgm:cxn modelId="{4A6B360D-2179-48E4-9899-2A7B5B902DF9}" srcId="{2F3786C7-F553-4EE8-9BF7-6800554544C1}" destId="{92AAA044-A480-413A-8AFC-C0F153F042AE}" srcOrd="0" destOrd="0" parTransId="{27F828E6-4BA6-4C49-B506-8D6B97D0F37D}" sibTransId="{9B864C12-87E1-48A1-83B9-80DB52E8DBDF}"/>
    <dgm:cxn modelId="{6808FB6F-A111-4335-B7EB-D4F9A125E4B9}" srcId="{69BA4764-BCE9-4791-8571-A73C25B034DC}" destId="{40F76DD1-C443-46F1-9CBA-A6D7B6AE6100}" srcOrd="2" destOrd="0" parTransId="{0B62FED0-03F9-47AE-B5E9-1D3219DD73C0}" sibTransId="{44C2AA17-5205-458B-939A-8B2FE12B4F64}"/>
    <dgm:cxn modelId="{956F35EE-1D9D-46CB-A8E8-C254C9A02D8E}" srcId="{103C7366-99DB-47D5-97A1-69527DEECB05}" destId="{27FC87C0-993C-46C5-9F91-0B532C372F39}" srcOrd="0" destOrd="0" parTransId="{BFA9C443-F05F-4E5B-A6F4-144CD3222DD0}" sibTransId="{CC01D42A-D260-4F01-8645-5196744E6A50}"/>
    <dgm:cxn modelId="{34EF646E-34D8-4272-BFE7-4CB3B65EF2B8}" type="presOf" srcId="{D3A67B37-BF8D-4AE6-8B57-EB702CEBD7A4}" destId="{A42D5019-A0BA-45A2-AE56-AED00C6162D6}" srcOrd="0" destOrd="1"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4B886898-12E8-4606-8CE8-1457E7142F9D}" type="presParOf" srcId="{BC075FA1-D730-4A11-A131-B5A1C4721C72}" destId="{F165E058-605E-415C-AC9B-2A6966C76855}" srcOrd="0" destOrd="0" presId="urn:microsoft.com/office/officeart/2005/8/layout/hList1"/>
    <dgm:cxn modelId="{AFD0FA41-8D9A-402E-B2A7-8C0D93828F79}" type="presParOf" srcId="{F165E058-605E-415C-AC9B-2A6966C76855}" destId="{B1C04F6D-92B3-449C-AFE8-D316FDD490AB}" srcOrd="0" destOrd="0" presId="urn:microsoft.com/office/officeart/2005/8/layout/hList1"/>
    <dgm:cxn modelId="{DF8B9D87-F08B-48EC-86B0-123469E20E78}" type="presParOf" srcId="{F165E058-605E-415C-AC9B-2A6966C76855}" destId="{764316CD-586D-4092-A47C-74DDF4E6E064}" srcOrd="1" destOrd="0" presId="urn:microsoft.com/office/officeart/2005/8/layout/hList1"/>
    <dgm:cxn modelId="{0AF47B7C-F0BE-4EBD-AD66-7F1FE74CCF21}" type="presParOf" srcId="{BC075FA1-D730-4A11-A131-B5A1C4721C72}" destId="{EF7DE831-2DF1-41D4-B952-A53FD8D0BDE3}" srcOrd="1" destOrd="0" presId="urn:microsoft.com/office/officeart/2005/8/layout/hList1"/>
    <dgm:cxn modelId="{C4352167-CAD2-4F67-AED9-4FE078C0F91A}" type="presParOf" srcId="{BC075FA1-D730-4A11-A131-B5A1C4721C72}" destId="{7E60AF41-24FD-4533-B0F9-E18DDD98D28C}" srcOrd="2" destOrd="0" presId="urn:microsoft.com/office/officeart/2005/8/layout/hList1"/>
    <dgm:cxn modelId="{AE144DBF-7029-4C5A-9DC8-00C5336DA606}" type="presParOf" srcId="{7E60AF41-24FD-4533-B0F9-E18DDD98D28C}" destId="{42C62278-D51A-4949-82F4-1CDE8249C671}" srcOrd="0" destOrd="0" presId="urn:microsoft.com/office/officeart/2005/8/layout/hList1"/>
    <dgm:cxn modelId="{1FEAF681-39F0-4128-8535-642FA31181CE}" type="presParOf" srcId="{7E60AF41-24FD-4533-B0F9-E18DDD98D28C}" destId="{A42D5019-A0BA-45A2-AE56-AED00C6162D6}" srcOrd="1" destOrd="0" presId="urn:microsoft.com/office/officeart/2005/8/layout/hList1"/>
    <dgm:cxn modelId="{5DA9B7CA-64C3-4069-A2DD-AF601BBF0A70}" type="presParOf" srcId="{BC075FA1-D730-4A11-A131-B5A1C4721C72}" destId="{C6B9F323-A803-4055-9E74-302D15B14A9B}" srcOrd="3" destOrd="0" presId="urn:microsoft.com/office/officeart/2005/8/layout/hList1"/>
    <dgm:cxn modelId="{60C0A57F-8379-4380-9957-7113A13E86C4}" type="presParOf" srcId="{BC075FA1-D730-4A11-A131-B5A1C4721C72}" destId="{FFCCE8D3-D69B-4160-AADC-6E5E886FA05C}" srcOrd="4" destOrd="0" presId="urn:microsoft.com/office/officeart/2005/8/layout/hList1"/>
    <dgm:cxn modelId="{5C19D7B9-6688-4B05-A87E-7B1CF6638355}" type="presParOf" srcId="{FFCCE8D3-D69B-4160-AADC-6E5E886FA05C}" destId="{FC94AD77-62DF-4241-A0DE-07593B099D5F}" srcOrd="0" destOrd="0" presId="urn:microsoft.com/office/officeart/2005/8/layout/hList1"/>
    <dgm:cxn modelId="{6E22E34B-C20A-466D-8B34-DD156445C3A6}"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t>
        <a:bodyPr/>
        <a:lstStyle/>
        <a:p>
          <a:endParaRPr lang="pl-PL"/>
        </a:p>
      </dgm:t>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t>
        <a:bodyPr/>
        <a:lstStyle/>
        <a:p>
          <a:endParaRPr lang="pl-PL"/>
        </a:p>
      </dgm:t>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t>
        <a:bodyPr/>
        <a:lstStyle/>
        <a:p>
          <a:endParaRPr lang="pl-PL"/>
        </a:p>
      </dgm:t>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t>
        <a:bodyPr/>
        <a:lstStyle/>
        <a:p>
          <a:endParaRPr lang="pl-PL"/>
        </a:p>
      </dgm:t>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t>
        <a:bodyPr/>
        <a:lstStyle/>
        <a:p>
          <a:endParaRPr lang="pl-PL"/>
        </a:p>
      </dgm:t>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t>
        <a:bodyPr/>
        <a:lstStyle/>
        <a:p>
          <a:endParaRPr lang="pl-PL"/>
        </a:p>
      </dgm:t>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t>
        <a:bodyPr/>
        <a:lstStyle/>
        <a:p>
          <a:endParaRPr lang="pl-PL"/>
        </a:p>
      </dgm:t>
    </dgm:pt>
  </dgm:ptLst>
  <dgm:cxnLst>
    <dgm:cxn modelId="{518D0462-7435-4649-B63E-C4BAC6AD578A}"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6F41C86-6BB6-4041-B7EA-D5DB4A74B812}" type="presOf" srcId="{C3D73680-AEC0-4AEE-A9AC-38B2AF03D58D}" destId="{9228429A-09D9-4865-87F4-A74D4CA12C07}" srcOrd="0" destOrd="4" presId="urn:microsoft.com/office/officeart/2009/3/layout/PieProcess"/>
    <dgm:cxn modelId="{4328BCC9-6E86-48E7-9925-C7F8CB97A8B9}" srcId="{2E56D3B6-81CD-4D00-8593-5043CA0C5BF5}" destId="{1F6720D1-8673-49CB-8B47-81A2928B7891}" srcOrd="1" destOrd="0" parTransId="{298539E6-254F-4B6C-AB31-AA651D3EF364}" sibTransId="{A23D20D2-129B-451A-9847-DE2CF8523AF8}"/>
    <dgm:cxn modelId="{2F574326-4B0A-4659-87BE-8959D20F38A4}" type="presOf" srcId="{1F6720D1-8673-49CB-8B47-81A2928B7891}" destId="{94C471B5-4631-448F-8127-CDF6EDD4B8F7}" srcOrd="0" destOrd="1" presId="urn:microsoft.com/office/officeart/2009/3/layout/PieProcess"/>
    <dgm:cxn modelId="{AD4DFC01-FC84-4B28-969F-7CA3C5B8C1DA}" type="presOf" srcId="{BC72FA5C-38AC-445A-AF92-5303C88024BD}" destId="{3ECD7CDD-BD1D-4052-B213-C07844C25FD3}" srcOrd="0" destOrd="0"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D70D3521-E35C-4EDF-B809-ED414EE2C0A3}" srcId="{96AB3CFE-A523-416D-8CCA-E9B2C2E4EFDE}" destId="{E6DCAE82-AE74-41B9-9223-4EF2107A9977}" srcOrd="1" destOrd="0" parTransId="{996609A4-3A80-42BD-847E-558B970D0C74}" sibTransId="{CE82603A-F6B4-483E-AEA0-57EBA76971BB}"/>
    <dgm:cxn modelId="{027500AD-4ACB-4E00-B4F8-D5E67B3BE088}" srcId="{BC72FA5C-38AC-445A-AF92-5303C88024BD}" destId="{5FA243F0-5248-4995-93D6-5FDBFB6479F2}" srcOrd="0" destOrd="0" parTransId="{FE6F2932-A826-4F45-81A2-CB5B6DD1FA5C}" sibTransId="{39FE520B-2CE0-4BBE-A800-8FE6C7915D5F}"/>
    <dgm:cxn modelId="{3A35CB6B-36CD-4582-93FE-208F0E1232B2}" type="presOf" srcId="{96AB3CFE-A523-416D-8CCA-E9B2C2E4EFDE}" destId="{9228429A-09D9-4865-87F4-A74D4CA12C07}" srcOrd="0" destOrd="1" presId="urn:microsoft.com/office/officeart/2009/3/layout/PieProcess"/>
    <dgm:cxn modelId="{92B4179E-F113-499A-B736-184E10353582}" srcId="{2E56D3B6-81CD-4D00-8593-5043CA0C5BF5}" destId="{97522FD1-4013-475E-8B9F-47D041BF611B}" srcOrd="2" destOrd="0" parTransId="{8EDC60B6-325D-4901-AD92-5E3124E233FC}" sibTransId="{DE52FA54-D41E-4FAF-90DE-D442997BBE77}"/>
    <dgm:cxn modelId="{0F8EA996-2983-4917-9029-1B0B075C1824}" type="presOf" srcId="{2E56D3B6-81CD-4D00-8593-5043CA0C5BF5}" destId="{E35F7CC5-C475-4D44-AC1C-CDC0E8AF4A59}" srcOrd="0" destOrd="0" presId="urn:microsoft.com/office/officeart/2009/3/layout/PieProcess"/>
    <dgm:cxn modelId="{62B430A3-A4AB-4CDE-A9F5-66EEB9A54A6D}" srcId="{5E2E0A81-12AB-4E3E-80FC-84BDF06396ED}" destId="{BC72FA5C-38AC-445A-AF92-5303C88024BD}" srcOrd="1" destOrd="0" parTransId="{F788C044-2C7B-4E3E-82BE-4857F040E4D4}" sibTransId="{7142A836-E8C2-4C43-ACAA-35599A24AC53}"/>
    <dgm:cxn modelId="{B4DAD64A-5CE1-4BE1-84C8-19567A7E344C}" srcId="{BC72FA5C-38AC-445A-AF92-5303C88024BD}" destId="{C3D73680-AEC0-4AEE-A9AC-38B2AF03D58D}" srcOrd="2" destOrd="0" parTransId="{994DC995-93F5-4FCA-9CA9-53E0E716EB5A}" sibTransId="{DAB40726-F962-4E2C-A209-84FCB758D613}"/>
    <dgm:cxn modelId="{A424CE8C-C62A-4506-9ADC-C9DEBE27BE21}" type="presOf" srcId="{E6DCAE82-AE74-41B9-9223-4EF2107A9977}" destId="{9228429A-09D9-4865-87F4-A74D4CA12C07}" srcOrd="0" destOrd="3" presId="urn:microsoft.com/office/officeart/2009/3/layout/PieProcess"/>
    <dgm:cxn modelId="{D4F89CD2-692E-40DF-BEC8-66B33C4D242E}" type="presOf" srcId="{5FA243F0-5248-4995-93D6-5FDBFB6479F2}" destId="{9228429A-09D9-4865-87F4-A74D4CA12C07}" srcOrd="0" destOrd="0"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A7F3B1F3-34BB-4666-8615-D5EA9891E6D6}" type="presOf" srcId="{84B08259-CE7C-4A0E-8093-3957FA3281A4}" destId="{9228429A-09D9-4865-87F4-A74D4CA12C07}" srcOrd="0" destOrd="2"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C5FC4EAD-79BC-4992-848F-B918681C8B11}" type="presOf" srcId="{9E005ED1-03D3-4104-A742-78D7B6A5B894}" destId="{49C5F652-2FDE-4AD2-A89F-EA55D26E570E}"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BFD5F551-1A95-42AC-B98F-96147F9BA096}" srcId="{43DD3663-6C41-4E56-8C59-FF7D98531A6B}" destId="{9E005ED1-03D3-4104-A742-78D7B6A5B894}" srcOrd="0" destOrd="0" parTransId="{53CE8FE3-8C5A-4FE9-9C26-040347276A2D}" sibTransId="{D6418BEF-C93F-4406-8F6A-832D7A73A46B}"/>
    <dgm:cxn modelId="{FDA6BBAC-5B88-4AF5-927E-FE87C3FFB436}" type="presOf" srcId="{5E2E0A81-12AB-4E3E-80FC-84BDF06396ED}" destId="{223053D4-5564-4229-BFB0-17CE772D7F67}" srcOrd="0" destOrd="0" presId="urn:microsoft.com/office/officeart/2009/3/layout/PieProcess"/>
    <dgm:cxn modelId="{2E427469-8A2C-4119-A892-4CEF26212FC2}" type="presOf" srcId="{97522FD1-4013-475E-8B9F-47D041BF611B}" destId="{94C471B5-4631-448F-8127-CDF6EDD4B8F7}" srcOrd="0" destOrd="2" presId="urn:microsoft.com/office/officeart/2009/3/layout/PieProcess"/>
    <dgm:cxn modelId="{C24A5339-8100-460F-841C-B47BB9A269B9}" type="presOf" srcId="{D23BF33A-0392-40A7-BF5E-3461A93B3D7C}" destId="{94C471B5-4631-448F-8127-CDF6EDD4B8F7}" srcOrd="0" destOrd="0" presId="urn:microsoft.com/office/officeart/2009/3/layout/PieProcess"/>
    <dgm:cxn modelId="{13F6E8F8-89D3-4187-B051-D4D3FD521B10}" type="presOf" srcId="{C9A5607E-887B-495F-A44D-9354C503EE7A}" destId="{94C471B5-4631-448F-8127-CDF6EDD4B8F7}" srcOrd="0" destOrd="3" presId="urn:microsoft.com/office/officeart/2009/3/layout/PieProcess"/>
    <dgm:cxn modelId="{17EC67CA-2044-444A-8926-B3BD0761DA8A}" srcId="{5E2E0A81-12AB-4E3E-80FC-84BDF06396ED}" destId="{2E56D3B6-81CD-4D00-8593-5043CA0C5BF5}" srcOrd="0" destOrd="0" parTransId="{7ED46462-4290-45C3-A63A-94F72391F072}" sibTransId="{ED5B9080-F01E-47EE-BD5A-3CF1110F1C73}"/>
    <dgm:cxn modelId="{B0F1DE3C-EA5B-46B4-97D9-66176761754A}" type="presParOf" srcId="{223053D4-5564-4229-BFB0-17CE772D7F67}" destId="{AF64619B-DE6F-4443-BC61-AC4BF80BF643}" srcOrd="0" destOrd="0" presId="urn:microsoft.com/office/officeart/2009/3/layout/PieProcess"/>
    <dgm:cxn modelId="{DCCDB6DF-FEC7-4EF7-A631-E698FFE5FB2F}" type="presParOf" srcId="{AF64619B-DE6F-4443-BC61-AC4BF80BF643}" destId="{1A912809-8731-4B5A-8F32-D9765FE76E9E}" srcOrd="0" destOrd="0" presId="urn:microsoft.com/office/officeart/2009/3/layout/PieProcess"/>
    <dgm:cxn modelId="{6796C19F-07F7-4EB8-9E93-721B2FFB2D50}" type="presParOf" srcId="{AF64619B-DE6F-4443-BC61-AC4BF80BF643}" destId="{FA1F886F-BAFB-40DC-8E1D-39AE036BCBE7}" srcOrd="1" destOrd="0" presId="urn:microsoft.com/office/officeart/2009/3/layout/PieProcess"/>
    <dgm:cxn modelId="{C94FDA6D-927A-41E5-B824-04DEE5A01FA5}" type="presParOf" srcId="{AF64619B-DE6F-4443-BC61-AC4BF80BF643}" destId="{E35F7CC5-C475-4D44-AC1C-CDC0E8AF4A59}" srcOrd="2" destOrd="0" presId="urn:microsoft.com/office/officeart/2009/3/layout/PieProcess"/>
    <dgm:cxn modelId="{E25D89FE-F992-42B5-B81D-CFB7801693EA}" type="presParOf" srcId="{223053D4-5564-4229-BFB0-17CE772D7F67}" destId="{89D21C18-1C73-4FEC-A885-A4FBB9384FF0}" srcOrd="1" destOrd="0" presId="urn:microsoft.com/office/officeart/2009/3/layout/PieProcess"/>
    <dgm:cxn modelId="{7ECAB444-FAAC-48EB-AA63-B2C96CD08A55}" type="presParOf" srcId="{223053D4-5564-4229-BFB0-17CE772D7F67}" destId="{EDBF0BA3-C6D7-441F-91E9-70E17FBC22F6}" srcOrd="2" destOrd="0" presId="urn:microsoft.com/office/officeart/2009/3/layout/PieProcess"/>
    <dgm:cxn modelId="{9AC15124-3D05-4C48-B741-AA182A7ED8B2}" type="presParOf" srcId="{EDBF0BA3-C6D7-441F-91E9-70E17FBC22F6}" destId="{94C471B5-4631-448F-8127-CDF6EDD4B8F7}" srcOrd="0" destOrd="0" presId="urn:microsoft.com/office/officeart/2009/3/layout/PieProcess"/>
    <dgm:cxn modelId="{41A7127F-BE9A-4404-84B8-2A81BDB97CA4}" type="presParOf" srcId="{223053D4-5564-4229-BFB0-17CE772D7F67}" destId="{4F3C8688-D221-4C23-8B0F-B9B4A0EC2C29}" srcOrd="3" destOrd="0" presId="urn:microsoft.com/office/officeart/2009/3/layout/PieProcess"/>
    <dgm:cxn modelId="{56279C49-1313-4FCE-9F12-13D4326C6477}" type="presParOf" srcId="{223053D4-5564-4229-BFB0-17CE772D7F67}" destId="{F77A3198-BD91-49B9-97B6-E03EE183574E}" srcOrd="4" destOrd="0" presId="urn:microsoft.com/office/officeart/2009/3/layout/PieProcess"/>
    <dgm:cxn modelId="{BAA36AA9-364D-4E47-ACF6-8267E9A55E22}" type="presParOf" srcId="{F77A3198-BD91-49B9-97B6-E03EE183574E}" destId="{46110C42-2472-475D-91DE-2F928BDA7680}" srcOrd="0" destOrd="0" presId="urn:microsoft.com/office/officeart/2009/3/layout/PieProcess"/>
    <dgm:cxn modelId="{F0A5D1DC-8D61-4510-A986-C9DFD16BE816}" type="presParOf" srcId="{F77A3198-BD91-49B9-97B6-E03EE183574E}" destId="{3273E464-1EA4-400D-BA8A-2849A9EBE585}" srcOrd="1" destOrd="0" presId="urn:microsoft.com/office/officeart/2009/3/layout/PieProcess"/>
    <dgm:cxn modelId="{292A7960-4C83-44DB-9150-41C19F5B6561}" type="presParOf" srcId="{F77A3198-BD91-49B9-97B6-E03EE183574E}" destId="{3ECD7CDD-BD1D-4052-B213-C07844C25FD3}" srcOrd="2" destOrd="0" presId="urn:microsoft.com/office/officeart/2009/3/layout/PieProcess"/>
    <dgm:cxn modelId="{6412C903-277B-4DE8-9819-52F87FFE5307}" type="presParOf" srcId="{223053D4-5564-4229-BFB0-17CE772D7F67}" destId="{B6D92B7F-9323-4CB4-8131-30043C42AECC}" srcOrd="5" destOrd="0" presId="urn:microsoft.com/office/officeart/2009/3/layout/PieProcess"/>
    <dgm:cxn modelId="{0B7FC74A-1D94-4064-92BF-88B3A6CE38AB}" type="presParOf" srcId="{223053D4-5564-4229-BFB0-17CE772D7F67}" destId="{D4D71DD0-0ACE-42CE-8AAC-412D09B2E67B}" srcOrd="6" destOrd="0" presId="urn:microsoft.com/office/officeart/2009/3/layout/PieProcess"/>
    <dgm:cxn modelId="{FAB168C8-209A-41BB-B2D1-87C4667D8346}" type="presParOf" srcId="{D4D71DD0-0ACE-42CE-8AAC-412D09B2E67B}" destId="{9228429A-09D9-4865-87F4-A74D4CA12C07}" srcOrd="0" destOrd="0" presId="urn:microsoft.com/office/officeart/2009/3/layout/PieProcess"/>
    <dgm:cxn modelId="{0A119F16-EA66-4B8E-BCF0-23203BA1EEB1}" type="presParOf" srcId="{223053D4-5564-4229-BFB0-17CE772D7F67}" destId="{D1785B4A-B485-4279-9828-9BAC7936C7ED}" srcOrd="7" destOrd="0" presId="urn:microsoft.com/office/officeart/2009/3/layout/PieProcess"/>
    <dgm:cxn modelId="{15106E00-168C-45EE-A2A4-135167426443}" type="presParOf" srcId="{223053D4-5564-4229-BFB0-17CE772D7F67}" destId="{4E6526D5-2AEA-437D-AD49-C81E81BF3A89}" srcOrd="8" destOrd="0" presId="urn:microsoft.com/office/officeart/2009/3/layout/PieProcess"/>
    <dgm:cxn modelId="{EE3FD87C-4C6B-48EC-85A4-1A309B6BD48C}" type="presParOf" srcId="{4E6526D5-2AEA-437D-AD49-C81E81BF3A89}" destId="{232A413A-735A-4A24-ABF9-EB8D364E936B}" srcOrd="0" destOrd="0" presId="urn:microsoft.com/office/officeart/2009/3/layout/PieProcess"/>
    <dgm:cxn modelId="{23CE918D-2006-4A6A-B21C-C9D2A88059E8}" type="presParOf" srcId="{4E6526D5-2AEA-437D-AD49-C81E81BF3A89}" destId="{3DC9105E-F441-42DA-A004-B0DF61AFD3B7}" srcOrd="1" destOrd="0" presId="urn:microsoft.com/office/officeart/2009/3/layout/PieProcess"/>
    <dgm:cxn modelId="{EEE5A2CC-3C0B-4149-A978-EC60F10305AE}" type="presParOf" srcId="{4E6526D5-2AEA-437D-AD49-C81E81BF3A89}" destId="{8DD13703-A21E-4E78-A9AD-1A01046D1661}" srcOrd="2" destOrd="0" presId="urn:microsoft.com/office/officeart/2009/3/layout/PieProcess"/>
    <dgm:cxn modelId="{AA790AAB-BDAB-44B1-B272-7AB72AA55C93}" type="presParOf" srcId="{223053D4-5564-4229-BFB0-17CE772D7F67}" destId="{05CE919A-1EB6-4627-AAFB-C09372059D7A}" srcOrd="9" destOrd="0" presId="urn:microsoft.com/office/officeart/2009/3/layout/PieProcess"/>
    <dgm:cxn modelId="{2F101D38-2746-488A-B7A4-8ACA4B72D321}" type="presParOf" srcId="{223053D4-5564-4229-BFB0-17CE772D7F67}" destId="{4F9C6349-2243-4969-93F6-30F3BC9753D8}" srcOrd="10" destOrd="0" presId="urn:microsoft.com/office/officeart/2009/3/layout/PieProcess"/>
    <dgm:cxn modelId="{7C80A455-5563-4E13-ACBB-6D1622A57C1A}"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57B5DA-66BA-4A9C-B71E-C548426824B1}" type="doc">
      <dgm:prSet loTypeId="urn:microsoft.com/office/officeart/2005/8/layout/hList6" loCatId="list" qsTypeId="urn:microsoft.com/office/officeart/2005/8/quickstyle/simple1" qsCatId="simple" csTypeId="urn:microsoft.com/office/officeart/2005/8/colors/colorful1#1" csCatId="colorful" phldr="1"/>
      <dgm:spPr/>
      <dgm:t>
        <a:bodyPr/>
        <a:lstStyle/>
        <a:p>
          <a:endParaRPr lang="pl-PL"/>
        </a:p>
      </dgm:t>
    </dgm:pt>
    <dgm:pt modelId="{B47596D7-47F5-415E-A195-D9184E910599}">
      <dgm:prSet/>
      <dgm:spPr/>
      <dgm:t>
        <a:bodyPr/>
        <a:lstStyle/>
        <a:p>
          <a:pPr algn="ctr" rtl="0"/>
          <a:r>
            <a:rPr lang="pl-PL" b="1" u="sng" dirty="0"/>
            <a:t>Art. 339 § 3 pkt 1</a:t>
          </a:r>
        </a:p>
      </dgm:t>
    </dgm:pt>
    <dgm:pt modelId="{11CA73DE-11A6-414A-9CCE-2E4171979660}" type="parTrans" cxnId="{5FDDE9FD-4DF4-4E7C-94CD-D9E26A935074}">
      <dgm:prSet/>
      <dgm:spPr/>
      <dgm:t>
        <a:bodyPr/>
        <a:lstStyle/>
        <a:p>
          <a:endParaRPr lang="pl-PL"/>
        </a:p>
      </dgm:t>
    </dgm:pt>
    <dgm:pt modelId="{A283E7E0-6215-4701-BDC6-D02CF3D4F4D9}" type="sibTrans" cxnId="{5FDDE9FD-4DF4-4E7C-94CD-D9E26A935074}">
      <dgm:prSet/>
      <dgm:spPr/>
      <dgm:t>
        <a:bodyPr/>
        <a:lstStyle/>
        <a:p>
          <a:endParaRPr lang="pl-PL"/>
        </a:p>
      </dgm:t>
    </dgm:pt>
    <dgm:pt modelId="{0A573B06-6D3A-43B7-805C-E362307EDB9E}">
      <dgm:prSet/>
      <dgm:spPr/>
      <dgm:t>
        <a:bodyPr/>
        <a:lstStyle/>
        <a:p>
          <a:pPr algn="just" rtl="0"/>
          <a:r>
            <a:rPr lang="pl-PL" dirty="0"/>
            <a:t>potrzeba umorzenia postępowania z uwagi na zaistnienie negatywnej przesłanki procesowej np. znikomej społecznej szkodliwości czynu czy przedawnienia</a:t>
          </a:r>
        </a:p>
      </dgm:t>
    </dgm:pt>
    <dgm:pt modelId="{FC97EB7E-DB4C-43C1-876D-B7481D9CB434}" type="parTrans" cxnId="{BB7A1F2D-A4A1-43C3-A327-96D1D64EAE4A}">
      <dgm:prSet/>
      <dgm:spPr/>
      <dgm:t>
        <a:bodyPr/>
        <a:lstStyle/>
        <a:p>
          <a:endParaRPr lang="pl-PL"/>
        </a:p>
      </dgm:t>
    </dgm:pt>
    <dgm:pt modelId="{4AD560DC-A66E-486F-AE0E-2B1EF4A1EE32}" type="sibTrans" cxnId="{BB7A1F2D-A4A1-43C3-A327-96D1D64EAE4A}">
      <dgm:prSet/>
      <dgm:spPr/>
      <dgm:t>
        <a:bodyPr/>
        <a:lstStyle/>
        <a:p>
          <a:endParaRPr lang="pl-PL"/>
        </a:p>
      </dgm:t>
    </dgm:pt>
    <dgm:pt modelId="{3931B41F-FB11-423A-A657-890DCE0EEF38}">
      <dgm:prSet/>
      <dgm:spPr/>
      <dgm:t>
        <a:bodyPr/>
        <a:lstStyle/>
        <a:p>
          <a:pPr algn="just" rtl="0"/>
          <a:r>
            <a:rPr lang="pl-PL"/>
            <a:t>Badanie dopuszczalności procesu</a:t>
          </a:r>
        </a:p>
      </dgm:t>
    </dgm:pt>
    <dgm:pt modelId="{1DCECC81-9205-478C-936A-7BEC201AC92A}" type="parTrans" cxnId="{A40FDC3B-0CD0-456B-B13E-B2B19A9A320C}">
      <dgm:prSet/>
      <dgm:spPr/>
      <dgm:t>
        <a:bodyPr/>
        <a:lstStyle/>
        <a:p>
          <a:endParaRPr lang="pl-PL"/>
        </a:p>
      </dgm:t>
    </dgm:pt>
    <dgm:pt modelId="{1B1CDB4B-29FD-415A-9231-8A88A5283F36}" type="sibTrans" cxnId="{A40FDC3B-0CD0-456B-B13E-B2B19A9A320C}">
      <dgm:prSet/>
      <dgm:spPr/>
      <dgm:t>
        <a:bodyPr/>
        <a:lstStyle/>
        <a:p>
          <a:endParaRPr lang="pl-PL"/>
        </a:p>
      </dgm:t>
    </dgm:pt>
    <dgm:pt modelId="{E7419D80-9992-4B31-8E3A-4A8880C3F9AC}">
      <dgm:prSet/>
      <dgm:spPr/>
      <dgm:t>
        <a:bodyPr/>
        <a:lstStyle/>
        <a:p>
          <a:pPr algn="just" rtl="0"/>
          <a:r>
            <a:rPr lang="pl-PL" dirty="0"/>
            <a:t>Obowiązek wszystkich organów prowadzących postępowanie. W szczególności oskarżyciel publiczny powinien zadbać, czy nie występuje przeszkoda procesowa, która </a:t>
          </a:r>
          <a:r>
            <a:rPr lang="pl-PL" dirty="0" smtClean="0"/>
            <a:t>czyni </a:t>
          </a:r>
          <a:r>
            <a:rPr lang="pl-PL" dirty="0"/>
            <a:t>całe postępowanie niedopuszczalnym. Unormowanie art. 339 § 3 pkt. 1 akcentuje, że także prezes sądu i sąd mają obowiązek czuwać, aby w warunkach niedopuszczalności postępowania nie doszło do rozprawy głównej.  </a:t>
          </a:r>
        </a:p>
      </dgm:t>
    </dgm:pt>
    <dgm:pt modelId="{50EDD251-BD80-4A5D-BE5E-07D8D5491CFE}" type="parTrans" cxnId="{1FF71C21-C4D4-4E56-A676-D466B727D503}">
      <dgm:prSet/>
      <dgm:spPr/>
      <dgm:t>
        <a:bodyPr/>
        <a:lstStyle/>
        <a:p>
          <a:endParaRPr lang="pl-PL"/>
        </a:p>
      </dgm:t>
    </dgm:pt>
    <dgm:pt modelId="{A08BAB47-8A02-44F5-982E-BCDEFF7AE165}" type="sibTrans" cxnId="{1FF71C21-C4D4-4E56-A676-D466B727D503}">
      <dgm:prSet/>
      <dgm:spPr/>
      <dgm:t>
        <a:bodyPr/>
        <a:lstStyle/>
        <a:p>
          <a:endParaRPr lang="pl-PL"/>
        </a:p>
      </dgm:t>
    </dgm:pt>
    <dgm:pt modelId="{8BD778E7-E888-4C6E-ABEA-D2FC5F9EC3C5}">
      <dgm:prSet/>
      <dgm:spPr/>
      <dgm:t>
        <a:bodyPr/>
        <a:lstStyle/>
        <a:p>
          <a:pPr algn="just" rtl="0"/>
          <a:r>
            <a:rPr lang="pl-PL" dirty="0"/>
            <a:t>Por. postanowienie SN z dnia 28 października 2009 r., I KZP 21/09</a:t>
          </a:r>
        </a:p>
      </dgm:t>
    </dgm:pt>
    <dgm:pt modelId="{62FE4299-EDF2-414C-935E-6F214118B6AE}" type="parTrans" cxnId="{82E10C40-D607-4936-B910-5C857649346D}">
      <dgm:prSet/>
      <dgm:spPr/>
      <dgm:t>
        <a:bodyPr/>
        <a:lstStyle/>
        <a:p>
          <a:endParaRPr lang="pl-PL"/>
        </a:p>
      </dgm:t>
    </dgm:pt>
    <dgm:pt modelId="{A7DDAF85-1347-4B9C-8350-E690AB69404E}" type="sibTrans" cxnId="{82E10C40-D607-4936-B910-5C857649346D}">
      <dgm:prSet/>
      <dgm:spPr/>
      <dgm:t>
        <a:bodyPr/>
        <a:lstStyle/>
        <a:p>
          <a:endParaRPr lang="pl-PL"/>
        </a:p>
      </dgm:t>
    </dgm:pt>
    <dgm:pt modelId="{2A4FDC95-8BE3-423F-835C-52CAEDAA434A}">
      <dgm:prSet/>
      <dgm:spPr/>
      <dgm:t>
        <a:bodyPr/>
        <a:lstStyle/>
        <a:p>
          <a:pPr algn="ctr" rtl="0"/>
          <a:r>
            <a:rPr lang="pl-PL" b="1" u="sng" dirty="0"/>
            <a:t>Art. 339 § 3 pkt 2 </a:t>
          </a:r>
        </a:p>
      </dgm:t>
    </dgm:pt>
    <dgm:pt modelId="{A8ABAB4A-7623-4556-B66C-24595DC2FCC5}" type="parTrans" cxnId="{D6011953-B327-40C3-81A2-F3FE9A6000B2}">
      <dgm:prSet/>
      <dgm:spPr/>
      <dgm:t>
        <a:bodyPr/>
        <a:lstStyle/>
        <a:p>
          <a:endParaRPr lang="pl-PL"/>
        </a:p>
      </dgm:t>
    </dgm:pt>
    <dgm:pt modelId="{63D983A8-A9B3-40B0-A4F8-DC5FE542A374}" type="sibTrans" cxnId="{D6011953-B327-40C3-81A2-F3FE9A6000B2}">
      <dgm:prSet/>
      <dgm:spPr/>
      <dgm:t>
        <a:bodyPr/>
        <a:lstStyle/>
        <a:p>
          <a:endParaRPr lang="pl-PL"/>
        </a:p>
      </dgm:t>
    </dgm:pt>
    <dgm:pt modelId="{9B770FFE-DE2E-4CC9-99BA-8F9300523429}">
      <dgm:prSet/>
      <dgm:spPr/>
      <dgm:t>
        <a:bodyPr/>
        <a:lstStyle/>
        <a:p>
          <a:pPr algn="just" rtl="0"/>
          <a:r>
            <a:rPr lang="pl-PL"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dgm:t>
    </dgm:pt>
    <dgm:pt modelId="{C4450264-E242-46A9-A93B-B9317F6783EC}" type="parTrans" cxnId="{6B9B4FC1-9986-404E-9403-DDF8DCFE9A78}">
      <dgm:prSet/>
      <dgm:spPr/>
      <dgm:t>
        <a:bodyPr/>
        <a:lstStyle/>
        <a:p>
          <a:endParaRPr lang="pl-PL"/>
        </a:p>
      </dgm:t>
    </dgm:pt>
    <dgm:pt modelId="{DDB65407-391D-4DD3-A171-5CAA6BCE5757}" type="sibTrans" cxnId="{6B9B4FC1-9986-404E-9403-DDF8DCFE9A78}">
      <dgm:prSet/>
      <dgm:spPr/>
      <dgm:t>
        <a:bodyPr/>
        <a:lstStyle/>
        <a:p>
          <a:endParaRPr lang="pl-PL"/>
        </a:p>
      </dgm:t>
    </dgm:pt>
    <dgm:pt modelId="{2DC3D967-8F04-42B4-A5A2-4617D6055669}">
      <dgm:prSet/>
      <dgm:spPr/>
      <dgm:t>
        <a:bodyPr/>
        <a:lstStyle/>
        <a:p>
          <a:pPr algn="just" rtl="0"/>
          <a:r>
            <a:rPr lang="pl-PL" dirty="0"/>
            <a:t>Ocena przed rozprawą wartości dowodowej materiału przedłożonego przez oskarżyciela . </a:t>
          </a:r>
        </a:p>
      </dgm:t>
    </dgm:pt>
    <dgm:pt modelId="{250FB1FD-3886-4877-AC04-1D5E1339D434}" type="parTrans" cxnId="{40962D71-49BA-42DD-9591-8FE0802A5C37}">
      <dgm:prSet/>
      <dgm:spPr/>
      <dgm:t>
        <a:bodyPr/>
        <a:lstStyle/>
        <a:p>
          <a:endParaRPr lang="pl-PL"/>
        </a:p>
      </dgm:t>
    </dgm:pt>
    <dgm:pt modelId="{6301C5D7-A259-4314-9742-A0290D18F10F}" type="sibTrans" cxnId="{40962D71-49BA-42DD-9591-8FE0802A5C37}">
      <dgm:prSet/>
      <dgm:spPr/>
      <dgm:t>
        <a:bodyPr/>
        <a:lstStyle/>
        <a:p>
          <a:endParaRPr lang="pl-PL"/>
        </a:p>
      </dgm:t>
    </dgm:pt>
    <dgm:pt modelId="{6A27D522-3E9E-483C-AF24-0A4FFB7F6616}">
      <dgm:prSet/>
      <dgm:spPr/>
      <dgm:t>
        <a:bodyPr/>
        <a:lstStyle/>
        <a:p>
          <a:pPr algn="just" rtl="0"/>
          <a:r>
            <a:rPr lang="pl-PL" dirty="0"/>
            <a:t>Dotyczy wszystkich spraw i wszystkich trybów postępowania. </a:t>
          </a:r>
        </a:p>
      </dgm:t>
    </dgm:pt>
    <dgm:pt modelId="{3D136372-6F81-4B19-91BB-EE3802317621}" type="parTrans" cxnId="{734C27A0-F41B-4413-B12D-8FF8F25DDC68}">
      <dgm:prSet/>
      <dgm:spPr/>
      <dgm:t>
        <a:bodyPr/>
        <a:lstStyle/>
        <a:p>
          <a:endParaRPr lang="pl-PL"/>
        </a:p>
      </dgm:t>
    </dgm:pt>
    <dgm:pt modelId="{A7C59B57-B697-4F96-BF44-745B0C55EDE6}" type="sibTrans" cxnId="{734C27A0-F41B-4413-B12D-8FF8F25DDC68}">
      <dgm:prSet/>
      <dgm:spPr/>
      <dgm:t>
        <a:bodyPr/>
        <a:lstStyle/>
        <a:p>
          <a:endParaRPr lang="pl-PL"/>
        </a:p>
      </dgm:t>
    </dgm:pt>
    <dgm:pt modelId="{B8FF4A7B-54CD-4DB4-97EF-B1FEE48C9324}">
      <dgm:prSet/>
      <dgm:spPr/>
      <dgm:t>
        <a:bodyPr/>
        <a:lstStyle/>
        <a:p>
          <a:pPr algn="just" rtl="0"/>
          <a:r>
            <a:rPr lang="pl-PL" dirty="0"/>
            <a:t>Tylko wtedy gdy brak jest „oczywisty” i niewątpliwy – żaden z dowodów zebranych w postępowaniu przygotowawczym nie wskazuje na prawdopodobieństwo popełnienia czynu lub nie uzasadnia popełnienia go przez oskarżonego</a:t>
          </a:r>
        </a:p>
      </dgm:t>
    </dgm:pt>
    <dgm:pt modelId="{9EEC19B0-A3F0-4C25-9FAE-3216BEE4143B}" type="parTrans" cxnId="{93C0CA8E-C1C1-4D78-A6B1-66809293D465}">
      <dgm:prSet/>
      <dgm:spPr/>
      <dgm:t>
        <a:bodyPr/>
        <a:lstStyle/>
        <a:p>
          <a:endParaRPr lang="pl-PL"/>
        </a:p>
      </dgm:t>
    </dgm:pt>
    <dgm:pt modelId="{8DD61220-66AB-42FA-82ED-EA2471BD5E96}" type="sibTrans" cxnId="{93C0CA8E-C1C1-4D78-A6B1-66809293D465}">
      <dgm:prSet/>
      <dgm:spPr/>
      <dgm:t>
        <a:bodyPr/>
        <a:lstStyle/>
        <a:p>
          <a:endParaRPr lang="pl-PL"/>
        </a:p>
      </dgm:t>
    </dgm:pt>
    <dgm:pt modelId="{DDCC4C74-FB69-4A92-A552-ED37396018E8}" type="pres">
      <dgm:prSet presAssocID="{0757B5DA-66BA-4A9C-B71E-C548426824B1}" presName="Name0" presStyleCnt="0">
        <dgm:presLayoutVars>
          <dgm:dir/>
          <dgm:resizeHandles val="exact"/>
        </dgm:presLayoutVars>
      </dgm:prSet>
      <dgm:spPr/>
      <dgm:t>
        <a:bodyPr/>
        <a:lstStyle/>
        <a:p>
          <a:endParaRPr lang="pl-PL"/>
        </a:p>
      </dgm:t>
    </dgm:pt>
    <dgm:pt modelId="{15FEE032-6771-4059-B8BE-B007DBD5D0D7}" type="pres">
      <dgm:prSet presAssocID="{B47596D7-47F5-415E-A195-D9184E910599}" presName="node" presStyleLbl="node1" presStyleIdx="0" presStyleCnt="2">
        <dgm:presLayoutVars>
          <dgm:bulletEnabled val="1"/>
        </dgm:presLayoutVars>
      </dgm:prSet>
      <dgm:spPr/>
      <dgm:t>
        <a:bodyPr/>
        <a:lstStyle/>
        <a:p>
          <a:endParaRPr lang="pl-PL"/>
        </a:p>
      </dgm:t>
    </dgm:pt>
    <dgm:pt modelId="{E0CC13CD-1166-48CA-9475-95247A541B38}" type="pres">
      <dgm:prSet presAssocID="{A283E7E0-6215-4701-BDC6-D02CF3D4F4D9}" presName="sibTrans" presStyleCnt="0"/>
      <dgm:spPr/>
    </dgm:pt>
    <dgm:pt modelId="{B14A96CF-C710-47AA-9D2E-9472CAF5CECD}" type="pres">
      <dgm:prSet presAssocID="{2A4FDC95-8BE3-423F-835C-52CAEDAA434A}" presName="node" presStyleLbl="node1" presStyleIdx="1" presStyleCnt="2">
        <dgm:presLayoutVars>
          <dgm:bulletEnabled val="1"/>
        </dgm:presLayoutVars>
      </dgm:prSet>
      <dgm:spPr/>
      <dgm:t>
        <a:bodyPr/>
        <a:lstStyle/>
        <a:p>
          <a:endParaRPr lang="pl-PL"/>
        </a:p>
      </dgm:t>
    </dgm:pt>
  </dgm:ptLst>
  <dgm:cxnLst>
    <dgm:cxn modelId="{82E10C40-D607-4936-B910-5C857649346D}" srcId="{B47596D7-47F5-415E-A195-D9184E910599}" destId="{8BD778E7-E888-4C6E-ABEA-D2FC5F9EC3C5}" srcOrd="3" destOrd="0" parTransId="{62FE4299-EDF2-414C-935E-6F214118B6AE}" sibTransId="{A7DDAF85-1347-4B9C-8350-E690AB69404E}"/>
    <dgm:cxn modelId="{1FF71C21-C4D4-4E56-A676-D466B727D503}" srcId="{B47596D7-47F5-415E-A195-D9184E910599}" destId="{E7419D80-9992-4B31-8E3A-4A8880C3F9AC}" srcOrd="2" destOrd="0" parTransId="{50EDD251-BD80-4A5D-BE5E-07D8D5491CFE}" sibTransId="{A08BAB47-8A02-44F5-982E-BCDEFF7AE165}"/>
    <dgm:cxn modelId="{F61D01B5-1571-46CA-B907-FE5181FE37D0}" type="presOf" srcId="{E7419D80-9992-4B31-8E3A-4A8880C3F9AC}" destId="{15FEE032-6771-4059-B8BE-B007DBD5D0D7}" srcOrd="0" destOrd="3" presId="urn:microsoft.com/office/officeart/2005/8/layout/hList6"/>
    <dgm:cxn modelId="{93C0CA8E-C1C1-4D78-A6B1-66809293D465}" srcId="{2A4FDC95-8BE3-423F-835C-52CAEDAA434A}" destId="{B8FF4A7B-54CD-4DB4-97EF-B1FEE48C9324}" srcOrd="3" destOrd="0" parTransId="{9EEC19B0-A3F0-4C25-9FAE-3216BEE4143B}" sibTransId="{8DD61220-66AB-42FA-82ED-EA2471BD5E96}"/>
    <dgm:cxn modelId="{BB7A1F2D-A4A1-43C3-A327-96D1D64EAE4A}" srcId="{B47596D7-47F5-415E-A195-D9184E910599}" destId="{0A573B06-6D3A-43B7-805C-E362307EDB9E}" srcOrd="0" destOrd="0" parTransId="{FC97EB7E-DB4C-43C1-876D-B7481D9CB434}" sibTransId="{4AD560DC-A66E-486F-AE0E-2B1EF4A1EE32}"/>
    <dgm:cxn modelId="{1859C77B-F168-4109-9270-60A70C3C6B4A}" type="presOf" srcId="{6A27D522-3E9E-483C-AF24-0A4FFB7F6616}" destId="{B14A96CF-C710-47AA-9D2E-9472CAF5CECD}" srcOrd="0" destOrd="3" presId="urn:microsoft.com/office/officeart/2005/8/layout/hList6"/>
    <dgm:cxn modelId="{5FDDE9FD-4DF4-4E7C-94CD-D9E26A935074}" srcId="{0757B5DA-66BA-4A9C-B71E-C548426824B1}" destId="{B47596D7-47F5-415E-A195-D9184E910599}" srcOrd="0" destOrd="0" parTransId="{11CA73DE-11A6-414A-9CCE-2E4171979660}" sibTransId="{A283E7E0-6215-4701-BDC6-D02CF3D4F4D9}"/>
    <dgm:cxn modelId="{1706DFE6-3433-44A5-AAFB-C8D06B12E481}" type="presOf" srcId="{3931B41F-FB11-423A-A657-890DCE0EEF38}" destId="{15FEE032-6771-4059-B8BE-B007DBD5D0D7}" srcOrd="0" destOrd="2" presId="urn:microsoft.com/office/officeart/2005/8/layout/hList6"/>
    <dgm:cxn modelId="{D6011953-B327-40C3-81A2-F3FE9A6000B2}" srcId="{0757B5DA-66BA-4A9C-B71E-C548426824B1}" destId="{2A4FDC95-8BE3-423F-835C-52CAEDAA434A}" srcOrd="1" destOrd="0" parTransId="{A8ABAB4A-7623-4556-B66C-24595DC2FCC5}" sibTransId="{63D983A8-A9B3-40B0-A4F8-DC5FE542A374}"/>
    <dgm:cxn modelId="{D177263C-C5EE-4B68-ACE9-34D66157EDB9}" type="presOf" srcId="{B47596D7-47F5-415E-A195-D9184E910599}" destId="{15FEE032-6771-4059-B8BE-B007DBD5D0D7}" srcOrd="0" destOrd="0" presId="urn:microsoft.com/office/officeart/2005/8/layout/hList6"/>
    <dgm:cxn modelId="{134A0079-5306-4892-9738-DE5064081632}" type="presOf" srcId="{8BD778E7-E888-4C6E-ABEA-D2FC5F9EC3C5}" destId="{15FEE032-6771-4059-B8BE-B007DBD5D0D7}" srcOrd="0" destOrd="4" presId="urn:microsoft.com/office/officeart/2005/8/layout/hList6"/>
    <dgm:cxn modelId="{00A04F98-100C-4ADC-9A49-6CC2F9E6DA7F}" type="presOf" srcId="{2DC3D967-8F04-42B4-A5A2-4617D6055669}" destId="{B14A96CF-C710-47AA-9D2E-9472CAF5CECD}" srcOrd="0" destOrd="2" presId="urn:microsoft.com/office/officeart/2005/8/layout/hList6"/>
    <dgm:cxn modelId="{40962D71-49BA-42DD-9591-8FE0802A5C37}" srcId="{2A4FDC95-8BE3-423F-835C-52CAEDAA434A}" destId="{2DC3D967-8F04-42B4-A5A2-4617D6055669}" srcOrd="1" destOrd="0" parTransId="{250FB1FD-3886-4877-AC04-1D5E1339D434}" sibTransId="{6301C5D7-A259-4314-9742-A0290D18F10F}"/>
    <dgm:cxn modelId="{A40FDC3B-0CD0-456B-B13E-B2B19A9A320C}" srcId="{B47596D7-47F5-415E-A195-D9184E910599}" destId="{3931B41F-FB11-423A-A657-890DCE0EEF38}" srcOrd="1" destOrd="0" parTransId="{1DCECC81-9205-478C-936A-7BEC201AC92A}" sibTransId="{1B1CDB4B-29FD-415A-9231-8A88A5283F36}"/>
    <dgm:cxn modelId="{59557CF8-A2CF-487A-A444-49397B375EFC}" type="presOf" srcId="{B8FF4A7B-54CD-4DB4-97EF-B1FEE48C9324}" destId="{B14A96CF-C710-47AA-9D2E-9472CAF5CECD}" srcOrd="0" destOrd="4" presId="urn:microsoft.com/office/officeart/2005/8/layout/hList6"/>
    <dgm:cxn modelId="{734C27A0-F41B-4413-B12D-8FF8F25DDC68}" srcId="{2A4FDC95-8BE3-423F-835C-52CAEDAA434A}" destId="{6A27D522-3E9E-483C-AF24-0A4FFB7F6616}" srcOrd="2" destOrd="0" parTransId="{3D136372-6F81-4B19-91BB-EE3802317621}" sibTransId="{A7C59B57-B697-4F96-BF44-745B0C55EDE6}"/>
    <dgm:cxn modelId="{22F4536B-925E-4AFC-B01E-ADF99FDE189C}" type="presOf" srcId="{2A4FDC95-8BE3-423F-835C-52CAEDAA434A}" destId="{B14A96CF-C710-47AA-9D2E-9472CAF5CECD}" srcOrd="0" destOrd="0" presId="urn:microsoft.com/office/officeart/2005/8/layout/hList6"/>
    <dgm:cxn modelId="{51093FA2-7999-43BC-90B1-7AD1CAC6B87E}" type="presOf" srcId="{0A573B06-6D3A-43B7-805C-E362307EDB9E}" destId="{15FEE032-6771-4059-B8BE-B007DBD5D0D7}" srcOrd="0" destOrd="1" presId="urn:microsoft.com/office/officeart/2005/8/layout/hList6"/>
    <dgm:cxn modelId="{2B5954B0-A111-490B-96C1-0A8111F7DC85}" type="presOf" srcId="{9B770FFE-DE2E-4CC9-99BA-8F9300523429}" destId="{B14A96CF-C710-47AA-9D2E-9472CAF5CECD}" srcOrd="0" destOrd="1" presId="urn:microsoft.com/office/officeart/2005/8/layout/hList6"/>
    <dgm:cxn modelId="{DAE0DEAB-57BE-44A3-BAAE-7365742DA0FA}" type="presOf" srcId="{0757B5DA-66BA-4A9C-B71E-C548426824B1}" destId="{DDCC4C74-FB69-4A92-A552-ED37396018E8}" srcOrd="0" destOrd="0" presId="urn:microsoft.com/office/officeart/2005/8/layout/hList6"/>
    <dgm:cxn modelId="{6B9B4FC1-9986-404E-9403-DDF8DCFE9A78}" srcId="{2A4FDC95-8BE3-423F-835C-52CAEDAA434A}" destId="{9B770FFE-DE2E-4CC9-99BA-8F9300523429}" srcOrd="0" destOrd="0" parTransId="{C4450264-E242-46A9-A93B-B9317F6783EC}" sibTransId="{DDB65407-391D-4DD3-A171-5CAA6BCE5757}"/>
    <dgm:cxn modelId="{868C4088-A0D2-4D05-80EA-9B90A4B8654D}" type="presParOf" srcId="{DDCC4C74-FB69-4A92-A552-ED37396018E8}" destId="{15FEE032-6771-4059-B8BE-B007DBD5D0D7}" srcOrd="0" destOrd="0" presId="urn:microsoft.com/office/officeart/2005/8/layout/hList6"/>
    <dgm:cxn modelId="{B5918929-6643-4C69-AB1B-60F033A46D53}" type="presParOf" srcId="{DDCC4C74-FB69-4A92-A552-ED37396018E8}" destId="{E0CC13CD-1166-48CA-9475-95247A541B38}" srcOrd="1" destOrd="0" presId="urn:microsoft.com/office/officeart/2005/8/layout/hList6"/>
    <dgm:cxn modelId="{A8E45749-3DDF-4A9A-8175-F5D9D9E34380}" type="presParOf" srcId="{DDCC4C74-FB69-4A92-A552-ED37396018E8}" destId="{B14A96CF-C710-47AA-9D2E-9472CAF5CECD}"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pouczenie o art. 40a,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t>
        <a:bodyPr/>
        <a:lstStyle/>
        <a:p>
          <a:endParaRPr lang="pl-PL"/>
        </a:p>
      </dgm:t>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t>
        <a:bodyPr/>
        <a:lstStyle/>
        <a:p>
          <a:endParaRPr lang="pl-PL"/>
        </a:p>
      </dgm:t>
    </dgm:pt>
    <dgm:pt modelId="{30B0F11E-3F13-4FDB-8160-51CEEBE3F2E6}" type="pres">
      <dgm:prSet presAssocID="{E1AF9399-EB7B-4434-9FF6-3F06703C5495}" presName="FiveNodes_2" presStyleLbl="node1" presStyleIdx="1" presStyleCnt="5">
        <dgm:presLayoutVars>
          <dgm:bulletEnabled val="1"/>
        </dgm:presLayoutVars>
      </dgm:prSet>
      <dgm:spPr/>
      <dgm:t>
        <a:bodyPr/>
        <a:lstStyle/>
        <a:p>
          <a:endParaRPr lang="pl-PL"/>
        </a:p>
      </dgm:t>
    </dgm:pt>
    <dgm:pt modelId="{8DE7FA2D-CE7D-4517-8F44-A7BD14C80D1B}" type="pres">
      <dgm:prSet presAssocID="{E1AF9399-EB7B-4434-9FF6-3F06703C5495}" presName="FiveNodes_3" presStyleLbl="node1" presStyleIdx="2" presStyleCnt="5">
        <dgm:presLayoutVars>
          <dgm:bulletEnabled val="1"/>
        </dgm:presLayoutVars>
      </dgm:prSet>
      <dgm:spPr/>
      <dgm:t>
        <a:bodyPr/>
        <a:lstStyle/>
        <a:p>
          <a:endParaRPr lang="pl-PL"/>
        </a:p>
      </dgm:t>
    </dgm:pt>
    <dgm:pt modelId="{E0D08E88-0FFC-4730-A868-00CC9442FA4A}" type="pres">
      <dgm:prSet presAssocID="{E1AF9399-EB7B-4434-9FF6-3F06703C5495}" presName="FiveNodes_4" presStyleLbl="node1" presStyleIdx="3" presStyleCnt="5">
        <dgm:presLayoutVars>
          <dgm:bulletEnabled val="1"/>
        </dgm:presLayoutVars>
      </dgm:prSet>
      <dgm:spPr/>
      <dgm:t>
        <a:bodyPr/>
        <a:lstStyle/>
        <a:p>
          <a:endParaRPr lang="pl-PL"/>
        </a:p>
      </dgm:t>
    </dgm:pt>
    <dgm:pt modelId="{F98C6853-6572-47B3-A1A4-FC5002434207}" type="pres">
      <dgm:prSet presAssocID="{E1AF9399-EB7B-4434-9FF6-3F06703C5495}" presName="FiveNodes_5" presStyleLbl="node1" presStyleIdx="4" presStyleCnt="5">
        <dgm:presLayoutVars>
          <dgm:bulletEnabled val="1"/>
        </dgm:presLayoutVars>
      </dgm:prSet>
      <dgm:spPr/>
      <dgm:t>
        <a:bodyPr/>
        <a:lstStyle/>
        <a:p>
          <a:endParaRPr lang="pl-PL"/>
        </a:p>
      </dgm:t>
    </dgm:pt>
    <dgm:pt modelId="{42DA19EE-DA46-4C7B-BB38-EED88C2A9284}" type="pres">
      <dgm:prSet presAssocID="{E1AF9399-EB7B-4434-9FF6-3F06703C5495}" presName="FiveConn_1-2" presStyleLbl="fgAccFollowNode1" presStyleIdx="0" presStyleCnt="4">
        <dgm:presLayoutVars>
          <dgm:bulletEnabled val="1"/>
        </dgm:presLayoutVars>
      </dgm:prSet>
      <dgm:spPr/>
      <dgm:t>
        <a:bodyPr/>
        <a:lstStyle/>
        <a:p>
          <a:endParaRPr lang="pl-PL"/>
        </a:p>
      </dgm:t>
    </dgm:pt>
    <dgm:pt modelId="{6BF240FE-48C3-4D87-93A1-A9CFF8CA1CA8}" type="pres">
      <dgm:prSet presAssocID="{E1AF9399-EB7B-4434-9FF6-3F06703C5495}" presName="FiveConn_2-3" presStyleLbl="fgAccFollowNode1" presStyleIdx="1" presStyleCnt="4">
        <dgm:presLayoutVars>
          <dgm:bulletEnabled val="1"/>
        </dgm:presLayoutVars>
      </dgm:prSet>
      <dgm:spPr/>
      <dgm:t>
        <a:bodyPr/>
        <a:lstStyle/>
        <a:p>
          <a:endParaRPr lang="pl-PL"/>
        </a:p>
      </dgm:t>
    </dgm:pt>
    <dgm:pt modelId="{253A7C88-3F22-41CB-830F-783FEA20109F}" type="pres">
      <dgm:prSet presAssocID="{E1AF9399-EB7B-4434-9FF6-3F06703C5495}" presName="FiveConn_3-4" presStyleLbl="fgAccFollowNode1" presStyleIdx="2" presStyleCnt="4">
        <dgm:presLayoutVars>
          <dgm:bulletEnabled val="1"/>
        </dgm:presLayoutVars>
      </dgm:prSet>
      <dgm:spPr/>
      <dgm:t>
        <a:bodyPr/>
        <a:lstStyle/>
        <a:p>
          <a:endParaRPr lang="pl-PL"/>
        </a:p>
      </dgm:t>
    </dgm:pt>
    <dgm:pt modelId="{7B8C6225-4431-4349-91F3-617E6A96EC9F}" type="pres">
      <dgm:prSet presAssocID="{E1AF9399-EB7B-4434-9FF6-3F06703C5495}" presName="FiveConn_4-5" presStyleLbl="fgAccFollowNode1" presStyleIdx="3" presStyleCnt="4">
        <dgm:presLayoutVars>
          <dgm:bulletEnabled val="1"/>
        </dgm:presLayoutVars>
      </dgm:prSet>
      <dgm:spPr/>
      <dgm:t>
        <a:bodyPr/>
        <a:lstStyle/>
        <a:p>
          <a:endParaRPr lang="pl-PL"/>
        </a:p>
      </dgm:t>
    </dgm:pt>
    <dgm:pt modelId="{FB7DB876-B96E-4BB6-AA5C-A9687D19E17F}" type="pres">
      <dgm:prSet presAssocID="{E1AF9399-EB7B-4434-9FF6-3F06703C5495}" presName="FiveNodes_1_text" presStyleLbl="node1" presStyleIdx="4" presStyleCnt="5">
        <dgm:presLayoutVars>
          <dgm:bulletEnabled val="1"/>
        </dgm:presLayoutVars>
      </dgm:prSet>
      <dgm:spPr/>
      <dgm:t>
        <a:bodyPr/>
        <a:lstStyle/>
        <a:p>
          <a:endParaRPr lang="pl-PL"/>
        </a:p>
      </dgm:t>
    </dgm:pt>
    <dgm:pt modelId="{6590A27B-2E61-4D02-8BDC-3790A338366E}" type="pres">
      <dgm:prSet presAssocID="{E1AF9399-EB7B-4434-9FF6-3F06703C5495}" presName="FiveNodes_2_text" presStyleLbl="node1" presStyleIdx="4" presStyleCnt="5">
        <dgm:presLayoutVars>
          <dgm:bulletEnabled val="1"/>
        </dgm:presLayoutVars>
      </dgm:prSet>
      <dgm:spPr/>
      <dgm:t>
        <a:bodyPr/>
        <a:lstStyle/>
        <a:p>
          <a:endParaRPr lang="pl-PL"/>
        </a:p>
      </dgm:t>
    </dgm:pt>
    <dgm:pt modelId="{6D82C460-6F6F-48FB-8CCA-FB4A8F0B10B5}" type="pres">
      <dgm:prSet presAssocID="{E1AF9399-EB7B-4434-9FF6-3F06703C5495}" presName="FiveNodes_3_text" presStyleLbl="node1" presStyleIdx="4" presStyleCnt="5">
        <dgm:presLayoutVars>
          <dgm:bulletEnabled val="1"/>
        </dgm:presLayoutVars>
      </dgm:prSet>
      <dgm:spPr/>
      <dgm:t>
        <a:bodyPr/>
        <a:lstStyle/>
        <a:p>
          <a:endParaRPr lang="pl-PL"/>
        </a:p>
      </dgm:t>
    </dgm:pt>
    <dgm:pt modelId="{3983E338-78C5-4532-98C2-5336AFAC7F3A}" type="pres">
      <dgm:prSet presAssocID="{E1AF9399-EB7B-4434-9FF6-3F06703C5495}" presName="FiveNodes_4_text" presStyleLbl="node1" presStyleIdx="4" presStyleCnt="5">
        <dgm:presLayoutVars>
          <dgm:bulletEnabled val="1"/>
        </dgm:presLayoutVars>
      </dgm:prSet>
      <dgm:spPr/>
      <dgm:t>
        <a:bodyPr/>
        <a:lstStyle/>
        <a:p>
          <a:endParaRPr lang="pl-PL"/>
        </a:p>
      </dgm:t>
    </dgm:pt>
    <dgm:pt modelId="{5E60E359-DA4B-4C2F-975C-25A17A852765}" type="pres">
      <dgm:prSet presAssocID="{E1AF9399-EB7B-4434-9FF6-3F06703C5495}" presName="FiveNodes_5_text" presStyleLbl="node1" presStyleIdx="4" presStyleCnt="5">
        <dgm:presLayoutVars>
          <dgm:bulletEnabled val="1"/>
        </dgm:presLayoutVars>
      </dgm:prSet>
      <dgm:spPr/>
      <dgm:t>
        <a:bodyPr/>
        <a:lstStyle/>
        <a:p>
          <a:endParaRPr lang="pl-PL"/>
        </a:p>
      </dgm:t>
    </dgm:pt>
  </dgm:ptLst>
  <dgm:cxnLst>
    <dgm:cxn modelId="{9B9FCE93-1CEB-4FAD-8DA2-40167DA04EEF}" srcId="{E1AF9399-EB7B-4434-9FF6-3F06703C5495}" destId="{E9BD2B43-537C-4647-B02A-F19D61EA50D8}" srcOrd="0" destOrd="0" parTransId="{9ED50007-06EB-4AA9-B540-4C9BFDBF9320}" sibTransId="{D62E1001-8A10-42BD-AFE4-FC349098E255}"/>
    <dgm:cxn modelId="{32C8147A-06B2-417F-8EF5-BE56C966200A}" srcId="{E1AF9399-EB7B-4434-9FF6-3F06703C5495}" destId="{C1450AF7-AD62-4B16-9190-84F3484B8029}" srcOrd="4" destOrd="0" parTransId="{BDBF82BA-AB4D-428F-962F-44DEA58AC9C4}" sibTransId="{E626750A-F482-404E-9EC0-9BB915980BD8}"/>
    <dgm:cxn modelId="{40546828-8951-4C20-A738-F259E497F8AA}" type="presOf" srcId="{E1AF9399-EB7B-4434-9FF6-3F06703C5495}" destId="{B3613BB5-CB48-4CF8-BA27-52869F05BD9D}"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9DF11678-21D4-493F-BB06-809968C52A8E}" type="presOf" srcId="{773F69BC-9ABE-4F67-81E3-63F2B64D4963}" destId="{30B0F11E-3F13-4FDB-8160-51CEEBE3F2E6}" srcOrd="0" destOrd="0" presId="urn:microsoft.com/office/officeart/2005/8/layout/vProcess5"/>
    <dgm:cxn modelId="{7B6DED70-5C44-453C-B21A-970D5A918DB5}" type="presOf" srcId="{D3B6415F-0CA8-4CBD-9CD3-E4893C1C140A}" destId="{E0D08E88-0FFC-4730-A868-00CC9442FA4A}" srcOrd="0" destOrd="0" presId="urn:microsoft.com/office/officeart/2005/8/layout/vProcess5"/>
    <dgm:cxn modelId="{8AEA1C03-749D-417F-8441-DA28B7EE2534}" type="presOf" srcId="{773F69BC-9ABE-4F67-81E3-63F2B64D4963}" destId="{6590A27B-2E61-4D02-8BDC-3790A338366E}" srcOrd="1"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0C223CB0-784B-489E-990A-0F3C305B6251}" type="presOf" srcId="{FDEFABD9-B360-4B7D-A957-2DB93733CE8E}" destId="{6BF240FE-48C3-4D87-93A1-A9CFF8CA1CA8}" srcOrd="0" destOrd="0" presId="urn:microsoft.com/office/officeart/2005/8/layout/vProcess5"/>
    <dgm:cxn modelId="{D64015F2-B942-4E92-802E-AFA6C6588AD9}" type="presOf" srcId="{D8F3A5B6-56C4-4BF3-93DF-31E2AD6564AC}" destId="{8DE7FA2D-CE7D-4517-8F44-A7BD14C80D1B}" srcOrd="0" destOrd="0" presId="urn:microsoft.com/office/officeart/2005/8/layout/vProcess5"/>
    <dgm:cxn modelId="{F0E98E55-EF95-4D94-A8CE-F9BF308AD808}" type="presOf" srcId="{D3B6415F-0CA8-4CBD-9CD3-E4893C1C140A}" destId="{3983E338-78C5-4532-98C2-5336AFAC7F3A}" srcOrd="1" destOrd="0" presId="urn:microsoft.com/office/officeart/2005/8/layout/vProcess5"/>
    <dgm:cxn modelId="{6F591C3D-FB59-4896-A4E4-7828FDC441B6}" type="presOf" srcId="{E9BD2B43-537C-4647-B02A-F19D61EA50D8}" destId="{1ADD1442-26A9-4CA6-A764-D170BB5A8029}" srcOrd="0" destOrd="0" presId="urn:microsoft.com/office/officeart/2005/8/layout/vProcess5"/>
    <dgm:cxn modelId="{ECC5558F-AB1D-4BBA-8F6F-AA6E0B865F82}" type="presOf" srcId="{D62E1001-8A10-42BD-AFE4-FC349098E255}" destId="{42DA19EE-DA46-4C7B-BB38-EED88C2A9284}" srcOrd="0" destOrd="0" presId="urn:microsoft.com/office/officeart/2005/8/layout/vProcess5"/>
    <dgm:cxn modelId="{C1638B05-0284-4A6F-936B-306B6B531948}" type="presOf" srcId="{F7244EBE-A8AB-42D0-8643-E383D4BECD82}" destId="{253A7C88-3F22-41CB-830F-783FEA20109F}" srcOrd="0" destOrd="0" presId="urn:microsoft.com/office/officeart/2005/8/layout/vProcess5"/>
    <dgm:cxn modelId="{FB5C2A87-DA62-41C3-A9D0-B0C1C33BD87B}" type="presOf" srcId="{D8F3A5B6-56C4-4BF3-93DF-31E2AD6564AC}" destId="{6D82C460-6F6F-48FB-8CCA-FB4A8F0B10B5}" srcOrd="1" destOrd="0" presId="urn:microsoft.com/office/officeart/2005/8/layout/vProcess5"/>
    <dgm:cxn modelId="{A438CAD0-E6EF-4B27-A4AC-E65333AAB5AE}" type="presOf" srcId="{FC1AF47B-901D-47D2-8277-8011319D3C18}" destId="{7B8C6225-4431-4349-91F3-617E6A96EC9F}" srcOrd="0" destOrd="0" presId="urn:microsoft.com/office/officeart/2005/8/layout/vProcess5"/>
    <dgm:cxn modelId="{B643929F-9A5E-4920-9C0D-F505C36231D8}" type="presOf" srcId="{C1450AF7-AD62-4B16-9190-84F3484B8029}" destId="{5E60E359-DA4B-4C2F-975C-25A17A852765}" srcOrd="1"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3405301F-345C-4378-956D-C7A73EE5C940}" type="presOf" srcId="{C1450AF7-AD62-4B16-9190-84F3484B8029}" destId="{F98C6853-6572-47B3-A1A4-FC5002434207}" srcOrd="0" destOrd="0" presId="urn:microsoft.com/office/officeart/2005/8/layout/vProcess5"/>
    <dgm:cxn modelId="{335941D3-80F7-4DB5-8137-4C762A3BE6E9}" type="presOf" srcId="{E9BD2B43-537C-4647-B02A-F19D61EA50D8}" destId="{FB7DB876-B96E-4BB6-AA5C-A9687D19E17F}" srcOrd="1" destOrd="0" presId="urn:microsoft.com/office/officeart/2005/8/layout/vProcess5"/>
    <dgm:cxn modelId="{CC609141-FEB9-4C91-BAC7-4ED6B2D8AE95}" type="presParOf" srcId="{B3613BB5-CB48-4CF8-BA27-52869F05BD9D}" destId="{54B2340A-71E8-45E4-999C-E1DC220697B7}" srcOrd="0" destOrd="0" presId="urn:microsoft.com/office/officeart/2005/8/layout/vProcess5"/>
    <dgm:cxn modelId="{AFD8F052-A27F-4575-A800-EA1BDBB1346A}" type="presParOf" srcId="{B3613BB5-CB48-4CF8-BA27-52869F05BD9D}" destId="{1ADD1442-26A9-4CA6-A764-D170BB5A8029}" srcOrd="1" destOrd="0" presId="urn:microsoft.com/office/officeart/2005/8/layout/vProcess5"/>
    <dgm:cxn modelId="{F74100A8-BEC0-4130-8A41-3EFA61FFE248}" type="presParOf" srcId="{B3613BB5-CB48-4CF8-BA27-52869F05BD9D}" destId="{30B0F11E-3F13-4FDB-8160-51CEEBE3F2E6}" srcOrd="2" destOrd="0" presId="urn:microsoft.com/office/officeart/2005/8/layout/vProcess5"/>
    <dgm:cxn modelId="{88090649-0ACF-40D2-9B01-71A5B890AB35}" type="presParOf" srcId="{B3613BB5-CB48-4CF8-BA27-52869F05BD9D}" destId="{8DE7FA2D-CE7D-4517-8F44-A7BD14C80D1B}" srcOrd="3" destOrd="0" presId="urn:microsoft.com/office/officeart/2005/8/layout/vProcess5"/>
    <dgm:cxn modelId="{79391C23-C944-4FBC-AEF7-83282A2482E8}" type="presParOf" srcId="{B3613BB5-CB48-4CF8-BA27-52869F05BD9D}" destId="{E0D08E88-0FFC-4730-A868-00CC9442FA4A}" srcOrd="4" destOrd="0" presId="urn:microsoft.com/office/officeart/2005/8/layout/vProcess5"/>
    <dgm:cxn modelId="{1282EAA4-1EFD-43C7-8887-BAC4456BFDC4}" type="presParOf" srcId="{B3613BB5-CB48-4CF8-BA27-52869F05BD9D}" destId="{F98C6853-6572-47B3-A1A4-FC5002434207}" srcOrd="5" destOrd="0" presId="urn:microsoft.com/office/officeart/2005/8/layout/vProcess5"/>
    <dgm:cxn modelId="{F37EFFF1-11E4-43CD-82D6-C1307BC645FC}" type="presParOf" srcId="{B3613BB5-CB48-4CF8-BA27-52869F05BD9D}" destId="{42DA19EE-DA46-4C7B-BB38-EED88C2A9284}" srcOrd="6" destOrd="0" presId="urn:microsoft.com/office/officeart/2005/8/layout/vProcess5"/>
    <dgm:cxn modelId="{3B1DD854-E131-423E-A454-89AE4770E866}" type="presParOf" srcId="{B3613BB5-CB48-4CF8-BA27-52869F05BD9D}" destId="{6BF240FE-48C3-4D87-93A1-A9CFF8CA1CA8}" srcOrd="7" destOrd="0" presId="urn:microsoft.com/office/officeart/2005/8/layout/vProcess5"/>
    <dgm:cxn modelId="{7A20D7F3-CC48-4681-A1D3-3D73B6DE969D}" type="presParOf" srcId="{B3613BB5-CB48-4CF8-BA27-52869F05BD9D}" destId="{253A7C88-3F22-41CB-830F-783FEA20109F}" srcOrd="8" destOrd="0" presId="urn:microsoft.com/office/officeart/2005/8/layout/vProcess5"/>
    <dgm:cxn modelId="{B6E94AB3-4EF4-439C-A25F-2C8DF3D60AF3}" type="presParOf" srcId="{B3613BB5-CB48-4CF8-BA27-52869F05BD9D}" destId="{7B8C6225-4431-4349-91F3-617E6A96EC9F}" srcOrd="9" destOrd="0" presId="urn:microsoft.com/office/officeart/2005/8/layout/vProcess5"/>
    <dgm:cxn modelId="{9B388B5C-23DE-44A0-8F66-4CDFC42920B2}" type="presParOf" srcId="{B3613BB5-CB48-4CF8-BA27-52869F05BD9D}" destId="{FB7DB876-B96E-4BB6-AA5C-A9687D19E17F}" srcOrd="10" destOrd="0" presId="urn:microsoft.com/office/officeart/2005/8/layout/vProcess5"/>
    <dgm:cxn modelId="{B80C2E5C-2524-4536-997A-E2B67CA74DDF}" type="presParOf" srcId="{B3613BB5-CB48-4CF8-BA27-52869F05BD9D}" destId="{6590A27B-2E61-4D02-8BDC-3790A338366E}" srcOrd="11" destOrd="0" presId="urn:microsoft.com/office/officeart/2005/8/layout/vProcess5"/>
    <dgm:cxn modelId="{5A65F884-8AD0-46F6-9251-9B0FF1972395}" type="presParOf" srcId="{B3613BB5-CB48-4CF8-BA27-52869F05BD9D}" destId="{6D82C460-6F6F-48FB-8CCA-FB4A8F0B10B5}" srcOrd="12" destOrd="0" presId="urn:microsoft.com/office/officeart/2005/8/layout/vProcess5"/>
    <dgm:cxn modelId="{BC5C0617-8207-4E4E-962A-6293F93E127D}" type="presParOf" srcId="{B3613BB5-CB48-4CF8-BA27-52869F05BD9D}" destId="{3983E338-78C5-4532-98C2-5336AFAC7F3A}" srcOrd="13" destOrd="0" presId="urn:microsoft.com/office/officeart/2005/8/layout/vProcess5"/>
    <dgm:cxn modelId="{F4734396-C45E-4E47-8CB4-5CA68D448F49}"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1 k.p.k.)</a:t>
          </a:r>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oskarżyciela prywatnego i jego pełnomocnika  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13B76559-FBCE-409E-9089-9BBAB393838E}" type="pres">
      <dgm:prSet presAssocID="{446E4382-1968-4BAF-98A8-7255E3677600}" presName="Name0" presStyleCnt="0">
        <dgm:presLayoutVars>
          <dgm:dir/>
          <dgm:animLvl val="lvl"/>
          <dgm:resizeHandles val="exact"/>
        </dgm:presLayoutVars>
      </dgm:prSet>
      <dgm:spPr/>
      <dgm:t>
        <a:bodyPr/>
        <a:lstStyle/>
        <a:p>
          <a:endParaRPr lang="pl-PL"/>
        </a:p>
      </dgm:t>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t>
        <a:bodyPr/>
        <a:lstStyle/>
        <a:p>
          <a:endParaRPr lang="pl-PL"/>
        </a:p>
      </dgm:t>
    </dgm:pt>
    <dgm:pt modelId="{C76C5210-4F89-4587-9274-471E8AC541FE}" type="pres">
      <dgm:prSet presAssocID="{7C76A183-431C-4EDD-89F8-26718B609397}" presName="desTx" presStyleLbl="alignAccFollowNode1" presStyleIdx="0" presStyleCnt="4">
        <dgm:presLayoutVars>
          <dgm:bulletEnabled val="1"/>
        </dgm:presLayoutVars>
      </dgm:prSet>
      <dgm:spPr/>
      <dgm:t>
        <a:bodyPr/>
        <a:lstStyle/>
        <a:p>
          <a:endParaRPr lang="pl-PL"/>
        </a:p>
      </dgm:t>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t>
        <a:bodyPr/>
        <a:lstStyle/>
        <a:p>
          <a:endParaRPr lang="pl-PL"/>
        </a:p>
      </dgm:t>
    </dgm:pt>
    <dgm:pt modelId="{28840941-6ED7-4FAF-9D77-56E168BDDBF9}" type="pres">
      <dgm:prSet presAssocID="{131839AC-95B4-4B97-8B41-6B4E4EA05D59}" presName="desTx" presStyleLbl="alignAccFollowNode1" presStyleIdx="1" presStyleCnt="4">
        <dgm:presLayoutVars>
          <dgm:bulletEnabled val="1"/>
        </dgm:presLayoutVars>
      </dgm:prSet>
      <dgm:spPr/>
      <dgm:t>
        <a:bodyPr/>
        <a:lstStyle/>
        <a:p>
          <a:endParaRPr lang="pl-PL"/>
        </a:p>
      </dgm:t>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t>
        <a:bodyPr/>
        <a:lstStyle/>
        <a:p>
          <a:endParaRPr lang="pl-PL"/>
        </a:p>
      </dgm:t>
    </dgm:pt>
    <dgm:pt modelId="{92ED0485-465F-4F4C-9C4D-74AA7B1B0A73}" type="pres">
      <dgm:prSet presAssocID="{92B4BEE0-78FB-4044-8043-4AD9532677FA}" presName="desTx" presStyleLbl="alignAccFollowNode1" presStyleIdx="2" presStyleCnt="4">
        <dgm:presLayoutVars>
          <dgm:bulletEnabled val="1"/>
        </dgm:presLayoutVars>
      </dgm:prSet>
      <dgm:spPr/>
      <dgm:t>
        <a:bodyPr/>
        <a:lstStyle/>
        <a:p>
          <a:endParaRPr lang="pl-PL"/>
        </a:p>
      </dgm:t>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t>
        <a:bodyPr/>
        <a:lstStyle/>
        <a:p>
          <a:endParaRPr lang="pl-PL"/>
        </a:p>
      </dgm:t>
    </dgm:pt>
    <dgm:pt modelId="{62CE3D11-E60B-4CD4-A6A2-8256787F2A9B}" type="pres">
      <dgm:prSet presAssocID="{EF173FFB-2B37-496D-9E9B-2727E9A7D7F0}" presName="desTx" presStyleLbl="alignAccFollowNode1" presStyleIdx="3" presStyleCnt="4">
        <dgm:presLayoutVars>
          <dgm:bulletEnabled val="1"/>
        </dgm:presLayoutVars>
      </dgm:prSet>
      <dgm:spPr/>
      <dgm:t>
        <a:bodyPr/>
        <a:lstStyle/>
        <a:p>
          <a:endParaRPr lang="pl-PL"/>
        </a:p>
      </dgm:t>
    </dgm:pt>
  </dgm:ptLst>
  <dgm:cxnLst>
    <dgm:cxn modelId="{B94D542C-1593-47F9-B2EB-CC4EEF04D884}" srcId="{131839AC-95B4-4B97-8B41-6B4E4EA05D59}" destId="{C3B7B2FC-59F7-487B-8802-3F9EF33EB4B9}" srcOrd="1" destOrd="0" parTransId="{7AA9110D-366F-4129-8BA9-CB9995431154}" sibTransId="{806C7F8F-529E-4DBF-926F-125205DE2960}"/>
    <dgm:cxn modelId="{15A29440-EBC1-4664-8FCC-F2165866D396}" type="presOf" srcId="{FE02780C-8271-4AE1-AA59-0D8C0FFC1FF1}" destId="{62CE3D11-E60B-4CD4-A6A2-8256787F2A9B}" srcOrd="0" destOrd="2" presId="urn:microsoft.com/office/officeart/2005/8/layout/hList1"/>
    <dgm:cxn modelId="{290FA844-3A19-4808-814F-84D046BB0945}" type="presOf" srcId="{C8788E38-455C-4C85-B756-AB4E755E6AFA}" destId="{28840941-6ED7-4FAF-9D77-56E168BDDBF9}" srcOrd="0" destOrd="2" presId="urn:microsoft.com/office/officeart/2005/8/layout/hList1"/>
    <dgm:cxn modelId="{3754ACDA-926A-4411-AB7D-C8EA60CAC428}" type="presOf" srcId="{0107C7B8-E76B-48E7-8C8B-F97BF498F24B}" destId="{62CE3D11-E60B-4CD4-A6A2-8256787F2A9B}" srcOrd="0" destOrd="1" presId="urn:microsoft.com/office/officeart/2005/8/layout/hList1"/>
    <dgm:cxn modelId="{9016B80C-CF42-419B-A178-F873231C9B33}" srcId="{446E4382-1968-4BAF-98A8-7255E3677600}" destId="{EF173FFB-2B37-496D-9E9B-2727E9A7D7F0}" srcOrd="3" destOrd="0" parTransId="{45BFB02B-DF8D-412E-998D-0D8AD72BA555}" sibTransId="{26306185-0150-4CDF-A818-AD015EF220F3}"/>
    <dgm:cxn modelId="{DDBB12F9-DBC7-451F-AF2B-F72EA38ADF82}" type="presOf" srcId="{7C76A183-431C-4EDD-89F8-26718B609397}" destId="{397E3839-8584-4167-9F05-3CCE39644804}" srcOrd="0" destOrd="0" presId="urn:microsoft.com/office/officeart/2005/8/layout/hList1"/>
    <dgm:cxn modelId="{7DF65730-963F-49E3-B16D-7F87A80C543D}" srcId="{7C76A183-431C-4EDD-89F8-26718B609397}" destId="{2316DA29-FA95-4560-B3A0-DB04A65D38FE}" srcOrd="4" destOrd="0" parTransId="{9A276DAB-695F-4DF7-BFC8-3E89D2F4B578}" sibTransId="{36A859B3-282E-4818-8695-F94EA19698A2}"/>
    <dgm:cxn modelId="{DDF4F871-1199-42A8-8C01-8E7DDF476792}" type="presOf" srcId="{72770F97-FEC4-4D88-B852-DB476FDCBF2F}" destId="{C76C5210-4F89-4587-9274-471E8AC541FE}" srcOrd="0" destOrd="1" presId="urn:microsoft.com/office/officeart/2005/8/layout/hList1"/>
    <dgm:cxn modelId="{27F80580-B1ED-461A-AA3A-C483F54E4FCF}" type="presOf" srcId="{1146D4BC-C205-4AD2-8C76-007CB831C21D}" destId="{62CE3D11-E60B-4CD4-A6A2-8256787F2A9B}" srcOrd="0" destOrd="0" presId="urn:microsoft.com/office/officeart/2005/8/layout/hList1"/>
    <dgm:cxn modelId="{DB9B5A05-DB49-4443-8670-B284F1C4F39F}" type="presOf" srcId="{D2CAD185-1805-4913-B15B-43B752785697}" destId="{C76C5210-4F89-4587-9274-471E8AC541FE}" srcOrd="0" destOrd="2" presId="urn:microsoft.com/office/officeart/2005/8/layout/hList1"/>
    <dgm:cxn modelId="{661FA143-A833-4470-B59B-032CBA34CBFF}" type="presOf" srcId="{481FF425-2577-4E4E-9882-919FFDB55561}" destId="{92ED0485-465F-4F4C-9C4D-74AA7B1B0A73}" srcOrd="0" destOrd="1"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3302DD2A-6628-49A5-94EA-EE63AA16E886}" srcId="{446E4382-1968-4BAF-98A8-7255E3677600}" destId="{7C76A183-431C-4EDD-89F8-26718B609397}" srcOrd="0" destOrd="0" parTransId="{612FA1C5-818D-4750-83B7-66442C3C830C}" sibTransId="{D621B466-7B3D-4087-B9C0-2F62097D560C}"/>
    <dgm:cxn modelId="{B971ACC3-742B-45FD-89C7-F4DE15149BCF}" srcId="{7C76A183-431C-4EDD-89F8-26718B609397}" destId="{4B59FFEE-5A32-4578-A560-26F3B07D738A}" srcOrd="3" destOrd="0" parTransId="{168E384E-3C6A-458B-9B4E-ED3F24836C79}" sibTransId="{065C38B0-B559-42D6-A67C-B4E883989E70}"/>
    <dgm:cxn modelId="{85478FA4-9635-40AA-9108-EDD3C29067D3}" srcId="{7C76A183-431C-4EDD-89F8-26718B609397}" destId="{D2CAD185-1805-4913-B15B-43B752785697}" srcOrd="2" destOrd="0" parTransId="{5314471A-E02D-488D-B217-D20EEAD893E9}" sibTransId="{D5A5577F-EF80-450A-B04C-135AB009BE8B}"/>
    <dgm:cxn modelId="{B6EC9C2A-BC1D-4A8C-87D6-3A9F96B18384}" srcId="{7C76A183-431C-4EDD-89F8-26718B609397}" destId="{72770F97-FEC4-4D88-B852-DB476FDCBF2F}" srcOrd="1" destOrd="0" parTransId="{507EB46D-2E6F-40DF-9B71-04C750ACC081}" sibTransId="{8497EBFB-D146-4B13-B952-4ACD5D86F36A}"/>
    <dgm:cxn modelId="{F0AB6FFD-20E9-42AD-BA7A-3EAEABD22D86}" type="presOf" srcId="{4B59FFEE-5A32-4578-A560-26F3B07D738A}" destId="{C76C5210-4F89-4587-9274-471E8AC541FE}" srcOrd="0" destOrd="3" presId="urn:microsoft.com/office/officeart/2005/8/layout/hList1"/>
    <dgm:cxn modelId="{D8BDBA7B-DF3C-4E85-ABB6-64AFCAF2ACD8}" srcId="{92B4BEE0-78FB-4044-8043-4AD9532677FA}" destId="{5E563459-9E1E-48BF-8B54-65A3F85D47D1}" srcOrd="0" destOrd="0" parTransId="{96BF1DCB-16D8-4B0B-ACFC-6F6F0ADD30C0}" sibTransId="{378E501C-AA95-4875-8AC9-2B95512F5F95}"/>
    <dgm:cxn modelId="{3E05FC5C-1E75-444A-B9A6-10F8B978E038}" type="presOf" srcId="{C3B7B2FC-59F7-487B-8802-3F9EF33EB4B9}" destId="{28840941-6ED7-4FAF-9D77-56E168BDDBF9}" srcOrd="0" destOrd="1" presId="urn:microsoft.com/office/officeart/2005/8/layout/hList1"/>
    <dgm:cxn modelId="{DDEDF353-E110-48FE-AC80-122538F48F1F}" type="presOf" srcId="{92B4BEE0-78FB-4044-8043-4AD9532677FA}" destId="{DBC9E3CE-BB02-47BE-9D53-E395B6A0633F}" srcOrd="0" destOrd="0" presId="urn:microsoft.com/office/officeart/2005/8/layout/hList1"/>
    <dgm:cxn modelId="{F02556C6-42D0-4DF7-8840-4AEA7B70B54D}" srcId="{EF173FFB-2B37-496D-9E9B-2727E9A7D7F0}" destId="{0107C7B8-E76B-48E7-8C8B-F97BF498F24B}" srcOrd="1" destOrd="0" parTransId="{4BEC25E5-7AE6-42DC-B772-18C7CFA32A2A}" sibTransId="{7AC49BF0-2FA3-4A85-AD22-7C7E4170473E}"/>
    <dgm:cxn modelId="{4FCE9269-1A0E-41B4-9647-840B2F347878}" srcId="{7C76A183-431C-4EDD-89F8-26718B609397}" destId="{B3933766-0AF9-46B2-8D3D-CAD793DA7BB2}" srcOrd="0" destOrd="0" parTransId="{8B1BACA5-D5C1-4684-91A8-755636D6D40E}" sibTransId="{496E13A9-C586-4D94-8BAE-8B588EB8B9CC}"/>
    <dgm:cxn modelId="{CE69F7EA-0BF2-433F-A3D6-A2D6F765F215}" type="presOf" srcId="{131839AC-95B4-4B97-8B41-6B4E4EA05D59}" destId="{C66DF569-1B25-4BC2-8FCD-2A1C6E965A70}" srcOrd="0" destOrd="0" presId="urn:microsoft.com/office/officeart/2005/8/layout/hList1"/>
    <dgm:cxn modelId="{F38B5C3F-E9D5-4586-9068-2D942487B5ED}" type="presOf" srcId="{446E4382-1968-4BAF-98A8-7255E3677600}" destId="{13B76559-FBCE-409E-9089-9BBAB393838E}" srcOrd="0" destOrd="0" presId="urn:microsoft.com/office/officeart/2005/8/layout/hList1"/>
    <dgm:cxn modelId="{86756F1B-68D5-4219-96E1-283CC1001B4F}" type="presOf" srcId="{523F8ABF-EE84-4C39-BFB6-9A7297B11741}" destId="{28840941-6ED7-4FAF-9D77-56E168BDDBF9}" srcOrd="0" destOrd="0" presId="urn:microsoft.com/office/officeart/2005/8/layout/hList1"/>
    <dgm:cxn modelId="{5F5D3A4C-D683-4F28-89D9-48CA72A4A01C}" srcId="{131839AC-95B4-4B97-8B41-6B4E4EA05D59}" destId="{523F8ABF-EE84-4C39-BFB6-9A7297B11741}" srcOrd="0" destOrd="0" parTransId="{E0B397AB-E266-49AB-99CF-7B78D60F2095}" sibTransId="{ABC94A3E-93EC-45AC-8351-D92F0E67F305}"/>
    <dgm:cxn modelId="{8FA75413-58CF-413A-AF52-50EBBD1F69F8}" srcId="{92B4BEE0-78FB-4044-8043-4AD9532677FA}" destId="{481FF425-2577-4E4E-9882-919FFDB55561}" srcOrd="1" destOrd="0" parTransId="{C9921FCB-99B6-4E3B-A478-AD6E9629250B}" sibTransId="{99FFEE8C-7D40-4A2B-8AD8-72C7CB8D935D}"/>
    <dgm:cxn modelId="{CA1DC90F-203C-4727-B29C-1640299C1DD0}" srcId="{131839AC-95B4-4B97-8B41-6B4E4EA05D59}" destId="{C8788E38-455C-4C85-B756-AB4E755E6AFA}" srcOrd="2" destOrd="0" parTransId="{52CFE6B6-845F-4669-8D75-040D37350E4B}" sibTransId="{3697930D-2547-471C-A17F-AC140C394F5D}"/>
    <dgm:cxn modelId="{DB3D15FA-C10C-4AC2-808B-DFDB673000EE}" srcId="{446E4382-1968-4BAF-98A8-7255E3677600}" destId="{92B4BEE0-78FB-4044-8043-4AD9532677FA}" srcOrd="2" destOrd="0" parTransId="{C5DB7EFB-1DD6-4F00-932A-506290F42104}" sibTransId="{16D1E845-E2BF-47DB-AD75-BA38D2849427}"/>
    <dgm:cxn modelId="{E4BCBF88-A040-4BBD-BA95-73FE3BAF313C}" srcId="{EF173FFB-2B37-496D-9E9B-2727E9A7D7F0}" destId="{FE02780C-8271-4AE1-AA59-0D8C0FFC1FF1}" srcOrd="2" destOrd="0" parTransId="{F9F5C451-65F9-48F2-A42E-DF0667921141}" sibTransId="{79E61313-8998-4A3C-BBD6-C60198D08413}"/>
    <dgm:cxn modelId="{D47E2CEA-B75E-426F-9774-241E8DB80A22}" srcId="{446E4382-1968-4BAF-98A8-7255E3677600}" destId="{131839AC-95B4-4B97-8B41-6B4E4EA05D59}" srcOrd="1" destOrd="0" parTransId="{7DBF4032-57FF-44DA-ACE5-E414F2193095}" sibTransId="{D89B0257-9BB7-4948-A0E5-E34A11DC1B72}"/>
    <dgm:cxn modelId="{EFC3F8B2-C170-470C-93B2-326EFF7DFC84}" type="presOf" srcId="{5E563459-9E1E-48BF-8B54-65A3F85D47D1}" destId="{92ED0485-465F-4F4C-9C4D-74AA7B1B0A73}" srcOrd="0" destOrd="0" presId="urn:microsoft.com/office/officeart/2005/8/layout/hList1"/>
    <dgm:cxn modelId="{D1A22A51-2D00-4364-A9D5-AFB6B9EB20F8}" type="presOf" srcId="{EF173FFB-2B37-496D-9E9B-2727E9A7D7F0}" destId="{48567D14-7A04-438D-9A51-198B0FE827A8}" srcOrd="0" destOrd="0" presId="urn:microsoft.com/office/officeart/2005/8/layout/hList1"/>
    <dgm:cxn modelId="{5FB0D120-D026-4D39-A9A5-C5E5547AE096}" type="presOf" srcId="{B3933766-0AF9-46B2-8D3D-CAD793DA7BB2}" destId="{C76C5210-4F89-4587-9274-471E8AC541FE}" srcOrd="0" destOrd="0" presId="urn:microsoft.com/office/officeart/2005/8/layout/hList1"/>
    <dgm:cxn modelId="{40BAF4C1-3B86-4DAC-881E-9F6BB269475B}" type="presOf" srcId="{2316DA29-FA95-4560-B3A0-DB04A65D38FE}" destId="{C76C5210-4F89-4587-9274-471E8AC541FE}" srcOrd="0" destOrd="4" presId="urn:microsoft.com/office/officeart/2005/8/layout/hList1"/>
    <dgm:cxn modelId="{1E83F858-8FB2-4702-9EE9-23646BF01439}" type="presParOf" srcId="{13B76559-FBCE-409E-9089-9BBAB393838E}" destId="{54784D99-0AD6-490C-A60C-1B897386FBA5}" srcOrd="0" destOrd="0" presId="urn:microsoft.com/office/officeart/2005/8/layout/hList1"/>
    <dgm:cxn modelId="{721EC705-F7A2-467E-8C2D-8688A7B69F91}" type="presParOf" srcId="{54784D99-0AD6-490C-A60C-1B897386FBA5}" destId="{397E3839-8584-4167-9F05-3CCE39644804}" srcOrd="0" destOrd="0" presId="urn:microsoft.com/office/officeart/2005/8/layout/hList1"/>
    <dgm:cxn modelId="{92DEA445-16A1-4705-A5F8-A834A21A710D}" type="presParOf" srcId="{54784D99-0AD6-490C-A60C-1B897386FBA5}" destId="{C76C5210-4F89-4587-9274-471E8AC541FE}" srcOrd="1" destOrd="0" presId="urn:microsoft.com/office/officeart/2005/8/layout/hList1"/>
    <dgm:cxn modelId="{A9EB284D-E665-4234-848D-980CB9145BD7}" type="presParOf" srcId="{13B76559-FBCE-409E-9089-9BBAB393838E}" destId="{C980947E-8008-455A-B47B-388D3CA67443}" srcOrd="1" destOrd="0" presId="urn:microsoft.com/office/officeart/2005/8/layout/hList1"/>
    <dgm:cxn modelId="{7A761375-66D2-4E03-87F6-2D3B88A84841}" type="presParOf" srcId="{13B76559-FBCE-409E-9089-9BBAB393838E}" destId="{D66965C4-7075-42C8-B542-7BD21FE88C17}" srcOrd="2" destOrd="0" presId="urn:microsoft.com/office/officeart/2005/8/layout/hList1"/>
    <dgm:cxn modelId="{DD615BC1-72B1-4206-B56A-2A25286C59ED}" type="presParOf" srcId="{D66965C4-7075-42C8-B542-7BD21FE88C17}" destId="{C66DF569-1B25-4BC2-8FCD-2A1C6E965A70}" srcOrd="0" destOrd="0" presId="urn:microsoft.com/office/officeart/2005/8/layout/hList1"/>
    <dgm:cxn modelId="{600C6CEA-5985-4D35-9D35-25ED86A084E3}" type="presParOf" srcId="{D66965C4-7075-42C8-B542-7BD21FE88C17}" destId="{28840941-6ED7-4FAF-9D77-56E168BDDBF9}" srcOrd="1" destOrd="0" presId="urn:microsoft.com/office/officeart/2005/8/layout/hList1"/>
    <dgm:cxn modelId="{FC547954-C377-4320-A137-78B9395ED082}" type="presParOf" srcId="{13B76559-FBCE-409E-9089-9BBAB393838E}" destId="{B9E3F38F-74BB-4234-8BB1-A2F05FFC8BE8}" srcOrd="3" destOrd="0" presId="urn:microsoft.com/office/officeart/2005/8/layout/hList1"/>
    <dgm:cxn modelId="{A80B463B-4BB1-44B3-A22B-E03374B02686}" type="presParOf" srcId="{13B76559-FBCE-409E-9089-9BBAB393838E}" destId="{2F720D36-F512-4DCF-91AA-F7E75833A7A6}" srcOrd="4" destOrd="0" presId="urn:microsoft.com/office/officeart/2005/8/layout/hList1"/>
    <dgm:cxn modelId="{09F09843-9FF7-4E18-9609-34E3030319E3}" type="presParOf" srcId="{2F720D36-F512-4DCF-91AA-F7E75833A7A6}" destId="{DBC9E3CE-BB02-47BE-9D53-E395B6A0633F}" srcOrd="0" destOrd="0" presId="urn:microsoft.com/office/officeart/2005/8/layout/hList1"/>
    <dgm:cxn modelId="{AD519F16-4421-4629-AFB5-6FC2A12F63FB}" type="presParOf" srcId="{2F720D36-F512-4DCF-91AA-F7E75833A7A6}" destId="{92ED0485-465F-4F4C-9C4D-74AA7B1B0A73}" srcOrd="1" destOrd="0" presId="urn:microsoft.com/office/officeart/2005/8/layout/hList1"/>
    <dgm:cxn modelId="{FC02CEBD-DE81-4A44-9CAE-7355098DC29F}" type="presParOf" srcId="{13B76559-FBCE-409E-9089-9BBAB393838E}" destId="{7C7F6DD5-4D7B-48B0-866E-754500A77BBD}" srcOrd="5" destOrd="0" presId="urn:microsoft.com/office/officeart/2005/8/layout/hList1"/>
    <dgm:cxn modelId="{E5541DEF-F88F-492A-820B-77B2277019FE}" type="presParOf" srcId="{13B76559-FBCE-409E-9089-9BBAB393838E}" destId="{F34A6201-1C47-43D2-A15B-C7B7A8A357E3}" srcOrd="6" destOrd="0" presId="urn:microsoft.com/office/officeart/2005/8/layout/hList1"/>
    <dgm:cxn modelId="{D1A21AFF-1172-4133-8791-90D745F2DB54}" type="presParOf" srcId="{F34A6201-1C47-43D2-A15B-C7B7A8A357E3}" destId="{48567D14-7A04-438D-9A51-198B0FE827A8}" srcOrd="0" destOrd="0" presId="urn:microsoft.com/office/officeart/2005/8/layout/hList1"/>
    <dgm:cxn modelId="{5A2CDB4E-F94D-4A0F-B878-03D28831E03D}"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8D0790-E262-4B1D-9904-A9DF27361660}">
      <dsp:nvSpPr>
        <dsp:cNvPr id="0" name=""/>
        <dsp:cNvSpPr/>
      </dsp:nvSpPr>
      <dsp:spPr>
        <a:xfrm>
          <a:off x="7496" y="1359798"/>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l-PL" sz="1900" kern="1200" dirty="0">
              <a:solidFill>
                <a:schemeClr val="tx1"/>
              </a:solidFill>
            </a:rPr>
            <a:t>Umorzenie postępowania przez prokuratora</a:t>
          </a:r>
        </a:p>
      </dsp:txBody>
      <dsp:txXfrm>
        <a:off x="7496" y="1359798"/>
        <a:ext cx="2240670" cy="1344402"/>
      </dsp:txXfrm>
    </dsp:sp>
    <dsp:sp modelId="{81AAA0A1-925A-4641-8A76-EF59211A86B5}">
      <dsp:nvSpPr>
        <dsp:cNvPr id="0" name=""/>
        <dsp:cNvSpPr/>
      </dsp:nvSpPr>
      <dsp:spPr>
        <a:xfrm rot="27666">
          <a:off x="2463933" y="1766750"/>
          <a:ext cx="457456"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l-PL" sz="1600" kern="1200">
            <a:solidFill>
              <a:schemeClr val="tx1"/>
            </a:solidFill>
          </a:endParaRPr>
        </a:p>
      </dsp:txBody>
      <dsp:txXfrm rot="27666">
        <a:off x="2463933" y="1766750"/>
        <a:ext cx="457456" cy="555686"/>
      </dsp:txXfrm>
    </dsp:sp>
    <dsp:sp modelId="{38F4C205-968B-45AF-8BF0-742C51C1BF57}">
      <dsp:nvSpPr>
        <dsp:cNvPr id="0" name=""/>
        <dsp:cNvSpPr/>
      </dsp:nvSpPr>
      <dsp:spPr>
        <a:xfrm>
          <a:off x="3111264" y="1384777"/>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l-PL" sz="1900" kern="1200" dirty="0">
              <a:solidFill>
                <a:schemeClr val="tx1"/>
              </a:solidFill>
            </a:rPr>
            <a:t>Uprawomocnienie się postanowienia o umorzeniu</a:t>
          </a:r>
        </a:p>
      </dsp:txBody>
      <dsp:txXfrm>
        <a:off x="3111264" y="1384777"/>
        <a:ext cx="2240670" cy="1344402"/>
      </dsp:txXfrm>
    </dsp:sp>
    <dsp:sp modelId="{DD20F6B5-2345-47BA-9EC7-6CBEDC68BFA9}">
      <dsp:nvSpPr>
        <dsp:cNvPr id="0" name=""/>
        <dsp:cNvSpPr/>
      </dsp:nvSpPr>
      <dsp:spPr>
        <a:xfrm rot="21572913">
          <a:off x="5584286" y="1766536"/>
          <a:ext cx="492617" cy="555686"/>
        </a:xfrm>
        <a:prstGeom prst="rightArrow">
          <a:avLst>
            <a:gd name="adj1" fmla="val 60000"/>
            <a:gd name="adj2" fmla="val 5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pl-PL" sz="1600" kern="1200">
            <a:solidFill>
              <a:schemeClr val="tx1"/>
            </a:solidFill>
          </a:endParaRPr>
        </a:p>
      </dsp:txBody>
      <dsp:txXfrm rot="21572913">
        <a:off x="5584286" y="1766536"/>
        <a:ext cx="492617" cy="555686"/>
      </dsp:txXfrm>
    </dsp:sp>
    <dsp:sp modelId="{DF54D33B-1562-416D-A90C-914D9101B77B}">
      <dsp:nvSpPr>
        <dsp:cNvPr id="0" name=""/>
        <dsp:cNvSpPr/>
      </dsp:nvSpPr>
      <dsp:spPr>
        <a:xfrm>
          <a:off x="6281373" y="1359798"/>
          <a:ext cx="2240670" cy="1344402"/>
        </a:xfrm>
        <a:prstGeom prst="roundRect">
          <a:avLst>
            <a:gd name="adj" fmla="val 10000"/>
          </a:avLst>
        </a:prstGeom>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pl-PL" sz="1900" b="1" kern="1200" dirty="0">
              <a:solidFill>
                <a:schemeClr val="tx1"/>
              </a:solidFill>
            </a:rPr>
            <a:t>Skierowanie wniosku do sądu o orzeczenie przepadku</a:t>
          </a:r>
        </a:p>
      </dsp:txBody>
      <dsp:txXfrm>
        <a:off x="6281373" y="1359798"/>
        <a:ext cx="2240670" cy="134440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C04F6D-92B3-449C-AFE8-D316FDD490AB}">
      <dsp:nvSpPr>
        <dsp:cNvPr id="0" name=""/>
        <dsp:cNvSpPr/>
      </dsp:nvSpPr>
      <dsp:spPr>
        <a:xfrm>
          <a:off x="2857" y="73410"/>
          <a:ext cx="2786372" cy="689037"/>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pl-PL" sz="1900" kern="1200" dirty="0"/>
            <a:t>Postępowanie przejściowe </a:t>
          </a:r>
        </a:p>
      </dsp:txBody>
      <dsp:txXfrm>
        <a:off x="2857" y="73410"/>
        <a:ext cx="2786372" cy="689037"/>
      </dsp:txXfrm>
    </dsp:sp>
    <dsp:sp modelId="{764316CD-586D-4092-A47C-74DDF4E6E064}">
      <dsp:nvSpPr>
        <dsp:cNvPr id="0" name=""/>
        <dsp:cNvSpPr/>
      </dsp:nvSpPr>
      <dsp:spPr>
        <a:xfrm>
          <a:off x="2857" y="762447"/>
          <a:ext cx="2786372" cy="4276709"/>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2857" y="762447"/>
        <a:ext cx="2786372" cy="4276709"/>
      </dsp:txXfrm>
    </dsp:sp>
    <dsp:sp modelId="{42C62278-D51A-4949-82F4-1CDE8249C671}">
      <dsp:nvSpPr>
        <dsp:cNvPr id="0" name=""/>
        <dsp:cNvSpPr/>
      </dsp:nvSpPr>
      <dsp:spPr>
        <a:xfrm>
          <a:off x="3179321" y="73410"/>
          <a:ext cx="2786372" cy="689037"/>
        </a:xfrm>
        <a:prstGeom prst="rect">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pl-PL" sz="1900" kern="1200" dirty="0"/>
            <a:t>Rozprawa główna</a:t>
          </a:r>
        </a:p>
      </dsp:txBody>
      <dsp:txXfrm>
        <a:off x="3179321" y="73410"/>
        <a:ext cx="2786372" cy="689037"/>
      </dsp:txXfrm>
    </dsp:sp>
    <dsp:sp modelId="{A42D5019-A0BA-45A2-AE56-AED00C6162D6}">
      <dsp:nvSpPr>
        <dsp:cNvPr id="0" name=""/>
        <dsp:cNvSpPr/>
      </dsp:nvSpPr>
      <dsp:spPr>
        <a:xfrm>
          <a:off x="3179321" y="762447"/>
          <a:ext cx="2786372" cy="4276709"/>
        </a:xfrm>
        <a:prstGeom prst="rect">
          <a:avLst/>
        </a:prstGeom>
        <a:solidFill>
          <a:schemeClr val="accent5">
            <a:tint val="40000"/>
            <a:alpha val="90000"/>
            <a:hueOff val="-5370241"/>
            <a:satOff val="24126"/>
            <a:lumOff val="1658"/>
            <a:alphaOff val="0"/>
          </a:schemeClr>
        </a:solidFill>
        <a:ln w="9525" cap="flat" cmpd="sng" algn="ctr">
          <a:solidFill>
            <a:schemeClr val="accent5">
              <a:tint val="40000"/>
              <a:alpha val="90000"/>
              <a:hueOff val="-5370241"/>
              <a:satOff val="24126"/>
              <a:lumOff val="165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179321" y="762447"/>
        <a:ext cx="2786372" cy="4276709"/>
      </dsp:txXfrm>
    </dsp:sp>
    <dsp:sp modelId="{FC94AD77-62DF-4241-A0DE-07593B099D5F}">
      <dsp:nvSpPr>
        <dsp:cNvPr id="0" name=""/>
        <dsp:cNvSpPr/>
      </dsp:nvSpPr>
      <dsp:spPr>
        <a:xfrm>
          <a:off x="6355786" y="73410"/>
          <a:ext cx="2786372" cy="689037"/>
        </a:xfrm>
        <a:prstGeom prst="rect">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pl-PL" sz="1900" kern="1200" dirty="0"/>
            <a:t>Czynności końcowe</a:t>
          </a:r>
        </a:p>
      </dsp:txBody>
      <dsp:txXfrm>
        <a:off x="6355786" y="73410"/>
        <a:ext cx="2786372" cy="689037"/>
      </dsp:txXfrm>
    </dsp:sp>
    <dsp:sp modelId="{D25327E1-B989-4481-AF4F-5E0336FAADE0}">
      <dsp:nvSpPr>
        <dsp:cNvPr id="0" name=""/>
        <dsp:cNvSpPr/>
      </dsp:nvSpPr>
      <dsp:spPr>
        <a:xfrm>
          <a:off x="6355786" y="762447"/>
          <a:ext cx="2786372" cy="4276709"/>
        </a:xfrm>
        <a:prstGeom prst="rect">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10740482"/>
              <a:satOff val="48253"/>
              <a:lumOff val="331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6355786" y="762447"/>
        <a:ext cx="2786372" cy="427670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w="9525" cap="flat" cmpd="sng" algn="ctr">
          <a:solidFill>
            <a:schemeClr val="accent2">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066800" rtl="0">
            <a:lnSpc>
              <a:spcPct val="90000"/>
            </a:lnSpc>
            <a:spcBef>
              <a:spcPct val="0"/>
            </a:spcBef>
            <a:spcAft>
              <a:spcPct val="35000"/>
            </a:spcAft>
          </a:pPr>
          <a:r>
            <a:rPr lang="pl-PL" sz="2400" kern="1200" dirty="0"/>
            <a:t>Organy postępowania jurysdykcyjnego </a:t>
          </a:r>
        </a:p>
      </dsp:txBody>
      <dsp:txXfrm rot="16200000">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844550" rtl="0">
            <a:lnSpc>
              <a:spcPct val="90000"/>
            </a:lnSpc>
            <a:spcBef>
              <a:spcPct val="0"/>
            </a:spcBef>
            <a:spcAft>
              <a:spcPct val="35000"/>
            </a:spcAft>
          </a:pPr>
          <a:r>
            <a:rPr lang="pl-PL" sz="1900" kern="1200" dirty="0"/>
            <a:t>1. Sąd (skład orzekający)</a:t>
          </a:r>
        </a:p>
        <a:p>
          <a:pPr lvl="0" algn="just" defTabSz="844550" rtl="0">
            <a:lnSpc>
              <a:spcPct val="90000"/>
            </a:lnSpc>
            <a:spcBef>
              <a:spcPct val="0"/>
            </a:spcBef>
            <a:spcAft>
              <a:spcPct val="35000"/>
            </a:spcAft>
          </a:pPr>
          <a:r>
            <a:rPr lang="pl-PL" sz="1900" kern="1200" dirty="0"/>
            <a:t>2. Przewodniczący składu orzekającego </a:t>
          </a:r>
        </a:p>
        <a:p>
          <a:pPr lvl="0" algn="just" defTabSz="844550" rtl="0">
            <a:lnSpc>
              <a:spcPct val="90000"/>
            </a:lnSpc>
            <a:spcBef>
              <a:spcPct val="0"/>
            </a:spcBef>
            <a:spcAft>
              <a:spcPct val="35000"/>
            </a:spcAft>
          </a:pPr>
          <a:r>
            <a:rPr lang="pl-PL" sz="1900" kern="1200" dirty="0"/>
            <a:t>3. Prezes sądu (przewodniczący wydziału, upoważniony sędzia)</a:t>
          </a:r>
        </a:p>
        <a:p>
          <a:pPr lvl="0" algn="just" defTabSz="844550" rtl="0">
            <a:lnSpc>
              <a:spcPct val="90000"/>
            </a:lnSpc>
            <a:spcBef>
              <a:spcPct val="0"/>
            </a:spcBef>
            <a:spcAft>
              <a:spcPct val="35000"/>
            </a:spcAft>
          </a:pPr>
          <a:r>
            <a:rPr lang="pl-PL" sz="19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w="9525" cap="flat" cmpd="sng" algn="ctr">
          <a:solidFill>
            <a:schemeClr val="accent2">
              <a:hueOff val="2340759"/>
              <a:satOff val="-2919"/>
              <a:lumOff val="686"/>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066800" rtl="0">
            <a:lnSpc>
              <a:spcPct val="90000"/>
            </a:lnSpc>
            <a:spcBef>
              <a:spcPct val="0"/>
            </a:spcBef>
            <a:spcAft>
              <a:spcPct val="35000"/>
            </a:spcAft>
          </a:pPr>
          <a:r>
            <a:rPr lang="pl-PL" sz="2400" kern="1200"/>
            <a:t>Strony czynne postępowania jurysdykcyjnego </a:t>
          </a:r>
        </a:p>
      </dsp:txBody>
      <dsp:txXfrm rot="16200000">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just" defTabSz="844550" rtl="0">
            <a:lnSpc>
              <a:spcPct val="90000"/>
            </a:lnSpc>
            <a:spcBef>
              <a:spcPct val="0"/>
            </a:spcBef>
            <a:spcAft>
              <a:spcPct val="35000"/>
            </a:spcAft>
          </a:pPr>
          <a:r>
            <a:rPr lang="pl-PL" sz="1900" kern="1200"/>
            <a:t>Oskarżyciel publiczny </a:t>
          </a:r>
        </a:p>
        <a:p>
          <a:pPr lvl="0" algn="just" defTabSz="844550" rtl="0">
            <a:lnSpc>
              <a:spcPct val="90000"/>
            </a:lnSpc>
            <a:spcBef>
              <a:spcPct val="0"/>
            </a:spcBef>
            <a:spcAft>
              <a:spcPct val="35000"/>
            </a:spcAft>
          </a:pPr>
          <a:r>
            <a:rPr lang="pl-PL" sz="1900" kern="1200"/>
            <a:t>Oskarżyciel posiłkowy:</a:t>
          </a:r>
        </a:p>
        <a:p>
          <a:pPr marL="114300" lvl="1" indent="-114300" algn="just" defTabSz="666750" rtl="0">
            <a:lnSpc>
              <a:spcPct val="90000"/>
            </a:lnSpc>
            <a:spcBef>
              <a:spcPct val="0"/>
            </a:spcBef>
            <a:spcAft>
              <a:spcPct val="15000"/>
            </a:spcAft>
            <a:buChar char="••"/>
          </a:pPr>
          <a:r>
            <a:rPr lang="pl-PL" sz="1500" kern="1200" dirty="0"/>
            <a:t>Subsydiarny </a:t>
          </a:r>
          <a:r>
            <a:rPr lang="pl-PL" sz="1500" kern="1200" dirty="0">
              <a:sym typeface="Wingdings" panose="05000000000000000000" pitchFamily="2" charset="2"/>
            </a:rPr>
            <a:t></a:t>
          </a:r>
          <a:r>
            <a:rPr lang="pl-PL" sz="1500" kern="1200" dirty="0"/>
            <a:t> ten, który samodzielnie wniósł akt oskarżenia w sprawie </a:t>
          </a:r>
          <a:r>
            <a:rPr lang="pl-PL" sz="1500" u="sng" kern="1200" dirty="0"/>
            <a:t>z oskarżenia publicznego </a:t>
          </a:r>
          <a:r>
            <a:rPr lang="pl-PL" sz="1500" kern="1200" dirty="0"/>
            <a:t>i działa w postępowaniu</a:t>
          </a:r>
          <a:r>
            <a:rPr lang="pl-PL" sz="1500" u="sng" kern="1200" dirty="0"/>
            <a:t> zamiast </a:t>
          </a:r>
          <a:r>
            <a:rPr lang="pl-PL" sz="1500" kern="1200" dirty="0"/>
            <a:t>oskarżyciela publicznego</a:t>
          </a:r>
        </a:p>
        <a:p>
          <a:pPr marL="114300" lvl="1" indent="-114300" algn="just" defTabSz="666750" rtl="0">
            <a:lnSpc>
              <a:spcPct val="90000"/>
            </a:lnSpc>
            <a:spcBef>
              <a:spcPct val="0"/>
            </a:spcBef>
            <a:spcAft>
              <a:spcPct val="15000"/>
            </a:spcAft>
            <a:buChar char="••"/>
          </a:pPr>
          <a:r>
            <a:rPr lang="pl-PL" sz="1500" kern="1200"/>
            <a:t>Uboczny </a:t>
          </a:r>
          <a:r>
            <a:rPr lang="pl-PL" sz="1500" kern="1200">
              <a:sym typeface="Wingdings" panose="05000000000000000000" pitchFamily="2" charset="2"/>
            </a:rPr>
            <a:t></a:t>
          </a:r>
          <a:r>
            <a:rPr lang="pl-PL" sz="1500" kern="1200"/>
            <a:t> ten, który występuje w sprawie obok oskarżyciela publicznego lub obok oskarżyciela posiłkowego subsydiarnego</a:t>
          </a:r>
        </a:p>
        <a:p>
          <a:pPr lvl="0" algn="just" defTabSz="844550" rtl="0">
            <a:lnSpc>
              <a:spcPct val="90000"/>
            </a:lnSpc>
            <a:spcBef>
              <a:spcPct val="0"/>
            </a:spcBef>
            <a:spcAft>
              <a:spcPct val="35000"/>
            </a:spcAft>
          </a:pPr>
          <a:r>
            <a:rPr lang="pl-PL" sz="1900" kern="1200" dirty="0"/>
            <a:t>Oskarżyciel prywatny </a:t>
          </a:r>
          <a:r>
            <a:rPr lang="pl-PL" sz="1900" kern="1200" dirty="0">
              <a:sym typeface="Wingdings" panose="05000000000000000000" pitchFamily="2" charset="2"/>
            </a:rPr>
            <a:t></a:t>
          </a:r>
          <a:r>
            <a:rPr lang="pl-PL" sz="1900" kern="1200" dirty="0"/>
            <a:t> osoba, która wniosła </a:t>
          </a:r>
          <a:r>
            <a:rPr lang="pl-PL" sz="1900" u="sng" kern="1200" dirty="0"/>
            <a:t>prywatny akt oskarżenia</a:t>
          </a:r>
          <a:r>
            <a:rPr lang="pl-PL" sz="1900" kern="1200" dirty="0"/>
            <a:t> w sprawach ściganych z oskarżenia </a:t>
          </a:r>
          <a:r>
            <a:rPr lang="pl-PL" sz="1900" u="sng" kern="1200" dirty="0"/>
            <a:t>prywatnego </a:t>
          </a:r>
          <a:endParaRPr lang="pl-PL" sz="19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w="9525" cap="flat" cmpd="sng" algn="ctr">
          <a:solidFill>
            <a:schemeClr val="accent2">
              <a:hueOff val="4681519"/>
              <a:satOff val="-5839"/>
              <a:lumOff val="1373"/>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r" defTabSz="1066800" rtl="0">
            <a:lnSpc>
              <a:spcPct val="90000"/>
            </a:lnSpc>
            <a:spcBef>
              <a:spcPct val="0"/>
            </a:spcBef>
            <a:spcAft>
              <a:spcPct val="35000"/>
            </a:spcAft>
          </a:pPr>
          <a:r>
            <a:rPr lang="pl-PL" sz="2400" kern="1200" dirty="0"/>
            <a:t>Strona bierna </a:t>
          </a:r>
        </a:p>
      </dsp:txBody>
      <dsp:txXfrm rot="16200000">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l" defTabSz="844550" rtl="0">
            <a:lnSpc>
              <a:spcPct val="90000"/>
            </a:lnSpc>
            <a:spcBef>
              <a:spcPct val="0"/>
            </a:spcBef>
            <a:spcAft>
              <a:spcPct val="35000"/>
            </a:spcAft>
          </a:pPr>
          <a:r>
            <a:rPr lang="pl-PL" sz="1900" kern="1200" dirty="0"/>
            <a:t>Oskarżony</a:t>
          </a:r>
        </a:p>
      </dsp:txBody>
      <dsp:txXfrm>
        <a:off x="8657038" y="0"/>
        <a:ext cx="2470354" cy="494070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FEE032-6771-4059-B8BE-B007DBD5D0D7}">
      <dsp:nvSpPr>
        <dsp:cNvPr id="0" name=""/>
        <dsp:cNvSpPr/>
      </dsp:nvSpPr>
      <dsp:spPr>
        <a:xfrm rot="16200000">
          <a:off x="-904702" y="909296"/>
          <a:ext cx="6237351" cy="4418759"/>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3605" bIns="0" numCol="1" spcCol="1270" anchor="t" anchorCtr="0">
          <a:noAutofit/>
        </a:bodyPr>
        <a:lstStyle/>
        <a:p>
          <a:pPr lvl="0" algn="ctr" defTabSz="800100" rtl="0">
            <a:lnSpc>
              <a:spcPct val="90000"/>
            </a:lnSpc>
            <a:spcBef>
              <a:spcPct val="0"/>
            </a:spcBef>
            <a:spcAft>
              <a:spcPct val="35000"/>
            </a:spcAft>
          </a:pPr>
          <a:r>
            <a:rPr lang="pl-PL" sz="1800" b="1" u="sng" kern="1200" dirty="0"/>
            <a:t>Art. 339 § 3 pkt 1</a:t>
          </a:r>
        </a:p>
        <a:p>
          <a:pPr marL="114300" lvl="1" indent="-114300" algn="just" defTabSz="622300" rtl="0">
            <a:lnSpc>
              <a:spcPct val="90000"/>
            </a:lnSpc>
            <a:spcBef>
              <a:spcPct val="0"/>
            </a:spcBef>
            <a:spcAft>
              <a:spcPct val="15000"/>
            </a:spcAft>
            <a:buChar char="••"/>
          </a:pPr>
          <a:r>
            <a:rPr lang="pl-PL" sz="1400" kern="1200" dirty="0"/>
            <a:t>potrzeba umorzenia postępowania z uwagi na zaistnienie negatywnej przesłanki procesowej np. znikomej społecznej szkodliwości czynu czy przedawnienia</a:t>
          </a:r>
        </a:p>
        <a:p>
          <a:pPr marL="114300" lvl="1" indent="-114300" algn="just" defTabSz="622300" rtl="0">
            <a:lnSpc>
              <a:spcPct val="90000"/>
            </a:lnSpc>
            <a:spcBef>
              <a:spcPct val="0"/>
            </a:spcBef>
            <a:spcAft>
              <a:spcPct val="15000"/>
            </a:spcAft>
            <a:buChar char="••"/>
          </a:pPr>
          <a:r>
            <a:rPr lang="pl-PL" sz="1400" kern="1200"/>
            <a:t>Badanie dopuszczalności procesu</a:t>
          </a:r>
        </a:p>
        <a:p>
          <a:pPr marL="114300" lvl="1" indent="-114300" algn="just" defTabSz="622300" rtl="0">
            <a:lnSpc>
              <a:spcPct val="90000"/>
            </a:lnSpc>
            <a:spcBef>
              <a:spcPct val="0"/>
            </a:spcBef>
            <a:spcAft>
              <a:spcPct val="15000"/>
            </a:spcAft>
            <a:buChar char="••"/>
          </a:pPr>
          <a:r>
            <a:rPr lang="pl-PL" sz="1400" kern="1200" dirty="0"/>
            <a:t>Obowiązek wszystkich organów prowadzących postępowanie. W szczególności oskarżyciel publiczny powinien zadbać, czy nie występuje przeszkoda procesowa, która </a:t>
          </a:r>
          <a:r>
            <a:rPr lang="pl-PL" sz="1400" kern="1200" dirty="0" smtClean="0"/>
            <a:t>czyni </a:t>
          </a:r>
          <a:r>
            <a:rPr lang="pl-PL" sz="1400" kern="1200" dirty="0"/>
            <a:t>całe postępowanie niedopuszczalnym. Unormowanie art. 339 § 3 pkt. 1 akcentuje, że także prezes sądu i sąd mają obowiązek czuwać, aby w warunkach niedopuszczalności postępowania nie doszło do rozprawy głównej.  </a:t>
          </a:r>
        </a:p>
        <a:p>
          <a:pPr marL="114300" lvl="1" indent="-114300" algn="just" defTabSz="622300" rtl="0">
            <a:lnSpc>
              <a:spcPct val="90000"/>
            </a:lnSpc>
            <a:spcBef>
              <a:spcPct val="0"/>
            </a:spcBef>
            <a:spcAft>
              <a:spcPct val="15000"/>
            </a:spcAft>
            <a:buChar char="••"/>
          </a:pPr>
          <a:r>
            <a:rPr lang="pl-PL" sz="1400" kern="1200" dirty="0"/>
            <a:t>Por. postanowienie SN z dnia 28 października 2009 r., I KZP 21/09</a:t>
          </a:r>
        </a:p>
      </dsp:txBody>
      <dsp:txXfrm rot="16200000">
        <a:off x="-904702" y="909296"/>
        <a:ext cx="6237351" cy="4418759"/>
      </dsp:txXfrm>
    </dsp:sp>
    <dsp:sp modelId="{B14A96CF-C710-47AA-9D2E-9472CAF5CECD}">
      <dsp:nvSpPr>
        <dsp:cNvPr id="0" name=""/>
        <dsp:cNvSpPr/>
      </dsp:nvSpPr>
      <dsp:spPr>
        <a:xfrm rot="16200000">
          <a:off x="3845462" y="909296"/>
          <a:ext cx="6237351" cy="4418759"/>
        </a:xfrm>
        <a:prstGeom prst="flowChartManualOperati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3605" bIns="0" numCol="1" spcCol="1270" anchor="t" anchorCtr="0">
          <a:noAutofit/>
        </a:bodyPr>
        <a:lstStyle/>
        <a:p>
          <a:pPr lvl="0" algn="ctr" defTabSz="800100" rtl="0">
            <a:lnSpc>
              <a:spcPct val="90000"/>
            </a:lnSpc>
            <a:spcBef>
              <a:spcPct val="0"/>
            </a:spcBef>
            <a:spcAft>
              <a:spcPct val="35000"/>
            </a:spcAft>
          </a:pPr>
          <a:r>
            <a:rPr lang="pl-PL" sz="1800" b="1" u="sng" kern="1200" dirty="0"/>
            <a:t>Art. 339 § 3 pkt 2 </a:t>
          </a:r>
        </a:p>
        <a:p>
          <a:pPr marL="114300" lvl="1" indent="-114300" algn="just" defTabSz="622300" rtl="0">
            <a:lnSpc>
              <a:spcPct val="90000"/>
            </a:lnSpc>
            <a:spcBef>
              <a:spcPct val="0"/>
            </a:spcBef>
            <a:spcAft>
              <a:spcPct val="15000"/>
            </a:spcAft>
            <a:buChar char="••"/>
          </a:pPr>
          <a:r>
            <a:rPr lang="pl-PL" sz="1400" kern="1200" dirty="0"/>
            <a:t>Sądowa kontrola faktycznej zasadności oskarżenia – badanie przez sąd przed rozprawą dostateczności dowodów zebranych i przedstawionych przez oskarżyciela. Nieuzasadniony pod względem faktycznym akt oskarżenia nie powinien powodować przeprowadzenia rozprawy głównej. </a:t>
          </a:r>
        </a:p>
        <a:p>
          <a:pPr marL="114300" lvl="1" indent="-114300" algn="just" defTabSz="622300" rtl="0">
            <a:lnSpc>
              <a:spcPct val="90000"/>
            </a:lnSpc>
            <a:spcBef>
              <a:spcPct val="0"/>
            </a:spcBef>
            <a:spcAft>
              <a:spcPct val="15000"/>
            </a:spcAft>
            <a:buChar char="••"/>
          </a:pPr>
          <a:r>
            <a:rPr lang="pl-PL" sz="1400" kern="1200" dirty="0"/>
            <a:t>Ocena przed rozprawą wartości dowodowej materiału przedłożonego przez oskarżyciela . </a:t>
          </a:r>
        </a:p>
        <a:p>
          <a:pPr marL="114300" lvl="1" indent="-114300" algn="just" defTabSz="622300" rtl="0">
            <a:lnSpc>
              <a:spcPct val="90000"/>
            </a:lnSpc>
            <a:spcBef>
              <a:spcPct val="0"/>
            </a:spcBef>
            <a:spcAft>
              <a:spcPct val="15000"/>
            </a:spcAft>
            <a:buChar char="••"/>
          </a:pPr>
          <a:r>
            <a:rPr lang="pl-PL" sz="1400" kern="1200" dirty="0"/>
            <a:t>Dotyczy wszystkich spraw i wszystkich trybów postępowania. </a:t>
          </a:r>
        </a:p>
        <a:p>
          <a:pPr marL="114300" lvl="1" indent="-114300" algn="just" defTabSz="622300" rtl="0">
            <a:lnSpc>
              <a:spcPct val="90000"/>
            </a:lnSpc>
            <a:spcBef>
              <a:spcPct val="0"/>
            </a:spcBef>
            <a:spcAft>
              <a:spcPct val="15000"/>
            </a:spcAft>
            <a:buChar char="••"/>
          </a:pPr>
          <a:r>
            <a:rPr lang="pl-PL" sz="1400" kern="1200" dirty="0"/>
            <a:t>Tylko wtedy gdy brak jest „oczywisty” i niewątpliwy – żaden z dowodów zebranych w postępowaniu przygotowawczym nie wskazuje na prawdopodobieństwo popełnienia czynu lub nie uzasadnia popełnienia go przez oskarżonego</a:t>
          </a:r>
        </a:p>
      </dsp:txBody>
      <dsp:txXfrm rot="16200000">
        <a:off x="3845462" y="909296"/>
        <a:ext cx="6237351" cy="441875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DD1442-26A9-4CA6-A764-D170BB5A8029}">
      <dsp:nvSpPr>
        <dsp:cNvPr id="0" name=""/>
        <dsp:cNvSpPr/>
      </dsp:nvSpPr>
      <dsp:spPr>
        <a:xfrm>
          <a:off x="0" y="0"/>
          <a:ext cx="6902655" cy="1006063"/>
        </a:xfrm>
        <a:prstGeom prst="roundRect">
          <a:avLst>
            <a:gd name="adj" fmla="val 1000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a:t>Wywołanie sprawy – art. 381</a:t>
          </a:r>
        </a:p>
      </dsp:txBody>
      <dsp:txXfrm>
        <a:off x="0" y="0"/>
        <a:ext cx="5758258" cy="1006063"/>
      </dsp:txXfrm>
    </dsp:sp>
    <dsp:sp modelId="{30B0F11E-3F13-4FDB-8160-51CEEBE3F2E6}">
      <dsp:nvSpPr>
        <dsp:cNvPr id="0" name=""/>
        <dsp:cNvSpPr/>
      </dsp:nvSpPr>
      <dsp:spPr>
        <a:xfrm>
          <a:off x="515458" y="1145794"/>
          <a:ext cx="6902655" cy="1006063"/>
        </a:xfrm>
        <a:prstGeom prst="roundRect">
          <a:avLst>
            <a:gd name="adj" fmla="val 10000"/>
          </a:avLst>
        </a:prstGeom>
        <a:gradFill rotWithShape="0">
          <a:gsLst>
            <a:gs pos="0">
              <a:schemeClr val="accent5">
                <a:hueOff val="-2483469"/>
                <a:satOff val="9953"/>
                <a:lumOff val="2157"/>
                <a:alphaOff val="0"/>
                <a:tint val="50000"/>
                <a:satMod val="300000"/>
              </a:schemeClr>
            </a:gs>
            <a:gs pos="35000">
              <a:schemeClr val="accent5">
                <a:hueOff val="-2483469"/>
                <a:satOff val="9953"/>
                <a:lumOff val="2157"/>
                <a:alphaOff val="0"/>
                <a:tint val="37000"/>
                <a:satMod val="300000"/>
              </a:schemeClr>
            </a:gs>
            <a:gs pos="100000">
              <a:schemeClr val="accent5">
                <a:hueOff val="-2483469"/>
                <a:satOff val="9953"/>
                <a:lumOff val="215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a:t>Rozpoczęcie rozprawy (sprawdzenie obecności, prawidłowość doręczeń, pouczenie o art. 40a, inne decyzje)</a:t>
          </a:r>
        </a:p>
      </dsp:txBody>
      <dsp:txXfrm>
        <a:off x="515458" y="1145794"/>
        <a:ext cx="5733256" cy="1006063"/>
      </dsp:txXfrm>
    </dsp:sp>
    <dsp:sp modelId="{8DE7FA2D-CE7D-4517-8F44-A7BD14C80D1B}">
      <dsp:nvSpPr>
        <dsp:cNvPr id="0" name=""/>
        <dsp:cNvSpPr/>
      </dsp:nvSpPr>
      <dsp:spPr>
        <a:xfrm>
          <a:off x="1030916" y="2291588"/>
          <a:ext cx="6902655" cy="1006063"/>
        </a:xfrm>
        <a:prstGeom prst="roundRect">
          <a:avLst>
            <a:gd name="adj" fmla="val 10000"/>
          </a:avLst>
        </a:prstGeom>
        <a:gradFill rotWithShape="0">
          <a:gsLst>
            <a:gs pos="0">
              <a:schemeClr val="accent5">
                <a:hueOff val="-4966938"/>
                <a:satOff val="19906"/>
                <a:lumOff val="4314"/>
                <a:alphaOff val="0"/>
                <a:tint val="50000"/>
                <a:satMod val="300000"/>
              </a:schemeClr>
            </a:gs>
            <a:gs pos="35000">
              <a:schemeClr val="accent5">
                <a:hueOff val="-4966938"/>
                <a:satOff val="19906"/>
                <a:lumOff val="4314"/>
                <a:alphaOff val="0"/>
                <a:tint val="37000"/>
                <a:satMod val="300000"/>
              </a:schemeClr>
            </a:gs>
            <a:gs pos="100000">
              <a:schemeClr val="accent5">
                <a:hueOff val="-4966938"/>
                <a:satOff val="19906"/>
                <a:lumOff val="431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a:t>Przewód sądowy (od przytoczenia podstaw oskarżenia do zamknięcia przewodu sądowego)</a:t>
          </a:r>
        </a:p>
      </dsp:txBody>
      <dsp:txXfrm>
        <a:off x="1030916" y="2291588"/>
        <a:ext cx="5733256" cy="1006063"/>
      </dsp:txXfrm>
    </dsp:sp>
    <dsp:sp modelId="{E0D08E88-0FFC-4730-A868-00CC9442FA4A}">
      <dsp:nvSpPr>
        <dsp:cNvPr id="0" name=""/>
        <dsp:cNvSpPr/>
      </dsp:nvSpPr>
      <dsp:spPr>
        <a:xfrm>
          <a:off x="1546374" y="3437382"/>
          <a:ext cx="6902655" cy="1006063"/>
        </a:xfrm>
        <a:prstGeom prst="roundRect">
          <a:avLst>
            <a:gd name="adj" fmla="val 10000"/>
          </a:avLst>
        </a:prstGeom>
        <a:gradFill rotWithShape="0">
          <a:gsLst>
            <a:gs pos="0">
              <a:schemeClr val="accent5">
                <a:hueOff val="-7450407"/>
                <a:satOff val="29858"/>
                <a:lumOff val="6471"/>
                <a:alphaOff val="0"/>
                <a:tint val="50000"/>
                <a:satMod val="300000"/>
              </a:schemeClr>
            </a:gs>
            <a:gs pos="35000">
              <a:schemeClr val="accent5">
                <a:hueOff val="-7450407"/>
                <a:satOff val="29858"/>
                <a:lumOff val="6471"/>
                <a:alphaOff val="0"/>
                <a:tint val="37000"/>
                <a:satMod val="300000"/>
              </a:schemeClr>
            </a:gs>
            <a:gs pos="100000">
              <a:schemeClr val="accent5">
                <a:hueOff val="-7450407"/>
                <a:satOff val="29858"/>
                <a:lumOff val="647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a:t>Głosy stron </a:t>
          </a:r>
        </a:p>
      </dsp:txBody>
      <dsp:txXfrm>
        <a:off x="1546374" y="3437382"/>
        <a:ext cx="5733256" cy="1006063"/>
      </dsp:txXfrm>
    </dsp:sp>
    <dsp:sp modelId="{F98C6853-6572-47B3-A1A4-FC5002434207}">
      <dsp:nvSpPr>
        <dsp:cNvPr id="0" name=""/>
        <dsp:cNvSpPr/>
      </dsp:nvSpPr>
      <dsp:spPr>
        <a:xfrm>
          <a:off x="2061832" y="4583176"/>
          <a:ext cx="6902655" cy="1006063"/>
        </a:xfrm>
        <a:prstGeom prst="roundRect">
          <a:avLst>
            <a:gd name="adj" fmla="val 10000"/>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pl-PL" sz="1900" b="1" kern="1200" dirty="0"/>
            <a:t>Wyrokowanie </a:t>
          </a:r>
        </a:p>
      </dsp:txBody>
      <dsp:txXfrm>
        <a:off x="2061832" y="4583176"/>
        <a:ext cx="5733256" cy="1006063"/>
      </dsp:txXfrm>
    </dsp:sp>
    <dsp:sp modelId="{42DA19EE-DA46-4C7B-BB38-EED88C2A9284}">
      <dsp:nvSpPr>
        <dsp:cNvPr id="0" name=""/>
        <dsp:cNvSpPr/>
      </dsp:nvSpPr>
      <dsp:spPr>
        <a:xfrm>
          <a:off x="6248714" y="734985"/>
          <a:ext cx="653941" cy="653941"/>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pl-PL" sz="2900" kern="1200"/>
        </a:p>
      </dsp:txBody>
      <dsp:txXfrm>
        <a:off x="6248714" y="734985"/>
        <a:ext cx="653941" cy="653941"/>
      </dsp:txXfrm>
    </dsp:sp>
    <dsp:sp modelId="{6BF240FE-48C3-4D87-93A1-A9CFF8CA1CA8}">
      <dsp:nvSpPr>
        <dsp:cNvPr id="0" name=""/>
        <dsp:cNvSpPr/>
      </dsp:nvSpPr>
      <dsp:spPr>
        <a:xfrm>
          <a:off x="6764172" y="1880779"/>
          <a:ext cx="653941" cy="653941"/>
        </a:xfrm>
        <a:prstGeom prst="downArrow">
          <a:avLst>
            <a:gd name="adj1" fmla="val 55000"/>
            <a:gd name="adj2" fmla="val 45000"/>
          </a:avLst>
        </a:prstGeom>
        <a:solidFill>
          <a:schemeClr val="accent5">
            <a:tint val="40000"/>
            <a:alpha val="90000"/>
            <a:hueOff val="-3580161"/>
            <a:satOff val="16084"/>
            <a:lumOff val="1106"/>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pl-PL" sz="2900" kern="1200"/>
        </a:p>
      </dsp:txBody>
      <dsp:txXfrm>
        <a:off x="6764172" y="1880779"/>
        <a:ext cx="653941" cy="653941"/>
      </dsp:txXfrm>
    </dsp:sp>
    <dsp:sp modelId="{253A7C88-3F22-41CB-830F-783FEA20109F}">
      <dsp:nvSpPr>
        <dsp:cNvPr id="0" name=""/>
        <dsp:cNvSpPr/>
      </dsp:nvSpPr>
      <dsp:spPr>
        <a:xfrm>
          <a:off x="7279630" y="3009805"/>
          <a:ext cx="653941" cy="653941"/>
        </a:xfrm>
        <a:prstGeom prst="downArrow">
          <a:avLst>
            <a:gd name="adj1" fmla="val 55000"/>
            <a:gd name="adj2" fmla="val 45000"/>
          </a:avLst>
        </a:prstGeom>
        <a:solidFill>
          <a:schemeClr val="accent5">
            <a:tint val="40000"/>
            <a:alpha val="90000"/>
            <a:hueOff val="-7160321"/>
            <a:satOff val="32169"/>
            <a:lumOff val="2211"/>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pl-PL" sz="2900" kern="1200"/>
        </a:p>
      </dsp:txBody>
      <dsp:txXfrm>
        <a:off x="7279630" y="3009805"/>
        <a:ext cx="653941" cy="653941"/>
      </dsp:txXfrm>
    </dsp:sp>
    <dsp:sp modelId="{7B8C6225-4431-4349-91F3-617E6A96EC9F}">
      <dsp:nvSpPr>
        <dsp:cNvPr id="0" name=""/>
        <dsp:cNvSpPr/>
      </dsp:nvSpPr>
      <dsp:spPr>
        <a:xfrm>
          <a:off x="7795088" y="4166778"/>
          <a:ext cx="653941" cy="653941"/>
        </a:xfrm>
        <a:prstGeom prst="downArrow">
          <a:avLst>
            <a:gd name="adj1" fmla="val 55000"/>
            <a:gd name="adj2" fmla="val 45000"/>
          </a:avLst>
        </a:prstGeom>
        <a:solidFill>
          <a:schemeClr val="accent5">
            <a:tint val="40000"/>
            <a:alpha val="90000"/>
            <a:hueOff val="-10740482"/>
            <a:satOff val="48253"/>
            <a:lumOff val="3317"/>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pl-PL" sz="2900" kern="1200"/>
        </a:p>
      </dsp:txBody>
      <dsp:txXfrm>
        <a:off x="7795088" y="4166778"/>
        <a:ext cx="653941" cy="653941"/>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97E3839-8584-4167-9F05-3CCE39644804}">
      <dsp:nvSpPr>
        <dsp:cNvPr id="0" name=""/>
        <dsp:cNvSpPr/>
      </dsp:nvSpPr>
      <dsp:spPr>
        <a:xfrm>
          <a:off x="3370" y="379748"/>
          <a:ext cx="2026639" cy="751490"/>
        </a:xfrm>
        <a:prstGeom prst="rect">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pl-PL" sz="1500" kern="1200"/>
            <a:t>Oskarżony </a:t>
          </a:r>
        </a:p>
      </dsp:txBody>
      <dsp:txXfrm>
        <a:off x="3370" y="379748"/>
        <a:ext cx="2026639" cy="751490"/>
      </dsp:txXfrm>
    </dsp:sp>
    <dsp:sp modelId="{C76C5210-4F89-4587-9274-471E8AC541FE}">
      <dsp:nvSpPr>
        <dsp:cNvPr id="0" name=""/>
        <dsp:cNvSpPr/>
      </dsp:nvSpPr>
      <dsp:spPr>
        <a:xfrm>
          <a:off x="3370" y="1131238"/>
          <a:ext cx="2026639" cy="4364550"/>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pl-PL" sz="1500" kern="1200" dirty="0"/>
            <a:t>Zasada – prawo do uczestniczenia w rozprawie </a:t>
          </a:r>
        </a:p>
        <a:p>
          <a:pPr marL="114300" lvl="1" indent="-114300" algn="just" defTabSz="666750">
            <a:lnSpc>
              <a:spcPct val="90000"/>
            </a:lnSpc>
            <a:spcBef>
              <a:spcPct val="0"/>
            </a:spcBef>
            <a:spcAft>
              <a:spcPct val="15000"/>
            </a:spcAft>
            <a:buChar char="••"/>
          </a:pPr>
          <a:r>
            <a:rPr lang="pl-PL" sz="1500" kern="1200" dirty="0"/>
            <a:t>Wyjątek – obowiązkowa obecność podczas przedstawienia podstaw aktu oskarżenia i przesłuchania na pierwszej rozprawie głównej w sprawach o zbrodnie </a:t>
          </a:r>
        </a:p>
        <a:p>
          <a:pPr marL="114300" lvl="1" indent="-114300" algn="just" defTabSz="666750">
            <a:lnSpc>
              <a:spcPct val="90000"/>
            </a:lnSpc>
            <a:spcBef>
              <a:spcPct val="0"/>
            </a:spcBef>
            <a:spcAft>
              <a:spcPct val="15000"/>
            </a:spcAft>
            <a:buChar char="••"/>
          </a:pPr>
          <a:r>
            <a:rPr lang="pl-PL" sz="1500" kern="1200" dirty="0"/>
            <a:t>Przewodniczący może uznać obecność oskarżonego za obowiązkową </a:t>
          </a:r>
        </a:p>
        <a:p>
          <a:pPr marL="114300" lvl="1" indent="-114300" algn="just" defTabSz="666750">
            <a:lnSpc>
              <a:spcPct val="90000"/>
            </a:lnSpc>
            <a:spcBef>
              <a:spcPct val="0"/>
            </a:spcBef>
            <a:spcAft>
              <a:spcPct val="15000"/>
            </a:spcAft>
            <a:buChar char="••"/>
          </a:pPr>
          <a:r>
            <a:rPr lang="pl-PL" sz="1500" kern="1200" dirty="0"/>
            <a:t>Art. 375 – 377</a:t>
          </a:r>
        </a:p>
        <a:p>
          <a:pPr marL="114300" lvl="1" indent="-114300" algn="just" defTabSz="666750">
            <a:lnSpc>
              <a:spcPct val="90000"/>
            </a:lnSpc>
            <a:spcBef>
              <a:spcPct val="0"/>
            </a:spcBef>
            <a:spcAft>
              <a:spcPct val="15000"/>
            </a:spcAft>
            <a:buChar char="••"/>
          </a:pPr>
          <a:r>
            <a:rPr lang="pl-PL" sz="1500" kern="1200" dirty="0"/>
            <a:t>Art. 390</a:t>
          </a:r>
        </a:p>
      </dsp:txBody>
      <dsp:txXfrm>
        <a:off x="3370" y="1131238"/>
        <a:ext cx="2026639" cy="4364550"/>
      </dsp:txXfrm>
    </dsp:sp>
    <dsp:sp modelId="{C66DF569-1B25-4BC2-8FCD-2A1C6E965A70}">
      <dsp:nvSpPr>
        <dsp:cNvPr id="0" name=""/>
        <dsp:cNvSpPr/>
      </dsp:nvSpPr>
      <dsp:spPr>
        <a:xfrm>
          <a:off x="2313739" y="379748"/>
          <a:ext cx="2026639" cy="751490"/>
        </a:xfrm>
        <a:prstGeom prst="rect">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pl-PL" sz="1500" kern="1200"/>
            <a:t>Obrońca oskarżonego </a:t>
          </a:r>
        </a:p>
      </dsp:txBody>
      <dsp:txXfrm>
        <a:off x="2313739" y="379748"/>
        <a:ext cx="2026639" cy="751490"/>
      </dsp:txXfrm>
    </dsp:sp>
    <dsp:sp modelId="{28840941-6ED7-4FAF-9D77-56E168BDDBF9}">
      <dsp:nvSpPr>
        <dsp:cNvPr id="0" name=""/>
        <dsp:cNvSpPr/>
      </dsp:nvSpPr>
      <dsp:spPr>
        <a:xfrm>
          <a:off x="2313739" y="1131238"/>
          <a:ext cx="2026639" cy="4364550"/>
        </a:xfrm>
        <a:prstGeom prst="rect">
          <a:avLst/>
        </a:prstGeom>
        <a:solidFill>
          <a:schemeClr val="accent5">
            <a:tint val="40000"/>
            <a:alpha val="90000"/>
            <a:hueOff val="-3580161"/>
            <a:satOff val="16084"/>
            <a:lumOff val="1106"/>
            <a:alphaOff val="0"/>
          </a:schemeClr>
        </a:solidFill>
        <a:ln w="25400" cap="flat" cmpd="sng" algn="ctr">
          <a:solidFill>
            <a:schemeClr val="accent5">
              <a:tint val="40000"/>
              <a:alpha val="90000"/>
              <a:hueOff val="-3580161"/>
              <a:satOff val="16084"/>
              <a:lumOff val="110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pl-PL" sz="1500" kern="1200" dirty="0"/>
            <a:t>W przypadku obrony obligatoryjnej – obowiązkowa </a:t>
          </a:r>
        </a:p>
        <a:p>
          <a:pPr marL="114300" lvl="1" indent="-114300" algn="just" defTabSz="666750">
            <a:lnSpc>
              <a:spcPct val="90000"/>
            </a:lnSpc>
            <a:spcBef>
              <a:spcPct val="0"/>
            </a:spcBef>
            <a:spcAft>
              <a:spcPct val="15000"/>
            </a:spcAft>
            <a:buChar char="••"/>
          </a:pPr>
          <a:r>
            <a:rPr lang="pl-PL" sz="1500" kern="1200" dirty="0"/>
            <a:t>W pozostałych wypadkach – nieobowiązkowa</a:t>
          </a:r>
        </a:p>
        <a:p>
          <a:pPr marL="114300" lvl="1" indent="-114300" algn="just" defTabSz="666750">
            <a:lnSpc>
              <a:spcPct val="90000"/>
            </a:lnSpc>
            <a:spcBef>
              <a:spcPct val="0"/>
            </a:spcBef>
            <a:spcAft>
              <a:spcPct val="15000"/>
            </a:spcAft>
            <a:buChar char="••"/>
          </a:pPr>
          <a:r>
            <a:rPr lang="pl-PL" sz="1500" kern="1200" dirty="0"/>
            <a:t>Chyba że usprawiedliwił swoją nieobecność i wniósł o odroczenie rozprawy (art. 117 § 1 k.p.k.)</a:t>
          </a:r>
        </a:p>
      </dsp:txBody>
      <dsp:txXfrm>
        <a:off x="2313739" y="1131238"/>
        <a:ext cx="2026639" cy="4364550"/>
      </dsp:txXfrm>
    </dsp:sp>
    <dsp:sp modelId="{DBC9E3CE-BB02-47BE-9D53-E395B6A0633F}">
      <dsp:nvSpPr>
        <dsp:cNvPr id="0" name=""/>
        <dsp:cNvSpPr/>
      </dsp:nvSpPr>
      <dsp:spPr>
        <a:xfrm>
          <a:off x="4624108" y="379748"/>
          <a:ext cx="2026639" cy="751490"/>
        </a:xfrm>
        <a:prstGeom prst="rect">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pl-PL" sz="1500" kern="1200"/>
            <a:t>Oskarżyciel publiczny </a:t>
          </a:r>
        </a:p>
      </dsp:txBody>
      <dsp:txXfrm>
        <a:off x="4624108" y="379748"/>
        <a:ext cx="2026639" cy="751490"/>
      </dsp:txXfrm>
    </dsp:sp>
    <dsp:sp modelId="{92ED0485-465F-4F4C-9C4D-74AA7B1B0A73}">
      <dsp:nvSpPr>
        <dsp:cNvPr id="0" name=""/>
        <dsp:cNvSpPr/>
      </dsp:nvSpPr>
      <dsp:spPr>
        <a:xfrm>
          <a:off x="4624108" y="1131238"/>
          <a:ext cx="2026639" cy="4364550"/>
        </a:xfrm>
        <a:prstGeom prst="rect">
          <a:avLst/>
        </a:prstGeom>
        <a:solidFill>
          <a:schemeClr val="accent5">
            <a:tint val="40000"/>
            <a:alpha val="90000"/>
            <a:hueOff val="-7160321"/>
            <a:satOff val="32169"/>
            <a:lumOff val="2211"/>
            <a:alphaOff val="0"/>
          </a:schemeClr>
        </a:solidFill>
        <a:ln w="25400" cap="flat" cmpd="sng" algn="ctr">
          <a:solidFill>
            <a:schemeClr val="accent5">
              <a:tint val="40000"/>
              <a:alpha val="90000"/>
              <a:hueOff val="-7160321"/>
              <a:satOff val="32169"/>
              <a:lumOff val="221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pl-PL" sz="1500" kern="1200" dirty="0"/>
            <a:t>Obligatoryjna </a:t>
          </a:r>
        </a:p>
        <a:p>
          <a:pPr marL="114300" lvl="1" indent="-114300" algn="just" defTabSz="666750">
            <a:lnSpc>
              <a:spcPct val="90000"/>
            </a:lnSpc>
            <a:spcBef>
              <a:spcPct val="0"/>
            </a:spcBef>
            <a:spcAft>
              <a:spcPct val="15000"/>
            </a:spcAft>
            <a:buChar char="••"/>
          </a:pPr>
          <a:r>
            <a:rPr lang="pl-PL" sz="1500" kern="1200" dirty="0"/>
            <a:t>Wyjątek – jeżeli postępowanie przygotowawcze prowadzono w formie dochodzenia nieobecność oskarżyciela publicznego nie tamuje rozpoznania sprawy </a:t>
          </a:r>
        </a:p>
      </dsp:txBody>
      <dsp:txXfrm>
        <a:off x="4624108" y="1131238"/>
        <a:ext cx="2026639" cy="4364550"/>
      </dsp:txXfrm>
    </dsp:sp>
    <dsp:sp modelId="{48567D14-7A04-438D-9A51-198B0FE827A8}">
      <dsp:nvSpPr>
        <dsp:cNvPr id="0" name=""/>
        <dsp:cNvSpPr/>
      </dsp:nvSpPr>
      <dsp:spPr>
        <a:xfrm>
          <a:off x="6934477" y="379748"/>
          <a:ext cx="2026639" cy="751490"/>
        </a:xfrm>
        <a:prstGeom prst="rect">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60960" rIns="106680" bIns="60960" numCol="1" spcCol="1270" anchor="ctr" anchorCtr="0">
          <a:noAutofit/>
        </a:bodyPr>
        <a:lstStyle/>
        <a:p>
          <a:pPr lvl="0" algn="ctr" defTabSz="666750" rtl="0">
            <a:lnSpc>
              <a:spcPct val="90000"/>
            </a:lnSpc>
            <a:spcBef>
              <a:spcPct val="0"/>
            </a:spcBef>
            <a:spcAft>
              <a:spcPct val="35000"/>
            </a:spcAft>
          </a:pPr>
          <a:r>
            <a:rPr lang="pl-PL" sz="1500" kern="1200"/>
            <a:t>Oskarżyciel posiłkowy, prywatny i ich pełnomocnicy </a:t>
          </a:r>
        </a:p>
      </dsp:txBody>
      <dsp:txXfrm>
        <a:off x="6934477" y="379748"/>
        <a:ext cx="2026639" cy="751490"/>
      </dsp:txXfrm>
    </dsp:sp>
    <dsp:sp modelId="{62CE3D11-E60B-4CD4-A6A2-8256787F2A9B}">
      <dsp:nvSpPr>
        <dsp:cNvPr id="0" name=""/>
        <dsp:cNvSpPr/>
      </dsp:nvSpPr>
      <dsp:spPr>
        <a:xfrm>
          <a:off x="6934477" y="1131238"/>
          <a:ext cx="2026639" cy="4364550"/>
        </a:xfrm>
        <a:prstGeom prst="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just" defTabSz="666750">
            <a:lnSpc>
              <a:spcPct val="90000"/>
            </a:lnSpc>
            <a:spcBef>
              <a:spcPct val="0"/>
            </a:spcBef>
            <a:spcAft>
              <a:spcPct val="15000"/>
            </a:spcAft>
            <a:buChar char="••"/>
          </a:pPr>
          <a:r>
            <a:rPr lang="pl-PL" sz="1500" kern="1200" dirty="0"/>
            <a:t>Co do zasady – nieobowiązkowa </a:t>
          </a:r>
        </a:p>
        <a:p>
          <a:pPr marL="114300" lvl="1" indent="-114300" algn="just" defTabSz="666750">
            <a:lnSpc>
              <a:spcPct val="90000"/>
            </a:lnSpc>
            <a:spcBef>
              <a:spcPct val="0"/>
            </a:spcBef>
            <a:spcAft>
              <a:spcPct val="15000"/>
            </a:spcAft>
            <a:buChar char="••"/>
          </a:pPr>
          <a:r>
            <a:rPr lang="pl-PL" sz="1500" kern="1200" dirty="0"/>
            <a:t>Przewodniczący może zarządzić obecność obowiązkową </a:t>
          </a:r>
        </a:p>
        <a:p>
          <a:pPr marL="114300" lvl="1" indent="-114300" algn="just" defTabSz="666750">
            <a:lnSpc>
              <a:spcPct val="90000"/>
            </a:lnSpc>
            <a:spcBef>
              <a:spcPct val="0"/>
            </a:spcBef>
            <a:spcAft>
              <a:spcPct val="15000"/>
            </a:spcAft>
            <a:buChar char="••"/>
          </a:pPr>
          <a:r>
            <a:rPr lang="pl-PL" sz="1500" kern="1200" dirty="0"/>
            <a:t>Ważne – nieusprawiedliwione niestawiennictwo oskarżyciela prywatnego i jego pełnomocnika  na rozprawie głównej bez usprawiedliwionych przyczyn uważa się za odstąpienie od oskarżenia</a:t>
          </a:r>
        </a:p>
      </dsp:txBody>
      <dsp:txXfrm>
        <a:off x="6934477" y="1131238"/>
        <a:ext cx="2026639" cy="436455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2787423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694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544751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359803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414020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2689015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658613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2393591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48259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3956756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20C899D-26A2-4DCD-8F5A-70461A0D8199}" type="datetimeFigureOut">
              <a:rPr lang="pl-PL" smtClean="0"/>
              <a:pPr/>
              <a:t>2019-03-31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414060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C899D-26A2-4DCD-8F5A-70461A0D8199}" type="datetimeFigureOut">
              <a:rPr lang="pl-PL" smtClean="0"/>
              <a:pPr/>
              <a:t>2019-03-31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60B21-F458-4059-AB68-75059B1A4934}" type="slidenum">
              <a:rPr lang="pl-PL" smtClean="0"/>
              <a:pPr/>
              <a:t>‹#›</a:t>
            </a:fld>
            <a:endParaRPr lang="pl-PL"/>
          </a:p>
        </p:txBody>
      </p:sp>
    </p:spTree>
    <p:extLst>
      <p:ext uri="{BB962C8B-B14F-4D97-AF65-F5344CB8AC3E}">
        <p14:creationId xmlns="" xmlns:p14="http://schemas.microsoft.com/office/powerpoint/2010/main" val="3721064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88640"/>
            <a:ext cx="8568952" cy="4896544"/>
          </a:xfrm>
        </p:spPr>
        <p:txBody>
          <a:bodyPr>
            <a:normAutofit/>
          </a:bodyPr>
          <a:lstStyle/>
          <a:p>
            <a:r>
              <a:rPr lang="pl-PL" sz="3000" b="1" dirty="0" smtClean="0"/>
              <a:t>Podstawy procesu karnego</a:t>
            </a:r>
            <a:r>
              <a:rPr lang="pl-PL" sz="3000" dirty="0" smtClean="0"/>
              <a:t/>
            </a:r>
            <a:br>
              <a:rPr lang="pl-PL" sz="3000" dirty="0" smtClean="0"/>
            </a:br>
            <a:r>
              <a:rPr lang="pl-PL" sz="3000" b="1" dirty="0" smtClean="0">
                <a:solidFill>
                  <a:schemeClr val="tx1"/>
                </a:solidFill>
              </a:rPr>
              <a:t>Zakończenie </a:t>
            </a:r>
            <a:r>
              <a:rPr lang="pl-PL" sz="3000" b="1" dirty="0" smtClean="0">
                <a:solidFill>
                  <a:schemeClr val="tx1"/>
                </a:solidFill>
              </a:rPr>
              <a:t>postępowania przygotowawczego. </a:t>
            </a:r>
            <a:br>
              <a:rPr lang="pl-PL" sz="3000" b="1" dirty="0" smtClean="0">
                <a:solidFill>
                  <a:schemeClr val="tx1"/>
                </a:solidFill>
              </a:rPr>
            </a:br>
            <a:r>
              <a:rPr lang="pl-PL" sz="3000" b="1" dirty="0" smtClean="0">
                <a:solidFill>
                  <a:schemeClr val="tx1"/>
                </a:solidFill>
              </a:rPr>
              <a:t>Akt oskarżenia. </a:t>
            </a:r>
            <a:br>
              <a:rPr lang="pl-PL" sz="3000" b="1" dirty="0" smtClean="0">
                <a:solidFill>
                  <a:schemeClr val="tx1"/>
                </a:solidFill>
              </a:rPr>
            </a:br>
            <a:r>
              <a:rPr lang="pl-PL" sz="3000" b="1" dirty="0" smtClean="0">
                <a:solidFill>
                  <a:schemeClr val="tx1"/>
                </a:solidFill>
              </a:rPr>
              <a:t>Postępowanie międzyinstancyjne. </a:t>
            </a:r>
            <a:r>
              <a:rPr lang="pl-PL" sz="3000" b="1" dirty="0" smtClean="0"/>
              <a:t>Tryby konsensualne. </a:t>
            </a:r>
            <a:br>
              <a:rPr lang="pl-PL" sz="3000" b="1" dirty="0" smtClean="0"/>
            </a:br>
            <a:r>
              <a:rPr lang="pl-PL" sz="3000" b="1" dirty="0" smtClean="0"/>
              <a:t>Postępowanie sądowe – wstęp.</a:t>
            </a:r>
            <a:endParaRPr lang="pl-PL" sz="3000" dirty="0"/>
          </a:p>
        </p:txBody>
      </p:sp>
      <p:sp>
        <p:nvSpPr>
          <p:cNvPr id="3" name="Podtytuł 2"/>
          <p:cNvSpPr>
            <a:spLocks noGrp="1"/>
          </p:cNvSpPr>
          <p:nvPr>
            <p:ph type="subTitle" idx="1"/>
          </p:nvPr>
        </p:nvSpPr>
        <p:spPr>
          <a:xfrm>
            <a:off x="539552" y="4869160"/>
            <a:ext cx="6400800" cy="1752600"/>
          </a:xfrm>
        </p:spPr>
        <p:txBody>
          <a:bodyPr>
            <a:normAutofit/>
          </a:bodyPr>
          <a:lstStyle/>
          <a:p>
            <a:endParaRPr lang="pl-PL" dirty="0"/>
          </a:p>
        </p:txBody>
      </p:sp>
    </p:spTree>
    <p:extLst>
      <p:ext uri="{BB962C8B-B14F-4D97-AF65-F5344CB8AC3E}">
        <p14:creationId xmlns="" xmlns:p14="http://schemas.microsoft.com/office/powerpoint/2010/main" val="36136727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32656"/>
            <a:ext cx="8435280" cy="5793507"/>
          </a:xfrm>
        </p:spPr>
        <p:txBody>
          <a:bodyPr/>
          <a:lstStyle/>
          <a:p>
            <a:pPr algn="just"/>
            <a:r>
              <a:rPr lang="pl-PL" dirty="0" smtClean="0"/>
              <a:t>Podstawową formą jest wniesienie przez oskarżyciela publicznego </a:t>
            </a:r>
            <a:r>
              <a:rPr lang="pl-PL" b="1" dirty="0" smtClean="0"/>
              <a:t>aktu oskarżenia </a:t>
            </a:r>
            <a:endParaRPr lang="pl-PL" dirty="0" smtClean="0"/>
          </a:p>
          <a:p>
            <a:pPr algn="just"/>
            <a:r>
              <a:rPr lang="pl-PL" dirty="0" smtClean="0"/>
              <a:t>Inne skargi to: </a:t>
            </a:r>
          </a:p>
          <a:p>
            <a:pPr lvl="1" algn="just"/>
            <a:r>
              <a:rPr lang="pl-PL" dirty="0" smtClean="0"/>
              <a:t>Wniesienie wniosku z art. 335 § 1 k.p.k. (samoistny wniosek o skazanie bez rozprawy)</a:t>
            </a:r>
          </a:p>
          <a:p>
            <a:pPr lvl="1" algn="just"/>
            <a:r>
              <a:rPr lang="pl-PL" dirty="0" smtClean="0"/>
              <a:t>Wniesienie wniosku o warunkowe umorzenie postępowania </a:t>
            </a:r>
          </a:p>
          <a:p>
            <a:pPr lvl="1" algn="just"/>
            <a:r>
              <a:rPr lang="pl-PL" dirty="0" smtClean="0"/>
              <a:t>Wniesienie wniosku o umorzenie postępowania i zastosowanie środków zabezpieczających </a:t>
            </a:r>
          </a:p>
          <a:p>
            <a:pPr lvl="1" algn="just"/>
            <a:r>
              <a:rPr lang="pl-PL" dirty="0" smtClean="0"/>
              <a:t>Wniosek o rozpoznanie sprawy w trybie przyspieszonym </a:t>
            </a:r>
          </a:p>
          <a:p>
            <a:pPr marL="0" indent="0">
              <a:buNone/>
            </a:pPr>
            <a:endParaRPr lang="pl-PL" dirty="0"/>
          </a:p>
        </p:txBody>
      </p:sp>
    </p:spTree>
    <p:extLst>
      <p:ext uri="{BB962C8B-B14F-4D97-AF65-F5344CB8AC3E}">
        <p14:creationId xmlns="" xmlns:p14="http://schemas.microsoft.com/office/powerpoint/2010/main" val="4038487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16808"/>
            <a:ext cx="9692640" cy="1397124"/>
          </a:xfrm>
        </p:spPr>
        <p:txBody>
          <a:bodyPr/>
          <a:lstStyle/>
          <a:p>
            <a:r>
              <a:rPr lang="pl-PL" dirty="0"/>
              <a:t>Akt oskarżenia </a:t>
            </a:r>
          </a:p>
        </p:txBody>
      </p:sp>
      <p:sp>
        <p:nvSpPr>
          <p:cNvPr id="5" name="Symbol zastępczy zawartości 2"/>
          <p:cNvSpPr>
            <a:spLocks noGrp="1"/>
          </p:cNvSpPr>
          <p:nvPr>
            <p:ph idx="1"/>
          </p:nvPr>
        </p:nvSpPr>
        <p:spPr>
          <a:xfrm>
            <a:off x="251520" y="1412776"/>
            <a:ext cx="8595360" cy="4351337"/>
          </a:xfrm>
        </p:spPr>
        <p:txBody>
          <a:bodyPr>
            <a:noAutofit/>
          </a:bodyPr>
          <a:lstStyle/>
          <a:p>
            <a:pPr algn="just"/>
            <a:r>
              <a:rPr lang="pl-PL" sz="2400" dirty="0">
                <a:latin typeface="Times New Roman" pitchFamily="18" charset="0"/>
                <a:cs typeface="Times New Roman" pitchFamily="18" charset="0"/>
              </a:rPr>
              <a:t>W ciągu 14 dni od daty zamknięcia śledztwa lub od dnia otrzymania aktu oskarżenia sporządzonego przez Policję w dochodzeniu, prokurator sporządza akt oskarżenia lub zatwierdza akt oskarżenia sporządzony przez Policję i wnosi go do sądu </a:t>
            </a:r>
          </a:p>
          <a:p>
            <a:pPr lvl="1" algn="just"/>
            <a:r>
              <a:rPr lang="pl-PL" sz="2400" dirty="0">
                <a:latin typeface="Times New Roman" pitchFamily="18" charset="0"/>
                <a:cs typeface="Times New Roman" pitchFamily="18" charset="0"/>
              </a:rPr>
              <a:t>Chyba że podejmuje inną decyzję i sam wydaje postanowienie o umorzeniu, zawieszeniu albo uzupełnieniu śledztwa lub dochodzenia</a:t>
            </a:r>
          </a:p>
          <a:p>
            <a:pPr lvl="1" algn="just"/>
            <a:r>
              <a:rPr lang="pl-PL" sz="2400" dirty="0">
                <a:latin typeface="Times New Roman" pitchFamily="18" charset="0"/>
                <a:cs typeface="Times New Roman" pitchFamily="18" charset="0"/>
              </a:rPr>
              <a:t>Organy z art. 325d mogą wnieść akt oskarżenia bezpośrednio do sądu</a:t>
            </a:r>
          </a:p>
          <a:p>
            <a:pPr algn="just"/>
            <a:r>
              <a:rPr lang="pl-PL" sz="2400" dirty="0">
                <a:latin typeface="Times New Roman" pitchFamily="18" charset="0"/>
                <a:cs typeface="Times New Roman" pitchFamily="18" charset="0"/>
              </a:rPr>
              <a:t>Gdy podejrzany jest tymczasowo aresztowany </a:t>
            </a:r>
            <a:r>
              <a:rPr lang="pl-PL" sz="2400" dirty="0">
                <a:latin typeface="Times New Roman" pitchFamily="18" charset="0"/>
                <a:cs typeface="Times New Roman" pitchFamily="18" charset="0"/>
                <a:sym typeface="Wingdings" panose="05000000000000000000" pitchFamily="2" charset="2"/>
              </a:rPr>
              <a:t> akt oskarżenia wnosi się w terminie 7 dni </a:t>
            </a:r>
          </a:p>
          <a:p>
            <a:pPr algn="just"/>
            <a:r>
              <a:rPr lang="pl-PL" sz="2400" dirty="0">
                <a:latin typeface="Times New Roman" pitchFamily="18" charset="0"/>
                <a:cs typeface="Times New Roman" pitchFamily="18" charset="0"/>
                <a:sym typeface="Wingdings" panose="05000000000000000000" pitchFamily="2" charset="2"/>
              </a:rPr>
              <a:t>Terminy instrukcyjne, ale powinny zostać zachowane ze względu na sprawny tok postępowania. </a:t>
            </a:r>
            <a:endParaRPr lang="pl-PL"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19765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16632"/>
            <a:ext cx="8640960" cy="6741368"/>
          </a:xfrm>
        </p:spPr>
        <p:txBody>
          <a:bodyPr>
            <a:noAutofit/>
          </a:bodyPr>
          <a:lstStyle/>
          <a:p>
            <a:pPr algn="just"/>
            <a:r>
              <a:rPr lang="pl-PL" sz="2000" dirty="0" smtClean="0">
                <a:latin typeface="Times New Roman" pitchFamily="18" charset="0"/>
                <a:cs typeface="Times New Roman" pitchFamily="18" charset="0"/>
              </a:rPr>
              <a:t>Warunki formalne </a:t>
            </a:r>
            <a:r>
              <a:rPr lang="pl-PL" sz="2000" dirty="0" smtClean="0">
                <a:latin typeface="Times New Roman" pitchFamily="18" charset="0"/>
                <a:cs typeface="Times New Roman" pitchFamily="18" charset="0"/>
                <a:sym typeface="Wingdings" panose="05000000000000000000" pitchFamily="2" charset="2"/>
              </a:rPr>
              <a:t> 119 + 332 + 333</a:t>
            </a:r>
          </a:p>
          <a:p>
            <a:pPr algn="just"/>
            <a:r>
              <a:rPr lang="pl-PL" sz="2000" dirty="0" smtClean="0">
                <a:latin typeface="Times New Roman" pitchFamily="18" charset="0"/>
                <a:cs typeface="Times New Roman" pitchFamily="18" charset="0"/>
                <a:sym typeface="Wingdings" panose="05000000000000000000" pitchFamily="2" charset="2"/>
              </a:rPr>
              <a:t>Oprócz ogólnych warunków pisma procesowego (art. 119) akt oskarżenia powinien zawierać (art. 332):</a:t>
            </a:r>
          </a:p>
          <a:p>
            <a:pPr marL="925830" lvl="1" indent="-514350" algn="just">
              <a:buFont typeface="+mj-lt"/>
              <a:buAutoNum type="arabicPeriod"/>
            </a:pPr>
            <a:r>
              <a:rPr lang="pl-PL" sz="2000" dirty="0" smtClean="0">
                <a:latin typeface="Times New Roman" pitchFamily="18" charset="0"/>
                <a:cs typeface="Times New Roman" pitchFamily="18" charset="0"/>
                <a:sym typeface="Wingdings" panose="05000000000000000000" pitchFamily="2" charset="2"/>
              </a:rPr>
              <a:t>Imię i nazwisko oskarżonego, inne dane o jego osobie, dane o zastosowaniu środka zapobiegawczego oraz zabezpieczenia majątkowego </a:t>
            </a:r>
          </a:p>
          <a:p>
            <a:pPr marL="925830" lvl="1" indent="-514350" algn="just">
              <a:buFont typeface="+mj-lt"/>
              <a:buAutoNum type="arabicPeriod"/>
            </a:pPr>
            <a:r>
              <a:rPr lang="pl-PL" sz="2000" dirty="0" smtClean="0">
                <a:latin typeface="Times New Roman" pitchFamily="18" charset="0"/>
                <a:cs typeface="Times New Roman" pitchFamily="18" charset="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sz="2000" dirty="0" smtClean="0">
                <a:latin typeface="Times New Roman" pitchFamily="18" charset="0"/>
                <a:cs typeface="Times New Roman" pitchFamily="18" charset="0"/>
                <a:sym typeface="Wingdings" panose="05000000000000000000" pitchFamily="2" charset="2"/>
              </a:rPr>
              <a:t>Wskazanie, że czyn został popełniony w warunkach wymienionych w art. 64 lub 65 k.k. albo 37 </a:t>
            </a:r>
            <a:r>
              <a:rPr lang="pl-PL" sz="2000" dirty="0" smtClean="0">
                <a:latin typeface="Times New Roman" pitchFamily="18" charset="0"/>
                <a:cs typeface="Times New Roman" pitchFamily="18" charset="0"/>
              </a:rPr>
              <a:t>§ 1 k.k.s. (recydywa) </a:t>
            </a:r>
          </a:p>
          <a:p>
            <a:pPr marL="925830" lvl="1" indent="-514350" algn="just">
              <a:buFont typeface="+mj-lt"/>
              <a:buAutoNum type="arabicPeriod"/>
            </a:pPr>
            <a:r>
              <a:rPr lang="pl-PL" sz="2000" dirty="0" smtClean="0">
                <a:latin typeface="Times New Roman" pitchFamily="18" charset="0"/>
                <a:cs typeface="Times New Roman" pitchFamily="18" charset="0"/>
              </a:rPr>
              <a:t>Wskazanie przepisów ustawy karnej, pod które zarzucany czyn  podpada</a:t>
            </a:r>
          </a:p>
          <a:p>
            <a:pPr marL="925830" lvl="1" indent="-514350" algn="just">
              <a:buFont typeface="+mj-lt"/>
              <a:buAutoNum type="arabicPeriod"/>
            </a:pPr>
            <a:r>
              <a:rPr lang="pl-PL" sz="2000" dirty="0" smtClean="0">
                <a:latin typeface="Times New Roman" pitchFamily="18" charset="0"/>
                <a:cs typeface="Times New Roman" pitchFamily="18" charset="0"/>
              </a:rPr>
              <a:t>Wskazanie sądu właściwego do rozpoznania sprawy i trybu postępowania</a:t>
            </a:r>
          </a:p>
          <a:p>
            <a:pPr marL="925830" lvl="1" indent="-514350" algn="just">
              <a:buFont typeface="+mj-lt"/>
              <a:buAutoNum type="arabicPeriod"/>
            </a:pPr>
            <a:r>
              <a:rPr lang="pl-PL" sz="2000" dirty="0" smtClean="0">
                <a:latin typeface="Times New Roman" pitchFamily="18" charset="0"/>
                <a:cs typeface="Times New Roman" pitchFamily="18" charset="0"/>
              </a:rPr>
              <a:t>Informację o złożeniu przez pokrzywdzonego wniosku z art. 59a k.k. </a:t>
            </a:r>
          </a:p>
          <a:p>
            <a:pPr marL="355600" indent="-238125" algn="just"/>
            <a:r>
              <a:rPr lang="pl-PL" sz="2000" dirty="0" smtClean="0">
                <a:latin typeface="Times New Roman" pitchFamily="18" charset="0"/>
                <a:cs typeface="Times New Roman" pitchFamily="18" charset="0"/>
              </a:rPr>
              <a:t>Do aktu oskarżenia </a:t>
            </a:r>
            <a:r>
              <a:rPr lang="pl-PL" sz="2000" b="1" u="sng" dirty="0" smtClean="0">
                <a:latin typeface="Times New Roman" pitchFamily="18" charset="0"/>
                <a:cs typeface="Times New Roman" pitchFamily="18" charset="0"/>
              </a:rPr>
              <a:t>należy dołączyć </a:t>
            </a:r>
            <a:r>
              <a:rPr lang="pl-PL" sz="2000" dirty="0" smtClean="0">
                <a:latin typeface="Times New Roman" pitchFamily="18" charset="0"/>
                <a:cs typeface="Times New Roman" pitchFamily="18" charset="0"/>
              </a:rPr>
              <a:t>uzasadnienie, gdzie wskazuje się fakty i dowody, na których opiera się oskarżenie oraz podstawę prawną oskarżenia a także – okoliczności, na które powołuje się oskarżony w swojej obronie. </a:t>
            </a:r>
          </a:p>
          <a:p>
            <a:pPr marL="355600" indent="-238125" algn="just"/>
            <a:r>
              <a:rPr lang="pl-PL" sz="2000" dirty="0" smtClean="0">
                <a:latin typeface="Times New Roman" pitchFamily="18" charset="0"/>
                <a:cs typeface="Times New Roman" pitchFamily="18" charset="0"/>
              </a:rPr>
              <a:t>W dochodzeniu – uzasadnienie aktu oskarżenia </a:t>
            </a:r>
            <a:r>
              <a:rPr lang="pl-PL" sz="2000" b="1" u="sng" dirty="0" smtClean="0">
                <a:latin typeface="Times New Roman" pitchFamily="18" charset="0"/>
                <a:cs typeface="Times New Roman" pitchFamily="18" charset="0"/>
              </a:rPr>
              <a:t>fakultatywne</a:t>
            </a:r>
            <a:endParaRPr lang="pl-PL" sz="2000" dirty="0" smtClean="0">
              <a:latin typeface="Times New Roman" pitchFamily="18" charset="0"/>
              <a:cs typeface="Times New Roman" pitchFamily="18" charset="0"/>
            </a:endParaRP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1894227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332656"/>
            <a:ext cx="8640960" cy="6192688"/>
          </a:xfrm>
        </p:spPr>
        <p:txBody>
          <a:bodyPr>
            <a:normAutofit fontScale="92500"/>
          </a:bodyPr>
          <a:lstStyle/>
          <a:p>
            <a:pPr marL="0" indent="0" algn="just">
              <a:buNone/>
            </a:pPr>
            <a:r>
              <a:rPr lang="pl-PL" dirty="0" smtClean="0"/>
              <a:t>Akt oskarżenia powinien także zawierać:</a:t>
            </a:r>
          </a:p>
          <a:p>
            <a:pPr marL="0" indent="0" algn="just">
              <a:buNone/>
            </a:pPr>
            <a:r>
              <a:rPr lang="pl-PL" dirty="0" smtClean="0"/>
              <a:t>1) listę osób, których wezwania oskarżyciel żąda;</a:t>
            </a:r>
          </a:p>
          <a:p>
            <a:pPr marL="0" indent="0" algn="just">
              <a:buNone/>
            </a:pPr>
            <a:r>
              <a:rPr lang="pl-PL" dirty="0" smtClean="0"/>
              <a:t>2) wykaz innych dowodów, których przeprowadzenia na rozprawie głównej domaga się oskarżyciel.</a:t>
            </a:r>
          </a:p>
          <a:p>
            <a:pPr marL="0" indent="0" algn="just">
              <a:buNone/>
            </a:pPr>
            <a:r>
              <a:rPr lang="pl-PL" dirty="0" smtClean="0"/>
              <a:t>§  2. Prokurator może wnieść o zaniechanie wezwania i odczytanie na rozprawie zeznań świadków przebywających za granicą lub mających stwierdzić okoliczności, którym oskarżony w wyjaśnieniach swych nie zaprzeczył, a okoliczności te nie są tak doniosłe, aby konieczne było bezpośrednie przesłuchanie świadków na rozprawie. Nie dotyczy to osób wymienionych w art. 182</a:t>
            </a:r>
          </a:p>
          <a:p>
            <a:endParaRPr lang="pl-PL" dirty="0"/>
          </a:p>
        </p:txBody>
      </p:sp>
    </p:spTree>
    <p:extLst>
      <p:ext uri="{BB962C8B-B14F-4D97-AF65-F5344CB8AC3E}">
        <p14:creationId xmlns="" xmlns:p14="http://schemas.microsoft.com/office/powerpoint/2010/main" val="1444409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260648"/>
            <a:ext cx="8291264" cy="5865515"/>
          </a:xfrm>
        </p:spPr>
        <p:txBody>
          <a:bodyPr>
            <a:normAutofit fontScale="85000" lnSpcReduction="10000"/>
          </a:bodyPr>
          <a:lstStyle/>
          <a:p>
            <a:pPr marL="0" indent="0">
              <a:buNone/>
            </a:pPr>
            <a:r>
              <a:rPr lang="pl-PL" dirty="0" smtClean="0"/>
              <a:t>Wraz z aktem oskarżenia do sądu przesyła się materiały zebrane w postępowaniu przygotowawczym wraz z załącznikami – całość akt</a:t>
            </a:r>
          </a:p>
          <a:p>
            <a:pPr lvl="1"/>
            <a:r>
              <a:rPr lang="pl-PL" dirty="0" smtClean="0"/>
              <a:t>1) załącznik adresowy do akt sprawy;</a:t>
            </a:r>
          </a:p>
          <a:p>
            <a:pPr lvl="1"/>
            <a:r>
              <a:rPr lang="pl-PL" dirty="0" smtClean="0"/>
              <a:t>2) po jednym odpisie tego aktu dla każdego oskarżonego, a w przypadku określonym w art. 335 § 2 także dla każdego pokrzywdzonego.</a:t>
            </a:r>
          </a:p>
          <a:p>
            <a:pPr marL="0" indent="0" algn="just">
              <a:buNone/>
            </a:pPr>
            <a:r>
              <a:rPr lang="pl-PL" dirty="0" smtClean="0"/>
              <a:t>Art. 334 §  3. O przesłaniu aktu oskarżenia do sądu oraz o treści przepisów art. 343 i art. 343a oskarżyciel publiczny zawiadamia oskarżonego i ujawnionego pokrzywdzonego, a także osobę lub instytucję, która złożyła zawiadomienie o przestępstwie. Pokrzywdzonego należy pouczyć o treści przepisu art. 49a, a także o prawie do złożenia oświadczenia o działaniu w charakterze oskarżyciela posiłkowego.</a:t>
            </a:r>
          </a:p>
          <a:p>
            <a:pPr algn="just"/>
            <a:endParaRPr lang="pl-PL" dirty="0" smtClean="0"/>
          </a:p>
          <a:p>
            <a:pPr marL="0" indent="0">
              <a:buNone/>
            </a:pPr>
            <a:endParaRPr lang="pl-PL" dirty="0"/>
          </a:p>
        </p:txBody>
      </p:sp>
    </p:spTree>
    <p:extLst>
      <p:ext uri="{BB962C8B-B14F-4D97-AF65-F5344CB8AC3E}">
        <p14:creationId xmlns="" xmlns:p14="http://schemas.microsoft.com/office/powerpoint/2010/main" val="3814344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548680"/>
            <a:ext cx="8568952" cy="6309320"/>
          </a:xfrm>
        </p:spPr>
        <p:txBody>
          <a:bodyPr>
            <a:normAutofit fontScale="85000" lnSpcReduction="20000"/>
          </a:bodyPr>
          <a:lstStyle/>
          <a:p>
            <a:pPr algn="just"/>
            <a:r>
              <a:rPr lang="pl-PL" dirty="0" smtClean="0">
                <a:latin typeface="Times New Roman" pitchFamily="18" charset="0"/>
                <a:cs typeface="Times New Roman" pitchFamily="18" charset="0"/>
              </a:rPr>
              <a:t>Do aktu oskarżenia można dołączyć wniosek z art. 335 § 2 – wniosek o skazanie bez rozprawy. </a:t>
            </a:r>
          </a:p>
          <a:p>
            <a:pPr algn="just"/>
            <a:r>
              <a:rPr lang="pl-PL" dirty="0" smtClean="0">
                <a:latin typeface="Times New Roman" pitchFamily="18" charset="0"/>
                <a:cs typeface="Times New Roman" pitchFamily="18" charset="0"/>
              </a:rPr>
              <a:t>Prokurator może dołączyć do aktu oskarżenia wniosek o wydanie na posiedzeniu wyroku skazującego i orzeczenie uzgodnionych z oskarżonym kar lub innych środków przewidzianych za zarzucany mu występek, uwzględniających też prawnie chronione interesy pokrzywdzonego. </a:t>
            </a:r>
          </a:p>
          <a:p>
            <a:pPr algn="just"/>
            <a:r>
              <a:rPr lang="pl-PL" dirty="0" smtClean="0">
                <a:latin typeface="Times New Roman" pitchFamily="18" charset="0"/>
                <a:cs typeface="Times New Roman" pitchFamily="18" charset="0"/>
              </a:rPr>
              <a:t>Przesłanki: </a:t>
            </a:r>
          </a:p>
          <a:p>
            <a:pPr lvl="1" algn="just"/>
            <a:r>
              <a:rPr lang="pl-PL" dirty="0" smtClean="0">
                <a:latin typeface="Times New Roman" pitchFamily="18" charset="0"/>
                <a:cs typeface="Times New Roman" pitchFamily="18" charset="0"/>
              </a:rPr>
              <a:t>okoliczności popełnienia przestępstwa i wina oskarżonego nie budzą wątpliwości,</a:t>
            </a:r>
          </a:p>
          <a:p>
            <a:pPr lvl="1" algn="just"/>
            <a:r>
              <a:rPr lang="pl-PL" dirty="0" smtClean="0">
                <a:latin typeface="Times New Roman" pitchFamily="18" charset="0"/>
                <a:cs typeface="Times New Roman" pitchFamily="18" charset="0"/>
              </a:rPr>
              <a:t>oświadczenia dowodowe złożone przez oskarżonego </a:t>
            </a:r>
            <a:r>
              <a:rPr lang="pl-PL" b="1" dirty="0" smtClean="0">
                <a:latin typeface="Times New Roman" pitchFamily="18" charset="0"/>
                <a:cs typeface="Times New Roman" pitchFamily="18" charset="0"/>
              </a:rPr>
              <a:t>nie są sprzeczne z dokonanymi ustaleniami</a:t>
            </a:r>
            <a:r>
              <a:rPr lang="pl-PL" dirty="0" smtClean="0">
                <a:latin typeface="Times New Roman" pitchFamily="18" charset="0"/>
                <a:cs typeface="Times New Roman" pitchFamily="18" charset="0"/>
              </a:rPr>
              <a:t>, </a:t>
            </a:r>
          </a:p>
          <a:p>
            <a:pPr lvl="1" algn="just"/>
            <a:r>
              <a:rPr lang="pl-PL" dirty="0" smtClean="0">
                <a:latin typeface="Times New Roman" pitchFamily="18" charset="0"/>
                <a:cs typeface="Times New Roman" pitchFamily="18" charset="0"/>
              </a:rPr>
              <a:t>postawa oskarżonego wskazuje, że cele postępowania zostaną osiągnięte. </a:t>
            </a:r>
          </a:p>
          <a:p>
            <a:pPr algn="just"/>
            <a:r>
              <a:rPr lang="pl-PL" dirty="0" smtClean="0">
                <a:latin typeface="Times New Roman" pitchFamily="18" charset="0"/>
                <a:cs typeface="Times New Roman" pitchFamily="18" charset="0"/>
              </a:rPr>
              <a:t>Do wniosku stosuje się odpowiednio przepisy § 1 zdanie piąte i § 3 zdanie drugie. Do aktu oskarżenia nie stosuje się przepisów art. 333 § 1 i 2.</a:t>
            </a:r>
          </a:p>
          <a:p>
            <a:pPr marL="0"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1939603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71600" y="0"/>
            <a:ext cx="7344816" cy="830952"/>
          </a:xfrm>
        </p:spPr>
        <p:txBody>
          <a:bodyPr>
            <a:normAutofit/>
          </a:bodyPr>
          <a:lstStyle/>
          <a:p>
            <a:r>
              <a:rPr lang="pl-PL" sz="2000" b="1" dirty="0"/>
              <a:t>Art. 335 § </a:t>
            </a:r>
            <a:r>
              <a:rPr lang="pl-PL" sz="2000" b="1" dirty="0" smtClean="0"/>
              <a:t>1 k.p.k. </a:t>
            </a:r>
            <a:r>
              <a:rPr lang="pl-PL" sz="2000" b="1" dirty="0"/>
              <a:t>– samoistny wniosek o skazanie bez rozprawy </a:t>
            </a:r>
          </a:p>
        </p:txBody>
      </p:sp>
      <p:sp>
        <p:nvSpPr>
          <p:cNvPr id="5" name="Symbol zastępczy zawartości 2"/>
          <p:cNvSpPr>
            <a:spLocks noGrp="1"/>
          </p:cNvSpPr>
          <p:nvPr>
            <p:ph idx="1"/>
          </p:nvPr>
        </p:nvSpPr>
        <p:spPr>
          <a:xfrm>
            <a:off x="0" y="620688"/>
            <a:ext cx="9053710" cy="5165024"/>
          </a:xfrm>
        </p:spPr>
        <p:txBody>
          <a:bodyPr>
            <a:noAutofit/>
          </a:bodyPr>
          <a:lstStyle/>
          <a:p>
            <a:pPr marL="452628" indent="-342900" algn="just"/>
            <a:r>
              <a:rPr lang="pl-PL" sz="1900" dirty="0">
                <a:latin typeface="Times New Roman" pitchFamily="18" charset="0"/>
                <a:cs typeface="Times New Roman" pitchFamily="18" charset="0"/>
              </a:rPr>
              <a:t>oskarżony przyznaje się do winy</a:t>
            </a:r>
          </a:p>
          <a:p>
            <a:pPr marL="452628" indent="-342900" algn="just"/>
            <a:r>
              <a:rPr lang="pl-PL" sz="1900" dirty="0">
                <a:latin typeface="Times New Roman" pitchFamily="18" charset="0"/>
                <a:cs typeface="Times New Roman" pitchFamily="18" charset="0"/>
              </a:rPr>
              <a:t>w świetle jego wyjaśnień okoliczności popełnienia przestępstwa i wina nie budzą wątpliwości,</a:t>
            </a:r>
          </a:p>
          <a:p>
            <a:pPr marL="452628" indent="-342900" algn="just"/>
            <a:r>
              <a:rPr lang="pl-PL" sz="1900" dirty="0">
                <a:latin typeface="Times New Roman" pitchFamily="18" charset="0"/>
                <a:cs typeface="Times New Roman" pitchFamily="18" charset="0"/>
              </a:rPr>
              <a:t>jego postawa oskarżonego wskazuje, że cele postępowania zostaną osiągnięte, </a:t>
            </a:r>
            <a:r>
              <a:rPr lang="pl-PL" sz="1900" dirty="0" smtClean="0">
                <a:latin typeface="Times New Roman" pitchFamily="18" charset="0"/>
                <a:cs typeface="Times New Roman" pitchFamily="18" charset="0"/>
              </a:rPr>
              <a:t>można </a:t>
            </a:r>
            <a:r>
              <a:rPr lang="pl-PL" sz="1900" dirty="0">
                <a:latin typeface="Times New Roman" pitchFamily="18" charset="0"/>
                <a:cs typeface="Times New Roman" pitchFamily="18" charset="0"/>
              </a:rPr>
              <a:t>zaniechać przeprowadzenia dalszych czynności. </a:t>
            </a:r>
          </a:p>
          <a:p>
            <a:pPr marL="109728" indent="0" algn="just">
              <a:buNone/>
            </a:pPr>
            <a:r>
              <a:rPr lang="pl-PL" sz="1900" dirty="0">
                <a:latin typeface="Times New Roman" pitchFamily="18" charset="0"/>
                <a:cs typeface="Times New Roman" pitchFamily="18" charset="0"/>
              </a:rPr>
              <a:t>Jeżeli zachodzi potrzeba oceny wiarygodności złożonych wyjaśnień, </a:t>
            </a:r>
            <a:r>
              <a:rPr lang="pl-PL" sz="1900" b="1" dirty="0">
                <a:latin typeface="Times New Roman" pitchFamily="18" charset="0"/>
                <a:cs typeface="Times New Roman" pitchFamily="18" charset="0"/>
              </a:rPr>
              <a:t>czynności dowodowych dokonuje się jedynie w niezbędnym do tego zakresie</a:t>
            </a:r>
            <a:r>
              <a:rPr lang="pl-PL" sz="1900" dirty="0">
                <a:latin typeface="Times New Roman" pitchFamily="18" charset="0"/>
                <a:cs typeface="Times New Roman" pitchFamily="18" charset="0"/>
              </a:rPr>
              <a:t>. </a:t>
            </a:r>
          </a:p>
          <a:p>
            <a:pPr marL="109728" indent="0" algn="just">
              <a:buNone/>
            </a:pPr>
            <a:r>
              <a:rPr lang="pl-PL" sz="1900" dirty="0">
                <a:latin typeface="Times New Roman" pitchFamily="18" charset="0"/>
                <a:cs typeface="Times New Roman" pitchFamily="18" charset="0"/>
              </a:rPr>
              <a:t>W każdym jednak wypadku, jeżeli jest to konieczne dla zabezpieczenia śladów i dowodów przestępstwa przed ich utratą, zniekształceniem lub zniszczeniem, </a:t>
            </a:r>
            <a:r>
              <a:rPr lang="pl-PL" sz="1900" b="1" dirty="0">
                <a:latin typeface="Times New Roman" pitchFamily="18" charset="0"/>
                <a:cs typeface="Times New Roman" pitchFamily="18" charset="0"/>
              </a:rPr>
              <a:t>należy przeprowadzić w niezbędnym zakresie czynności procesowe</a:t>
            </a:r>
            <a:r>
              <a:rPr lang="pl-PL" sz="1900" dirty="0">
                <a:latin typeface="Times New Roman" pitchFamily="18" charset="0"/>
                <a:cs typeface="Times New Roman" pitchFamily="18" charset="0"/>
              </a:rPr>
              <a:t>, a zwłaszcza dokonać oględzin, w razie potrzeby z udziałem biegłego, przeszukania lub czynności wymienionych w art. 74 § 2 pkt 1 w stosunku do osoby podejrzanej, a także przedsięwziąć wobec niej inne niezbędne czynności, nie wyłączając pobrania krwi, włosów i wydzielin organizmu. </a:t>
            </a:r>
          </a:p>
          <a:p>
            <a:pPr marL="109728" indent="0" algn="just">
              <a:buNone/>
            </a:pPr>
            <a:r>
              <a:rPr lang="pl-PL" sz="1900" dirty="0">
                <a:latin typeface="Times New Roman" pitchFamily="18" charset="0"/>
                <a:cs typeface="Times New Roman" pitchFamily="18" charset="0"/>
              </a:rPr>
              <a:t>Prokurator, </a:t>
            </a:r>
            <a:r>
              <a:rPr lang="pl-PL" sz="1900" b="1" u="sng" dirty="0">
                <a:solidFill>
                  <a:srgbClr val="FF0000"/>
                </a:solidFill>
                <a:latin typeface="Times New Roman" pitchFamily="18" charset="0"/>
                <a:cs typeface="Times New Roman" pitchFamily="18" charset="0"/>
              </a:rPr>
              <a:t>zamiast z aktem oskarżenia</a:t>
            </a:r>
            <a:r>
              <a:rPr lang="pl-PL" sz="1900" dirty="0">
                <a:latin typeface="Times New Roman" pitchFamily="18" charset="0"/>
                <a:cs typeface="Times New Roman" pitchFamily="18" charset="0"/>
              </a:rPr>
              <a:t>, występuje do sądu z wnioskiem o wydanie na posiedzeniu wyroku skazującego i orzeczenie uzgodnionych z oskarżonym kar lub innych środków przewidzianych za zarzucany mu występek, uwzględniających również prawnie chronione interesy pokrzywdzonego. </a:t>
            </a:r>
          </a:p>
          <a:p>
            <a:pPr marL="109728" indent="0" algn="just">
              <a:buNone/>
            </a:pPr>
            <a:r>
              <a:rPr lang="pl-PL" sz="1900" dirty="0">
                <a:latin typeface="Times New Roman" pitchFamily="18" charset="0"/>
                <a:cs typeface="Times New Roman" pitchFamily="18" charset="0"/>
              </a:rPr>
              <a:t>Uzgodnienie może obejmować także wydanie określonego rozstrzygnięcia w przedmiocie poniesienia kosztów procesu</a:t>
            </a:r>
            <a:r>
              <a:rPr lang="pl-PL" sz="1900" dirty="0" smtClean="0">
                <a:latin typeface="Times New Roman" pitchFamily="18" charset="0"/>
                <a:cs typeface="Times New Roman" pitchFamily="18" charset="0"/>
              </a:rPr>
              <a:t>.</a:t>
            </a:r>
          </a:p>
          <a:p>
            <a:pPr marL="109728" indent="0" algn="just">
              <a:buNone/>
            </a:pPr>
            <a:r>
              <a:rPr lang="pl-PL" sz="1900" dirty="0" smtClean="0">
                <a:latin typeface="Times New Roman" pitchFamily="18" charset="0"/>
                <a:cs typeface="Times New Roman" pitchFamily="18" charset="0"/>
              </a:rPr>
              <a:t>Tryb rozpoznania reguluje art. 343 k.p.k.</a:t>
            </a:r>
            <a:endParaRPr lang="pl-PL" sz="1900" dirty="0">
              <a:latin typeface="Times New Roman" pitchFamily="18" charset="0"/>
              <a:cs typeface="Times New Roman" pitchFamily="18" charset="0"/>
            </a:endParaRPr>
          </a:p>
        </p:txBody>
      </p:sp>
    </p:spTree>
    <p:extLst>
      <p:ext uri="{BB962C8B-B14F-4D97-AF65-F5344CB8AC3E}">
        <p14:creationId xmlns="" xmlns:p14="http://schemas.microsoft.com/office/powerpoint/2010/main" val="1129250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11560" y="0"/>
            <a:ext cx="7702616" cy="698562"/>
          </a:xfrm>
        </p:spPr>
        <p:txBody>
          <a:bodyPr>
            <a:normAutofit/>
          </a:bodyPr>
          <a:lstStyle/>
          <a:p>
            <a:r>
              <a:rPr lang="pl-PL" sz="2800" b="1" dirty="0"/>
              <a:t>Wniosek o warunkowe umorzenie postępowania </a:t>
            </a:r>
          </a:p>
        </p:txBody>
      </p:sp>
      <p:sp>
        <p:nvSpPr>
          <p:cNvPr id="5" name="Symbol zastępczy zawartości 2"/>
          <p:cNvSpPr>
            <a:spLocks noGrp="1"/>
          </p:cNvSpPr>
          <p:nvPr>
            <p:ph idx="1"/>
          </p:nvPr>
        </p:nvSpPr>
        <p:spPr>
          <a:xfrm>
            <a:off x="251520" y="692696"/>
            <a:ext cx="8136904" cy="6165304"/>
          </a:xfrm>
        </p:spPr>
        <p:txBody>
          <a:bodyPr>
            <a:normAutofit fontScale="55000" lnSpcReduction="20000"/>
          </a:bodyPr>
          <a:lstStyle/>
          <a:p>
            <a:pPr algn="just"/>
            <a:r>
              <a:rPr lang="pl-PL" dirty="0">
                <a:latin typeface="Times New Roman" pitchFamily="18" charset="0"/>
                <a:cs typeface="Times New Roman" pitchFamily="18" charset="0"/>
              </a:rPr>
              <a:t>Art. 336 k.p.k. </a:t>
            </a:r>
          </a:p>
          <a:p>
            <a:pPr algn="just"/>
            <a:r>
              <a:rPr lang="pl-PL" dirty="0">
                <a:latin typeface="Times New Roman" pitchFamily="18" charset="0"/>
                <a:cs typeface="Times New Roman" pitchFamily="18" charset="0"/>
              </a:rPr>
              <a:t>Wniosek o warunkowe umorzenie postępowania zastępuje akt oskarżenia </a:t>
            </a:r>
          </a:p>
          <a:p>
            <a:pPr algn="just"/>
            <a:r>
              <a:rPr lang="pl-PL" dirty="0">
                <a:latin typeface="Times New Roman" pitchFamily="18" charset="0"/>
                <a:cs typeface="Times New Roman" pitchFamily="18" charset="0"/>
              </a:rPr>
              <a:t>Przesłanki warunkowego umorzenia postępowania – art. 66 k.k. </a:t>
            </a:r>
          </a:p>
          <a:p>
            <a:pPr algn="just"/>
            <a:r>
              <a:rPr lang="pl-PL" dirty="0">
                <a:latin typeface="Times New Roman" pitchFamily="18" charset="0"/>
                <a:cs typeface="Times New Roman" pitchFamily="18" charset="0"/>
              </a:rPr>
              <a:t>Warunki formalne wniosku – 119 + 332 §  1 pkt. 1, 2 i 4 -6. </a:t>
            </a:r>
          </a:p>
          <a:p>
            <a:pPr marL="925830" lvl="1" indent="-514350" algn="just">
              <a:buFont typeface="+mj-lt"/>
              <a:buAutoNum type="arabicPeriod"/>
            </a:pPr>
            <a:r>
              <a:rPr lang="pl-PL" dirty="0">
                <a:latin typeface="Times New Roman" pitchFamily="18" charset="0"/>
                <a:cs typeface="Times New Roman" pitchFamily="18" charset="0"/>
                <a:sym typeface="Wingdings" panose="05000000000000000000" pitchFamily="2" charset="2"/>
              </a:rPr>
              <a:t>Imię i nazwisko oskarżonego, inne dane o jego osobie, dane o zastosowaniu środka zapobiegawczego oraz zabezpieczenia majątkowego </a:t>
            </a:r>
          </a:p>
          <a:p>
            <a:pPr marL="925830" lvl="1" indent="-514350" algn="just">
              <a:buFont typeface="+mj-lt"/>
              <a:buAutoNum type="arabicPeriod"/>
            </a:pPr>
            <a:r>
              <a:rPr lang="pl-PL" dirty="0">
                <a:latin typeface="Times New Roman" pitchFamily="18" charset="0"/>
                <a:cs typeface="Times New Roman" pitchFamily="18" charset="0"/>
                <a:sym typeface="Wingdings" panose="05000000000000000000" pitchFamily="2" charset="2"/>
              </a:rPr>
              <a:t>Dokładne określenie zarzucanego oskarżonemu czynu ze wskazaniem czasu, miejsca, sposobu i okoliczności jego popełnienia oraz skutków, a zwłaszcza wysokości powstałej szkody</a:t>
            </a:r>
          </a:p>
          <a:p>
            <a:pPr marL="925830" lvl="1" indent="-514350" algn="just">
              <a:buFont typeface="+mj-lt"/>
              <a:buAutoNum type="arabicPeriod"/>
            </a:pPr>
            <a:r>
              <a:rPr lang="pl-PL" dirty="0">
                <a:latin typeface="Times New Roman" pitchFamily="18" charset="0"/>
                <a:cs typeface="Times New Roman" pitchFamily="18" charset="0"/>
              </a:rPr>
              <a:t>Wskazanie przepisów ustawy karnej, pod które zarzucany czyn podpada</a:t>
            </a:r>
          </a:p>
          <a:p>
            <a:pPr marL="925830" lvl="1" indent="-514350" algn="just">
              <a:buFont typeface="+mj-lt"/>
              <a:buAutoNum type="arabicPeriod"/>
            </a:pPr>
            <a:r>
              <a:rPr lang="pl-PL" dirty="0">
                <a:latin typeface="Times New Roman" pitchFamily="18" charset="0"/>
                <a:cs typeface="Times New Roman" pitchFamily="18" charset="0"/>
              </a:rPr>
              <a:t>Wskazanie sądu właściwego do rozpoznania sprawy i trybu postępowania</a:t>
            </a:r>
          </a:p>
          <a:p>
            <a:pPr marL="925830" lvl="1" indent="-514350" algn="just">
              <a:buFont typeface="+mj-lt"/>
              <a:buAutoNum type="arabicPeriod"/>
            </a:pPr>
            <a:r>
              <a:rPr lang="pl-PL" dirty="0">
                <a:latin typeface="Times New Roman" pitchFamily="18" charset="0"/>
                <a:cs typeface="Times New Roman" pitchFamily="18" charset="0"/>
              </a:rPr>
              <a:t>Informację o złożeniu przez pokrzywdzonego wniosku z art. 59a k.k. </a:t>
            </a:r>
          </a:p>
          <a:p>
            <a:pPr algn="just"/>
            <a:r>
              <a:rPr lang="pl-PL" dirty="0">
                <a:latin typeface="Times New Roman" pitchFamily="18" charset="0"/>
                <a:cs typeface="Times New Roman" pitchFamily="18" charset="0"/>
              </a:rPr>
              <a:t>Uzasadnienie można ograniczyć do wskazania dowodów świadczących o tym, że wina oskarżonego nie budzi wątpliwości oraz wskazać na okoliczności, które przemawiają za warunkowym umorzeniem. </a:t>
            </a:r>
          </a:p>
          <a:p>
            <a:pPr algn="just"/>
            <a:r>
              <a:rPr lang="pl-PL" dirty="0">
                <a:latin typeface="Times New Roman" pitchFamily="18" charset="0"/>
                <a:cs typeface="Times New Roman" pitchFamily="18" charset="0"/>
              </a:rPr>
              <a:t>Prokurator może wskazać proponowany okres próby, obowiązki, które należy nałożyć na oskarżonego i stosownie do okoliczności wnioski co do dozoru</a:t>
            </a:r>
          </a:p>
          <a:p>
            <a:pPr algn="just"/>
            <a:r>
              <a:rPr lang="pl-PL" dirty="0">
                <a:latin typeface="Times New Roman" pitchFamily="18" charset="0"/>
                <a:cs typeface="Times New Roman" pitchFamily="18" charset="0"/>
              </a:rPr>
              <a:t>Dołącza się listę ujawnionych osób pokrzywdzonych </a:t>
            </a:r>
          </a:p>
          <a:p>
            <a:pPr algn="just"/>
            <a:r>
              <a:rPr lang="pl-PL" dirty="0">
                <a:latin typeface="Times New Roman" pitchFamily="18" charset="0"/>
                <a:cs typeface="Times New Roman" pitchFamily="18" charset="0"/>
              </a:rPr>
              <a:t>Wniosek o warunkowe umorzenie można złożyć bez wiedzy oskarżonego. Z perspektywy ekonomii postępowania zasadne byłoby jednak poinformować go o chęci warunkowego umorzenia postępowania. Oskarżony może nie zgodzić się na warunkowe umorzenie, wtedy prokurator musi uzupełnić wniosek o warunkowe umorzenie m.in. o listę dowodów, których przeprowadzenia domaga się na rozprawie. </a:t>
            </a:r>
          </a:p>
        </p:txBody>
      </p:sp>
    </p:spTree>
    <p:extLst>
      <p:ext uri="{BB962C8B-B14F-4D97-AF65-F5344CB8AC3E}">
        <p14:creationId xmlns="" xmlns:p14="http://schemas.microsoft.com/office/powerpoint/2010/main" val="3092708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0"/>
            <a:ext cx="9144000" cy="1066800"/>
          </a:xfrm>
        </p:spPr>
        <p:txBody>
          <a:bodyPr>
            <a:noAutofit/>
          </a:bodyPr>
          <a:lstStyle/>
          <a:p>
            <a:r>
              <a:rPr lang="pl-PL" sz="3200" dirty="0"/>
              <a:t>Wniesienie wniosku o umorzenie postępowania i orzeczenie środków zabezpieczających </a:t>
            </a:r>
          </a:p>
        </p:txBody>
      </p:sp>
      <p:sp>
        <p:nvSpPr>
          <p:cNvPr id="5" name="Symbol zastępczy zawartości 2"/>
          <p:cNvSpPr>
            <a:spLocks noGrp="1"/>
          </p:cNvSpPr>
          <p:nvPr>
            <p:ph idx="1"/>
          </p:nvPr>
        </p:nvSpPr>
        <p:spPr>
          <a:xfrm>
            <a:off x="179512" y="1484784"/>
            <a:ext cx="8507288" cy="4887048"/>
          </a:xfrm>
        </p:spPr>
        <p:txBody>
          <a:bodyPr>
            <a:normAutofit fontScale="92500" lnSpcReduction="20000"/>
          </a:bodyPr>
          <a:lstStyle/>
          <a:p>
            <a:pPr algn="just"/>
            <a:r>
              <a:rPr lang="pl-PL" dirty="0"/>
              <a:t>Jeżeli zostanie ustalony, że </a:t>
            </a:r>
            <a:r>
              <a:rPr lang="pl-PL" b="1" dirty="0"/>
              <a:t>podejrzany</a:t>
            </a:r>
            <a:r>
              <a:rPr lang="pl-PL" dirty="0"/>
              <a:t> dopuścił się czynu w stanie niepoczytalności, a istnieją podstawy do zastosowanie środków zabezpieczających, </a:t>
            </a:r>
            <a:r>
              <a:rPr lang="pl-PL" b="1" dirty="0"/>
              <a:t>prokurator po zamknięciu śledztwa </a:t>
            </a:r>
            <a:r>
              <a:rPr lang="pl-PL" u="sng" dirty="0"/>
              <a:t>kieruje sprawę do sądu </a:t>
            </a:r>
            <a:r>
              <a:rPr lang="pl-PL" b="1" u="sng" dirty="0"/>
              <a:t>z wnioskiem o umorzenie postępowania i zastosowanie środków zabezpieczających.</a:t>
            </a:r>
            <a:endParaRPr lang="pl-PL" dirty="0"/>
          </a:p>
          <a:p>
            <a:pPr algn="just"/>
            <a:r>
              <a:rPr lang="pl-PL" dirty="0"/>
              <a:t>O przekazaniu wniosku do sądu informuje się ujawnionego pokrzywdzonego </a:t>
            </a:r>
          </a:p>
          <a:p>
            <a:pPr algn="just"/>
            <a:r>
              <a:rPr lang="pl-PL" b="1" dirty="0"/>
              <a:t>Sąd rozstrzyga o umorzeniu postępowania </a:t>
            </a:r>
            <a:r>
              <a:rPr lang="pl-PL" dirty="0"/>
              <a:t>ewentualnie – jeżeli nie widzi podstaw – przekazuje sprawę prokuratorowi do dalszego prowadzenia </a:t>
            </a:r>
            <a:endParaRPr lang="pl-PL" b="1" dirty="0"/>
          </a:p>
        </p:txBody>
      </p:sp>
    </p:spTree>
    <p:extLst>
      <p:ext uri="{BB962C8B-B14F-4D97-AF65-F5344CB8AC3E}">
        <p14:creationId xmlns="" xmlns:p14="http://schemas.microsoft.com/office/powerpoint/2010/main" val="313314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Tzw. tryby konsensualne</a:t>
            </a:r>
            <a:endParaRPr lang="pl-PL" dirty="0"/>
          </a:p>
        </p:txBody>
      </p:sp>
      <p:sp>
        <p:nvSpPr>
          <p:cNvPr id="3" name="Symbol zastępczy zawartości 2"/>
          <p:cNvSpPr>
            <a:spLocks noGrp="1"/>
          </p:cNvSpPr>
          <p:nvPr>
            <p:ph idx="1"/>
          </p:nvPr>
        </p:nvSpPr>
        <p:spPr>
          <a:xfrm>
            <a:off x="457200" y="1628800"/>
            <a:ext cx="8435280" cy="4497363"/>
          </a:xfrm>
        </p:spPr>
        <p:txBody>
          <a:bodyPr/>
          <a:lstStyle/>
          <a:p>
            <a:pPr algn="just"/>
            <a:r>
              <a:rPr lang="pl-PL" dirty="0" smtClean="0"/>
              <a:t>Art. 338a k.p.k. – wniosek o dobrowolne poddanie się karze.</a:t>
            </a:r>
          </a:p>
          <a:p>
            <a:pPr algn="just"/>
            <a:r>
              <a:rPr lang="pl-PL" dirty="0" smtClean="0"/>
              <a:t>Art. 335 § 1 k.p.k. – skazanie bez rozprawy.</a:t>
            </a:r>
          </a:p>
          <a:p>
            <a:pPr algn="just"/>
            <a:r>
              <a:rPr lang="pl-PL" dirty="0" smtClean="0"/>
              <a:t>Art. 335 § 2 k.p.k. skazanie bez rozprawy.</a:t>
            </a:r>
          </a:p>
          <a:p>
            <a:pPr algn="just"/>
            <a:r>
              <a:rPr lang="pl-PL" dirty="0" smtClean="0"/>
              <a:t>Art. 387 k.p.k. – dobrowolne poddanie się odpowiedzialności karnej.</a:t>
            </a:r>
          </a:p>
          <a:p>
            <a:pPr algn="just"/>
            <a:endParaRPr lang="pl-PL" dirty="0"/>
          </a:p>
        </p:txBody>
      </p:sp>
    </p:spTree>
    <p:extLst>
      <p:ext uri="{BB962C8B-B14F-4D97-AF65-F5344CB8AC3E}">
        <p14:creationId xmlns="" xmlns:p14="http://schemas.microsoft.com/office/powerpoint/2010/main" val="3155715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Czynności związane z zakończeniem PP</a:t>
            </a:r>
            <a:endParaRPr lang="pl-PL" dirty="0"/>
          </a:p>
        </p:txBody>
      </p:sp>
      <p:sp>
        <p:nvSpPr>
          <p:cNvPr id="3" name="Symbol zastępczy zawartości 2"/>
          <p:cNvSpPr>
            <a:spLocks noGrp="1"/>
          </p:cNvSpPr>
          <p:nvPr>
            <p:ph idx="1"/>
          </p:nvPr>
        </p:nvSpPr>
        <p:spPr/>
        <p:txBody>
          <a:bodyPr>
            <a:normAutofit fontScale="85000" lnSpcReduction="10000"/>
          </a:bodyPr>
          <a:lstStyle/>
          <a:p>
            <a:pPr marL="624078" indent="-514350" algn="just">
              <a:buFont typeface="+mj-lt"/>
              <a:buAutoNum type="arabicPeriod"/>
            </a:pPr>
            <a:r>
              <a:rPr lang="pl-PL" dirty="0" smtClean="0">
                <a:latin typeface="Times New Roman" pitchFamily="18" charset="0"/>
                <a:cs typeface="Times New Roman" pitchFamily="18" charset="0"/>
              </a:rPr>
              <a:t>Zaznajomienie z aktami postępowania przygotowawczego podejrzanego i obrońcy</a:t>
            </a:r>
          </a:p>
          <a:p>
            <a:pPr marL="1181862" lvl="2" indent="-514350" algn="just"/>
            <a:r>
              <a:rPr lang="pl-PL" dirty="0" smtClean="0">
                <a:latin typeface="Times New Roman" pitchFamily="18" charset="0"/>
                <a:cs typeface="Times New Roman" pitchFamily="18" charset="0"/>
              </a:rPr>
              <a:t>Czynność fakultatywna; </a:t>
            </a:r>
          </a:p>
          <a:p>
            <a:pPr marL="1181862" lvl="2" indent="-514350" algn="just"/>
            <a:r>
              <a:rPr lang="pl-PL" dirty="0" smtClean="0">
                <a:latin typeface="Times New Roman" pitchFamily="18" charset="0"/>
                <a:cs typeface="Times New Roman" pitchFamily="18" charset="0"/>
              </a:rPr>
              <a:t>Na wniosek uprawnionego podmiotu</a:t>
            </a:r>
          </a:p>
          <a:p>
            <a:pPr marL="1181862" lvl="2" indent="-514350" algn="just"/>
            <a:r>
              <a:rPr lang="pl-PL" dirty="0" smtClean="0">
                <a:latin typeface="Times New Roman" pitchFamily="18" charset="0"/>
                <a:cs typeface="Times New Roman" pitchFamily="18" charset="0"/>
              </a:rPr>
              <a:t>Nie przeprowadza się w przypadku umorzenia postępowania </a:t>
            </a:r>
          </a:p>
          <a:p>
            <a:pPr marL="393192" lvl="1" indent="0" algn="just">
              <a:buNone/>
            </a:pPr>
            <a:r>
              <a:rPr lang="pl-PL" i="1" dirty="0" smtClean="0">
                <a:latin typeface="Times New Roman" pitchFamily="18" charset="0"/>
                <a:cs typeface="Times New Roman" pitchFamily="18" charset="0"/>
              </a:rPr>
              <a:t>Po nowelizacji z 11.03.2016 r. pokrzywdzony stracił prawo do uczestniczenia w czynności końcowego zaznajomienia. „Ekwiwalentem” tego uprawnienia jest możliwość przejrzenia akt postępowania z art. 156 </a:t>
            </a:r>
            <a:r>
              <a:rPr lang="pl-PL" dirty="0" smtClean="0">
                <a:latin typeface="Times New Roman" pitchFamily="18" charset="0"/>
                <a:cs typeface="Times New Roman" pitchFamily="18" charset="0"/>
              </a:rPr>
              <a:t>§ 5 </a:t>
            </a:r>
            <a:r>
              <a:rPr lang="pl-PL" i="1" dirty="0" smtClean="0">
                <a:latin typeface="Times New Roman" pitchFamily="18" charset="0"/>
                <a:cs typeface="Times New Roman" pitchFamily="18" charset="0"/>
              </a:rPr>
              <a:t>(prokurator nie może odmówić dostępu do akt postępowania)</a:t>
            </a:r>
          </a:p>
          <a:p>
            <a:pPr marL="624078" indent="-514350" algn="just">
              <a:buFont typeface="+mj-lt"/>
              <a:buAutoNum type="arabicPeriod"/>
            </a:pPr>
            <a:r>
              <a:rPr lang="pl-PL" dirty="0" smtClean="0">
                <a:latin typeface="Times New Roman" pitchFamily="18" charset="0"/>
                <a:cs typeface="Times New Roman" pitchFamily="18" charset="0"/>
              </a:rPr>
              <a:t>Wydanie postanowienia o zamknięciu postępowania przygotowawczego </a:t>
            </a:r>
          </a:p>
          <a:p>
            <a:pPr marL="0"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3335303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188640"/>
            <a:ext cx="8306812" cy="1111202"/>
          </a:xfrm>
        </p:spPr>
        <p:txBody>
          <a:bodyPr>
            <a:normAutofit fontScale="90000"/>
          </a:bodyPr>
          <a:lstStyle/>
          <a:p>
            <a:r>
              <a:rPr lang="pl-PL" dirty="0"/>
              <a:t>Akt oskarżenia a tryby konsensualne </a:t>
            </a:r>
          </a:p>
        </p:txBody>
      </p:sp>
      <p:graphicFrame>
        <p:nvGraphicFramePr>
          <p:cNvPr id="5" name="Symbol zastępczy zawartości 5"/>
          <p:cNvGraphicFramePr>
            <a:graphicFrameLocks noGrp="1"/>
          </p:cNvGraphicFramePr>
          <p:nvPr>
            <p:ph idx="1"/>
            <p:extLst>
              <p:ext uri="{D42A27DB-BD31-4B8C-83A1-F6EECF244321}">
                <p14:modId xmlns="" xmlns:p14="http://schemas.microsoft.com/office/powerpoint/2010/main" val="1078054158"/>
              </p:ext>
            </p:extLst>
          </p:nvPr>
        </p:nvGraphicFramePr>
        <p:xfrm>
          <a:off x="-32152" y="1484784"/>
          <a:ext cx="8852624" cy="47525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600716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Mediacja</a:t>
            </a:r>
            <a:endParaRPr lang="pl-PL" b="1" dirty="0"/>
          </a:p>
        </p:txBody>
      </p:sp>
      <p:sp>
        <p:nvSpPr>
          <p:cNvPr id="3" name="Symbol zastępczy zawartości 2"/>
          <p:cNvSpPr>
            <a:spLocks noGrp="1"/>
          </p:cNvSpPr>
          <p:nvPr>
            <p:ph idx="1"/>
          </p:nvPr>
        </p:nvSpPr>
        <p:spPr>
          <a:xfrm>
            <a:off x="467544" y="1340768"/>
            <a:ext cx="8208912" cy="4824536"/>
          </a:xfrm>
        </p:spPr>
        <p:txBody>
          <a:bodyPr>
            <a:normAutofit fontScale="85000" lnSpcReduction="20000"/>
          </a:bodyPr>
          <a:lstStyle/>
          <a:p>
            <a:pPr algn="just"/>
            <a:r>
              <a:rPr lang="pl-PL" dirty="0" smtClean="0">
                <a:latin typeface="Times New Roman" pitchFamily="18" charset="0"/>
                <a:cs typeface="Times New Roman" pitchFamily="18" charset="0"/>
              </a:rPr>
              <a:t>Art. 23a k.p.k.</a:t>
            </a:r>
          </a:p>
          <a:p>
            <a:pPr algn="just"/>
            <a:r>
              <a:rPr lang="pl-PL" dirty="0" smtClean="0">
                <a:latin typeface="Times New Roman" pitchFamily="18" charset="0"/>
                <a:cs typeface="Times New Roman" pitchFamily="18" charset="0"/>
              </a:rPr>
              <a:t>Zadaniem mediacji jest rozwiązanie konfliktu pomiędzy pokrzywdzonym a oskarżonym, zaistniałego w wyniku popełnionego przestępstwa.</a:t>
            </a:r>
          </a:p>
          <a:p>
            <a:pPr algn="just"/>
            <a:r>
              <a:rPr lang="pl-PL" dirty="0" smtClean="0">
                <a:latin typeface="Times New Roman" pitchFamily="18" charset="0"/>
                <a:cs typeface="Times New Roman" pitchFamily="18" charset="0"/>
              </a:rPr>
              <a:t>Mediację prowadzi osoba zwana mediatorem, który pomaga podczas negocjacji, ale nie narzuca konkretnych rozwiązań zainteresowanym stronom.</a:t>
            </a:r>
          </a:p>
          <a:p>
            <a:pPr algn="just"/>
            <a:r>
              <a:rPr lang="pl-PL" dirty="0" smtClean="0">
                <a:latin typeface="Times New Roman" pitchFamily="18" charset="0"/>
                <a:cs typeface="Times New Roman" pitchFamily="18" charset="0"/>
              </a:rPr>
              <a:t>Podjęcie mediacji możliwe jest w każdym przypadku, kiedy organ prowadzący postępowanie uzna to za celowe.</a:t>
            </a:r>
          </a:p>
          <a:p>
            <a:pPr algn="just"/>
            <a:r>
              <a:rPr lang="pl-PL" dirty="0" smtClean="0">
                <a:latin typeface="Times New Roman" pitchFamily="18" charset="0"/>
                <a:cs typeface="Times New Roman" pitchFamily="18" charset="0"/>
              </a:rPr>
              <a:t>Mediację prowadzi się w sposób bezstronny i poufny.</a:t>
            </a:r>
          </a:p>
          <a:p>
            <a:pPr algn="just"/>
            <a:r>
              <a:rPr lang="pl-PL" dirty="0" smtClean="0">
                <a:latin typeface="Times New Roman" pitchFamily="18" charset="0"/>
                <a:cs typeface="Times New Roman" pitchFamily="18" charset="0"/>
              </a:rPr>
              <a:t>Art. 178a k.p.k.</a:t>
            </a:r>
          </a:p>
          <a:p>
            <a:pPr algn="just"/>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1509916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539552" y="1966851"/>
            <a:ext cx="8067819" cy="3416320"/>
          </a:xfrm>
          <a:prstGeom prst="rect">
            <a:avLst/>
          </a:prstGeom>
          <a:noFill/>
        </p:spPr>
        <p:txBody>
          <a:bodyPr wrap="square" lIns="91440" tIns="45720" rIns="91440" bIns="45720">
            <a:spAutoFit/>
          </a:bodyPr>
          <a:lstStyle/>
          <a:p>
            <a:pPr algn="ctr"/>
            <a:r>
              <a:rPr lang="pl-PL" sz="72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Postępowanie przed sądem I instancji</a:t>
            </a:r>
          </a:p>
          <a:p>
            <a:pPr algn="ctr"/>
            <a:r>
              <a:rPr lang="pl-PL" sz="72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pl-PL" sz="72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 xmlns:p14="http://schemas.microsoft.com/office/powerpoint/2010/main" val="4246611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80528" y="0"/>
            <a:ext cx="10058400" cy="1609344"/>
          </a:xfrm>
        </p:spPr>
        <p:txBody>
          <a:bodyPr/>
          <a:lstStyle/>
          <a:p>
            <a:r>
              <a:rPr lang="pl-PL" dirty="0"/>
              <a:t>Ogólne informacje o postępowaniu jurysdykcyjnym </a:t>
            </a:r>
          </a:p>
        </p:txBody>
      </p:sp>
      <p:sp>
        <p:nvSpPr>
          <p:cNvPr id="5" name="Symbol zastępczy zawartości 2"/>
          <p:cNvSpPr>
            <a:spLocks noGrp="1"/>
          </p:cNvSpPr>
          <p:nvPr>
            <p:ph idx="1"/>
          </p:nvPr>
        </p:nvSpPr>
        <p:spPr>
          <a:xfrm>
            <a:off x="107504" y="1556792"/>
            <a:ext cx="8784976" cy="5301208"/>
          </a:xfrm>
        </p:spPr>
        <p:txBody>
          <a:bodyPr>
            <a:normAutofit fontScale="62500" lnSpcReduction="20000"/>
          </a:bodyPr>
          <a:lstStyle/>
          <a:p>
            <a:pPr algn="just"/>
            <a:r>
              <a:rPr lang="pl-PL" dirty="0">
                <a:latin typeface="Times New Roman" pitchFamily="18" charset="0"/>
                <a:cs typeface="Times New Roman" pitchFamily="18" charset="0"/>
              </a:rPr>
              <a:t>Kulminacja procesu i jego najważniejszy etap. Wcześniejsze stadium (postępowanie przygotowawcze) przygotowuje ten etap procesu, a późniejsze bazują na jego wynikach (odwoławcze, kasacyjne, wznowieniowe). </a:t>
            </a:r>
          </a:p>
          <a:p>
            <a:pPr algn="just"/>
            <a:r>
              <a:rPr lang="pl-PL" dirty="0">
                <a:latin typeface="Times New Roman" pitchFamily="18" charset="0"/>
                <a:cs typeface="Times New Roman" pitchFamily="18" charset="0"/>
              </a:rPr>
              <a:t>„Wymiar sprawiedliwości jest taki, jaka jest rozprawa główna” T. Grzegorczyk, J. Tylman, </a:t>
            </a:r>
            <a:r>
              <a:rPr lang="pl-PL" i="1" dirty="0">
                <a:latin typeface="Times New Roman" pitchFamily="18" charset="0"/>
                <a:cs typeface="Times New Roman" pitchFamily="18" charset="0"/>
              </a:rPr>
              <a:t>Polskie postępowanie karne,</a:t>
            </a:r>
            <a:r>
              <a:rPr lang="pl-PL" dirty="0">
                <a:latin typeface="Times New Roman" pitchFamily="18" charset="0"/>
                <a:cs typeface="Times New Roman" pitchFamily="18" charset="0"/>
              </a:rPr>
              <a:t> Warszawa 2011, s. 755. </a:t>
            </a:r>
          </a:p>
          <a:p>
            <a:pPr algn="just"/>
            <a:r>
              <a:rPr lang="pl-PL" dirty="0">
                <a:latin typeface="Times New Roman" pitchFamily="18" charset="0"/>
                <a:cs typeface="Times New Roman" pitchFamily="18" charset="0"/>
              </a:rPr>
              <a:t>W postępowaniu przed sądem I instancji, a przede wszystkim na rozprawie głównej najpełniej realizowane są najważniejsze zasady procesowe </a:t>
            </a:r>
          </a:p>
          <a:p>
            <a:pPr lvl="1" algn="just"/>
            <a:r>
              <a:rPr lang="pl-PL" dirty="0">
                <a:latin typeface="Times New Roman" pitchFamily="18" charset="0"/>
                <a:cs typeface="Times New Roman" pitchFamily="18" charset="0"/>
              </a:rPr>
              <a:t>Kontradyktoryjności, </a:t>
            </a:r>
          </a:p>
          <a:p>
            <a:pPr lvl="1" algn="just"/>
            <a:r>
              <a:rPr lang="pl-PL" dirty="0">
                <a:latin typeface="Times New Roman" pitchFamily="18" charset="0"/>
                <a:cs typeface="Times New Roman" pitchFamily="18" charset="0"/>
              </a:rPr>
              <a:t>Jawności</a:t>
            </a:r>
          </a:p>
          <a:p>
            <a:pPr lvl="1" algn="just"/>
            <a:r>
              <a:rPr lang="pl-PL" dirty="0">
                <a:latin typeface="Times New Roman" pitchFamily="18" charset="0"/>
                <a:cs typeface="Times New Roman" pitchFamily="18" charset="0"/>
              </a:rPr>
              <a:t>Obiektywizmu </a:t>
            </a:r>
          </a:p>
          <a:p>
            <a:pPr lvl="1" algn="just"/>
            <a:r>
              <a:rPr lang="pl-PL" dirty="0">
                <a:latin typeface="Times New Roman" pitchFamily="18" charset="0"/>
                <a:cs typeface="Times New Roman" pitchFamily="18" charset="0"/>
              </a:rPr>
              <a:t>Bezpośredniości </a:t>
            </a:r>
          </a:p>
          <a:p>
            <a:pPr lvl="1" algn="just"/>
            <a:r>
              <a:rPr lang="pl-PL" dirty="0">
                <a:latin typeface="Times New Roman" pitchFamily="18" charset="0"/>
                <a:cs typeface="Times New Roman" pitchFamily="18" charset="0"/>
              </a:rPr>
              <a:t>Równości broni (równości stron)</a:t>
            </a:r>
          </a:p>
          <a:p>
            <a:pPr lvl="1" algn="just"/>
            <a:r>
              <a:rPr lang="pl-PL" dirty="0">
                <a:latin typeface="Times New Roman" pitchFamily="18" charset="0"/>
                <a:cs typeface="Times New Roman" pitchFamily="18" charset="0"/>
              </a:rPr>
              <a:t>Koncentracji </a:t>
            </a:r>
          </a:p>
          <a:p>
            <a:pPr lvl="1" algn="just"/>
            <a:r>
              <a:rPr lang="pl-PL" dirty="0">
                <a:latin typeface="Times New Roman" pitchFamily="18" charset="0"/>
                <a:cs typeface="Times New Roman" pitchFamily="18" charset="0"/>
              </a:rPr>
              <a:t>Skargowości </a:t>
            </a:r>
          </a:p>
          <a:p>
            <a:pPr algn="just"/>
            <a:r>
              <a:rPr lang="pl-PL" dirty="0">
                <a:latin typeface="Times New Roman" pitchFamily="18" charset="0"/>
                <a:cs typeface="Times New Roman" pitchFamily="18" charset="0"/>
              </a:rPr>
              <a:t>Najpełniejsza realizacja standardu rzetelnego procesu – art. 6 EKPC</a:t>
            </a:r>
          </a:p>
          <a:p>
            <a:pPr algn="just"/>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3677491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 xmlns:p14="http://schemas.microsoft.com/office/powerpoint/2010/main" val="2026392172"/>
              </p:ext>
            </p:extLst>
          </p:nvPr>
        </p:nvGraphicFramePr>
        <p:xfrm>
          <a:off x="-1016" y="1484784"/>
          <a:ext cx="9145016"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ymbol zastępczy zawartości 2"/>
          <p:cNvSpPr>
            <a:spLocks noGrp="1"/>
          </p:cNvSpPr>
          <p:nvPr>
            <p:ph type="title"/>
          </p:nvPr>
        </p:nvSpPr>
        <p:spPr>
          <a:xfrm>
            <a:off x="-1044624" y="0"/>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 xmlns:p14="http://schemas.microsoft.com/office/powerpoint/2010/main" val="7445954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2535" y="0"/>
            <a:ext cx="9396536" cy="1469530"/>
          </a:xfrm>
        </p:spPr>
        <p:txBody>
          <a:bodyPr>
            <a:normAutofit/>
          </a:bodyPr>
          <a:lstStyle/>
          <a:p>
            <a:r>
              <a:rPr lang="pl-PL" dirty="0"/>
              <a:t>Ogólne informacje o postępowaniu jurysdykcyjnym – strony i organy </a:t>
            </a:r>
          </a:p>
        </p:txBody>
      </p:sp>
      <p:graphicFrame>
        <p:nvGraphicFramePr>
          <p:cNvPr id="5" name="Symbol zastępczy zawartości 14"/>
          <p:cNvGraphicFramePr>
            <a:graphicFrameLocks noGrp="1"/>
          </p:cNvGraphicFramePr>
          <p:nvPr>
            <p:ph idx="1"/>
            <p:extLst>
              <p:ext uri="{D42A27DB-BD31-4B8C-83A1-F6EECF244321}">
                <p14:modId xmlns="" xmlns:p14="http://schemas.microsoft.com/office/powerpoint/2010/main" val="1598510491"/>
              </p:ext>
            </p:extLst>
          </p:nvPr>
        </p:nvGraphicFramePr>
        <p:xfrm>
          <a:off x="-252536" y="148182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7264504" y="4699973"/>
            <a:ext cx="1872208" cy="2215991"/>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 xmlns:p14="http://schemas.microsoft.com/office/powerpoint/2010/main" val="2535229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468560" y="0"/>
            <a:ext cx="10058400" cy="1609344"/>
          </a:xfrm>
        </p:spPr>
        <p:txBody>
          <a:bodyPr/>
          <a:lstStyle/>
          <a:p>
            <a:r>
              <a:rPr lang="pl-PL" dirty="0"/>
              <a:t>Skargi inicjujące postępowanie sądowe </a:t>
            </a:r>
          </a:p>
        </p:txBody>
      </p:sp>
      <p:sp>
        <p:nvSpPr>
          <p:cNvPr id="5" name="Symbol zastępczy zawartości 2"/>
          <p:cNvSpPr>
            <a:spLocks noGrp="1"/>
          </p:cNvSpPr>
          <p:nvPr>
            <p:ph idx="1"/>
          </p:nvPr>
        </p:nvSpPr>
        <p:spPr>
          <a:xfrm>
            <a:off x="-27216" y="1772816"/>
            <a:ext cx="9001000" cy="4843944"/>
          </a:xfrm>
        </p:spPr>
        <p:txBody>
          <a:bodyPr>
            <a:normAutofit fontScale="70000" lnSpcReduction="20000"/>
          </a:bodyPr>
          <a:lstStyle/>
          <a:p>
            <a:pPr marL="0" indent="0" algn="just">
              <a:buNone/>
            </a:pPr>
            <a:r>
              <a:rPr lang="pl-PL" dirty="0">
                <a:latin typeface="Times New Roman" pitchFamily="18" charset="0"/>
                <a:cs typeface="Times New Roman" pitchFamily="18" charset="0"/>
              </a:rPr>
              <a:t>Art. 14 § </a:t>
            </a:r>
            <a:r>
              <a:rPr lang="pl-PL" dirty="0" smtClean="0">
                <a:latin typeface="Times New Roman" pitchFamily="18" charset="0"/>
                <a:cs typeface="Times New Roman" pitchFamily="18" charset="0"/>
              </a:rPr>
              <a:t>1 k.p.k. </a:t>
            </a:r>
            <a:r>
              <a:rPr lang="pl-PL" dirty="0">
                <a:latin typeface="Times New Roman" pitchFamily="18" charset="0"/>
                <a:cs typeface="Times New Roman" pitchFamily="18" charset="0"/>
                <a:sym typeface="Wingdings" panose="05000000000000000000" pitchFamily="2" charset="2"/>
              </a:rPr>
              <a:t> wszczęcie postępowania następuje na żądanie oskarżyciela lub innego uprawnionego podmiotu</a:t>
            </a:r>
          </a:p>
          <a:p>
            <a:pPr marL="0" indent="0" algn="just">
              <a:buNone/>
            </a:pPr>
            <a:r>
              <a:rPr lang="pl-PL" dirty="0">
                <a:latin typeface="Times New Roman" pitchFamily="18" charset="0"/>
                <a:cs typeface="Times New Roman" pitchFamily="18" charset="0"/>
              </a:rPr>
              <a:t>1. Akt oskarżenia:</a:t>
            </a:r>
          </a:p>
          <a:p>
            <a:pPr marL="274320" lvl="1" indent="0" algn="just">
              <a:buNone/>
            </a:pPr>
            <a:r>
              <a:rPr lang="pl-PL" dirty="0">
                <a:latin typeface="Times New Roman" pitchFamily="18" charset="0"/>
                <a:cs typeface="Times New Roman" pitchFamily="18" charset="0"/>
              </a:rPr>
              <a:t>Wniesiony przez oskarżyciela publicznego (może zawierać również wniosek z art. 335 § 2)</a:t>
            </a:r>
          </a:p>
          <a:p>
            <a:pPr marL="274320" lvl="1" indent="0" algn="just">
              <a:buNone/>
            </a:pPr>
            <a:r>
              <a:rPr lang="pl-PL" dirty="0">
                <a:latin typeface="Times New Roman" pitchFamily="18" charset="0"/>
                <a:cs typeface="Times New Roman" pitchFamily="18" charset="0"/>
              </a:rPr>
              <a:t>Subsydiarny</a:t>
            </a:r>
          </a:p>
          <a:p>
            <a:pPr marL="274320" lvl="1" indent="0" algn="just">
              <a:buNone/>
            </a:pPr>
            <a:r>
              <a:rPr lang="pl-PL" dirty="0">
                <a:latin typeface="Times New Roman" pitchFamily="18" charset="0"/>
                <a:cs typeface="Times New Roman" pitchFamily="18" charset="0"/>
              </a:rPr>
              <a:t>Prywatny</a:t>
            </a:r>
          </a:p>
          <a:p>
            <a:pPr marL="0" indent="0" algn="just">
              <a:buNone/>
            </a:pPr>
            <a:r>
              <a:rPr lang="pl-PL" dirty="0">
                <a:latin typeface="Times New Roman" pitchFamily="18" charset="0"/>
                <a:cs typeface="Times New Roman" pitchFamily="18" charset="0"/>
              </a:rPr>
              <a:t>2. Samoistny wniosek z art. 335 § 1 </a:t>
            </a:r>
          </a:p>
          <a:p>
            <a:pPr marL="0" indent="0" algn="just">
              <a:buNone/>
            </a:pPr>
            <a:r>
              <a:rPr lang="pl-PL" dirty="0">
                <a:latin typeface="Times New Roman" pitchFamily="18" charset="0"/>
                <a:cs typeface="Times New Roman" pitchFamily="18" charset="0"/>
              </a:rPr>
              <a:t>3. Wniosek o warunkowe umorzenie postępowania (art. 336) </a:t>
            </a:r>
          </a:p>
          <a:p>
            <a:pPr marL="0" indent="0" algn="just">
              <a:buNone/>
            </a:pPr>
            <a:r>
              <a:rPr lang="pl-PL" dirty="0">
                <a:latin typeface="Times New Roman" pitchFamily="18" charset="0"/>
                <a:cs typeface="Times New Roman" pitchFamily="18" charset="0"/>
              </a:rPr>
              <a:t>4. Wniosek o umorzenie postępowania i orzeczenie środków zabezpieczających (art. 324) </a:t>
            </a:r>
          </a:p>
          <a:p>
            <a:pPr marL="0" indent="0" algn="just">
              <a:buNone/>
            </a:pPr>
            <a:r>
              <a:rPr lang="pl-PL" dirty="0">
                <a:latin typeface="Times New Roman" pitchFamily="18" charset="0"/>
                <a:cs typeface="Times New Roman" pitchFamily="18" charset="0"/>
              </a:rPr>
              <a:t>5. Wniosek o rozpoznanie sprawy w trybie przyspieszonym (art. 517d § 1)</a:t>
            </a:r>
          </a:p>
          <a:p>
            <a:pPr marL="0" indent="0" algn="just">
              <a:buNone/>
            </a:pPr>
            <a:r>
              <a:rPr lang="pl-PL" dirty="0">
                <a:latin typeface="Times New Roman" pitchFamily="18" charset="0"/>
                <a:cs typeface="Times New Roman" pitchFamily="18" charset="0"/>
              </a:rPr>
              <a:t>+ wniosek o orzeczenie przepadku (art. 323 § 3)</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4055380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33144" y="620688"/>
            <a:ext cx="9281160" cy="3520440"/>
          </a:xfrm>
        </p:spPr>
        <p:txBody>
          <a:bodyPr/>
          <a:lstStyle/>
          <a:p>
            <a:r>
              <a:rPr lang="pl-PL" dirty="0">
                <a:solidFill>
                  <a:srgbClr val="FF0000"/>
                </a:solidFill>
              </a:rPr>
              <a:t>Postępowanie przejściowe </a:t>
            </a:r>
          </a:p>
        </p:txBody>
      </p:sp>
      <p:sp>
        <p:nvSpPr>
          <p:cNvPr id="5" name="Symbol zastępczy tekstu 4"/>
          <p:cNvSpPr txBox="1">
            <a:spLocks/>
          </p:cNvSpPr>
          <p:nvPr/>
        </p:nvSpPr>
        <p:spPr>
          <a:xfrm>
            <a:off x="323528" y="4528312"/>
            <a:ext cx="9052560" cy="10668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l-PL" smtClean="0"/>
              <a:t>Kontrola formalna i merytoryczna, posiedzenia wyrokowe, posiedzenie przygotowawcze przed rozprawą </a:t>
            </a:r>
            <a:endParaRPr lang="pl-PL" dirty="0"/>
          </a:p>
        </p:txBody>
      </p:sp>
    </p:spTree>
    <p:extLst>
      <p:ext uri="{BB962C8B-B14F-4D97-AF65-F5344CB8AC3E}">
        <p14:creationId xmlns="" xmlns:p14="http://schemas.microsoft.com/office/powerpoint/2010/main" val="1671860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6"/>
          <p:cNvSpPr>
            <a:spLocks noGrp="1"/>
          </p:cNvSpPr>
          <p:nvPr>
            <p:ph type="title"/>
          </p:nvPr>
        </p:nvSpPr>
        <p:spPr>
          <a:xfrm>
            <a:off x="-540568" y="-531440"/>
            <a:ext cx="10058400" cy="1609344"/>
          </a:xfrm>
        </p:spPr>
        <p:txBody>
          <a:bodyPr/>
          <a:lstStyle/>
          <a:p>
            <a:r>
              <a:rPr lang="pl-PL" dirty="0"/>
              <a:t>Kontrola formalna skargi oskarżyciela</a:t>
            </a:r>
          </a:p>
        </p:txBody>
      </p:sp>
      <p:sp>
        <p:nvSpPr>
          <p:cNvPr id="5" name="Symbol zastępczy zawartości 7"/>
          <p:cNvSpPr>
            <a:spLocks noGrp="1"/>
          </p:cNvSpPr>
          <p:nvPr>
            <p:ph idx="1"/>
          </p:nvPr>
        </p:nvSpPr>
        <p:spPr>
          <a:xfrm>
            <a:off x="179512" y="1484784"/>
            <a:ext cx="8784976" cy="5373216"/>
          </a:xfrm>
        </p:spPr>
        <p:txBody>
          <a:bodyPr>
            <a:normAutofit fontScale="70000" lnSpcReduction="20000"/>
          </a:bodyPr>
          <a:lstStyle/>
          <a:p>
            <a:pPr algn="just"/>
            <a:r>
              <a:rPr lang="pl-PL" dirty="0">
                <a:latin typeface="Times New Roman" pitchFamily="18" charset="0"/>
                <a:cs typeface="Times New Roman" pitchFamily="18" charset="0"/>
              </a:rPr>
              <a:t>Niezwłocznie po wpłynięciu aktu oskarżenia (wniosku o warunkowe umorzenie postępowania, wniosku o rozpoznanie sprawy w trybie przyspieszonym, wniosku o umorzenie postępowania i zastosowanie środków zabezpieczających, wniosku z art. 335 § 1). </a:t>
            </a:r>
          </a:p>
          <a:p>
            <a:pPr algn="just"/>
            <a:r>
              <a:rPr lang="pl-PL" dirty="0">
                <a:latin typeface="Times New Roman" pitchFamily="18" charset="0"/>
                <a:cs typeface="Times New Roman" pitchFamily="18" charset="0"/>
              </a:rPr>
              <a:t>Dokonywana przez </a:t>
            </a:r>
            <a:r>
              <a:rPr lang="pl-PL" b="1" u="sng" dirty="0">
                <a:latin typeface="Times New Roman" pitchFamily="18" charset="0"/>
                <a:cs typeface="Times New Roman" pitchFamily="18" charset="0"/>
              </a:rPr>
              <a:t>prezesa sądu</a:t>
            </a:r>
            <a:r>
              <a:rPr lang="pl-PL" dirty="0">
                <a:latin typeface="Times New Roman" pitchFamily="18" charset="0"/>
                <a:cs typeface="Times New Roman" pitchFamily="18" charset="0"/>
              </a:rPr>
              <a:t> (przewodniczącego wydziału lub upoważnionego sędziego). </a:t>
            </a:r>
          </a:p>
          <a:p>
            <a:pPr algn="just"/>
            <a:r>
              <a:rPr lang="pl-PL" dirty="0">
                <a:latin typeface="Times New Roman" pitchFamily="18" charset="0"/>
                <a:cs typeface="Times New Roman" pitchFamily="18" charset="0"/>
              </a:rPr>
              <a:t>Polega na sprawdzeniu, czy skarga wniesiona przez oskarżyciela spełnia ogólne warunki pisma procesowego (art. 119) oraz te określone w przepisach szczególnych (art. 332, 333, 335) + dokonanie czynności z art. 334 (przesłanie akt postępowania wraz z załącznikami, zawiadomienie oskarżonego i pokrzywdzonego o przesłaniu aktu oskarżenia)</a:t>
            </a:r>
          </a:p>
          <a:p>
            <a:pPr marL="0" indent="0" algn="just">
              <a:buNone/>
            </a:pPr>
            <a:endParaRPr lang="pl-PL" dirty="0">
              <a:latin typeface="Times New Roman" pitchFamily="18" charset="0"/>
              <a:cs typeface="Times New Roman" pitchFamily="18" charset="0"/>
            </a:endParaRPr>
          </a:p>
          <a:p>
            <a:pPr marL="0" indent="0" algn="just">
              <a:buNone/>
            </a:pPr>
            <a:r>
              <a:rPr lang="pl-PL" dirty="0">
                <a:latin typeface="Times New Roman" pitchFamily="18" charset="0"/>
                <a:cs typeface="Times New Roman" pitchFamily="18" charset="0"/>
              </a:rPr>
              <a:t>Chodzi wyłącznie o zbadanie, czy akt oskarżenia (lub inne pismo) zawiera wszystkie wymagane przez ustawę elementy. Nie ocenia się czy odpowiadają one materiałom sprawy. </a:t>
            </a:r>
          </a:p>
          <a:p>
            <a:pPr marL="0" indent="0" algn="just">
              <a:buNone/>
            </a:pPr>
            <a:endParaRPr lang="pl-PL" dirty="0">
              <a:latin typeface="Times New Roman" pitchFamily="18" charset="0"/>
              <a:cs typeface="Times New Roman" pitchFamily="18" charset="0"/>
              <a:sym typeface="Wingdings" panose="05000000000000000000" pitchFamily="2" charset="2"/>
            </a:endParaRPr>
          </a:p>
        </p:txBody>
      </p:sp>
    </p:spTree>
    <p:extLst>
      <p:ext uri="{BB962C8B-B14F-4D97-AF65-F5344CB8AC3E}">
        <p14:creationId xmlns="" xmlns:p14="http://schemas.microsoft.com/office/powerpoint/2010/main" val="7357317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332656"/>
            <a:ext cx="8496944" cy="6192688"/>
          </a:xfrm>
        </p:spPr>
        <p:txBody>
          <a:bodyPr>
            <a:normAutofit fontScale="77500" lnSpcReduction="20000"/>
          </a:bodyPr>
          <a:lstStyle/>
          <a:p>
            <a:pPr marL="0" indent="0" algn="just">
              <a:buNone/>
            </a:pPr>
            <a:r>
              <a:rPr lang="pl-PL" dirty="0" smtClean="0"/>
              <a:t>Art. 337 § 1</a:t>
            </a:r>
          </a:p>
          <a:p>
            <a:pPr algn="just"/>
            <a:r>
              <a:rPr lang="pl-PL" dirty="0" smtClean="0"/>
              <a:t>Jeżeli akt oskarżenia nie odpowiada warunkom formalnym wymienionym w art. 119, 332, 333 lub art. 335, a także, gdy nie zostały spełnione warunki wymienione w art. 334, prezes sądu </a:t>
            </a:r>
            <a:r>
              <a:rPr lang="pl-PL" b="1" dirty="0" smtClean="0"/>
              <a:t>zwraca go oskarżycielowi w celu usunięcia braków w terminie 7 dni od dnia jego doręczenia.</a:t>
            </a:r>
          </a:p>
          <a:p>
            <a:pPr marL="0" indent="0" algn="just">
              <a:buNone/>
            </a:pPr>
            <a:endParaRPr lang="pl-PL" dirty="0" smtClean="0"/>
          </a:p>
          <a:p>
            <a:pPr marL="0" indent="0" algn="just">
              <a:buNone/>
            </a:pPr>
            <a:r>
              <a:rPr lang="pl-PL" dirty="0" smtClean="0"/>
              <a:t>Prezes sądu wydaje </a:t>
            </a:r>
            <a:r>
              <a:rPr lang="pl-PL" b="1" dirty="0" smtClean="0"/>
              <a:t>ZARZĄDZENIE </a:t>
            </a:r>
            <a:r>
              <a:rPr lang="pl-PL" dirty="0" smtClean="0"/>
              <a:t>w sprawie zwrotu aktu oskarżenia oskarżycielowi. Na zarządzenie przysługuje </a:t>
            </a:r>
            <a:r>
              <a:rPr lang="pl-PL" u="sng" dirty="0" smtClean="0"/>
              <a:t>zażalenie do sądu właściwego do rozpoznania sprawy</a:t>
            </a:r>
            <a:r>
              <a:rPr lang="pl-PL" dirty="0" smtClean="0"/>
              <a:t>.</a:t>
            </a:r>
          </a:p>
          <a:p>
            <a:pPr marL="0" indent="0" algn="just">
              <a:buNone/>
            </a:pPr>
            <a:endParaRPr lang="pl-PL" dirty="0" smtClean="0"/>
          </a:p>
          <a:p>
            <a:pPr algn="just"/>
            <a:r>
              <a:rPr lang="pl-PL" dirty="0" smtClean="0"/>
              <a:t>Oskarżyciel, który nie wnosi zażalenia, ma obowiązek w terminie 7 dni wnieść poprawiony lub uzupełniony akt oskarżenia. </a:t>
            </a:r>
          </a:p>
          <a:p>
            <a:pPr algn="just"/>
            <a:r>
              <a:rPr lang="pl-PL" dirty="0" smtClean="0"/>
              <a:t>Zwrot aktu oskarżenia nie oznacza zwrotu sprawy i nie uchyla stanu zawisłości sprawy. </a:t>
            </a:r>
          </a:p>
          <a:p>
            <a:pPr lvl="1" algn="just"/>
            <a:r>
              <a:rPr lang="pl-PL" dirty="0" smtClean="0"/>
              <a:t>Prokurator nie może np. umorzyć postępowania, ale może cofnąć akt oskarżenia (art. 14 § 2) </a:t>
            </a:r>
          </a:p>
          <a:p>
            <a:pPr marL="0" indent="0">
              <a:buNone/>
            </a:pPr>
            <a:endParaRPr lang="pl-PL" dirty="0"/>
          </a:p>
        </p:txBody>
      </p:sp>
    </p:spTree>
    <p:extLst>
      <p:ext uri="{BB962C8B-B14F-4D97-AF65-F5344CB8AC3E}">
        <p14:creationId xmlns="" xmlns:p14="http://schemas.microsoft.com/office/powerpoint/2010/main" val="3915943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243408"/>
            <a:ext cx="8784976" cy="1268760"/>
          </a:xfrm>
        </p:spPr>
        <p:txBody>
          <a:bodyPr>
            <a:normAutofit fontScale="90000"/>
          </a:bodyPr>
          <a:lstStyle/>
          <a:p>
            <a:r>
              <a:rPr lang="pl-PL" b="1" dirty="0" smtClean="0"/>
              <a:t>Zaznajomienie z aktami postępowania</a:t>
            </a:r>
            <a:endParaRPr lang="pl-PL" b="1" dirty="0"/>
          </a:p>
        </p:txBody>
      </p:sp>
      <p:sp>
        <p:nvSpPr>
          <p:cNvPr id="3" name="Symbol zastępczy zawartości 2"/>
          <p:cNvSpPr>
            <a:spLocks noGrp="1"/>
          </p:cNvSpPr>
          <p:nvPr>
            <p:ph idx="1"/>
          </p:nvPr>
        </p:nvSpPr>
        <p:spPr>
          <a:xfrm>
            <a:off x="323528" y="764704"/>
            <a:ext cx="8229600" cy="4525963"/>
          </a:xfrm>
        </p:spPr>
        <p:txBody>
          <a:bodyPr>
            <a:noAutofit/>
          </a:bodyPr>
          <a:lstStyle/>
          <a:p>
            <a:pPr marL="109728" indent="0" algn="just">
              <a:buNone/>
            </a:pPr>
            <a:r>
              <a:rPr lang="pl-PL" sz="2000" dirty="0" smtClean="0">
                <a:latin typeface="Times New Roman" pitchFamily="18" charset="0"/>
                <a:cs typeface="Times New Roman" pitchFamily="18" charset="0"/>
              </a:rPr>
              <a:t>Organy procesowe w toku śledztwa (dochodzenia) zmierzają do realizacji celów określonych w art. 297 § 1. Jeżeli dojdą one do wniosku, że zgromadzone materiały są wystarczające do zamknięcia śledztwa – </a:t>
            </a:r>
            <a:r>
              <a:rPr lang="pl-PL" sz="2000" b="1" dirty="0" smtClean="0">
                <a:latin typeface="Times New Roman" pitchFamily="18" charset="0"/>
                <a:cs typeface="Times New Roman" pitchFamily="18" charset="0"/>
              </a:rPr>
              <a:t>na wniosek podejrzanego lub obrońcy lub o końcowe zaznajomienie się z materiałami postępowania </a:t>
            </a:r>
            <a:r>
              <a:rPr lang="pl-PL" sz="2000" dirty="0" smtClean="0">
                <a:latin typeface="Times New Roman" pitchFamily="18" charset="0"/>
                <a:cs typeface="Times New Roman" pitchFamily="18" charset="0"/>
              </a:rPr>
              <a:t>– powiadamia się wnioskującego o możliwości przejrzenia akt i wyznacza termin do zapoznania się z nimi. </a:t>
            </a:r>
          </a:p>
          <a:p>
            <a:pPr algn="just"/>
            <a:r>
              <a:rPr lang="pl-PL" sz="2000" b="1" u="sng" dirty="0" smtClean="0">
                <a:latin typeface="Times New Roman" pitchFamily="18" charset="0"/>
                <a:cs typeface="Times New Roman" pitchFamily="18" charset="0"/>
              </a:rPr>
              <a:t>Końcowe zaznajomienie z aktami postępowania </a:t>
            </a:r>
            <a:r>
              <a:rPr lang="pl-PL" sz="2000" b="1" u="sng" dirty="0" smtClean="0">
                <a:latin typeface="Times New Roman" pitchFamily="18" charset="0"/>
                <a:cs typeface="Times New Roman" pitchFamily="18" charset="0"/>
                <a:sym typeface="Wingdings" panose="05000000000000000000" pitchFamily="2" charset="2"/>
              </a:rPr>
              <a:t> czynność FAKULTATYWNA </a:t>
            </a:r>
          </a:p>
          <a:p>
            <a:pPr algn="just"/>
            <a:r>
              <a:rPr lang="pl-PL" sz="2000" b="1" dirty="0" smtClean="0">
                <a:latin typeface="Times New Roman" pitchFamily="18" charset="0"/>
                <a:cs typeface="Times New Roman" pitchFamily="18" charset="0"/>
              </a:rPr>
              <a:t>Stronę, </a:t>
            </a:r>
            <a:r>
              <a:rPr lang="pl-PL" sz="2000" dirty="0" smtClean="0">
                <a:latin typeface="Times New Roman" pitchFamily="18" charset="0"/>
                <a:cs typeface="Times New Roman" pitchFamily="18" charset="0"/>
              </a:rPr>
              <a:t>obrońcę lub pełnomocnika poucza się o prawie do składnia wniosków dowodowych w </a:t>
            </a:r>
            <a:r>
              <a:rPr lang="pl-PL" sz="2000" b="1" dirty="0" smtClean="0">
                <a:latin typeface="Times New Roman" pitchFamily="18" charset="0"/>
                <a:cs typeface="Times New Roman" pitchFamily="18" charset="0"/>
              </a:rPr>
              <a:t>terminie 3 dni od dnia zapoznania się z materiałami postępowania</a:t>
            </a:r>
            <a:r>
              <a:rPr lang="pl-PL" sz="2000" dirty="0" smtClean="0">
                <a:latin typeface="Times New Roman" pitchFamily="18" charset="0"/>
                <a:cs typeface="Times New Roman" pitchFamily="18" charset="0"/>
              </a:rPr>
              <a:t>. </a:t>
            </a:r>
          </a:p>
          <a:p>
            <a:pPr lvl="1" algn="just"/>
            <a:r>
              <a:rPr lang="pl-PL" sz="2000" dirty="0" smtClean="0">
                <a:latin typeface="Times New Roman" pitchFamily="18" charset="0"/>
                <a:cs typeface="Times New Roman" pitchFamily="18" charset="0"/>
              </a:rPr>
              <a:t>w tym kontekście ważne uprawnienie pokrzywdzonego z art. 156 § 5 – jak ma inaczej złożyć wnioski dowodowe, jeżeli nie wie co jest w aktach sprawy?</a:t>
            </a:r>
          </a:p>
          <a:p>
            <a:pPr algn="just"/>
            <a:r>
              <a:rPr lang="pl-PL" sz="2000" dirty="0" smtClean="0">
                <a:latin typeface="Times New Roman" pitchFamily="18" charset="0"/>
                <a:cs typeface="Times New Roman" pitchFamily="18" charset="0"/>
              </a:rPr>
              <a:t>Pouczenie odnotowuje się w protokole końcowego zapoznania z aktami sprawy. </a:t>
            </a:r>
          </a:p>
          <a:p>
            <a:r>
              <a:rPr lang="pl-PL" sz="2000" dirty="0" smtClean="0">
                <a:latin typeface="Times New Roman" pitchFamily="18" charset="0"/>
                <a:cs typeface="Times New Roman" pitchFamily="18" charset="0"/>
              </a:rPr>
              <a:t>Termin zapoznania się podejrzanego i obrońcy z materiałami śledztwa (dochodzenia) powinien być tak wyznaczony, aby od dnia doręczenia zawiadomienia upłynęło co najmniej 7 dni. </a:t>
            </a:r>
          </a:p>
          <a:p>
            <a:pPr marL="0" indent="0">
              <a:buNone/>
            </a:pPr>
            <a:endParaRPr lang="pl-PL"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5161798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9592" y="260648"/>
            <a:ext cx="7643192" cy="418058"/>
          </a:xfrm>
        </p:spPr>
        <p:txBody>
          <a:bodyPr>
            <a:noAutofit/>
          </a:bodyPr>
          <a:lstStyle/>
          <a:p>
            <a:r>
              <a:rPr lang="pl-PL" b="1" dirty="0" smtClean="0"/>
              <a:t>Doręczenie aktu oskarżenia</a:t>
            </a:r>
            <a:endParaRPr lang="pl-PL" b="1" dirty="0"/>
          </a:p>
        </p:txBody>
      </p:sp>
      <p:sp>
        <p:nvSpPr>
          <p:cNvPr id="3" name="Symbol zastępczy zawartości 2"/>
          <p:cNvSpPr>
            <a:spLocks noGrp="1"/>
          </p:cNvSpPr>
          <p:nvPr>
            <p:ph idx="1"/>
          </p:nvPr>
        </p:nvSpPr>
        <p:spPr>
          <a:xfrm>
            <a:off x="395536" y="1052736"/>
            <a:ext cx="8064896" cy="4248472"/>
          </a:xfrm>
        </p:spPr>
        <p:txBody>
          <a:bodyPr>
            <a:noAutofit/>
          </a:bodyPr>
          <a:lstStyle/>
          <a:p>
            <a:pPr marL="0" indent="0" algn="just">
              <a:buNone/>
            </a:pPr>
            <a:r>
              <a:rPr lang="pl-PL" sz="2800" dirty="0" smtClean="0">
                <a:latin typeface="Times New Roman" pitchFamily="18" charset="0"/>
                <a:cs typeface="Times New Roman" pitchFamily="18" charset="0"/>
              </a:rPr>
              <a:t>Jeżeli akt oskarżenia odpowiada warunkom formalnym, </a:t>
            </a:r>
            <a:r>
              <a:rPr lang="pl-PL" sz="2800" b="1" dirty="0" smtClean="0">
                <a:latin typeface="Times New Roman" pitchFamily="18" charset="0"/>
                <a:cs typeface="Times New Roman" pitchFamily="18" charset="0"/>
              </a:rPr>
              <a:t>prezes sądu lub referendarz sądowy</a:t>
            </a:r>
            <a:r>
              <a:rPr lang="pl-PL" sz="2800" dirty="0" smtClean="0">
                <a:latin typeface="Times New Roman" pitchFamily="18" charset="0"/>
                <a:cs typeface="Times New Roman" pitchFamily="18" charset="0"/>
              </a:rPr>
              <a:t> zarządza doręczenie jego odpisu oskarżonemu, wzywając </a:t>
            </a:r>
            <a:r>
              <a:rPr lang="pl-PL" sz="2800" u="sng" dirty="0" smtClean="0">
                <a:latin typeface="Times New Roman" pitchFamily="18" charset="0"/>
                <a:cs typeface="Times New Roman" pitchFamily="18" charset="0"/>
              </a:rPr>
              <a:t>do składania wniosków dowodowych w terminie 7 dni </a:t>
            </a:r>
            <a:r>
              <a:rPr lang="pl-PL" sz="2800" dirty="0" smtClean="0">
                <a:latin typeface="Times New Roman" pitchFamily="18" charset="0"/>
                <a:cs typeface="Times New Roman" pitchFamily="18" charset="0"/>
              </a:rPr>
              <a:t>od dnia doręczenia mu aktu oskarżenia, a także pouczając o prawie do złożenia wniosku o </a:t>
            </a:r>
            <a:r>
              <a:rPr lang="pl-PL" sz="2800" u="sng" dirty="0" smtClean="0">
                <a:latin typeface="Times New Roman" pitchFamily="18" charset="0"/>
                <a:cs typeface="Times New Roman" pitchFamily="18" charset="0"/>
              </a:rPr>
              <a:t>zobowiązanie prokuratora do uzupełnienia materiałów postępowania przygotowawczego dołączonych do aktu oskarżenia</a:t>
            </a:r>
            <a:r>
              <a:rPr lang="pl-PL" sz="2800" dirty="0" smtClean="0">
                <a:latin typeface="Times New Roman" pitchFamily="18" charset="0"/>
                <a:cs typeface="Times New Roman" pitchFamily="18" charset="0"/>
              </a:rPr>
              <a:t> o określone dokumenty zawarte w aktach tego postępowania, gdy ma to znaczenie dla interesu oskarżonego. </a:t>
            </a:r>
          </a:p>
          <a:p>
            <a:pPr marL="0" indent="0">
              <a:buNone/>
            </a:pPr>
            <a:endParaRPr lang="pl-PL"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3378077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79512" y="260648"/>
            <a:ext cx="8784976" cy="6597352"/>
          </a:xfrm>
        </p:spPr>
        <p:txBody>
          <a:bodyPr>
            <a:normAutofit/>
          </a:bodyPr>
          <a:lstStyle/>
          <a:p>
            <a:pPr algn="just"/>
            <a:r>
              <a:rPr lang="pl-PL" sz="1600" dirty="0" smtClean="0">
                <a:latin typeface="Times New Roman" pitchFamily="18" charset="0"/>
                <a:cs typeface="Times New Roman" pitchFamily="18" charset="0"/>
              </a:rPr>
              <a:t>Oskarżonego poucza się o treści przepisów:</a:t>
            </a:r>
          </a:p>
          <a:p>
            <a:pPr lvl="1" algn="just">
              <a:buFont typeface="+mj-lt"/>
              <a:buAutoNum type="arabicPeriod"/>
            </a:pPr>
            <a:r>
              <a:rPr lang="pl-PL" sz="1600" dirty="0" smtClean="0">
                <a:latin typeface="Times New Roman" pitchFamily="18" charset="0"/>
                <a:cs typeface="Times New Roman" pitchFamily="18" charset="0"/>
              </a:rPr>
              <a:t>Art. 291 § 3 – zabezpieczenie  kosztów postępowania  </a:t>
            </a:r>
          </a:p>
          <a:p>
            <a:pPr lvl="1" algn="just">
              <a:buFont typeface="+mj-lt"/>
              <a:buAutoNum type="arabicPeriod"/>
            </a:pPr>
            <a:r>
              <a:rPr lang="pl-PL" sz="1600" dirty="0" smtClean="0">
                <a:latin typeface="Times New Roman" pitchFamily="18" charset="0"/>
                <a:cs typeface="Times New Roman" pitchFamily="18" charset="0"/>
              </a:rPr>
              <a:t>Art. 338a – prawo do złożenia wniosku o wydanie wyroku skazującego i wymierzenie mu określonej kary lub środka karnego, przepadku lub środka kompensacyjnego bez przeprowadzenia postępowania dowodowego </a:t>
            </a:r>
            <a:r>
              <a:rPr lang="pl-PL" sz="1600" dirty="0" smtClean="0">
                <a:latin typeface="Times New Roman" pitchFamily="18" charset="0"/>
                <a:cs typeface="Times New Roman" pitchFamily="18" charset="0"/>
                <a:sym typeface="Wingdings" panose="05000000000000000000" pitchFamily="2" charset="2"/>
              </a:rPr>
              <a:t> tzw. dobrowolne poddanie się odpowiedzialności karnej na posiedzeniu</a:t>
            </a:r>
            <a:r>
              <a:rPr lang="pl-PL" sz="1600" dirty="0" smtClean="0">
                <a:latin typeface="Times New Roman" pitchFamily="18" charset="0"/>
                <a:cs typeface="Times New Roman" pitchFamily="18" charset="0"/>
              </a:rPr>
              <a:t> </a:t>
            </a:r>
          </a:p>
          <a:p>
            <a:pPr lvl="1" algn="just">
              <a:buFont typeface="+mj-lt"/>
              <a:buAutoNum type="arabicPeriod"/>
            </a:pPr>
            <a:r>
              <a:rPr lang="pl-PL" sz="1600" dirty="0" smtClean="0">
                <a:latin typeface="Times New Roman" pitchFamily="18" charset="0"/>
                <a:cs typeface="Times New Roman" pitchFamily="18" charset="0"/>
              </a:rPr>
              <a:t>Art. 341 § 1 – prawo do udziału w posiedzeniu w przedmiocie warunkowego umorzenia postępowania </a:t>
            </a:r>
          </a:p>
          <a:p>
            <a:pPr lvl="1" algn="just">
              <a:buFont typeface="+mj-lt"/>
              <a:buAutoNum type="arabicPeriod"/>
            </a:pPr>
            <a:r>
              <a:rPr lang="pl-PL" sz="1600" dirty="0" smtClean="0">
                <a:latin typeface="Times New Roman" pitchFamily="18" charset="0"/>
                <a:cs typeface="Times New Roman" pitchFamily="18" charset="0"/>
              </a:rPr>
              <a:t>Art. 349 § 8 – dot. posiedzenia przygotowawczego przed rozprawą; ogłoszenie zarządzenia o wyznaczeniu terminów rozprawy ma skutek równoznaczny z </a:t>
            </a:r>
            <a:r>
              <a:rPr lang="pl-PL" sz="1600" u="sng" dirty="0" smtClean="0">
                <a:latin typeface="Times New Roman" pitchFamily="18" charset="0"/>
                <a:cs typeface="Times New Roman" pitchFamily="18" charset="0"/>
              </a:rPr>
              <a:t>wezwaniem obecnych uczestników postępowania</a:t>
            </a:r>
            <a:r>
              <a:rPr lang="pl-PL" sz="1600" dirty="0" smtClean="0">
                <a:latin typeface="Times New Roman" pitchFamily="18" charset="0"/>
                <a:cs typeface="Times New Roman" pitchFamily="18" charset="0"/>
              </a:rPr>
              <a:t> do udziału w rozprawie albo zawiadomieniem o jej terminach</a:t>
            </a:r>
          </a:p>
          <a:p>
            <a:pPr lvl="1" algn="just">
              <a:buFont typeface="+mj-lt"/>
              <a:buAutoNum type="arabicPeriod"/>
            </a:pPr>
            <a:r>
              <a:rPr lang="pl-PL" sz="1600" dirty="0" smtClean="0">
                <a:latin typeface="Times New Roman" pitchFamily="18" charset="0"/>
                <a:cs typeface="Times New Roman" pitchFamily="18" charset="0"/>
              </a:rPr>
              <a:t>Art. 374 </a:t>
            </a:r>
          </a:p>
          <a:p>
            <a:pPr lvl="1" algn="just">
              <a:buFont typeface="+mj-lt"/>
              <a:buAutoNum type="arabicPeriod"/>
            </a:pPr>
            <a:r>
              <a:rPr lang="pl-PL" sz="1600" dirty="0" smtClean="0">
                <a:latin typeface="Times New Roman" pitchFamily="18" charset="0"/>
                <a:cs typeface="Times New Roman" pitchFamily="18" charset="0"/>
              </a:rPr>
              <a:t>Art. 376</a:t>
            </a:r>
          </a:p>
          <a:p>
            <a:pPr lvl="1" algn="just">
              <a:buFont typeface="+mj-lt"/>
              <a:buAutoNum type="arabicPeriod"/>
            </a:pPr>
            <a:r>
              <a:rPr lang="pl-PL" sz="1600" dirty="0" smtClean="0">
                <a:latin typeface="Times New Roman" pitchFamily="18" charset="0"/>
                <a:cs typeface="Times New Roman" pitchFamily="18" charset="0"/>
              </a:rPr>
              <a:t>Art. 377</a:t>
            </a:r>
          </a:p>
          <a:p>
            <a:pPr lvl="1" algn="just">
              <a:buFont typeface="+mj-lt"/>
              <a:buAutoNum type="arabicPeriod"/>
            </a:pPr>
            <a:r>
              <a:rPr lang="pl-PL" sz="1600" dirty="0" smtClean="0">
                <a:latin typeface="Times New Roman" pitchFamily="18" charset="0"/>
                <a:cs typeface="Times New Roman" pitchFamily="18" charset="0"/>
              </a:rPr>
              <a:t>Art. 422 – wniosek o uzasadnienie wyroku </a:t>
            </a:r>
          </a:p>
          <a:p>
            <a:pPr lvl="1" algn="just">
              <a:buFont typeface="+mj-lt"/>
              <a:buAutoNum type="arabicPeriod"/>
            </a:pPr>
            <a:r>
              <a:rPr lang="pl-PL" sz="1600" dirty="0" smtClean="0">
                <a:latin typeface="Times New Roman" pitchFamily="18" charset="0"/>
                <a:cs typeface="Times New Roman" pitchFamily="18" charset="0"/>
              </a:rPr>
              <a:t>o prawie do złożenia wniosku o wyznaczenie obrońcy z urzędu w terminie 7 dni od daty doręczenia wezwania (zawiadomienia) o terminie rozprawy (posiedzenia)</a:t>
            </a:r>
          </a:p>
          <a:p>
            <a:pPr algn="just"/>
            <a:r>
              <a:rPr lang="pl-PL" sz="1600" dirty="0" smtClean="0">
                <a:latin typeface="Times New Roman" pitchFamily="18" charset="0"/>
                <a:cs typeface="Times New Roman" pitchFamily="18" charset="0"/>
              </a:rPr>
              <a:t>Oraz o prawie wniesienia pisemnej odpowiedzi na akt oskarżenia – art. 338 § 2 </a:t>
            </a:r>
          </a:p>
          <a:p>
            <a:pPr algn="just"/>
            <a:r>
              <a:rPr lang="pl-PL" sz="1600" dirty="0" smtClean="0">
                <a:latin typeface="Times New Roman" pitchFamily="18" charset="0"/>
                <a:cs typeface="Times New Roman" pitchFamily="18" charset="0"/>
              </a:rPr>
              <a:t>Gdy złożono wniosek z art. 335 § 1 albo akt oskarżenia zawiera wniosek z art. 335 § 2 jego odpis doręcza się ujawnionemu pokrzywdzonemu</a:t>
            </a:r>
          </a:p>
          <a:p>
            <a:pPr marL="0" indent="0">
              <a:buNone/>
            </a:pPr>
            <a:endParaRPr lang="pl-PL" dirty="0"/>
          </a:p>
        </p:txBody>
      </p:sp>
    </p:spTree>
    <p:extLst>
      <p:ext uri="{BB962C8B-B14F-4D97-AF65-F5344CB8AC3E}">
        <p14:creationId xmlns="" xmlns:p14="http://schemas.microsoft.com/office/powerpoint/2010/main" val="3874737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80528" y="188640"/>
            <a:ext cx="10058400" cy="1609344"/>
          </a:xfrm>
        </p:spPr>
        <p:txBody>
          <a:bodyPr/>
          <a:lstStyle/>
          <a:p>
            <a:r>
              <a:rPr lang="pl-PL" dirty="0"/>
              <a:t>Skierowanie sprawy na posiedzenie</a:t>
            </a:r>
          </a:p>
        </p:txBody>
      </p:sp>
      <p:sp>
        <p:nvSpPr>
          <p:cNvPr id="5" name="Symbol zastępczy zawartości 2"/>
          <p:cNvSpPr>
            <a:spLocks noGrp="1"/>
          </p:cNvSpPr>
          <p:nvPr>
            <p:ph idx="1"/>
          </p:nvPr>
        </p:nvSpPr>
        <p:spPr>
          <a:xfrm>
            <a:off x="149136" y="1628800"/>
            <a:ext cx="8964488" cy="4752528"/>
          </a:xfrm>
        </p:spPr>
        <p:txBody>
          <a:bodyPr>
            <a:normAutofit fontScale="62500" lnSpcReduction="20000"/>
          </a:bodyPr>
          <a:lstStyle/>
          <a:p>
            <a:pPr algn="just"/>
            <a:r>
              <a:rPr lang="pl-PL" dirty="0">
                <a:latin typeface="Times New Roman" pitchFamily="18" charset="0"/>
                <a:cs typeface="Times New Roman" pitchFamily="18" charset="0"/>
              </a:rPr>
              <a:t>Poza kontrolą formalną aktu oskarżenia, </a:t>
            </a:r>
            <a:r>
              <a:rPr lang="pl-PL" b="1" dirty="0">
                <a:latin typeface="Times New Roman" pitchFamily="18" charset="0"/>
                <a:cs typeface="Times New Roman" pitchFamily="18" charset="0"/>
              </a:rPr>
              <a:t>prezes sądu</a:t>
            </a:r>
            <a:r>
              <a:rPr lang="pl-PL" dirty="0">
                <a:latin typeface="Times New Roman" pitchFamily="18" charset="0"/>
                <a:cs typeface="Times New Roman" pitchFamily="18" charset="0"/>
              </a:rPr>
              <a:t> ma obowiązek zbadać, czy przed skierowaniem sprawy do rozpoznania na rozprawie nie zachodzi potrzeba wniesienia jej z urzędu (lub na wniosek strony) </a:t>
            </a:r>
            <a:r>
              <a:rPr lang="pl-PL" b="1" dirty="0">
                <a:latin typeface="Times New Roman" pitchFamily="18" charset="0"/>
                <a:cs typeface="Times New Roman" pitchFamily="18" charset="0"/>
              </a:rPr>
              <a:t>na posiedzenie w celu podjęcia rozstrzygnięcia przekraczającego jego uprawnienia. </a:t>
            </a:r>
          </a:p>
          <a:p>
            <a:pPr algn="just"/>
            <a:r>
              <a:rPr lang="pl-PL" dirty="0">
                <a:latin typeface="Times New Roman" pitchFamily="18" charset="0"/>
                <a:cs typeface="Times New Roman" pitchFamily="18" charset="0"/>
              </a:rPr>
              <a:t>Możliwość orzekania co do </a:t>
            </a:r>
            <a:r>
              <a:rPr lang="pl-PL" i="1" dirty="0">
                <a:latin typeface="Times New Roman" pitchFamily="18" charset="0"/>
                <a:cs typeface="Times New Roman" pitchFamily="18" charset="0"/>
              </a:rPr>
              <a:t>meritum </a:t>
            </a:r>
            <a:r>
              <a:rPr lang="pl-PL" dirty="0">
                <a:latin typeface="Times New Roman" pitchFamily="18" charset="0"/>
                <a:cs typeface="Times New Roman" pitchFamily="18" charset="0"/>
              </a:rPr>
              <a:t>jest uzależniona od weryfikacji zagadnień incydentalnych np. trzeba rozstrzygnąć o właściwości sądu albo wybrać optymalny tryb postępowania (przyspieszony czy nakazowy). </a:t>
            </a:r>
          </a:p>
          <a:p>
            <a:pPr algn="just"/>
            <a:r>
              <a:rPr lang="pl-PL" dirty="0">
                <a:latin typeface="Times New Roman" pitchFamily="18" charset="0"/>
                <a:cs typeface="Times New Roman" pitchFamily="18" charset="0"/>
              </a:rPr>
              <a:t>Dwa cele posiedzenia sądowego przed rozprawą:</a:t>
            </a:r>
          </a:p>
          <a:p>
            <a:pPr marL="800100" lvl="1" indent="-342900" algn="just">
              <a:buFont typeface="+mj-lt"/>
              <a:buAutoNum type="arabicPeriod"/>
            </a:pPr>
            <a:r>
              <a:rPr lang="pl-PL" dirty="0">
                <a:latin typeface="Times New Roman" pitchFamily="18" charset="0"/>
                <a:cs typeface="Times New Roman" pitchFamily="18" charset="0"/>
              </a:rPr>
              <a:t>Kontrola podstaw oskarżenia i sprawdzenie czy nie zachodzą przeszkody do przeprowadzenia rozprawy</a:t>
            </a:r>
          </a:p>
          <a:p>
            <a:pPr marL="800100" lvl="1" indent="-342900" algn="just">
              <a:buFont typeface="+mj-lt"/>
              <a:buAutoNum type="arabicPeriod"/>
            </a:pPr>
            <a:r>
              <a:rPr lang="pl-PL" dirty="0">
                <a:latin typeface="Times New Roman" pitchFamily="18" charset="0"/>
                <a:cs typeface="Times New Roman" pitchFamily="18" charset="0"/>
              </a:rPr>
              <a:t>Organizacyjne przygotowanie rozprawy (posiedzenie przygotowawcze – art. 349) </a:t>
            </a:r>
          </a:p>
          <a:p>
            <a:pPr algn="just"/>
            <a:r>
              <a:rPr lang="pl-PL" dirty="0">
                <a:latin typeface="Times New Roman" pitchFamily="18" charset="0"/>
                <a:cs typeface="Times New Roman" pitchFamily="18" charset="0"/>
              </a:rPr>
              <a:t>Art. 339 § 4a </a:t>
            </a:r>
            <a:r>
              <a:rPr lang="pl-PL" dirty="0">
                <a:latin typeface="Times New Roman" pitchFamily="18" charset="0"/>
                <a:cs typeface="Times New Roman" pitchFamily="18" charset="0"/>
                <a:sym typeface="Wingdings" panose="05000000000000000000" pitchFamily="2" charset="2"/>
              </a:rPr>
              <a:t> jeżeli akt oskarżenia odpowiada warunkom formalnym sprawę kieruje się na posiedzenie przed rozprawą w terminie 30 dni od dnia wniesienia aktu oskarżenia</a:t>
            </a:r>
          </a:p>
          <a:p>
            <a:pPr lvl="1" algn="just"/>
            <a:r>
              <a:rPr lang="pl-PL" dirty="0">
                <a:latin typeface="Times New Roman" pitchFamily="18" charset="0"/>
                <a:cs typeface="Times New Roman" pitchFamily="18" charset="0"/>
                <a:sym typeface="Wingdings" panose="05000000000000000000" pitchFamily="2" charset="2"/>
              </a:rPr>
              <a:t>Termin instrukcyjny </a:t>
            </a: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41830988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300320" y="-315416"/>
            <a:ext cx="11536326" cy="1280890"/>
          </a:xfrm>
        </p:spPr>
        <p:txBody>
          <a:bodyPr>
            <a:normAutofit/>
          </a:bodyPr>
          <a:lstStyle/>
          <a:p>
            <a:r>
              <a:rPr lang="pl-PL" dirty="0"/>
              <a:t>Merytoryczna kontrola aktu oskarżenia </a:t>
            </a:r>
          </a:p>
        </p:txBody>
      </p:sp>
      <p:graphicFrame>
        <p:nvGraphicFramePr>
          <p:cNvPr id="5" name="Symbol zastępczy zawartości 3"/>
          <p:cNvGraphicFramePr>
            <a:graphicFrameLocks noGrp="1"/>
          </p:cNvGraphicFramePr>
          <p:nvPr>
            <p:ph idx="1"/>
            <p:extLst>
              <p:ext uri="{D42A27DB-BD31-4B8C-83A1-F6EECF244321}">
                <p14:modId xmlns="" xmlns:p14="http://schemas.microsoft.com/office/powerpoint/2010/main" val="2692131517"/>
              </p:ext>
            </p:extLst>
          </p:nvPr>
        </p:nvGraphicFramePr>
        <p:xfrm>
          <a:off x="-34112" y="620688"/>
          <a:ext cx="9178112" cy="6237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17944" y="6211669"/>
            <a:ext cx="9388548" cy="646331"/>
          </a:xfrm>
          <a:prstGeom prst="rect">
            <a:avLst/>
          </a:prstGeom>
          <a:noFill/>
        </p:spPr>
        <p:txBody>
          <a:bodyPr wrap="square" rtlCol="0">
            <a:spAutoFit/>
          </a:bodyPr>
          <a:lstStyle/>
          <a:p>
            <a:pPr algn="ctr"/>
            <a:r>
              <a:rPr lang="pl-PL" b="1" dirty="0"/>
              <a:t>Umorzenie postępowania </a:t>
            </a:r>
            <a:r>
              <a:rPr lang="pl-PL" b="1" dirty="0">
                <a:sym typeface="Wingdings" panose="05000000000000000000" pitchFamily="2" charset="2"/>
              </a:rPr>
              <a:t> sąd wydaje </a:t>
            </a:r>
            <a:r>
              <a:rPr lang="pl-PL" b="1" u="sng" dirty="0">
                <a:sym typeface="Wingdings" panose="05000000000000000000" pitchFamily="2" charset="2"/>
              </a:rPr>
              <a:t>postanowienie</a:t>
            </a:r>
            <a:r>
              <a:rPr lang="pl-PL" b="1" dirty="0">
                <a:sym typeface="Wingdings" panose="05000000000000000000" pitchFamily="2" charset="2"/>
              </a:rPr>
              <a:t>. Na postanowienie przysługuje zażalenie</a:t>
            </a:r>
            <a:endParaRPr lang="pl-PL" b="1" dirty="0"/>
          </a:p>
        </p:txBody>
      </p:sp>
    </p:spTree>
    <p:extLst>
      <p:ext uri="{BB962C8B-B14F-4D97-AF65-F5344CB8AC3E}">
        <p14:creationId xmlns="" xmlns:p14="http://schemas.microsoft.com/office/powerpoint/2010/main" val="19720863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Merytoryczna kontrola – art. 344a k.p.k.</a:t>
            </a:r>
            <a:endParaRPr lang="pl-PL" dirty="0"/>
          </a:p>
        </p:txBody>
      </p:sp>
      <p:sp>
        <p:nvSpPr>
          <p:cNvPr id="3" name="Symbol zastępczy zawartości 2"/>
          <p:cNvSpPr>
            <a:spLocks noGrp="1"/>
          </p:cNvSpPr>
          <p:nvPr>
            <p:ph idx="1"/>
          </p:nvPr>
        </p:nvSpPr>
        <p:spPr>
          <a:xfrm>
            <a:off x="457200" y="1600200"/>
            <a:ext cx="8291264" cy="4925144"/>
          </a:xfrm>
        </p:spPr>
        <p:txBody>
          <a:bodyPr>
            <a:normAutofit fontScale="70000" lnSpcReduction="20000"/>
          </a:bodyPr>
          <a:lstStyle/>
          <a:p>
            <a:pPr algn="just"/>
            <a:r>
              <a:rPr lang="pl-PL" dirty="0" smtClean="0">
                <a:latin typeface="Times New Roman" pitchFamily="18" charset="0"/>
                <a:cs typeface="Times New Roman" pitchFamily="18" charset="0"/>
              </a:rPr>
              <a:t>Zwrot sprawy prokuratorowi w celu uzupełnienia istotnych braków postępowania przygotowawczego.</a:t>
            </a:r>
          </a:p>
          <a:p>
            <a:pPr lvl="1" algn="just"/>
            <a:r>
              <a:rPr lang="pl-PL" dirty="0" smtClean="0">
                <a:latin typeface="Times New Roman" pitchFamily="18" charset="0"/>
                <a:cs typeface="Times New Roman" pitchFamily="18" charset="0"/>
              </a:rPr>
              <a:t>sprawa znowu jest w postępowaniu przygotowawczym, a prokurator może podjąć </a:t>
            </a:r>
            <a:r>
              <a:rPr lang="pl-PL" b="1" dirty="0" smtClean="0">
                <a:latin typeface="Times New Roman" pitchFamily="18" charset="0"/>
                <a:cs typeface="Times New Roman" pitchFamily="18" charset="0"/>
              </a:rPr>
              <a:t>każdą</a:t>
            </a:r>
            <a:r>
              <a:rPr lang="pl-PL" dirty="0" smtClean="0">
                <a:latin typeface="Times New Roman" pitchFamily="18" charset="0"/>
                <a:cs typeface="Times New Roman" pitchFamily="18" charset="0"/>
              </a:rPr>
              <a:t> decyzję co do jej dalszego biegu. Por.: art. 334b</a:t>
            </a:r>
          </a:p>
          <a:p>
            <a:pPr algn="just"/>
            <a:r>
              <a:rPr lang="pl-PL" dirty="0" smtClean="0">
                <a:latin typeface="Times New Roman" pitchFamily="18" charset="0"/>
                <a:cs typeface="Times New Roman" pitchFamily="18" charset="0"/>
              </a:rPr>
              <a:t>Ocena zupełności i prawidłowości czynności procesowych. Zwrot sprawy możliwy tylko wtedy, gdy dokonanie niezbędnych czynności przez sąd powodowałoby </a:t>
            </a:r>
            <a:r>
              <a:rPr lang="pl-PL" b="1" dirty="0" smtClean="0">
                <a:latin typeface="Times New Roman" pitchFamily="18" charset="0"/>
                <a:cs typeface="Times New Roman" pitchFamily="18" charset="0"/>
              </a:rPr>
              <a:t>znaczne trudności. </a:t>
            </a:r>
          </a:p>
          <a:p>
            <a:pPr algn="just"/>
            <a:r>
              <a:rPr lang="pl-PL" dirty="0" smtClean="0">
                <a:latin typeface="Times New Roman" pitchFamily="18" charset="0"/>
                <a:cs typeface="Times New Roman" pitchFamily="18" charset="0"/>
              </a:rPr>
              <a:t>Celem instytucji z art. 344a jest przyspieszenie postępowania. Ma ona charakter wyjątkowy, a przesłanki pozwalające na „cofnięcie sprawy” do postępowania przygotowawczego nie mogą być interpretowane rozszerzająco. Dla oceny, czy należy zwrócić sprawę prokuratorowi, czy sąd powinien sam np. zebrać materiał dowodowy, konieczne jest porównanie czasu niezbędnego na uzupełnienie braków postępowania przygotowawczego w trakcie postępowania sądowego z czasem, jaki jest potrzebny na ich uzupełnienie w trybie art. 344a </a:t>
            </a:r>
          </a:p>
          <a:p>
            <a:pPr marL="0"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2583037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2536" y="188640"/>
            <a:ext cx="10058400" cy="1609344"/>
          </a:xfrm>
        </p:spPr>
        <p:txBody>
          <a:bodyPr/>
          <a:lstStyle/>
          <a:p>
            <a:r>
              <a:rPr lang="pl-PL" dirty="0"/>
              <a:t>Posiedzenia wyrokowe</a:t>
            </a:r>
          </a:p>
        </p:txBody>
      </p:sp>
      <p:sp>
        <p:nvSpPr>
          <p:cNvPr id="5" name="Symbol zastępczy zawartości 2"/>
          <p:cNvSpPr>
            <a:spLocks noGrp="1"/>
          </p:cNvSpPr>
          <p:nvPr>
            <p:ph idx="1"/>
          </p:nvPr>
        </p:nvSpPr>
        <p:spPr>
          <a:xfrm>
            <a:off x="179512" y="1772816"/>
            <a:ext cx="8964488" cy="4608512"/>
          </a:xfrm>
        </p:spPr>
        <p:txBody>
          <a:bodyPr>
            <a:normAutofit fontScale="92500"/>
          </a:bodyPr>
          <a:lstStyle/>
          <a:p>
            <a:pPr marL="457200" indent="-457200" algn="just">
              <a:buFont typeface="+mj-lt"/>
              <a:buAutoNum type="arabicPeriod"/>
            </a:pPr>
            <a:r>
              <a:rPr lang="pl-PL" dirty="0">
                <a:latin typeface="Times New Roman" pitchFamily="18" charset="0"/>
                <a:cs typeface="Times New Roman" pitchFamily="18" charset="0"/>
              </a:rPr>
              <a:t>Posiedzenie w przedmiocie warunkowego umorzenia postępowania z art. 341 </a:t>
            </a:r>
          </a:p>
          <a:p>
            <a:pPr marL="457200" indent="-457200" algn="just">
              <a:buFont typeface="+mj-lt"/>
              <a:buAutoNum type="arabicPeriod"/>
            </a:pPr>
            <a:r>
              <a:rPr lang="pl-PL" dirty="0">
                <a:latin typeface="Times New Roman" pitchFamily="18" charset="0"/>
                <a:cs typeface="Times New Roman" pitchFamily="18" charset="0"/>
              </a:rPr>
              <a:t>Posiedzenie w przedmiocie rozpoznania wniosku o skazanie bez rozprawy (art. 335 § 1 i 2)</a:t>
            </a:r>
          </a:p>
          <a:p>
            <a:pPr marL="457200" indent="-457200" algn="just">
              <a:buFont typeface="+mj-lt"/>
              <a:buAutoNum type="arabicPeriod"/>
            </a:pPr>
            <a:r>
              <a:rPr lang="pl-PL" dirty="0">
                <a:latin typeface="Times New Roman" pitchFamily="18" charset="0"/>
                <a:cs typeface="Times New Roman" pitchFamily="18" charset="0"/>
              </a:rPr>
              <a:t>Posiedzenie w przedmiocie rozpoznania wniosku oskarżonego o dobrowolne poddanie się odpowiedzialności karnej na posiedzeniu (art. 338a) </a:t>
            </a:r>
          </a:p>
          <a:p>
            <a:pPr marL="457200" indent="-457200" algn="just">
              <a:buFont typeface="+mj-lt"/>
              <a:buAutoNum type="arabicPeriod"/>
            </a:pPr>
            <a:r>
              <a:rPr lang="pl-PL" dirty="0">
                <a:latin typeface="Times New Roman" pitchFamily="18" charset="0"/>
                <a:cs typeface="Times New Roman" pitchFamily="18" charset="0"/>
              </a:rPr>
              <a:t>Posiedzenie (niejawne) w przedmiocie wydania wyroku nakazowego (art. 500 § 1)</a:t>
            </a:r>
          </a:p>
          <a:p>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588652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57538" y="-20320"/>
            <a:ext cx="11515060" cy="1280890"/>
          </a:xfrm>
        </p:spPr>
        <p:txBody>
          <a:bodyPr/>
          <a:lstStyle/>
          <a:p>
            <a:r>
              <a:rPr lang="pl-PL" dirty="0"/>
              <a:t>Skazanie bez rozprawy – przesłanki</a:t>
            </a:r>
          </a:p>
        </p:txBody>
      </p:sp>
      <p:sp>
        <p:nvSpPr>
          <p:cNvPr id="5" name="Symbol zastępczy tekstu 3"/>
          <p:cNvSpPr txBox="1">
            <a:spLocks/>
          </p:cNvSpPr>
          <p:nvPr/>
        </p:nvSpPr>
        <p:spPr>
          <a:xfrm>
            <a:off x="-684584" y="1099599"/>
            <a:ext cx="5029200" cy="57626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smtClean="0"/>
              <a:t>335 § 1 </a:t>
            </a:r>
            <a:endParaRPr lang="pl-PL" dirty="0"/>
          </a:p>
        </p:txBody>
      </p:sp>
      <p:sp>
        <p:nvSpPr>
          <p:cNvPr id="6" name="Symbol zastępczy zawartości 4"/>
          <p:cNvSpPr>
            <a:spLocks noGrp="1"/>
          </p:cNvSpPr>
          <p:nvPr>
            <p:ph sz="half" idx="4294967295"/>
          </p:nvPr>
        </p:nvSpPr>
        <p:spPr>
          <a:xfrm>
            <a:off x="30376" y="1671565"/>
            <a:ext cx="4314240" cy="4997795"/>
          </a:xfrm>
          <a:prstGeom prst="rect">
            <a:avLst/>
          </a:prstGeom>
        </p:spPr>
        <p:txBody>
          <a:bodyPr/>
          <a:lstStyle/>
          <a:p>
            <a:pPr algn="just">
              <a:buAutoNum type="arabicPeriod"/>
            </a:pPr>
            <a:r>
              <a:rPr lang="pl-PL" sz="2000" dirty="0">
                <a:latin typeface="Times New Roman" pitchFamily="18" charset="0"/>
                <a:cs typeface="Times New Roman" pitchFamily="18" charset="0"/>
              </a:rPr>
              <a:t>Oskarżony </a:t>
            </a:r>
            <a:r>
              <a:rPr lang="pl-PL" sz="2000" b="1" dirty="0">
                <a:latin typeface="Times New Roman" pitchFamily="18" charset="0"/>
                <a:cs typeface="Times New Roman" pitchFamily="18" charset="0"/>
              </a:rPr>
              <a:t>przyznaje się </a:t>
            </a:r>
            <a:r>
              <a:rPr lang="pl-PL" sz="2000" dirty="0">
                <a:latin typeface="Times New Roman" pitchFamily="18" charset="0"/>
                <a:cs typeface="Times New Roman" pitchFamily="18" charset="0"/>
              </a:rPr>
              <a:t>do winy </a:t>
            </a:r>
          </a:p>
          <a:p>
            <a:pPr algn="just">
              <a:buAutoNum type="arabicPeriod"/>
            </a:pPr>
            <a:r>
              <a:rPr lang="pl-PL" sz="2000" dirty="0">
                <a:latin typeface="Times New Roman" pitchFamily="18" charset="0"/>
                <a:cs typeface="Times New Roman" pitchFamily="18" charset="0"/>
              </a:rPr>
              <a:t>W świetle jego wyjaśnień okoliczności popełnienia przestępstwa i wina nie budzą wątpliwości </a:t>
            </a:r>
          </a:p>
          <a:p>
            <a:pPr algn="just">
              <a:buAutoNum type="arabicPeriod"/>
            </a:pPr>
            <a:r>
              <a:rPr lang="pl-PL" sz="2000" dirty="0">
                <a:latin typeface="Times New Roman" pitchFamily="18" charset="0"/>
                <a:cs typeface="Times New Roman" pitchFamily="18" charset="0"/>
              </a:rPr>
              <a:t>Postawa oskarżonego wskazuje, że cele postępowania zostaną osiągnięte</a:t>
            </a:r>
          </a:p>
          <a:p>
            <a:pPr algn="just">
              <a:buAutoNum type="arabicPeriod"/>
            </a:pPr>
            <a:r>
              <a:rPr lang="pl-PL" sz="2000" dirty="0">
                <a:latin typeface="Times New Roman" pitchFamily="18" charset="0"/>
                <a:cs typeface="Times New Roman" pitchFamily="18" charset="0"/>
              </a:rPr>
              <a:t>Uzgodnione zostały kary lub inne środki przewidziane w prawie karnym za zarzucony mu </a:t>
            </a:r>
            <a:r>
              <a:rPr lang="pl-PL" sz="2000" b="1" u="sng" dirty="0">
                <a:latin typeface="Times New Roman" pitchFamily="18" charset="0"/>
                <a:cs typeface="Times New Roman" pitchFamily="18" charset="0"/>
              </a:rPr>
              <a:t>występek</a:t>
            </a:r>
            <a:r>
              <a:rPr lang="pl-PL" sz="2000" dirty="0">
                <a:latin typeface="Times New Roman" pitchFamily="18" charset="0"/>
                <a:cs typeface="Times New Roman" pitchFamily="18" charset="0"/>
              </a:rPr>
              <a:t> ewentualnie także kosztów procesu</a:t>
            </a:r>
          </a:p>
          <a:p>
            <a:pPr algn="just">
              <a:buAutoNum type="arabicPeriod"/>
            </a:pPr>
            <a:r>
              <a:rPr lang="pl-PL" sz="2000" dirty="0">
                <a:latin typeface="Times New Roman" pitchFamily="18" charset="0"/>
                <a:cs typeface="Times New Roman" pitchFamily="18" charset="0"/>
              </a:rPr>
              <a:t>Uwzględnione zostały prawnie chronione interesy pokrzywdzonego</a:t>
            </a:r>
          </a:p>
        </p:txBody>
      </p:sp>
      <p:sp>
        <p:nvSpPr>
          <p:cNvPr id="7" name="Symbol zastępczy tekstu 5"/>
          <p:cNvSpPr txBox="1">
            <a:spLocks/>
          </p:cNvSpPr>
          <p:nvPr/>
        </p:nvSpPr>
        <p:spPr>
          <a:xfrm>
            <a:off x="4499992" y="1099599"/>
            <a:ext cx="5039831" cy="5762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335 § 2 </a:t>
            </a:r>
            <a:endParaRPr lang="pl-PL" dirty="0"/>
          </a:p>
        </p:txBody>
      </p:sp>
      <p:sp>
        <p:nvSpPr>
          <p:cNvPr id="8" name="Symbol zastępczy zawartości 6"/>
          <p:cNvSpPr>
            <a:spLocks noGrp="1"/>
          </p:cNvSpPr>
          <p:nvPr>
            <p:ph sz="quarter" idx="4294967295"/>
          </p:nvPr>
        </p:nvSpPr>
        <p:spPr>
          <a:xfrm>
            <a:off x="5004049" y="1691885"/>
            <a:ext cx="3888432" cy="4905467"/>
          </a:xfrm>
          <a:prstGeom prst="rect">
            <a:avLst/>
          </a:prstGeom>
        </p:spPr>
        <p:txBody>
          <a:bodyPr>
            <a:normAutofit fontScale="92500" lnSpcReduction="10000"/>
          </a:bodyPr>
          <a:lstStyle/>
          <a:p>
            <a:pPr algn="just">
              <a:buAutoNum type="arabicPeriod"/>
            </a:pPr>
            <a:r>
              <a:rPr lang="pl-PL" sz="2000" dirty="0">
                <a:latin typeface="Times New Roman" pitchFamily="18" charset="0"/>
                <a:cs typeface="Times New Roman" pitchFamily="18" charset="0"/>
              </a:rPr>
              <a:t>Oświadczenia dowodowe oskarżonego </a:t>
            </a:r>
            <a:r>
              <a:rPr lang="pl-PL" sz="2000" b="1" dirty="0">
                <a:latin typeface="Times New Roman" pitchFamily="18" charset="0"/>
                <a:cs typeface="Times New Roman" pitchFamily="18" charset="0"/>
              </a:rPr>
              <a:t>nie są sprzeczne z dokonanymi ustaleniami </a:t>
            </a:r>
          </a:p>
          <a:p>
            <a:pPr algn="just">
              <a:buAutoNum type="arabicPeriod"/>
            </a:pPr>
            <a:r>
              <a:rPr lang="pl-PL" sz="2000" dirty="0">
                <a:latin typeface="Times New Roman" pitchFamily="18" charset="0"/>
                <a:cs typeface="Times New Roman" pitchFamily="18" charset="0"/>
              </a:rPr>
              <a:t>Okoliczności popełnienia przestępstwa i wina oskarżonego nie budzą wątpliwości</a:t>
            </a:r>
          </a:p>
          <a:p>
            <a:pPr algn="just">
              <a:buFont typeface="Wingdings 3" charset="2"/>
              <a:buAutoNum type="arabicPeriod"/>
            </a:pPr>
            <a:r>
              <a:rPr lang="pl-PL" sz="2000" dirty="0">
                <a:latin typeface="Times New Roman" pitchFamily="18" charset="0"/>
                <a:cs typeface="Times New Roman" pitchFamily="18" charset="0"/>
              </a:rPr>
              <a:t>Postawa oskarżonego wskazuje, że cele postępowania zostaną osiągnięte</a:t>
            </a:r>
          </a:p>
          <a:p>
            <a:pPr algn="just">
              <a:buFont typeface="Wingdings 3" charset="2"/>
              <a:buAutoNum type="arabicPeriod"/>
            </a:pPr>
            <a:r>
              <a:rPr lang="pl-PL" sz="2000" dirty="0">
                <a:latin typeface="Times New Roman" pitchFamily="18" charset="0"/>
                <a:cs typeface="Times New Roman" pitchFamily="18" charset="0"/>
              </a:rPr>
              <a:t>Uzgodnione zostały kary lub inne środki przewidziane w prawie karnym za zarzucony mu </a:t>
            </a:r>
            <a:r>
              <a:rPr lang="pl-PL" sz="2000" b="1" u="sng" dirty="0">
                <a:latin typeface="Times New Roman" pitchFamily="18" charset="0"/>
                <a:cs typeface="Times New Roman" pitchFamily="18" charset="0"/>
              </a:rPr>
              <a:t>występek</a:t>
            </a:r>
            <a:r>
              <a:rPr lang="pl-PL" sz="2000" dirty="0">
                <a:latin typeface="Times New Roman" pitchFamily="18" charset="0"/>
                <a:cs typeface="Times New Roman" pitchFamily="18" charset="0"/>
              </a:rPr>
              <a:t> ewentualnie także kosztów procesu</a:t>
            </a:r>
          </a:p>
          <a:p>
            <a:pPr algn="just">
              <a:buFont typeface="Wingdings 3" charset="2"/>
              <a:buAutoNum type="arabicPeriod"/>
            </a:pPr>
            <a:r>
              <a:rPr lang="pl-PL" sz="2000" dirty="0">
                <a:latin typeface="Times New Roman" pitchFamily="18" charset="0"/>
                <a:cs typeface="Times New Roman" pitchFamily="18" charset="0"/>
              </a:rPr>
              <a:t>Uwzględnione zostały prawnie chronione interesy pokrzywdzonego</a:t>
            </a:r>
          </a:p>
        </p:txBody>
      </p:sp>
    </p:spTree>
    <p:extLst>
      <p:ext uri="{BB962C8B-B14F-4D97-AF65-F5344CB8AC3E}">
        <p14:creationId xmlns="" xmlns:p14="http://schemas.microsoft.com/office/powerpoint/2010/main" val="28951276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6"/>
          <p:cNvSpPr>
            <a:spLocks noGrp="1"/>
          </p:cNvSpPr>
          <p:nvPr>
            <p:ph type="title"/>
          </p:nvPr>
        </p:nvSpPr>
        <p:spPr>
          <a:xfrm>
            <a:off x="-612576" y="-315416"/>
            <a:ext cx="10058400" cy="1609344"/>
          </a:xfrm>
        </p:spPr>
        <p:txBody>
          <a:bodyPr/>
          <a:lstStyle/>
          <a:p>
            <a:r>
              <a:rPr lang="pl-PL" dirty="0"/>
              <a:t>Skazanie bez rozprawy </a:t>
            </a:r>
          </a:p>
        </p:txBody>
      </p:sp>
      <p:sp>
        <p:nvSpPr>
          <p:cNvPr id="5" name="Symbol zastępczy zawartości 7"/>
          <p:cNvSpPr>
            <a:spLocks noGrp="1"/>
          </p:cNvSpPr>
          <p:nvPr>
            <p:ph idx="1"/>
          </p:nvPr>
        </p:nvSpPr>
        <p:spPr>
          <a:xfrm>
            <a:off x="-14208" y="1196752"/>
            <a:ext cx="8978696" cy="5544616"/>
          </a:xfrm>
        </p:spPr>
        <p:txBody>
          <a:bodyPr>
            <a:normAutofit fontScale="62500" lnSpcReduction="20000"/>
          </a:bodyPr>
          <a:lstStyle/>
          <a:p>
            <a:pPr algn="just"/>
            <a:r>
              <a:rPr lang="pl-PL" dirty="0">
                <a:latin typeface="Times New Roman" pitchFamily="18" charset="0"/>
                <a:cs typeface="Times New Roman" pitchFamily="18" charset="0"/>
              </a:rPr>
              <a:t>Uwzględnienie wniosku o skazanie bez rozprawy jest możliwe tylko wtedy, gdy nie sprzeciwi się temu pokrzywdzony, należycie powiadomiony o terminie posiedzenia. </a:t>
            </a:r>
          </a:p>
          <a:p>
            <a:pPr algn="just"/>
            <a:r>
              <a:rPr lang="pl-PL" dirty="0">
                <a:latin typeface="Times New Roman" pitchFamily="18" charset="0"/>
                <a:cs typeface="Times New Roman" pitchFamily="18" charset="0"/>
              </a:rPr>
              <a:t>Sąd może uzależnić uwzględnienie wniosku od dokonania w nim przez prokuratora wskazanej przez siebie zmiany, zaakceptowanej przez oskarżonego. </a:t>
            </a:r>
          </a:p>
          <a:p>
            <a:pPr algn="just"/>
            <a:r>
              <a:rPr lang="pl-PL" dirty="0">
                <a:latin typeface="Times New Roman" pitchFamily="18" charset="0"/>
                <a:cs typeface="Times New Roman" pitchFamily="18" charset="0"/>
              </a:rPr>
              <a:t>Nie prowadzi się postępowania dowodowego </a:t>
            </a:r>
            <a:r>
              <a:rPr lang="pl-PL" dirty="0">
                <a:latin typeface="Times New Roman" pitchFamily="18" charset="0"/>
                <a:cs typeface="Times New Roman" pitchFamily="18" charset="0"/>
                <a:sym typeface="Wingdings" panose="05000000000000000000" pitchFamily="2" charset="2"/>
              </a:rPr>
              <a:t> orzeczenie wydawane na podstawie materiałów z postępowania przygotowawczego. </a:t>
            </a:r>
          </a:p>
          <a:p>
            <a:pPr algn="just"/>
            <a:r>
              <a:rPr lang="pl-PL" dirty="0">
                <a:latin typeface="Times New Roman" pitchFamily="18" charset="0"/>
                <a:cs typeface="Times New Roman" pitchFamily="18" charset="0"/>
                <a:sym typeface="Wingdings" panose="05000000000000000000" pitchFamily="2" charset="2"/>
              </a:rPr>
              <a:t>Prokurator, oskarżony i pokrzywdzony mają prawo wziąć udział w posiedzeniu. Pokrzywdzony może najpóźniej na tym posiedzeniu złożyć oświadczenie o działaniu w postępowaniu w charakterze oskarżyciela posiłkowego. Udział wskazanych podmiotów jest obowiązkowy, jeżeli prezes sądu lub sąd tak zarządzi. </a:t>
            </a:r>
          </a:p>
          <a:p>
            <a:pPr algn="just"/>
            <a:r>
              <a:rPr lang="pl-PL" dirty="0">
                <a:latin typeface="Times New Roman" pitchFamily="18" charset="0"/>
                <a:cs typeface="Times New Roman" pitchFamily="18" charset="0"/>
                <a:sym typeface="Wingdings" panose="05000000000000000000" pitchFamily="2" charset="2"/>
              </a:rPr>
              <a:t>Jeżeli sąd uzna, że nie zachodzą podstawy do uwzględnienia wniosku z art. 335 </a:t>
            </a:r>
            <a:r>
              <a:rPr lang="pl-PL" dirty="0">
                <a:latin typeface="Times New Roman" pitchFamily="18" charset="0"/>
                <a:cs typeface="Times New Roman" pitchFamily="18" charset="0"/>
              </a:rPr>
              <a:t>§ 1, zwraca sprawę prokuratorowi. </a:t>
            </a:r>
          </a:p>
          <a:p>
            <a:pPr algn="just"/>
            <a:r>
              <a:rPr lang="pl-PL" dirty="0">
                <a:latin typeface="Times New Roman" pitchFamily="18" charset="0"/>
                <a:cs typeface="Times New Roman" pitchFamily="18" charset="0"/>
              </a:rPr>
              <a:t>W razie nieuwzględnienia wniosku z art. 335 § 2 sprawę kieruje się na rozprawę a prokurator w terminie 7 dni od dnia posiedzenia, dokonuje czynności określonych w art. 333 § 1 – 2. </a:t>
            </a:r>
          </a:p>
          <a:p>
            <a:pPr algn="just"/>
            <a:r>
              <a:rPr lang="pl-PL" b="1" u="sng" dirty="0">
                <a:latin typeface="Times New Roman" pitchFamily="18" charset="0"/>
                <a:cs typeface="Times New Roman" pitchFamily="18" charset="0"/>
              </a:rPr>
              <a:t>SĄD UWZGLĘDNIAJĄC WNIOSEK SKAZUJE OSKARŻONEGO </a:t>
            </a:r>
            <a:r>
              <a:rPr lang="pl-PL" b="1" u="sng" dirty="0">
                <a:solidFill>
                  <a:srgbClr val="FF0000"/>
                </a:solidFill>
                <a:latin typeface="Times New Roman" pitchFamily="18" charset="0"/>
                <a:cs typeface="Times New Roman" pitchFamily="18" charset="0"/>
              </a:rPr>
              <a:t>WYROKIEM</a:t>
            </a:r>
          </a:p>
          <a:p>
            <a:pPr marL="0" indent="0" algn="just">
              <a:buNone/>
            </a:pPr>
            <a:endParaRPr lang="pl-PL" b="1" u="sng" dirty="0">
              <a:latin typeface="Times New Roman" pitchFamily="18" charset="0"/>
              <a:cs typeface="Times New Roman" pitchFamily="18" charset="0"/>
            </a:endParaRPr>
          </a:p>
        </p:txBody>
      </p:sp>
    </p:spTree>
    <p:extLst>
      <p:ext uri="{BB962C8B-B14F-4D97-AF65-F5344CB8AC3E}">
        <p14:creationId xmlns="" xmlns:p14="http://schemas.microsoft.com/office/powerpoint/2010/main" val="3997053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 y="-1"/>
            <a:ext cx="8892481" cy="1606013"/>
          </a:xfrm>
        </p:spPr>
        <p:txBody>
          <a:bodyPr>
            <a:normAutofit/>
          </a:bodyPr>
          <a:lstStyle/>
          <a:p>
            <a:r>
              <a:rPr lang="pl-PL" sz="3200" dirty="0"/>
              <a:t>Dobrowolne poddanie się karze na posiedzeniu przed rozprawą – art. 338a w zw. z 343a</a:t>
            </a:r>
          </a:p>
        </p:txBody>
      </p:sp>
      <p:sp>
        <p:nvSpPr>
          <p:cNvPr id="5" name="Symbol zastępczy tekstu 3"/>
          <p:cNvSpPr txBox="1">
            <a:spLocks/>
          </p:cNvSpPr>
          <p:nvPr/>
        </p:nvSpPr>
        <p:spPr>
          <a:xfrm>
            <a:off x="0" y="1874557"/>
            <a:ext cx="3992732" cy="576262"/>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Przesłanki </a:t>
            </a:r>
            <a:endParaRPr lang="pl-PL" dirty="0"/>
          </a:p>
        </p:txBody>
      </p:sp>
      <p:sp>
        <p:nvSpPr>
          <p:cNvPr id="6" name="Symbol zastępczy zawartości 2"/>
          <p:cNvSpPr>
            <a:spLocks noGrp="1"/>
          </p:cNvSpPr>
          <p:nvPr>
            <p:ph sz="half" idx="4294967295"/>
          </p:nvPr>
        </p:nvSpPr>
        <p:spPr>
          <a:xfrm>
            <a:off x="0" y="2610211"/>
            <a:ext cx="4578361" cy="4247789"/>
          </a:xfrm>
          <a:prstGeom prst="rect">
            <a:avLst/>
          </a:prstGeom>
        </p:spPr>
        <p:txBody>
          <a:bodyPr>
            <a:normAutofit fontScale="62500" lnSpcReduction="20000"/>
          </a:bodyPr>
          <a:lstStyle/>
          <a:p>
            <a:pPr algn="just">
              <a:buAutoNum type="arabicPeriod"/>
            </a:pPr>
            <a:r>
              <a:rPr lang="pl-PL" dirty="0"/>
              <a:t>Oskarżony złożył wniosek o wydanie wyroku skazującego i wymierzenie mu określonej kary lub środka karnego + ewentualnie kosztów procesu</a:t>
            </a:r>
          </a:p>
          <a:p>
            <a:pPr algn="just">
              <a:buAutoNum type="arabicPeriod"/>
            </a:pPr>
            <a:r>
              <a:rPr lang="pl-PL" dirty="0"/>
              <a:t>Zarzucono </a:t>
            </a:r>
            <a:r>
              <a:rPr lang="pl-PL" b="1" dirty="0"/>
              <a:t>przestępstwo zagrożone karą do 15 lat pozbawienia wolności </a:t>
            </a:r>
          </a:p>
          <a:p>
            <a:pPr algn="just">
              <a:buAutoNum type="arabicPeriod"/>
            </a:pPr>
            <a:r>
              <a:rPr lang="pl-PL" dirty="0"/>
              <a:t>Wniosek złożył przed doręczeniem mu zawiadomienia o terminie rozprawy </a:t>
            </a:r>
          </a:p>
          <a:p>
            <a:pPr algn="just">
              <a:buAutoNum type="arabicPeriod"/>
            </a:pPr>
            <a:r>
              <a:rPr lang="pl-PL" dirty="0"/>
              <a:t>Okoliczności popełnienia przestępstwa i wina nie budzą wątpliwości</a:t>
            </a:r>
          </a:p>
          <a:p>
            <a:pPr algn="just">
              <a:buAutoNum type="arabicPeriod"/>
            </a:pPr>
            <a:r>
              <a:rPr lang="pl-PL" dirty="0"/>
              <a:t>Cele postępowania zostaną osiągnięte mimo nieprzeprowadzenia rozprawy</a:t>
            </a:r>
          </a:p>
          <a:p>
            <a:pPr algn="just">
              <a:buAutoNum type="arabicPeriod"/>
            </a:pPr>
            <a:r>
              <a:rPr lang="pl-PL" dirty="0"/>
              <a:t>Brak sprzeciwu pokrzywdzonego i prokuratora </a:t>
            </a:r>
          </a:p>
        </p:txBody>
      </p:sp>
      <p:sp>
        <p:nvSpPr>
          <p:cNvPr id="7" name="Symbol zastępczy tekstu 4"/>
          <p:cNvSpPr txBox="1">
            <a:spLocks/>
          </p:cNvSpPr>
          <p:nvPr/>
        </p:nvSpPr>
        <p:spPr>
          <a:xfrm>
            <a:off x="4195792" y="1631450"/>
            <a:ext cx="5816009" cy="57626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pl-PL" dirty="0" smtClean="0"/>
              <a:t>Tryb orzekania </a:t>
            </a:r>
            <a:endParaRPr lang="pl-PL" dirty="0"/>
          </a:p>
        </p:txBody>
      </p:sp>
      <p:sp>
        <p:nvSpPr>
          <p:cNvPr id="8" name="Symbol zastępczy zawartości 5"/>
          <p:cNvSpPr>
            <a:spLocks noGrp="1"/>
          </p:cNvSpPr>
          <p:nvPr>
            <p:ph sz="quarter" idx="4294967295"/>
          </p:nvPr>
        </p:nvSpPr>
        <p:spPr>
          <a:xfrm>
            <a:off x="4499993" y="2182275"/>
            <a:ext cx="4644008" cy="4675725"/>
          </a:xfrm>
          <a:prstGeom prst="rect">
            <a:avLst/>
          </a:prstGeom>
        </p:spPr>
        <p:txBody>
          <a:bodyPr>
            <a:normAutofit fontScale="70000" lnSpcReduction="20000"/>
          </a:bodyPr>
          <a:lstStyle/>
          <a:p>
            <a:pPr algn="just"/>
            <a:r>
              <a:rPr lang="pl-PL" dirty="0"/>
              <a:t>O terminie posiedzenia zawiadamia się strony i pokrzywdzonego. </a:t>
            </a:r>
          </a:p>
          <a:p>
            <a:pPr algn="just"/>
            <a:r>
              <a:rPr lang="pl-PL" dirty="0"/>
              <a:t>Doręcza się im odpis wniosku oskarżonego. </a:t>
            </a:r>
          </a:p>
          <a:p>
            <a:pPr algn="just"/>
            <a:r>
              <a:rPr lang="pl-PL" dirty="0"/>
              <a:t>Sąd może uzależnić uwzględnienie wniosku od dokonania w nim wskazanej przez siebie zmiany np. obowiązku naprawienia szkody. </a:t>
            </a:r>
          </a:p>
          <a:p>
            <a:pPr algn="just"/>
            <a:r>
              <a:rPr lang="pl-PL" dirty="0"/>
              <a:t>Nie prowadzi się postępowania dowodowego. </a:t>
            </a:r>
          </a:p>
          <a:p>
            <a:pPr algn="just"/>
            <a:r>
              <a:rPr lang="pl-PL" dirty="0"/>
              <a:t>Jeżeli wniosek nie zostanie uwzględniony, kolejny podlega rozpoznaniu na rozprawie. </a:t>
            </a:r>
          </a:p>
          <a:p>
            <a:pPr algn="just"/>
            <a:r>
              <a:rPr lang="pl-PL" b="1" u="sng" dirty="0"/>
              <a:t>SĄD SKAZUJE OSKARŻONEGO WYROKIEM</a:t>
            </a:r>
          </a:p>
        </p:txBody>
      </p:sp>
    </p:spTree>
    <p:extLst>
      <p:ext uri="{BB962C8B-B14F-4D97-AF65-F5344CB8AC3E}">
        <p14:creationId xmlns="" xmlns:p14="http://schemas.microsoft.com/office/powerpoint/2010/main" val="39508523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normAutofit/>
          </a:bodyPr>
          <a:lstStyle/>
          <a:p>
            <a:r>
              <a:rPr lang="pl-PL" sz="2800" b="1" dirty="0" smtClean="0"/>
              <a:t>Przygotowanie do rozprawy głównej – posiedzenie przygotowawcze</a:t>
            </a:r>
            <a:endParaRPr lang="pl-PL" sz="2800" b="1" dirty="0"/>
          </a:p>
        </p:txBody>
      </p:sp>
      <p:sp>
        <p:nvSpPr>
          <p:cNvPr id="3" name="Symbol zastępczy zawartości 2"/>
          <p:cNvSpPr>
            <a:spLocks noGrp="1"/>
          </p:cNvSpPr>
          <p:nvPr>
            <p:ph idx="1"/>
          </p:nvPr>
        </p:nvSpPr>
        <p:spPr>
          <a:xfrm>
            <a:off x="0" y="1268760"/>
            <a:ext cx="8892480" cy="5589240"/>
          </a:xfrm>
        </p:spPr>
        <p:txBody>
          <a:bodyPr>
            <a:normAutofit/>
          </a:bodyPr>
          <a:lstStyle/>
          <a:p>
            <a:pPr marL="0" indent="0">
              <a:buNone/>
            </a:pPr>
            <a:r>
              <a:rPr lang="pl-PL" sz="1500" b="1" dirty="0" smtClean="0">
                <a:latin typeface="Times New Roman" pitchFamily="18" charset="0"/>
                <a:cs typeface="Times New Roman" pitchFamily="18" charset="0"/>
              </a:rPr>
              <a:t>Art. 349 k.p.k.</a:t>
            </a:r>
          </a:p>
          <a:p>
            <a:pPr algn="just"/>
            <a:r>
              <a:rPr lang="pl-PL" sz="1500" dirty="0" smtClean="0">
                <a:latin typeface="Times New Roman" pitchFamily="18" charset="0"/>
                <a:cs typeface="Times New Roman" pitchFamily="18" charset="0"/>
              </a:rPr>
              <a:t>Nowa konstrukcja posiedzenia przygotowawczego, której celem jest przyspieszenie i usprawnienie postępowania oraz należyte zaplanowanie czynności procesowych, co sprzyja koncentracji materiału dowodowego na rozprawie. </a:t>
            </a:r>
          </a:p>
          <a:p>
            <a:pPr algn="just"/>
            <a:r>
              <a:rPr lang="pl-PL" sz="1500" dirty="0" smtClean="0">
                <a:latin typeface="Times New Roman" pitchFamily="18" charset="0"/>
                <a:cs typeface="Times New Roman" pitchFamily="18" charset="0"/>
              </a:rPr>
              <a:t>Jeżeli przewidywany zakres postępowania dowodowego uzasadnia przypuszczenie, że w sprawie niezbędne będzie wyznaczenie co najmniej 5 terminów rozprawy, prezes sądu niezwłocznie wyznacza sędziego albo członków składu orzekającego oraz kieruje sprawę na posiedzenie. </a:t>
            </a:r>
          </a:p>
          <a:p>
            <a:pPr lvl="1" algn="just"/>
            <a:r>
              <a:rPr lang="pl-PL" sz="1500" dirty="0" smtClean="0">
                <a:latin typeface="Times New Roman" pitchFamily="18" charset="0"/>
                <a:cs typeface="Times New Roman" pitchFamily="18" charset="0"/>
                <a:sym typeface="Wingdings" panose="05000000000000000000" pitchFamily="2" charset="2"/>
              </a:rPr>
              <a:t>obligatoryjne posiedzenie przygotowawcze </a:t>
            </a:r>
            <a:endParaRPr lang="pl-PL" sz="1500" dirty="0" smtClean="0">
              <a:latin typeface="Times New Roman" pitchFamily="18" charset="0"/>
              <a:cs typeface="Times New Roman" pitchFamily="18" charset="0"/>
            </a:endParaRPr>
          </a:p>
          <a:p>
            <a:pPr algn="just"/>
            <a:r>
              <a:rPr lang="pl-PL" sz="1500" dirty="0" smtClean="0">
                <a:latin typeface="Times New Roman" pitchFamily="18" charset="0"/>
                <a:cs typeface="Times New Roman" pitchFamily="18" charset="0"/>
              </a:rPr>
              <a:t>W innych sprawach można skierować sprawę na posiedzenie jeżeli ze względu na jej zawiłość lub z innych ważnych przyczyn prezes sądu uzna, że może to przyczynić się do usprawnienia postępowania, a zwłaszcza należytego planowania i organizacji rozprawy. </a:t>
            </a:r>
          </a:p>
          <a:p>
            <a:pPr algn="just"/>
            <a:r>
              <a:rPr lang="pl-PL" sz="1500" dirty="0" smtClean="0">
                <a:latin typeface="Times New Roman" pitchFamily="18" charset="0"/>
                <a:cs typeface="Times New Roman" pitchFamily="18" charset="0"/>
              </a:rPr>
              <a:t>Posiedzenie przygotowawcze powinno odbyć się w ciągu 30 dni od daty jego wyznaczenia.</a:t>
            </a:r>
          </a:p>
          <a:p>
            <a:pPr algn="just"/>
            <a:r>
              <a:rPr lang="pl-PL" sz="1500" dirty="0" smtClean="0">
                <a:latin typeface="Times New Roman" pitchFamily="18" charset="0"/>
                <a:cs typeface="Times New Roman" pitchFamily="18" charset="0"/>
              </a:rPr>
              <a:t>Oskarżyciel publiczny, obrońcy i pełnomocnicy mają prawo wziąć udział w posiedzeniu. Prezes sądu może uznać ich udział za obowiązkowy. </a:t>
            </a:r>
          </a:p>
          <a:p>
            <a:pPr lvl="1" algn="just"/>
            <a:r>
              <a:rPr lang="pl-PL" sz="1500" dirty="0" smtClean="0">
                <a:latin typeface="Times New Roman" pitchFamily="18" charset="0"/>
                <a:cs typeface="Times New Roman" pitchFamily="18" charset="0"/>
              </a:rPr>
              <a:t>Założenie, że posiedzenie przygotowawcze powinno być forum przeznaczonym dla profesjonalnych reprezentantów stron procesowych </a:t>
            </a:r>
          </a:p>
          <a:p>
            <a:pPr lvl="1" algn="just"/>
            <a:r>
              <a:rPr lang="pl-PL" sz="1500" dirty="0" smtClean="0">
                <a:latin typeface="Times New Roman" pitchFamily="18" charset="0"/>
                <a:cs typeface="Times New Roman" pitchFamily="18" charset="0"/>
              </a:rPr>
              <a:t>Prezes sądu może zawiadomić o posiedzeniu także pozostałe strony jeżeli uzna, że przyczyni się to do usprawnienia postępowania.</a:t>
            </a:r>
          </a:p>
          <a:p>
            <a:pPr algn="just"/>
            <a:r>
              <a:rPr lang="pl-PL" sz="1500" dirty="0" smtClean="0">
                <a:latin typeface="Times New Roman" pitchFamily="18" charset="0"/>
                <a:cs typeface="Times New Roman" pitchFamily="18" charset="0"/>
              </a:rPr>
              <a:t>Wyznaczając posiedzenie, wzywa oskarżyciela publicznego, obrońców i pełnomocników do przedstawienia pisemnego stanowiska dotyczącego planowania przebiegu rozprawy orz jej organizacji, w tym dowodów, które powinny być przeprowadzone jako pierwsze na tych rozprawach w terminie 7 dni od dnia doręczenia wezwania. </a:t>
            </a:r>
          </a:p>
          <a:p>
            <a:pPr marL="0" indent="0">
              <a:buNone/>
            </a:pPr>
            <a:endParaRPr lang="pl-PL" sz="1500" dirty="0">
              <a:latin typeface="Times New Roman" pitchFamily="18" charset="0"/>
              <a:cs typeface="Times New Roman" pitchFamily="18" charset="0"/>
            </a:endParaRPr>
          </a:p>
        </p:txBody>
      </p:sp>
    </p:spTree>
    <p:extLst>
      <p:ext uri="{BB962C8B-B14F-4D97-AF65-F5344CB8AC3E}">
        <p14:creationId xmlns="" xmlns:p14="http://schemas.microsoft.com/office/powerpoint/2010/main" val="3611492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Postanowienie o zamknięciu PP</a:t>
            </a:r>
            <a:endParaRPr lang="pl-PL"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latin typeface="Times New Roman" pitchFamily="18" charset="0"/>
                <a:cs typeface="Times New Roman" pitchFamily="18" charset="0"/>
              </a:rPr>
              <a:t>Art. 321 § 5 k.p.k. </a:t>
            </a:r>
            <a:r>
              <a:rPr lang="pl-PL" dirty="0" smtClean="0">
                <a:latin typeface="Times New Roman" pitchFamily="18" charset="0"/>
                <a:cs typeface="Times New Roman" pitchFamily="18" charset="0"/>
                <a:sym typeface="Wingdings" panose="05000000000000000000" pitchFamily="2" charset="2"/>
              </a:rPr>
              <a:t> Jeżeli nie zachodzi potrzeba uzupełnienia śledztwa, wydaje się </a:t>
            </a:r>
            <a:r>
              <a:rPr lang="pl-PL" b="1" u="sng" dirty="0" smtClean="0">
                <a:latin typeface="Times New Roman" pitchFamily="18" charset="0"/>
                <a:cs typeface="Times New Roman" pitchFamily="18" charset="0"/>
                <a:sym typeface="Wingdings" panose="05000000000000000000" pitchFamily="2" charset="2"/>
              </a:rPr>
              <a:t>postanowienie o jego zamknięciu. </a:t>
            </a:r>
          </a:p>
          <a:p>
            <a:pPr algn="just"/>
            <a:r>
              <a:rPr lang="pl-PL" dirty="0" smtClean="0">
                <a:latin typeface="Times New Roman" pitchFamily="18" charset="0"/>
                <a:cs typeface="Times New Roman" pitchFamily="18" charset="0"/>
                <a:sym typeface="Wingdings" panose="05000000000000000000" pitchFamily="2" charset="2"/>
              </a:rPr>
              <a:t>Postanowienie o zamknięciu śledztwa wydaje prokurator. Od tej daty liczony jest termin do sporządzenia aktu oskarżenia. </a:t>
            </a:r>
          </a:p>
          <a:p>
            <a:pPr algn="just"/>
            <a:r>
              <a:rPr lang="pl-PL" dirty="0" smtClean="0">
                <a:latin typeface="Times New Roman" pitchFamily="18" charset="0"/>
                <a:cs typeface="Times New Roman" pitchFamily="18" charset="0"/>
                <a:sym typeface="Wingdings" panose="05000000000000000000" pitchFamily="2" charset="2"/>
              </a:rPr>
              <a:t>Wydanie tego postanowienia nie jest konieczne, jeżeli:</a:t>
            </a:r>
          </a:p>
          <a:p>
            <a:pPr lvl="1" algn="just"/>
            <a:r>
              <a:rPr lang="pl-PL" dirty="0" smtClean="0">
                <a:latin typeface="Times New Roman" pitchFamily="18" charset="0"/>
                <a:cs typeface="Times New Roman" pitchFamily="18" charset="0"/>
              </a:rPr>
              <a:t>Postępowanie jest umarzane – art. 322 § 1 </a:t>
            </a:r>
          </a:p>
          <a:p>
            <a:pPr lvl="1" algn="just"/>
            <a:r>
              <a:rPr lang="pl-PL" dirty="0" smtClean="0">
                <a:latin typeface="Times New Roman" pitchFamily="18" charset="0"/>
                <a:cs typeface="Times New Roman" pitchFamily="18" charset="0"/>
              </a:rPr>
              <a:t>W dochodzeniu – chyba że podejrzany jest tymczasowo aresztowany</a:t>
            </a:r>
          </a:p>
          <a:p>
            <a:pPr algn="just"/>
            <a:r>
              <a:rPr lang="pl-PL" dirty="0" smtClean="0">
                <a:latin typeface="Times New Roman" pitchFamily="18" charset="0"/>
                <a:cs typeface="Times New Roman" pitchFamily="18" charset="0"/>
              </a:rPr>
              <a:t>O wydaniu postanowienia o zamknięciu śledztwa zawiadamia się podejrzanego i jego obrońcę.</a:t>
            </a:r>
          </a:p>
          <a:p>
            <a:pPr marL="0"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11023344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259632" y="2060848"/>
            <a:ext cx="6954586" cy="2308324"/>
          </a:xfrm>
          <a:prstGeom prst="rect">
            <a:avLst/>
          </a:prstGeom>
          <a:noFill/>
        </p:spPr>
        <p:txBody>
          <a:bodyPr wrap="square" lIns="91440" tIns="45720" rIns="91440" bIns="45720">
            <a:spAutoFit/>
          </a:bodyPr>
          <a:lstStyle/>
          <a:p>
            <a:pPr algn="ctr"/>
            <a:r>
              <a:rPr lang="pl-PL" sz="72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ROZPRAWA GŁÓWNA</a:t>
            </a:r>
            <a:endParaRPr lang="pl-PL" sz="72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 xmlns:p14="http://schemas.microsoft.com/office/powerpoint/2010/main" val="421721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95536" y="-459432"/>
            <a:ext cx="8429369" cy="1807041"/>
          </a:xfrm>
        </p:spPr>
        <p:txBody>
          <a:bodyPr/>
          <a:lstStyle/>
          <a:p>
            <a:r>
              <a:rPr lang="pl-PL" dirty="0"/>
              <a:t>Przebieg rozprawy głównej</a:t>
            </a:r>
          </a:p>
        </p:txBody>
      </p:sp>
      <p:graphicFrame>
        <p:nvGraphicFramePr>
          <p:cNvPr id="5" name="Symbol zastępczy zawartości 3"/>
          <p:cNvGraphicFramePr>
            <a:graphicFrameLocks noGrp="1"/>
          </p:cNvGraphicFramePr>
          <p:nvPr>
            <p:ph idx="1"/>
            <p:extLst>
              <p:ext uri="{D42A27DB-BD31-4B8C-83A1-F6EECF244321}">
                <p14:modId xmlns="" xmlns:p14="http://schemas.microsoft.com/office/powerpoint/2010/main" val="1026869037"/>
              </p:ext>
            </p:extLst>
          </p:nvPr>
        </p:nvGraphicFramePr>
        <p:xfrm>
          <a:off x="0" y="1268760"/>
          <a:ext cx="8964488" cy="5589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9227072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540568" y="-315416"/>
            <a:ext cx="10058400" cy="1609344"/>
          </a:xfrm>
        </p:spPr>
        <p:txBody>
          <a:bodyPr>
            <a:normAutofit/>
          </a:bodyPr>
          <a:lstStyle/>
          <a:p>
            <a:r>
              <a:rPr lang="pl-PL" sz="4000" dirty="0"/>
              <a:t>Przejawy kontradyktoryjności na rozprawie  </a:t>
            </a:r>
          </a:p>
        </p:txBody>
      </p:sp>
      <p:sp>
        <p:nvSpPr>
          <p:cNvPr id="5" name="Symbol zastępczy zawartości 6"/>
          <p:cNvSpPr txBox="1">
            <a:spLocks noGrp="1"/>
          </p:cNvSpPr>
          <p:nvPr>
            <p:ph idx="1"/>
          </p:nvPr>
        </p:nvSpPr>
        <p:spPr>
          <a:xfrm>
            <a:off x="251520" y="836712"/>
            <a:ext cx="8712968" cy="8069901"/>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 xmlns:p14="http://schemas.microsoft.com/office/powerpoint/2010/main" val="16078517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2535" y="0"/>
            <a:ext cx="9793088" cy="692696"/>
          </a:xfrm>
        </p:spPr>
        <p:txBody>
          <a:bodyPr>
            <a:normAutofit/>
          </a:bodyPr>
          <a:lstStyle/>
          <a:p>
            <a:r>
              <a:rPr lang="pl-PL" sz="2800" b="1" dirty="0"/>
              <a:t>Obecność stron na rozprawie głównej</a:t>
            </a:r>
          </a:p>
        </p:txBody>
      </p:sp>
      <p:graphicFrame>
        <p:nvGraphicFramePr>
          <p:cNvPr id="5" name="Symbol zastępczy zawartości 3"/>
          <p:cNvGraphicFramePr>
            <a:graphicFrameLocks noGrp="1"/>
          </p:cNvGraphicFramePr>
          <p:nvPr>
            <p:ph idx="1"/>
            <p:extLst>
              <p:ext uri="{D42A27DB-BD31-4B8C-83A1-F6EECF244321}">
                <p14:modId xmlns="" xmlns:p14="http://schemas.microsoft.com/office/powerpoint/2010/main" val="1956984432"/>
              </p:ext>
            </p:extLst>
          </p:nvPr>
        </p:nvGraphicFramePr>
        <p:xfrm>
          <a:off x="0" y="908720"/>
          <a:ext cx="8964488" cy="5875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120446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52536" y="0"/>
            <a:ext cx="10058400" cy="1609344"/>
          </a:xfrm>
        </p:spPr>
        <p:txBody>
          <a:bodyPr/>
          <a:lstStyle/>
          <a:p>
            <a:r>
              <a:rPr lang="pl-PL" dirty="0"/>
              <a:t>Uprawnienia pokrzywdzonego</a:t>
            </a:r>
          </a:p>
        </p:txBody>
      </p:sp>
      <p:sp>
        <p:nvSpPr>
          <p:cNvPr id="5" name="Symbol zastępczy zawartości 2"/>
          <p:cNvSpPr>
            <a:spLocks noGrp="1"/>
          </p:cNvSpPr>
          <p:nvPr>
            <p:ph idx="1"/>
          </p:nvPr>
        </p:nvSpPr>
        <p:spPr>
          <a:xfrm>
            <a:off x="251520" y="1484784"/>
            <a:ext cx="8640960" cy="4968552"/>
          </a:xfrm>
        </p:spPr>
        <p:txBody>
          <a:bodyPr>
            <a:normAutofit fontScale="92500" lnSpcReduction="20000"/>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 xmlns:p14="http://schemas.microsoft.com/office/powerpoint/2010/main" val="1529038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Wywołanie sprawy</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latin typeface="Times New Roman" pitchFamily="18" charset="0"/>
                <a:cs typeface="Times New Roman" pitchFamily="18" charset="0"/>
              </a:rPr>
              <a:t>Art. 381 k.p.k.</a:t>
            </a:r>
          </a:p>
          <a:p>
            <a:pPr marL="0" indent="0" algn="just">
              <a:buNone/>
            </a:pPr>
            <a:r>
              <a:rPr lang="pl-PL" dirty="0" smtClean="0">
                <a:latin typeface="Times New Roman" pitchFamily="18" charset="0"/>
                <a:cs typeface="Times New Roman" pitchFamily="18" charset="0"/>
              </a:rPr>
              <a:t>Rozprawę główną rozpoczyna wywołanie sprawy. Następnie przewodniczący sprawdza, czy wszyscy wezwani stawili się oraz czy nie ma przeszkód do rozpoznania sprawy.</a:t>
            </a:r>
          </a:p>
          <a:p>
            <a:pPr marL="0" indent="0" algn="just">
              <a:buNone/>
            </a:pPr>
            <a:endParaRPr lang="pl-PL" dirty="0" smtClean="0">
              <a:latin typeface="Times New Roman" pitchFamily="18" charset="0"/>
              <a:cs typeface="Times New Roman" pitchFamily="18" charset="0"/>
            </a:endParaRPr>
          </a:p>
          <a:p>
            <a:pPr marL="0" indent="0" algn="just">
              <a:buNone/>
            </a:pPr>
            <a:r>
              <a:rPr lang="pl-PL" dirty="0" smtClean="0">
                <a:latin typeface="Times New Roman" pitchFamily="18" charset="0"/>
                <a:cs typeface="Times New Roman" pitchFamily="18" charset="0"/>
              </a:rPr>
              <a:t>Art. 382 k.p.k. </a:t>
            </a:r>
          </a:p>
          <a:p>
            <a:pPr marL="0" indent="0" algn="just">
              <a:buNone/>
            </a:pPr>
            <a:r>
              <a:rPr lang="pl-PL" dirty="0" smtClean="0">
                <a:latin typeface="Times New Roman" pitchFamily="18" charset="0"/>
                <a:cs typeface="Times New Roman" pitchFamily="18" charset="0"/>
              </a:rPr>
              <a:t>W razie nieusprawiedliwionego niestawiennictwa oskarżonego, którego obecność jest obowiązkowa, przewodniczący zarządza jego natychmiastowe zatrzymanie i doprowadzenie lub przerywa w tym celu rozprawę albo też sąd ją odracza.</a:t>
            </a: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3118244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Rozpoczęcie rozprawy</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smtClean="0">
                <a:latin typeface="Times New Roman" pitchFamily="18" charset="0"/>
                <a:cs typeface="Times New Roman" pitchFamily="18" charset="0"/>
              </a:rPr>
              <a:t>Art. 384 k.p.k.</a:t>
            </a:r>
          </a:p>
          <a:p>
            <a:pPr marL="0" indent="0" algn="just">
              <a:buNone/>
            </a:pPr>
            <a:r>
              <a:rPr lang="pl-PL" dirty="0" smtClean="0">
                <a:latin typeface="Times New Roman" pitchFamily="18" charset="0"/>
                <a:cs typeface="Times New Roman" pitchFamily="18" charset="0"/>
              </a:rPr>
              <a:t>§ 1. Po sprawdzeniu obecności przewodniczący zarządza opuszczenie sali rozpraw przez świadków. Biegli pozostają na sali, jeżeli przewodniczący nie zarządzi inaczej.</a:t>
            </a:r>
          </a:p>
          <a:p>
            <a:pPr marL="0" indent="0" algn="just">
              <a:buNone/>
            </a:pPr>
            <a:r>
              <a:rPr lang="pl-PL" dirty="0" smtClean="0">
                <a:latin typeface="Times New Roman" pitchFamily="18" charset="0"/>
                <a:cs typeface="Times New Roman" pitchFamily="18" charset="0"/>
              </a:rPr>
              <a:t>§ 2. Pokrzywdzony ma prawo wziąć udział  w rozprawie, jeżeli się stawi i pozostać na sali, choćby miał składać zeznania jako świadek. W tym wypadku sądu przesłuchuje go w pierwszej kolejności.</a:t>
            </a:r>
          </a:p>
          <a:p>
            <a:pPr marL="0" indent="0" algn="just">
              <a:buNone/>
            </a:pPr>
            <a:r>
              <a:rPr lang="pl-PL" dirty="0" smtClean="0">
                <a:latin typeface="Times New Roman" pitchFamily="18" charset="0"/>
                <a:cs typeface="Times New Roman" pitchFamily="18" charset="0"/>
              </a:rPr>
              <a:t>§ 3. Uznając to za celowe sąd może zobowiązać pokrzywdzonego do obecności na rozprawie lub jej części.</a:t>
            </a:r>
          </a:p>
          <a:p>
            <a:pPr marL="0" indent="0" algn="just">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38997600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PRZEWÓD SĄDOWY</a:t>
            </a:r>
            <a:endParaRPr lang="pl-PL" dirty="0"/>
          </a:p>
        </p:txBody>
      </p:sp>
      <p:sp>
        <p:nvSpPr>
          <p:cNvPr id="3" name="Symbol zastępczy zawartości 2"/>
          <p:cNvSpPr>
            <a:spLocks noGrp="1"/>
          </p:cNvSpPr>
          <p:nvPr>
            <p:ph idx="1"/>
          </p:nvPr>
        </p:nvSpPr>
        <p:spPr/>
        <p:txBody>
          <a:bodyPr/>
          <a:lstStyle/>
          <a:p>
            <a:pPr marL="0" indent="0" algn="just">
              <a:buNone/>
            </a:pPr>
            <a:r>
              <a:rPr lang="pl-PL" b="1" dirty="0" smtClean="0"/>
              <a:t>Przewód sądowy to </a:t>
            </a:r>
            <a:r>
              <a:rPr lang="pl-PL" b="1" u="sng" dirty="0" smtClean="0"/>
              <a:t>jawne i ustne zapoznanie się z </a:t>
            </a:r>
            <a:r>
              <a:rPr lang="pl-PL" b="1" i="1" u="sng" dirty="0" smtClean="0"/>
              <a:t>meritum </a:t>
            </a:r>
            <a:r>
              <a:rPr lang="pl-PL" b="1" u="sng" dirty="0" smtClean="0"/>
              <a:t>sprawy.</a:t>
            </a:r>
          </a:p>
          <a:p>
            <a:pPr marL="0" indent="0" algn="just">
              <a:buNone/>
            </a:pPr>
            <a:r>
              <a:rPr lang="pl-PL" dirty="0" smtClean="0"/>
              <a:t>Jest to najważniejsza część rozprawy  głównej, która trwa od przytoczenia podstaw oskarżenia do głosów stron.</a:t>
            </a:r>
          </a:p>
          <a:p>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2000" dirty="0" smtClean="0"/>
              <a:t>Rozpoczęcie przewodu sądowego jako moment wygaśnięcia niektórych uprawnień procesowych</a:t>
            </a:r>
            <a:endParaRPr lang="pl-PL" sz="2000" dirty="0"/>
          </a:p>
        </p:txBody>
      </p:sp>
      <p:sp>
        <p:nvSpPr>
          <p:cNvPr id="3" name="Symbol zastępczy zawartości 2"/>
          <p:cNvSpPr>
            <a:spLocks noGrp="1"/>
          </p:cNvSpPr>
          <p:nvPr>
            <p:ph idx="1"/>
          </p:nvPr>
        </p:nvSpPr>
        <p:spPr/>
        <p:txBody>
          <a:bodyPr>
            <a:normAutofit fontScale="62500" lnSpcReduction="20000"/>
          </a:bodyPr>
          <a:lstStyle/>
          <a:p>
            <a:pPr algn="just">
              <a:buFont typeface="+mj-lt"/>
              <a:buAutoNum type="arabicPeriod"/>
            </a:pPr>
            <a:r>
              <a:rPr lang="pl-PL" dirty="0" smtClean="0"/>
              <a:t>Pokrzywdzony może do tego momentu złożyć wniosek o działaniu w charakterze oskarżyciela posiłkowego (art. 54 § 1 k.p.k.)</a:t>
            </a:r>
          </a:p>
          <a:p>
            <a:pPr lvl="1" algn="just"/>
            <a:r>
              <a:rPr lang="pl-PL" dirty="0" smtClean="0"/>
              <a:t>Ciekawe orzeczenie </a:t>
            </a:r>
            <a:r>
              <a:rPr lang="pl-PL" dirty="0" smtClean="0">
                <a:sym typeface="Wingdings" pitchFamily="2" charset="2"/>
              </a:rPr>
              <a:t> postanowienie SN z dnia 25 czerwca 2013 r., V KZ 43/13</a:t>
            </a:r>
            <a:endParaRPr lang="pl-PL" dirty="0" smtClean="0"/>
          </a:p>
          <a:p>
            <a:pPr algn="just">
              <a:buFont typeface="+mj-lt"/>
              <a:buAutoNum type="arabicPeriod"/>
            </a:pPr>
            <a:r>
              <a:rPr lang="pl-PL" dirty="0" smtClean="0"/>
              <a:t>Do tego momentu można zgłosić wniosek o wyłączenie sędziego z powodu uzasadnionych wątpliwości co do jego bezstronności (</a:t>
            </a:r>
            <a:r>
              <a:rPr lang="pl-PL" i="1" dirty="0" err="1" smtClean="0"/>
              <a:t>iudex</a:t>
            </a:r>
            <a:r>
              <a:rPr lang="pl-PL" i="1" dirty="0" smtClean="0"/>
              <a:t> </a:t>
            </a:r>
            <a:r>
              <a:rPr lang="pl-PL" i="1" dirty="0" err="1" smtClean="0"/>
              <a:t>suspectus</a:t>
            </a:r>
            <a:r>
              <a:rPr lang="pl-PL" dirty="0" smtClean="0"/>
              <a:t>). Później tylko wtedy, gdy strona uprawdopodobni, że okoliczność ta powstała lub stała się stronie wiadoma później (art. 41 § 2)</a:t>
            </a:r>
          </a:p>
          <a:p>
            <a:pPr algn="just">
              <a:buFont typeface="+mj-lt"/>
              <a:buAutoNum type="arabicPeriod"/>
            </a:pPr>
            <a:r>
              <a:rPr lang="pl-PL" dirty="0" smtClean="0"/>
              <a:t>Oskarżyciel publiczny może cofnąć akt oskarżenia – art. 14 § 2. W toku przewodu sądowego – tylko za zgodą oskarżonego </a:t>
            </a:r>
          </a:p>
          <a:p>
            <a:pPr algn="just">
              <a:buFont typeface="+mj-lt"/>
              <a:buAutoNum type="arabicPeriod"/>
            </a:pPr>
            <a:r>
              <a:rPr lang="pl-PL" dirty="0" smtClean="0"/>
              <a:t>Oskarżyciel prywatny może odstąpić od oskarżenia niezależnie od zgody oskarżonego </a:t>
            </a:r>
          </a:p>
          <a:p>
            <a:pPr algn="just">
              <a:buFont typeface="+mj-lt"/>
              <a:buAutoNum type="arabicPeriod"/>
            </a:pPr>
            <a:r>
              <a:rPr lang="pl-PL" dirty="0" smtClean="0"/>
              <a:t>Po rozpoczęciu przewodu sądowego ma znaczenie podział na przesłanki uniewinnienia i umorzenia. Zasadą jest, że na rozprawie powinien zapaść wyrok uniewinniający. </a:t>
            </a:r>
          </a:p>
          <a:p>
            <a:pPr algn="just">
              <a:buFont typeface="+mj-lt"/>
              <a:buAutoNum type="arabicPeriod"/>
            </a:pPr>
            <a:r>
              <a:rPr lang="pl-PL" dirty="0" smtClean="0"/>
              <a:t>Do rozpoczęcia przewodu sądowego można cofnąć wniosek o ściganie (art. 12 § 3 k.p.k.)</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0829" y="0"/>
            <a:ext cx="9133171" cy="864096"/>
          </a:xfrm>
        </p:spPr>
        <p:txBody>
          <a:bodyPr>
            <a:normAutofit/>
          </a:bodyPr>
          <a:lstStyle/>
          <a:p>
            <a:r>
              <a:rPr lang="pl-PL" sz="2500" b="1" dirty="0">
                <a:latin typeface="Times New Roman" pitchFamily="18" charset="0"/>
                <a:cs typeface="Times New Roman" pitchFamily="18" charset="0"/>
              </a:rPr>
              <a:t>Sposoby zakończenia postępowania przygotowawczego </a:t>
            </a:r>
          </a:p>
        </p:txBody>
      </p:sp>
      <p:sp>
        <p:nvSpPr>
          <p:cNvPr id="5" name="Prostokąt zaokrąglony 4"/>
          <p:cNvSpPr/>
          <p:nvPr/>
        </p:nvSpPr>
        <p:spPr>
          <a:xfrm>
            <a:off x="395536" y="1143788"/>
            <a:ext cx="2952328"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b="1" dirty="0"/>
              <a:t>UMORZENIE</a:t>
            </a:r>
            <a:endParaRPr lang="pl-PL" b="1" dirty="0"/>
          </a:p>
        </p:txBody>
      </p:sp>
      <p:sp>
        <p:nvSpPr>
          <p:cNvPr id="6" name="Prostokąt zaokrąglony 5"/>
          <p:cNvSpPr/>
          <p:nvPr/>
        </p:nvSpPr>
        <p:spPr>
          <a:xfrm>
            <a:off x="4168368" y="1109016"/>
            <a:ext cx="3816424"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SKIEROWANIE SPRAWY DO SĄDU</a:t>
            </a:r>
          </a:p>
        </p:txBody>
      </p:sp>
      <p:sp>
        <p:nvSpPr>
          <p:cNvPr id="7" name="pole tekstowe 6"/>
          <p:cNvSpPr txBox="1"/>
          <p:nvPr/>
        </p:nvSpPr>
        <p:spPr>
          <a:xfrm>
            <a:off x="499252" y="2013011"/>
            <a:ext cx="2952328" cy="3293209"/>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Umorzenie z art. 322 („zwykłe”)</a:t>
            </a:r>
          </a:p>
          <a:p>
            <a:pPr marL="742950" lvl="1" indent="-285750" algn="just">
              <a:buFont typeface="Arial" panose="020B0604020202020204" pitchFamily="34" charset="0"/>
              <a:buChar char="•"/>
            </a:pPr>
            <a:r>
              <a:rPr lang="pl-PL" sz="1600" dirty="0"/>
              <a:t>umorzenie z powodu negatywnej przesłanki procesowej </a:t>
            </a:r>
          </a:p>
          <a:p>
            <a:pPr marL="742950" lvl="1" indent="-285750" algn="just">
              <a:buFont typeface="Arial" panose="020B0604020202020204" pitchFamily="34" charset="0"/>
              <a:buChar char="•"/>
            </a:pPr>
            <a:r>
              <a:rPr lang="pl-PL" sz="1600" dirty="0"/>
              <a:t>umorzenie absorpcyjne (art.11)</a:t>
            </a:r>
          </a:p>
          <a:p>
            <a:pPr marL="742950" lvl="1" indent="-285750" algn="just">
              <a:buFont typeface="Arial" panose="020B0604020202020204" pitchFamily="34" charset="0"/>
              <a:buChar char="•"/>
            </a:pPr>
            <a:r>
              <a:rPr lang="pl-PL" sz="1600" dirty="0"/>
              <a:t>niewykrycie sprawcy</a:t>
            </a:r>
          </a:p>
          <a:p>
            <a:pPr marL="285750" indent="-285750" algn="just">
              <a:buFont typeface="Arial" panose="020B0604020202020204" pitchFamily="34" charset="0"/>
              <a:buChar char="•"/>
            </a:pPr>
            <a:r>
              <a:rPr lang="pl-PL" sz="1600" dirty="0"/>
              <a:t>Umorzenie rejestrowe – art. 325f</a:t>
            </a:r>
          </a:p>
          <a:p>
            <a:pPr algn="just"/>
            <a:r>
              <a:rPr lang="pl-PL" sz="1600" dirty="0"/>
              <a:t>.</a:t>
            </a:r>
          </a:p>
          <a:p>
            <a:pPr algn="just"/>
            <a:endParaRPr lang="pl-PL" sz="1600" dirty="0"/>
          </a:p>
        </p:txBody>
      </p:sp>
      <p:sp>
        <p:nvSpPr>
          <p:cNvPr id="8" name="pole tekstowe 7"/>
          <p:cNvSpPr txBox="1"/>
          <p:nvPr/>
        </p:nvSpPr>
        <p:spPr>
          <a:xfrm>
            <a:off x="4259796" y="2204864"/>
            <a:ext cx="4464496" cy="2308324"/>
          </a:xfrm>
          <a:prstGeom prst="rect">
            <a:avLst/>
          </a:prstGeom>
          <a:noFill/>
        </p:spPr>
        <p:txBody>
          <a:bodyPr wrap="square" rtlCol="0">
            <a:spAutoFit/>
          </a:bodyPr>
          <a:lstStyle/>
          <a:p>
            <a:pPr marL="285750" indent="-285750" algn="just">
              <a:buFont typeface="Arial" panose="020B0604020202020204" pitchFamily="34" charset="0"/>
              <a:buChar char="•"/>
            </a:pPr>
            <a:r>
              <a:rPr lang="pl-PL" sz="1600" dirty="0"/>
              <a:t>Akt oskarżenia </a:t>
            </a:r>
          </a:p>
          <a:p>
            <a:pPr marL="285750" indent="-285750" algn="just">
              <a:buFont typeface="Arial" panose="020B0604020202020204" pitchFamily="34" charset="0"/>
              <a:buChar char="•"/>
            </a:pPr>
            <a:r>
              <a:rPr lang="pl-PL" sz="1600" dirty="0"/>
              <a:t>Wniosek z 335 § 1 </a:t>
            </a:r>
          </a:p>
          <a:p>
            <a:pPr marL="285750" indent="-285750" algn="just">
              <a:buFont typeface="Arial" panose="020B0604020202020204" pitchFamily="34" charset="0"/>
              <a:buChar char="•"/>
            </a:pPr>
            <a:r>
              <a:rPr lang="pl-PL" sz="1600" dirty="0"/>
              <a:t>Wniosek o umorzenie postępowania i zastosowanie środków zabezpieczających </a:t>
            </a:r>
          </a:p>
          <a:p>
            <a:pPr marL="285750" indent="-285750" algn="just">
              <a:buFont typeface="Arial" panose="020B0604020202020204" pitchFamily="34" charset="0"/>
              <a:buChar char="•"/>
            </a:pPr>
            <a:r>
              <a:rPr lang="pl-PL" sz="1600" dirty="0"/>
              <a:t>Wniosek o warunkowe umorzenie postępowania</a:t>
            </a:r>
          </a:p>
          <a:p>
            <a:pPr marL="285750" indent="-285750" algn="just">
              <a:buFont typeface="Arial" panose="020B0604020202020204" pitchFamily="34" charset="0"/>
              <a:buChar char="•"/>
            </a:pPr>
            <a:r>
              <a:rPr lang="pl-PL" sz="1600" dirty="0"/>
              <a:t>W trybie przyspieszonym – wniosek o rozpoznanie sprawy w trybie przyspieszonym </a:t>
            </a:r>
          </a:p>
        </p:txBody>
      </p:sp>
      <p:sp>
        <p:nvSpPr>
          <p:cNvPr id="9" name="pole tekstowe 8"/>
          <p:cNvSpPr txBox="1"/>
          <p:nvPr/>
        </p:nvSpPr>
        <p:spPr>
          <a:xfrm>
            <a:off x="4151784" y="4887528"/>
            <a:ext cx="4680520" cy="646331"/>
          </a:xfrm>
          <a:prstGeom prst="rect">
            <a:avLst/>
          </a:prstGeom>
          <a:noFill/>
        </p:spPr>
        <p:txBody>
          <a:bodyPr wrap="square" rtlCol="0">
            <a:spAutoFit/>
          </a:bodyPr>
          <a:lstStyle/>
          <a:p>
            <a:r>
              <a:rPr lang="pl-PL" b="1" dirty="0"/>
              <a:t>Rozwiązanie pośrednie</a:t>
            </a:r>
          </a:p>
          <a:p>
            <a:endParaRPr lang="pl-PL" b="1" dirty="0"/>
          </a:p>
        </p:txBody>
      </p:sp>
      <p:graphicFrame>
        <p:nvGraphicFramePr>
          <p:cNvPr id="10" name="Diagram 9"/>
          <p:cNvGraphicFramePr/>
          <p:nvPr>
            <p:extLst>
              <p:ext uri="{D42A27DB-BD31-4B8C-83A1-F6EECF244321}">
                <p14:modId xmlns="" xmlns:p14="http://schemas.microsoft.com/office/powerpoint/2010/main" val="2559535228"/>
              </p:ext>
            </p:extLst>
          </p:nvPr>
        </p:nvGraphicFramePr>
        <p:xfrm>
          <a:off x="614460" y="3933056"/>
          <a:ext cx="852954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78857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27032" y="0"/>
            <a:ext cx="9171032" cy="1412776"/>
          </a:xfrm>
        </p:spPr>
        <p:txBody>
          <a:bodyPr>
            <a:normAutofit/>
          </a:bodyPr>
          <a:lstStyle/>
          <a:p>
            <a:r>
              <a:rPr lang="pl-PL" sz="3200" dirty="0"/>
              <a:t>Umorzenie postępowania przygotowawczego – „zwykłe” (art. 322) </a:t>
            </a:r>
          </a:p>
        </p:txBody>
      </p:sp>
      <p:sp>
        <p:nvSpPr>
          <p:cNvPr id="5" name="Symbol zastępczy zawartości 2"/>
          <p:cNvSpPr>
            <a:spLocks noGrp="1"/>
          </p:cNvSpPr>
          <p:nvPr>
            <p:ph idx="1"/>
          </p:nvPr>
        </p:nvSpPr>
        <p:spPr>
          <a:xfrm>
            <a:off x="0" y="1412776"/>
            <a:ext cx="9144000" cy="5184576"/>
          </a:xfrm>
        </p:spPr>
        <p:txBody>
          <a:bodyPr>
            <a:noAutofit/>
          </a:bodyPr>
          <a:lstStyle/>
          <a:p>
            <a:pPr marL="109728" indent="0" algn="just">
              <a:buNone/>
            </a:pPr>
            <a:r>
              <a:rPr lang="pl-PL" sz="1800" dirty="0">
                <a:latin typeface="Times New Roman" pitchFamily="18" charset="0"/>
                <a:cs typeface="Times New Roman" pitchFamily="18" charset="0"/>
              </a:rPr>
              <a:t>J</a:t>
            </a:r>
            <a:r>
              <a:rPr lang="pl-PL" sz="1800" dirty="0" smtClean="0">
                <a:latin typeface="Times New Roman" pitchFamily="18" charset="0"/>
                <a:cs typeface="Times New Roman" pitchFamily="18" charset="0"/>
              </a:rPr>
              <a:t>eżeli </a:t>
            </a:r>
            <a:r>
              <a:rPr lang="pl-PL" sz="1800" dirty="0">
                <a:latin typeface="Times New Roman" pitchFamily="18" charset="0"/>
                <a:cs typeface="Times New Roman" pitchFamily="18" charset="0"/>
              </a:rPr>
              <a:t>postępowanie nie dostarczyło podstaw do wniesienia aktu oskarżenia i nie zachodzą warunki określone w art. 324 (skierowanie do sądu wniosku o umorzenie postępowania wobec sprawcy, który popełnił przestępstwo w stanie niepoczytalności i orzeczenie środków zabezpieczających) </a:t>
            </a:r>
            <a:r>
              <a:rPr lang="pl-PL" sz="1800" b="1" dirty="0">
                <a:latin typeface="Times New Roman" pitchFamily="18" charset="0"/>
                <a:cs typeface="Times New Roman" pitchFamily="18" charset="0"/>
              </a:rPr>
              <a:t>umarza się śledztwo (lub dochodzenie) </a:t>
            </a:r>
            <a:r>
              <a:rPr lang="pl-PL" sz="1800" dirty="0">
                <a:latin typeface="Times New Roman" pitchFamily="18" charset="0"/>
                <a:cs typeface="Times New Roman" pitchFamily="18" charset="0"/>
              </a:rPr>
              <a:t>bez konieczności uprzedniego zapoznania z materiałami postępowania i jego zamknięcia. </a:t>
            </a:r>
          </a:p>
          <a:p>
            <a:pPr marL="109728" indent="0" algn="just">
              <a:buNone/>
            </a:pPr>
            <a:endParaRPr lang="pl-PL" sz="1800" dirty="0">
              <a:latin typeface="Times New Roman" pitchFamily="18" charset="0"/>
              <a:cs typeface="Times New Roman" pitchFamily="18" charset="0"/>
            </a:endParaRPr>
          </a:p>
          <a:p>
            <a:pPr marL="109728" indent="0" algn="ctr">
              <a:buNone/>
            </a:pPr>
            <a:r>
              <a:rPr lang="pl-PL" sz="1800" b="1" u="sng" dirty="0" smtClean="0">
                <a:latin typeface="Times New Roman" pitchFamily="18" charset="0"/>
                <a:cs typeface="Times New Roman" pitchFamily="18" charset="0"/>
              </a:rPr>
              <a:t>Przesłanki umorzenia: </a:t>
            </a:r>
          </a:p>
          <a:p>
            <a:pPr marL="109728" indent="0" algn="just">
              <a:buNone/>
            </a:pPr>
            <a:r>
              <a:rPr lang="pl-PL" sz="1800" dirty="0" smtClean="0">
                <a:latin typeface="Times New Roman" pitchFamily="18" charset="0"/>
                <a:cs typeface="Times New Roman" pitchFamily="18" charset="0"/>
              </a:rPr>
              <a:t>Postępowanie nie dostarczyło podstaw do wniesienia aktu oskarżenia i nie istnieją podstawy do zastosowania środków zabezpieczających. </a:t>
            </a:r>
          </a:p>
          <a:p>
            <a:pPr marL="624078" indent="-514350" algn="just">
              <a:buFont typeface="+mj-lt"/>
              <a:buAutoNum type="arabicPeriod"/>
            </a:pPr>
            <a:r>
              <a:rPr lang="pl-PL" sz="1800" dirty="0" smtClean="0">
                <a:latin typeface="Times New Roman" pitchFamily="18" charset="0"/>
                <a:cs typeface="Times New Roman" pitchFamily="18" charset="0"/>
              </a:rPr>
              <a:t>Zachodzi negatywna przesłanka procesowa – art. 17 § 1 </a:t>
            </a:r>
          </a:p>
          <a:p>
            <a:pPr marL="624078" indent="-514350" algn="just">
              <a:buFont typeface="+mj-lt"/>
              <a:buAutoNum type="arabicPeriod"/>
            </a:pPr>
            <a:r>
              <a:rPr lang="pl-PL" sz="1800" dirty="0" smtClean="0">
                <a:latin typeface="Times New Roman" pitchFamily="18" charset="0"/>
                <a:cs typeface="Times New Roman" pitchFamily="18" charset="0"/>
              </a:rPr>
              <a:t>Art. 11 § 1 – tzw. umorzenie absorpcyjne </a:t>
            </a:r>
          </a:p>
          <a:p>
            <a:pPr marL="624078" indent="-514350" algn="just">
              <a:buFont typeface="+mj-lt"/>
              <a:buAutoNum type="arabicPeriod"/>
            </a:pPr>
            <a:r>
              <a:rPr lang="pl-PL" sz="1800" dirty="0" smtClean="0">
                <a:latin typeface="Times New Roman" pitchFamily="18" charset="0"/>
                <a:cs typeface="Times New Roman" pitchFamily="18" charset="0"/>
              </a:rPr>
              <a:t>Inna podstawa np. abolicja, art. 9 ustawy o świadku koronnym </a:t>
            </a:r>
          </a:p>
          <a:p>
            <a:pPr marL="109728" indent="0" algn="just">
              <a:buNone/>
            </a:pPr>
            <a:r>
              <a:rPr lang="pl-PL" sz="1800" dirty="0" smtClean="0">
                <a:latin typeface="Times New Roman" pitchFamily="18" charset="0"/>
                <a:cs typeface="Times New Roman" pitchFamily="18" charset="0"/>
              </a:rPr>
              <a:t>Umorzenie postępowania może nastąpić zarówno w fazie </a:t>
            </a:r>
            <a:r>
              <a:rPr lang="pl-PL" sz="1800" i="1" dirty="0" smtClean="0">
                <a:latin typeface="Times New Roman" pitchFamily="18" charset="0"/>
                <a:cs typeface="Times New Roman" pitchFamily="18" charset="0"/>
              </a:rPr>
              <a:t>in rem </a:t>
            </a:r>
            <a:r>
              <a:rPr lang="pl-PL" sz="1800" dirty="0" smtClean="0">
                <a:latin typeface="Times New Roman" pitchFamily="18" charset="0"/>
                <a:cs typeface="Times New Roman" pitchFamily="18" charset="0"/>
              </a:rPr>
              <a:t>jak i </a:t>
            </a:r>
            <a:r>
              <a:rPr lang="pl-PL" sz="1800" i="1" dirty="0" smtClean="0">
                <a:latin typeface="Times New Roman" pitchFamily="18" charset="0"/>
                <a:cs typeface="Times New Roman" pitchFamily="18" charset="0"/>
              </a:rPr>
              <a:t>in personam.</a:t>
            </a:r>
            <a:endParaRPr lang="pl-PL" sz="1800" i="1" dirty="0">
              <a:latin typeface="Times New Roman" pitchFamily="18" charset="0"/>
              <a:cs typeface="Times New Roman" pitchFamily="18" charset="0"/>
            </a:endParaRPr>
          </a:p>
          <a:p>
            <a:pPr marL="109728" lvl="1" indent="0" algn="just">
              <a:buNone/>
            </a:pPr>
            <a:r>
              <a:rPr lang="pl-PL" sz="1800" dirty="0" smtClean="0">
                <a:latin typeface="Times New Roman" pitchFamily="18" charset="0"/>
                <a:cs typeface="Times New Roman" pitchFamily="18" charset="0"/>
              </a:rPr>
              <a:t>Istotne konsekwencje prawne w zależności od stadium postępowania, w którym doszło do umorzenia - </a:t>
            </a:r>
            <a:r>
              <a:rPr lang="pl-PL" sz="1800" dirty="0">
                <a:latin typeface="Times New Roman" pitchFamily="18" charset="0"/>
                <a:cs typeface="Times New Roman" pitchFamily="18" charset="0"/>
              </a:rPr>
              <a:t>p</a:t>
            </a:r>
            <a:r>
              <a:rPr lang="pl-PL" sz="1800" dirty="0" smtClean="0">
                <a:latin typeface="Times New Roman" pitchFamily="18" charset="0"/>
                <a:cs typeface="Times New Roman" pitchFamily="18" charset="0"/>
              </a:rPr>
              <a:t>or. art. 327 § 1 i 2 oraz 328 k.p.k.</a:t>
            </a:r>
          </a:p>
          <a:p>
            <a:pPr marL="109728" indent="0" algn="just">
              <a:buNone/>
            </a:pPr>
            <a:endParaRPr lang="pl-PL" sz="1800" dirty="0" smtClean="0">
              <a:latin typeface="Times New Roman" pitchFamily="18" charset="0"/>
              <a:cs typeface="Times New Roman" pitchFamily="18" charset="0"/>
            </a:endParaRPr>
          </a:p>
          <a:p>
            <a:pPr marL="0" indent="0" algn="just">
              <a:buNone/>
            </a:pPr>
            <a:endParaRPr lang="pl-PL" sz="1800" dirty="0">
              <a:latin typeface="Times New Roman" pitchFamily="18" charset="0"/>
              <a:cs typeface="Times New Roman" pitchFamily="18" charset="0"/>
            </a:endParaRPr>
          </a:p>
          <a:p>
            <a:pPr marL="411480" lvl="1" indent="0" algn="just">
              <a:buNone/>
            </a:pPr>
            <a:endParaRPr lang="pl-PL" sz="1800" dirty="0">
              <a:latin typeface="Times New Roman" pitchFamily="18" charset="0"/>
              <a:cs typeface="Times New Roman" pitchFamily="18" charset="0"/>
              <a:sym typeface="Wingdings" panose="05000000000000000000" pitchFamily="2" charset="2"/>
            </a:endParaRPr>
          </a:p>
        </p:txBody>
      </p:sp>
    </p:spTree>
    <p:extLst>
      <p:ext uri="{BB962C8B-B14F-4D97-AF65-F5344CB8AC3E}">
        <p14:creationId xmlns="" xmlns:p14="http://schemas.microsoft.com/office/powerpoint/2010/main" val="2551797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20320"/>
            <a:ext cx="8938272" cy="1516270"/>
          </a:xfrm>
        </p:spPr>
        <p:txBody>
          <a:bodyPr/>
          <a:lstStyle/>
          <a:p>
            <a:r>
              <a:rPr lang="pl-PL" dirty="0"/>
              <a:t>Tzw. umorzenie rejestrowe </a:t>
            </a:r>
          </a:p>
        </p:txBody>
      </p:sp>
      <p:sp>
        <p:nvSpPr>
          <p:cNvPr id="5" name="Symbol zastępczy zawartości 2"/>
          <p:cNvSpPr>
            <a:spLocks noGrp="1"/>
          </p:cNvSpPr>
          <p:nvPr>
            <p:ph idx="1"/>
          </p:nvPr>
        </p:nvSpPr>
        <p:spPr>
          <a:xfrm>
            <a:off x="0" y="1554922"/>
            <a:ext cx="9073008" cy="5335374"/>
          </a:xfrm>
        </p:spPr>
        <p:txBody>
          <a:bodyPr>
            <a:normAutofit fontScale="62500" lnSpcReduction="20000"/>
          </a:bodyPr>
          <a:lstStyle/>
          <a:p>
            <a:pPr algn="just"/>
            <a:r>
              <a:rPr lang="pl-PL" dirty="0">
                <a:latin typeface="Times New Roman" pitchFamily="18" charset="0"/>
                <a:cs typeface="Times New Roman" pitchFamily="18" charset="0"/>
              </a:rPr>
              <a:t>Szczególny sposób zakończenia </a:t>
            </a:r>
            <a:r>
              <a:rPr lang="pl-PL" b="1" dirty="0">
                <a:latin typeface="Times New Roman" pitchFamily="18" charset="0"/>
                <a:cs typeface="Times New Roman" pitchFamily="18" charset="0"/>
              </a:rPr>
              <a:t>dochodzenia </a:t>
            </a:r>
            <a:r>
              <a:rPr lang="pl-PL" dirty="0">
                <a:latin typeface="Times New Roman" pitchFamily="18" charset="0"/>
                <a:cs typeface="Times New Roman" pitchFamily="18" charset="0"/>
                <a:sym typeface="Wingdings" panose="05000000000000000000" pitchFamily="2" charset="2"/>
              </a:rPr>
              <a:t> </a:t>
            </a:r>
            <a:r>
              <a:rPr lang="pl-PL" b="1" dirty="0">
                <a:solidFill>
                  <a:srgbClr val="FF0000"/>
                </a:solidFill>
                <a:latin typeface="Times New Roman" pitchFamily="18" charset="0"/>
                <a:cs typeface="Times New Roman" pitchFamily="18" charset="0"/>
                <a:sym typeface="Wingdings" panose="05000000000000000000" pitchFamily="2" charset="2"/>
              </a:rPr>
              <a:t>niedopuszczalny w śledztwie</a:t>
            </a:r>
          </a:p>
          <a:p>
            <a:pPr algn="just"/>
            <a:r>
              <a:rPr lang="pl-PL" dirty="0">
                <a:latin typeface="Times New Roman" pitchFamily="18" charset="0"/>
                <a:cs typeface="Times New Roman" pitchFamily="18" charset="0"/>
                <a:sym typeface="Wingdings" panose="05000000000000000000" pitchFamily="2" charset="2"/>
              </a:rPr>
              <a:t>Art. 325f </a:t>
            </a:r>
            <a:r>
              <a:rPr lang="pl-PL" dirty="0" smtClean="0">
                <a:latin typeface="Times New Roman" pitchFamily="18" charset="0"/>
                <a:cs typeface="Times New Roman" pitchFamily="18" charset="0"/>
                <a:sym typeface="Wingdings" panose="05000000000000000000" pitchFamily="2" charset="2"/>
              </a:rPr>
              <a:t>k.p.k.</a:t>
            </a:r>
            <a:endParaRPr lang="pl-PL" dirty="0">
              <a:latin typeface="Times New Roman" pitchFamily="18" charset="0"/>
              <a:cs typeface="Times New Roman" pitchFamily="18" charset="0"/>
              <a:sym typeface="Wingdings" panose="05000000000000000000" pitchFamily="2" charset="2"/>
            </a:endParaRPr>
          </a:p>
          <a:p>
            <a:pPr marL="0" indent="0" algn="just">
              <a:buNone/>
            </a:pPr>
            <a:r>
              <a:rPr lang="pl-PL" dirty="0">
                <a:latin typeface="Times New Roman" pitchFamily="18" charset="0"/>
                <a:cs typeface="Times New Roman" pitchFamily="18" charset="0"/>
                <a:sym typeface="Wingdings" panose="05000000000000000000" pitchFamily="2" charset="2"/>
              </a:rPr>
              <a:t>Jeżeli dane uzyskane w toku czynności w niezbędnym zakresie (art. 308 </a:t>
            </a:r>
            <a:r>
              <a:rPr lang="pl-PL" dirty="0">
                <a:latin typeface="Times New Roman" pitchFamily="18" charset="0"/>
                <a:cs typeface="Times New Roman" pitchFamily="18" charset="0"/>
              </a:rPr>
              <a:t>§ 1) lub dochodzenia prowadzonego przez okres co najmniej 5 dni nie stwarzają </a:t>
            </a:r>
            <a:r>
              <a:rPr lang="pl-PL" u="sng" dirty="0">
                <a:latin typeface="Times New Roman" pitchFamily="18" charset="0"/>
                <a:cs typeface="Times New Roman" pitchFamily="18" charset="0"/>
              </a:rPr>
              <a:t>dostatecznych podstaw do wykrycia sprawcy w drodze dalszych czynności procesowych</a:t>
            </a:r>
            <a:r>
              <a:rPr lang="pl-PL" dirty="0">
                <a:latin typeface="Times New Roman" pitchFamily="18" charset="0"/>
                <a:cs typeface="Times New Roman" pitchFamily="18" charset="0"/>
              </a:rPr>
              <a:t>, można wydać postanowienie o </a:t>
            </a:r>
            <a:r>
              <a:rPr lang="pl-PL" b="1" dirty="0">
                <a:latin typeface="Times New Roman" pitchFamily="18" charset="0"/>
                <a:cs typeface="Times New Roman" pitchFamily="18" charset="0"/>
              </a:rPr>
              <a:t>umorzeniu dochodzeniu i wpisaniu sprawy do rejestru przestępstw. </a:t>
            </a:r>
          </a:p>
          <a:p>
            <a:pPr marL="411480" lvl="1" indent="0" algn="just">
              <a:buNone/>
            </a:pPr>
            <a:r>
              <a:rPr lang="pl-PL" b="1" dirty="0">
                <a:latin typeface="Times New Roman" pitchFamily="18" charset="0"/>
                <a:cs typeface="Times New Roman" pitchFamily="18" charset="0"/>
              </a:rPr>
              <a:t>Postanowienie </a:t>
            </a:r>
            <a:r>
              <a:rPr lang="pl-PL" b="1" u="sng" dirty="0">
                <a:latin typeface="Times New Roman" pitchFamily="18" charset="0"/>
                <a:cs typeface="Times New Roman" pitchFamily="18" charset="0"/>
              </a:rPr>
              <a:t>nie wymaga </a:t>
            </a:r>
            <a:r>
              <a:rPr lang="pl-PL" b="1" dirty="0">
                <a:latin typeface="Times New Roman" pitchFamily="18" charset="0"/>
                <a:cs typeface="Times New Roman" pitchFamily="18" charset="0"/>
              </a:rPr>
              <a:t>zatwierdzenia </a:t>
            </a:r>
            <a:r>
              <a:rPr lang="pl-PL" b="1" dirty="0" smtClean="0">
                <a:latin typeface="Times New Roman" pitchFamily="18" charset="0"/>
                <a:cs typeface="Times New Roman" pitchFamily="18" charset="0"/>
              </a:rPr>
              <a:t>prokuratora. </a:t>
            </a:r>
            <a:endParaRPr lang="pl-PL" b="1" dirty="0">
              <a:latin typeface="Times New Roman" pitchFamily="18" charset="0"/>
              <a:cs typeface="Times New Roman" pitchFamily="18" charset="0"/>
            </a:endParaRPr>
          </a:p>
          <a:p>
            <a:pPr algn="just"/>
            <a:r>
              <a:rPr lang="pl-PL" dirty="0">
                <a:latin typeface="Times New Roman" pitchFamily="18" charset="0"/>
                <a:cs typeface="Times New Roman" pitchFamily="18" charset="0"/>
              </a:rPr>
              <a:t>Po wydaniu postanowienia o umorzeniu rejestrowym Policja prowadzi dalsze czynności w celu wykrycia sprawcy i uzyskania dowodów </a:t>
            </a:r>
          </a:p>
          <a:p>
            <a:pPr lvl="2" algn="just"/>
            <a:r>
              <a:rPr lang="pl-PL" dirty="0">
                <a:latin typeface="Times New Roman" pitchFamily="18" charset="0"/>
                <a:cs typeface="Times New Roman" pitchFamily="18" charset="0"/>
              </a:rPr>
              <a:t>Czynności </a:t>
            </a:r>
            <a:r>
              <a:rPr lang="pl-PL" dirty="0" err="1">
                <a:latin typeface="Times New Roman" pitchFamily="18" charset="0"/>
                <a:cs typeface="Times New Roman" pitchFamily="18" charset="0"/>
              </a:rPr>
              <a:t>pozaprocesowe</a:t>
            </a:r>
            <a:r>
              <a:rPr lang="pl-PL" dirty="0">
                <a:latin typeface="Times New Roman" pitchFamily="18" charset="0"/>
                <a:cs typeface="Times New Roman" pitchFamily="18" charset="0"/>
              </a:rPr>
              <a:t>, prowadzone na podstawie odrębnych przepisów (m.in. ustawy o Policji)</a:t>
            </a:r>
          </a:p>
          <a:p>
            <a:pPr algn="just"/>
            <a:r>
              <a:rPr lang="pl-PL" dirty="0">
                <a:latin typeface="Times New Roman" pitchFamily="18" charset="0"/>
                <a:cs typeface="Times New Roman" pitchFamily="18" charset="0"/>
              </a:rPr>
              <a:t>Jeżeli zostaną ujawnione dane pozwalające na wykrycie sprawcy, </a:t>
            </a:r>
            <a:r>
              <a:rPr lang="pl-PL" b="1" dirty="0">
                <a:latin typeface="Times New Roman" pitchFamily="18" charset="0"/>
                <a:cs typeface="Times New Roman" pitchFamily="18" charset="0"/>
              </a:rPr>
              <a:t>Policja wydaje postanowienie o podjęciu na nowo dochodzenia</a:t>
            </a:r>
            <a:r>
              <a:rPr lang="pl-PL" dirty="0">
                <a:latin typeface="Times New Roman" pitchFamily="18" charset="0"/>
                <a:cs typeface="Times New Roman" pitchFamily="18" charset="0"/>
              </a:rPr>
              <a:t>. </a:t>
            </a:r>
          </a:p>
          <a:p>
            <a:pPr lvl="1" algn="just"/>
            <a:r>
              <a:rPr lang="pl-PL" dirty="0">
                <a:latin typeface="Times New Roman" pitchFamily="18" charset="0"/>
                <a:cs typeface="Times New Roman" pitchFamily="18" charset="0"/>
              </a:rPr>
              <a:t>Zawiadamia się osoby, instytucje państwowe, samorządowe lub społeczne, które złożyły zawiadomienie o popełnieniu przestępstwa oraz ujawnionego pokrzywdzonego. </a:t>
            </a:r>
          </a:p>
          <a:p>
            <a:pPr lvl="1" algn="just"/>
            <a:r>
              <a:rPr lang="pl-PL" dirty="0">
                <a:latin typeface="Times New Roman" pitchFamily="18" charset="0"/>
                <a:cs typeface="Times New Roman" pitchFamily="18" charset="0"/>
              </a:rPr>
              <a:t>Nie trzeba zawiadamiać prokuratora o podjęciu na nowo „rejestrowo” umorzonego dochodzenia </a:t>
            </a:r>
          </a:p>
          <a:p>
            <a:pPr lvl="1" algn="just"/>
            <a:r>
              <a:rPr lang="pl-PL" dirty="0">
                <a:latin typeface="Times New Roman" pitchFamily="18" charset="0"/>
                <a:cs typeface="Times New Roman" pitchFamily="18" charset="0"/>
              </a:rPr>
              <a:t>Art. 325f § 3 </a:t>
            </a:r>
            <a:r>
              <a:rPr lang="pl-PL" dirty="0">
                <a:latin typeface="Times New Roman" pitchFamily="18" charset="0"/>
                <a:cs typeface="Times New Roman" pitchFamily="18" charset="0"/>
                <a:sym typeface="Wingdings" panose="05000000000000000000" pitchFamily="2" charset="2"/>
              </a:rPr>
              <a:t> nie stosuje się art. 327 </a:t>
            </a:r>
            <a:r>
              <a:rPr lang="pl-PL" dirty="0">
                <a:latin typeface="Times New Roman" pitchFamily="18" charset="0"/>
                <a:cs typeface="Times New Roman" pitchFamily="18" charset="0"/>
              </a:rPr>
              <a:t>§ 1 </a:t>
            </a:r>
          </a:p>
          <a:p>
            <a:pPr lvl="2" algn="just"/>
            <a:r>
              <a:rPr lang="pl-PL" dirty="0">
                <a:latin typeface="Times New Roman" pitchFamily="18" charset="0"/>
                <a:cs typeface="Times New Roman" pitchFamily="18" charset="0"/>
              </a:rPr>
              <a:t>Podjęcie na nowo rejestrowo umorzonego dochodzenia to wyjątek od zasad dotyczących podejmowania na nowo postępowania przygotowawczego określonych w art. 327 § 1 </a:t>
            </a:r>
          </a:p>
        </p:txBody>
      </p:sp>
    </p:spTree>
    <p:extLst>
      <p:ext uri="{BB962C8B-B14F-4D97-AF65-F5344CB8AC3E}">
        <p14:creationId xmlns="" xmlns:p14="http://schemas.microsoft.com/office/powerpoint/2010/main" val="2641239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0" y="27856"/>
            <a:ext cx="9692640" cy="1397124"/>
          </a:xfrm>
        </p:spPr>
        <p:txBody>
          <a:bodyPr/>
          <a:lstStyle/>
          <a:p>
            <a:r>
              <a:rPr lang="pl-PL" dirty="0"/>
              <a:t>Subsydiarny akt oskarżenia </a:t>
            </a:r>
          </a:p>
        </p:txBody>
      </p:sp>
      <p:sp>
        <p:nvSpPr>
          <p:cNvPr id="5" name="Symbol zastępczy zawartości 2"/>
          <p:cNvSpPr>
            <a:spLocks noGrp="1"/>
          </p:cNvSpPr>
          <p:nvPr>
            <p:ph idx="1"/>
          </p:nvPr>
        </p:nvSpPr>
        <p:spPr>
          <a:xfrm>
            <a:off x="0" y="1052736"/>
            <a:ext cx="8964488" cy="5805264"/>
          </a:xfrm>
        </p:spPr>
        <p:txBody>
          <a:bodyPr>
            <a:noAutofit/>
          </a:bodyPr>
          <a:lstStyle/>
          <a:p>
            <a:pPr algn="just"/>
            <a:r>
              <a:rPr lang="pl-PL" sz="1800" dirty="0">
                <a:latin typeface="Times New Roman" pitchFamily="18" charset="0"/>
                <a:cs typeface="Times New Roman" pitchFamily="18" charset="0"/>
              </a:rPr>
              <a:t>Art. 55 § 1 </a:t>
            </a:r>
            <a:r>
              <a:rPr lang="pl-PL" sz="1800" dirty="0" smtClean="0">
                <a:latin typeface="Times New Roman" pitchFamily="18" charset="0"/>
                <a:cs typeface="Times New Roman" pitchFamily="18" charset="0"/>
              </a:rPr>
              <a:t>k.p.k.</a:t>
            </a:r>
            <a:endParaRPr lang="pl-PL" sz="1800" dirty="0">
              <a:latin typeface="Times New Roman" pitchFamily="18" charset="0"/>
              <a:cs typeface="Times New Roman" pitchFamily="18" charset="0"/>
              <a:sym typeface="Wingdings" panose="05000000000000000000" pitchFamily="2" charset="2"/>
            </a:endParaRPr>
          </a:p>
          <a:p>
            <a:pPr marL="0" indent="0" algn="just">
              <a:buNone/>
            </a:pPr>
            <a:r>
              <a:rPr lang="pl-PL" sz="1800" dirty="0">
                <a:latin typeface="Times New Roman" pitchFamily="18" charset="0"/>
                <a:cs typeface="Times New Roman" pitchFamily="18" charset="0"/>
                <a:sym typeface="Wingdings" panose="05000000000000000000" pitchFamily="2" charset="2"/>
              </a:rPr>
              <a:t>W razie powtórnego wydania postanowienia o odmowie wszczęcia lub umorzeniu postępowania w wypadku, o którym mowa w art. 330 </a:t>
            </a:r>
            <a:r>
              <a:rPr lang="pl-PL" sz="1800" dirty="0">
                <a:latin typeface="Times New Roman" pitchFamily="18" charset="0"/>
                <a:cs typeface="Times New Roman" pitchFamily="18" charset="0"/>
              </a:rPr>
              <a:t>§ 2, pokrzywdzony może w </a:t>
            </a:r>
            <a:r>
              <a:rPr lang="pl-PL" sz="1800" b="1" dirty="0">
                <a:latin typeface="Times New Roman" pitchFamily="18" charset="0"/>
                <a:cs typeface="Times New Roman" pitchFamily="18" charset="0"/>
              </a:rPr>
              <a:t>terminie miesiąca </a:t>
            </a:r>
            <a:r>
              <a:rPr lang="pl-PL" sz="1800" dirty="0">
                <a:latin typeface="Times New Roman" pitchFamily="18" charset="0"/>
                <a:cs typeface="Times New Roman" pitchFamily="18" charset="0"/>
              </a:rPr>
              <a:t>od doręczenia mu zawiadomienia o postanowieniu wnieść akt oskarżenia do sądu dołączając po jednym odpisie dla każdego oskarżonego oraz dla prokuratora. </a:t>
            </a:r>
          </a:p>
          <a:p>
            <a:pPr lvl="1" algn="just"/>
            <a:r>
              <a:rPr lang="pl-PL" sz="1800" dirty="0">
                <a:latin typeface="Times New Roman" pitchFamily="18" charset="0"/>
                <a:cs typeface="Times New Roman" pitchFamily="18" charset="0"/>
              </a:rPr>
              <a:t>Termin prekluzyjny </a:t>
            </a:r>
          </a:p>
          <a:p>
            <a:pPr marL="1019556" lvl="2" indent="-342900" algn="just"/>
            <a:r>
              <a:rPr lang="pl-PL" sz="1800" dirty="0">
                <a:latin typeface="Times New Roman" pitchFamily="18" charset="0"/>
                <a:cs typeface="Times New Roman" pitchFamily="18" charset="0"/>
              </a:rPr>
              <a:t>ma charakter gwarancyjny dla domniemanego sprawcy przestępstwa </a:t>
            </a:r>
          </a:p>
          <a:p>
            <a:pPr algn="just"/>
            <a:r>
              <a:rPr lang="pl-PL" sz="1800" dirty="0">
                <a:latin typeface="Times New Roman" pitchFamily="18" charset="0"/>
                <a:cs typeface="Times New Roman" pitchFamily="18" charset="0"/>
              </a:rPr>
              <a:t>Akt oskarżenia wniesiony przez pokrzywdzonego </a:t>
            </a:r>
            <a:r>
              <a:rPr lang="pl-PL" sz="1800" b="1" dirty="0">
                <a:latin typeface="Times New Roman" pitchFamily="18" charset="0"/>
                <a:cs typeface="Times New Roman" pitchFamily="18" charset="0"/>
              </a:rPr>
              <a:t>powinien być sporządzony i podpisany przez pełnomocnika. </a:t>
            </a:r>
            <a:endParaRPr lang="pl-PL" sz="1800" dirty="0">
              <a:latin typeface="Times New Roman" pitchFamily="18" charset="0"/>
              <a:cs typeface="Times New Roman" pitchFamily="18" charset="0"/>
            </a:endParaRPr>
          </a:p>
          <a:p>
            <a:pPr marL="916686" lvl="1" indent="-514350" algn="just"/>
            <a:r>
              <a:rPr lang="pl-PL" sz="1800" dirty="0">
                <a:latin typeface="Times New Roman" pitchFamily="18" charset="0"/>
                <a:cs typeface="Times New Roman" pitchFamily="18" charset="0"/>
              </a:rPr>
              <a:t>Warunki formalne subsydiarnego aktu oskarżenia – art. 332 i 333 § 1 </a:t>
            </a:r>
          </a:p>
          <a:p>
            <a:pPr marL="624078" indent="-514350" algn="just"/>
            <a:r>
              <a:rPr lang="pl-PL" sz="1800" dirty="0">
                <a:latin typeface="Times New Roman" pitchFamily="18" charset="0"/>
                <a:cs typeface="Times New Roman" pitchFamily="18" charset="0"/>
              </a:rPr>
              <a:t>Pokrzywdzony może złożyć wniosek o wyznaczenie pełnomocnika z urzędu, który sporządzi akt oskarżenia </a:t>
            </a:r>
          </a:p>
          <a:p>
            <a:pPr marL="916686" lvl="1" indent="-514350" algn="just"/>
            <a:r>
              <a:rPr lang="pl-PL" sz="1800" dirty="0">
                <a:latin typeface="Times New Roman" pitchFamily="18" charset="0"/>
                <a:cs typeface="Times New Roman" pitchFamily="18" charset="0"/>
              </a:rPr>
              <a:t>Miesięczny termin z art. 55 § 1 ulega </a:t>
            </a:r>
            <a:r>
              <a:rPr lang="pl-PL" sz="1800" b="1" dirty="0">
                <a:latin typeface="Times New Roman" pitchFamily="18" charset="0"/>
                <a:cs typeface="Times New Roman" pitchFamily="18" charset="0"/>
              </a:rPr>
              <a:t>zawieszeniu </a:t>
            </a:r>
            <a:r>
              <a:rPr lang="pl-PL" sz="1800" dirty="0">
                <a:latin typeface="Times New Roman" pitchFamily="18" charset="0"/>
                <a:cs typeface="Times New Roman" pitchFamily="18" charset="0"/>
              </a:rPr>
              <a:t>na czas rozpoznania wniosku o przyznanie pomocy prawnej z urzędu. </a:t>
            </a:r>
          </a:p>
          <a:p>
            <a:pPr marL="916686" lvl="1" indent="-514350" algn="just"/>
            <a:r>
              <a:rPr lang="pl-PL" sz="1800" dirty="0">
                <a:latin typeface="Times New Roman" pitchFamily="18" charset="0"/>
                <a:cs typeface="Times New Roman" pitchFamily="18" charset="0"/>
              </a:rPr>
              <a:t>W przypadku wyznaczenia pełnomocnika z urzędu termin do dokonania czynności procesowej przez wyznaczonego przedstawiciela procesowego rozpoczyna bieg od daty doręczenia mu postanowienia lub zarządzenia o tym </a:t>
            </a:r>
            <a:r>
              <a:rPr lang="pl-PL" sz="1800" dirty="0" smtClean="0">
                <a:latin typeface="Times New Roman" pitchFamily="18" charset="0"/>
                <a:cs typeface="Times New Roman" pitchFamily="18" charset="0"/>
              </a:rPr>
              <a:t>wyznaczeniu</a:t>
            </a:r>
            <a:endParaRPr lang="pl-PL" sz="1800" dirty="0">
              <a:latin typeface="Times New Roman" pitchFamily="18" charset="0"/>
              <a:cs typeface="Times New Roman" pitchFamily="18" charset="0"/>
            </a:endParaRPr>
          </a:p>
        </p:txBody>
      </p:sp>
    </p:spTree>
    <p:extLst>
      <p:ext uri="{BB962C8B-B14F-4D97-AF65-F5344CB8AC3E}">
        <p14:creationId xmlns="" xmlns:p14="http://schemas.microsoft.com/office/powerpoint/2010/main" val="787901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Skierowanie sprawy do sądu</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latin typeface="Times New Roman" pitchFamily="18" charset="0"/>
                <a:cs typeface="Times New Roman" pitchFamily="18" charset="0"/>
              </a:rPr>
              <a:t>Skarga oskarżyciela  </a:t>
            </a:r>
          </a:p>
          <a:p>
            <a:pPr algn="just"/>
            <a:r>
              <a:rPr lang="pl-PL" dirty="0" smtClean="0">
                <a:latin typeface="Times New Roman" pitchFamily="18" charset="0"/>
                <a:cs typeface="Times New Roman" pitchFamily="18" charset="0"/>
              </a:rPr>
              <a:t>Zasada skargowości – art. 14 § 1 </a:t>
            </a:r>
            <a:r>
              <a:rPr lang="pl-PL" dirty="0" smtClean="0">
                <a:latin typeface="Times New Roman" pitchFamily="18" charset="0"/>
                <a:cs typeface="Times New Roman" pitchFamily="18" charset="0"/>
                <a:sym typeface="Wingdings" panose="05000000000000000000" pitchFamily="2" charset="2"/>
              </a:rPr>
              <a:t> wszczęcie postępowania sądowego następuje na żądanie uprawnionego oskarżyciela publicznego lub innego uprawnionego podmiotu</a:t>
            </a:r>
            <a:endParaRPr lang="pl-PL" dirty="0" smtClean="0">
              <a:latin typeface="Times New Roman" pitchFamily="18" charset="0"/>
              <a:cs typeface="Times New Roman" pitchFamily="18" charset="0"/>
            </a:endParaRPr>
          </a:p>
          <a:p>
            <a:pPr algn="just"/>
            <a:r>
              <a:rPr lang="pl-PL" dirty="0" smtClean="0">
                <a:latin typeface="Times New Roman" pitchFamily="18" charset="0"/>
                <a:cs typeface="Times New Roman" pitchFamily="18" charset="0"/>
              </a:rPr>
              <a:t>Obowiązek oskarżyciela publicznego – art. 10 § 1 k.k. (zasada legalizmu)</a:t>
            </a:r>
          </a:p>
          <a:p>
            <a:pPr lvl="1" algn="just"/>
            <a:r>
              <a:rPr lang="pl-PL" dirty="0" smtClean="0">
                <a:latin typeface="Times New Roman" pitchFamily="18" charset="0"/>
                <a:cs typeface="Times New Roman" pitchFamily="18" charset="0"/>
              </a:rPr>
              <a:t>Oskarżycielem przed wszystkimi sądami jest prokurator </a:t>
            </a:r>
          </a:p>
          <a:p>
            <a:pPr lvl="1" algn="just"/>
            <a:r>
              <a:rPr lang="pl-PL" dirty="0" smtClean="0">
                <a:latin typeface="Times New Roman" pitchFamily="18" charset="0"/>
                <a:cs typeface="Times New Roman" pitchFamily="18" charset="0"/>
              </a:rPr>
              <a:t>Inny organ może być uprawniony do pełnienia funkcji oskarżyciela publicznego na mocy przepisów szczególnych – konieczne dokładne określenie zakresu uprawnień nieprokuratorskich organów upoważnionych do wniesienia aktu oskarżenia </a:t>
            </a:r>
          </a:p>
          <a:p>
            <a:pPr lvl="2" algn="just"/>
            <a:r>
              <a:rPr lang="pl-PL" dirty="0" smtClean="0">
                <a:latin typeface="Times New Roman" pitchFamily="18" charset="0"/>
                <a:cs typeface="Times New Roman" pitchFamily="18" charset="0"/>
              </a:rPr>
              <a:t>M.in. Inspekcja Handlowa, Państwowa Inspekcja Sanitarna, urzędy skarbowe i inspektorzy kontroli skarbowej, Prezes Urzędu Komunikacji Elektronicznej</a:t>
            </a:r>
          </a:p>
          <a:p>
            <a:pPr algn="just"/>
            <a:r>
              <a:rPr lang="pl-PL" dirty="0" smtClean="0">
                <a:latin typeface="Times New Roman" pitchFamily="18" charset="0"/>
                <a:cs typeface="Times New Roman" pitchFamily="18" charset="0"/>
              </a:rPr>
              <a:t>Inne uprawnione podmioty to m.in. pokrzywdzony, który wnosi subsydiarny akt oskarżenia</a:t>
            </a:r>
          </a:p>
          <a:p>
            <a:pPr lvl="2" algn="just"/>
            <a:r>
              <a:rPr lang="pl-PL" dirty="0" smtClean="0">
                <a:latin typeface="Times New Roman" pitchFamily="18" charset="0"/>
                <a:cs typeface="Times New Roman" pitchFamily="18" charset="0"/>
              </a:rPr>
              <a:t> subsydiarny akt oskarżenia </a:t>
            </a:r>
            <a:r>
              <a:rPr lang="pl-PL" dirty="0" smtClean="0">
                <a:latin typeface="Times New Roman" pitchFamily="18" charset="0"/>
                <a:cs typeface="Times New Roman" pitchFamily="18" charset="0"/>
                <a:sym typeface="Wingdings" panose="05000000000000000000" pitchFamily="2" charset="2"/>
              </a:rPr>
              <a:t> wcześniejsze slajdy </a:t>
            </a:r>
          </a:p>
          <a:p>
            <a:pPr marL="109728" indent="0" algn="just">
              <a:buNone/>
            </a:pPr>
            <a:endParaRPr lang="pl-PL" dirty="0" smtClean="0">
              <a:latin typeface="Times New Roman" pitchFamily="18" charset="0"/>
              <a:cs typeface="Times New Roman" pitchFamily="18" charset="0"/>
            </a:endParaRPr>
          </a:p>
          <a:p>
            <a:pPr marL="0" indent="0">
              <a:buNone/>
            </a:pPr>
            <a:endParaRPr lang="pl-PL" dirty="0">
              <a:latin typeface="Times New Roman" pitchFamily="18" charset="0"/>
              <a:cs typeface="Times New Roman" pitchFamily="18" charset="0"/>
            </a:endParaRPr>
          </a:p>
        </p:txBody>
      </p:sp>
    </p:spTree>
    <p:extLst>
      <p:ext uri="{BB962C8B-B14F-4D97-AF65-F5344CB8AC3E}">
        <p14:creationId xmlns="" xmlns:p14="http://schemas.microsoft.com/office/powerpoint/2010/main" val="84964996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5067</Words>
  <Application>Microsoft Office PowerPoint</Application>
  <PresentationFormat>Pokaz na ekranie (4:3)</PresentationFormat>
  <Paragraphs>385</Paragraphs>
  <Slides>49</Slides>
  <Notes>0</Notes>
  <HiddenSlides>0</HiddenSlides>
  <MMClips>0</MMClips>
  <ScaleCrop>false</ScaleCrop>
  <HeadingPairs>
    <vt:vector size="4" baseType="variant">
      <vt:variant>
        <vt:lpstr>Motyw</vt:lpstr>
      </vt:variant>
      <vt:variant>
        <vt:i4>1</vt:i4>
      </vt:variant>
      <vt:variant>
        <vt:lpstr>Tytuły slajdów</vt:lpstr>
      </vt:variant>
      <vt:variant>
        <vt:i4>49</vt:i4>
      </vt:variant>
    </vt:vector>
  </HeadingPairs>
  <TitlesOfParts>
    <vt:vector size="50" baseType="lpstr">
      <vt:lpstr>Motyw pakietu Office</vt:lpstr>
      <vt:lpstr>Podstawy procesu karnego Zakończenie postępowania przygotowawczego.  Akt oskarżenia.  Postępowanie międzyinstancyjne. Tryby konsensualne.  Postępowanie sądowe – wstęp.</vt:lpstr>
      <vt:lpstr>Czynności związane z zakończeniem PP</vt:lpstr>
      <vt:lpstr>Zaznajomienie z aktami postępowania</vt:lpstr>
      <vt:lpstr>Postanowienie o zamknięciu PP</vt:lpstr>
      <vt:lpstr>Sposoby zakończenia postępowania przygotowawczego </vt:lpstr>
      <vt:lpstr>Umorzenie postępowania przygotowawczego – „zwykłe” (art. 322) </vt:lpstr>
      <vt:lpstr>Tzw. umorzenie rejestrowe </vt:lpstr>
      <vt:lpstr>Subsydiarny akt oskarżenia </vt:lpstr>
      <vt:lpstr>Skierowanie sprawy do sądu</vt:lpstr>
      <vt:lpstr>Slajd 10</vt:lpstr>
      <vt:lpstr>Akt oskarżenia </vt:lpstr>
      <vt:lpstr>Slajd 12</vt:lpstr>
      <vt:lpstr>Slajd 13</vt:lpstr>
      <vt:lpstr>Slajd 14</vt:lpstr>
      <vt:lpstr>Slajd 15</vt:lpstr>
      <vt:lpstr>Art. 335 § 1 k.p.k. – samoistny wniosek o skazanie bez rozprawy </vt:lpstr>
      <vt:lpstr>Wniosek o warunkowe umorzenie postępowania </vt:lpstr>
      <vt:lpstr>Wniesienie wniosku o umorzenie postępowania i orzeczenie środków zabezpieczających </vt:lpstr>
      <vt:lpstr>Tzw. tryby konsensualne</vt:lpstr>
      <vt:lpstr>Akt oskarżenia a tryby konsensualne </vt:lpstr>
      <vt:lpstr>Mediacja</vt:lpstr>
      <vt:lpstr>Slajd 22</vt:lpstr>
      <vt:lpstr>Ogólne informacje o postępowaniu jurysdykcyjnym </vt:lpstr>
      <vt:lpstr>Postępowanie przed sądem I instancji można podzielić na 3 etapy:</vt:lpstr>
      <vt:lpstr>Ogólne informacje o postępowaniu jurysdykcyjnym – strony i organy </vt:lpstr>
      <vt:lpstr>Skargi inicjujące postępowanie sądowe </vt:lpstr>
      <vt:lpstr>Postępowanie przejściowe </vt:lpstr>
      <vt:lpstr>Kontrola formalna skargi oskarżyciela</vt:lpstr>
      <vt:lpstr>Slajd 29</vt:lpstr>
      <vt:lpstr>Doręczenie aktu oskarżenia</vt:lpstr>
      <vt:lpstr>Slajd 31</vt:lpstr>
      <vt:lpstr>Skierowanie sprawy na posiedzenie</vt:lpstr>
      <vt:lpstr>Merytoryczna kontrola aktu oskarżenia </vt:lpstr>
      <vt:lpstr>Merytoryczna kontrola – art. 344a k.p.k.</vt:lpstr>
      <vt:lpstr>Posiedzenia wyrokowe</vt:lpstr>
      <vt:lpstr>Skazanie bez rozprawy – przesłanki</vt:lpstr>
      <vt:lpstr>Skazanie bez rozprawy </vt:lpstr>
      <vt:lpstr>Dobrowolne poddanie się karze na posiedzeniu przed rozprawą – art. 338a w zw. z 343a</vt:lpstr>
      <vt:lpstr>Przygotowanie do rozprawy głównej – posiedzenie przygotowawcze</vt:lpstr>
      <vt:lpstr>Slajd 40</vt:lpstr>
      <vt:lpstr>Przebieg rozprawy głównej</vt:lpstr>
      <vt:lpstr>Przejawy kontradyktoryjności na rozprawie  </vt:lpstr>
      <vt:lpstr>Obecność stron na rozprawie głównej</vt:lpstr>
      <vt:lpstr>Uprawnienia pokrzywdzonego</vt:lpstr>
      <vt:lpstr>Wywołanie sprawy</vt:lpstr>
      <vt:lpstr>Rozpoczęcie rozprawy</vt:lpstr>
      <vt:lpstr>PRZEWÓD SĄDOWY</vt:lpstr>
      <vt:lpstr>Rozpoczęcie przewodu sądowego jako moment wygaśnięcia niektórych uprawnień procesowych</vt:lpstr>
      <vt:lpstr>Slajd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Zajęcia nr 10: Zakończenie postępowania przygotowawczego. Akt oskarżenia. Postępowanie międzyinstancyjne. Tryby konsensualne. Postępowanie sądowe – wstęp.</dc:title>
  <dc:creator>Blazej</dc:creator>
  <cp:lastModifiedBy>Microsoft</cp:lastModifiedBy>
  <cp:revision>17</cp:revision>
  <dcterms:created xsi:type="dcterms:W3CDTF">2017-05-06T10:31:13Z</dcterms:created>
  <dcterms:modified xsi:type="dcterms:W3CDTF">2019-03-31T20:02:15Z</dcterms:modified>
</cp:coreProperties>
</file>