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7"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405" autoAdjust="0"/>
    <p:restoredTop sz="94660"/>
  </p:normalViewPr>
  <p:slideViewPr>
    <p:cSldViewPr>
      <p:cViewPr varScale="1">
        <p:scale>
          <a:sx n="73" d="100"/>
          <a:sy n="73" d="100"/>
        </p:scale>
        <p:origin x="-193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t>
        <a:bodyPr/>
        <a:lstStyle/>
        <a:p>
          <a:endParaRPr lang="pl-PL"/>
        </a:p>
      </dgm:t>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t>
        <a:bodyPr/>
        <a:lstStyle/>
        <a:p>
          <a:endParaRPr lang="pl-PL"/>
        </a:p>
      </dgm:t>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t>
        <a:bodyPr/>
        <a:lstStyle/>
        <a:p>
          <a:endParaRPr lang="pl-PL"/>
        </a:p>
      </dgm:t>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t>
        <a:bodyPr/>
        <a:lstStyle/>
        <a:p>
          <a:endParaRPr lang="pl-PL"/>
        </a:p>
      </dgm:t>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t>
        <a:bodyPr/>
        <a:lstStyle/>
        <a:p>
          <a:endParaRPr lang="pl-PL"/>
        </a:p>
      </dgm:t>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t>
        <a:bodyPr/>
        <a:lstStyle/>
        <a:p>
          <a:endParaRPr lang="pl-PL"/>
        </a:p>
      </dgm:t>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t>
        <a:bodyPr/>
        <a:lstStyle/>
        <a:p>
          <a:endParaRPr lang="pl-PL"/>
        </a:p>
      </dgm:t>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t>
        <a:bodyPr/>
        <a:lstStyle/>
        <a:p>
          <a:endParaRPr lang="pl-PL"/>
        </a:p>
      </dgm:t>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t>
        <a:bodyPr/>
        <a:lstStyle/>
        <a:p>
          <a:endParaRPr lang="pl-PL"/>
        </a:p>
      </dgm:t>
    </dgm:pt>
  </dgm:ptLst>
  <dgm:cxnLst>
    <dgm:cxn modelId="{4D3D08FF-21F6-4794-8538-2658B80F0F3F}" srcId="{0E8E99BE-7FE2-4D96-953C-F0483764E7E2}" destId="{A6BADCE5-3931-4339-B813-A47DBB51BD65}" srcOrd="7" destOrd="0" parTransId="{FFB4E424-1730-40A0-BF09-82D2FCB3FF1F}" sibTransId="{C457DC8B-591F-4ED9-8DC0-60A273219DC4}"/>
    <dgm:cxn modelId="{93FD2518-DA8B-489A-AF47-53F3DC5D18C1}" type="presOf" srcId="{1D0D40B2-D6A0-482D-ABE9-81C96E70F773}" destId="{E7F1E402-F66C-44C2-9244-079717546033}" srcOrd="0" destOrd="0" presId="urn:microsoft.com/office/officeart/2005/8/layout/process4"/>
    <dgm:cxn modelId="{1D38C7EC-85BE-4F4B-9790-89497ECF3065}" type="presOf" srcId="{A6BADCE5-3931-4339-B813-A47DBB51BD65}" destId="{99FE2CD7-18A2-4D23-A5ED-D70003243606}" srcOrd="0" destOrd="0" presId="urn:microsoft.com/office/officeart/2005/8/layout/process4"/>
    <dgm:cxn modelId="{72C0FA3C-73BF-43BC-BDEA-3180B27C4614}" srcId="{0E8E99BE-7FE2-4D96-953C-F0483764E7E2}" destId="{71F6A15E-6E7A-4302-B5A7-521A91D1826C}" srcOrd="6" destOrd="0" parTransId="{7432C2F6-2E50-457D-A012-B32C120F1260}" sibTransId="{4F26EA34-54C2-45CB-8B1D-13E15C59AB9A}"/>
    <dgm:cxn modelId="{11576002-6D7A-4D0F-99D7-AD4A491A1E8C}" type="presOf" srcId="{06ADC093-726B-4933-8BDF-8EB3645973C1}" destId="{1EECCAED-70BC-48CD-83B0-C2E53AC0D1B6}"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2FB73B39-961D-47FA-A0AD-0E65169F5D9B}" srcId="{0E8E99BE-7FE2-4D96-953C-F0483764E7E2}" destId="{097DE250-EC80-4310-ADAA-C02A45AC50A4}" srcOrd="3" destOrd="0" parTransId="{33693517-6EBD-4F12-B189-F1426EFFABC3}" sibTransId="{FD6AE211-7F23-4040-A3C1-4079D6DC9392}"/>
    <dgm:cxn modelId="{1D8423E9-DCBB-47AC-9998-D984BD79279D}" srcId="{0E8E99BE-7FE2-4D96-953C-F0483764E7E2}" destId="{45AB5980-EF8E-4D4B-ABC1-ECE00DC80B03}" srcOrd="0" destOrd="0" parTransId="{A1C2F22B-6FBA-43A7-AFB3-C2E25F72EB21}" sibTransId="{A75C30CE-1A35-4E40-8D47-BF64F7CA3CC8}"/>
    <dgm:cxn modelId="{C821CAC1-51B4-47E3-BFB9-89A61D3BED15}"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EA261779-A9C3-43AB-A1AD-1C82EAC67AC9}" type="presOf" srcId="{71F6A15E-6E7A-4302-B5A7-521A91D1826C}" destId="{435C857E-4806-468C-8C0D-C93868074B38}" srcOrd="0" destOrd="0" presId="urn:microsoft.com/office/officeart/2005/8/layout/process4"/>
    <dgm:cxn modelId="{C30012A8-AED8-4F45-BF74-C6D7EBA9631D}" type="presOf" srcId="{097DE250-EC80-4310-ADAA-C02A45AC50A4}" destId="{2720358C-F13E-4AB9-866F-FE5F0E9746FD}" srcOrd="0" destOrd="0" presId="urn:microsoft.com/office/officeart/2005/8/layout/process4"/>
    <dgm:cxn modelId="{D995A967-C3F9-4FF9-B47A-7EBE06E0787C}" type="presOf" srcId="{5B21BA90-CDB3-413F-AFDF-4473B354E03E}" destId="{B522E2F8-6F78-46C6-946C-7C70CA874AB0}" srcOrd="0" destOrd="0" presId="urn:microsoft.com/office/officeart/2005/8/layout/process4"/>
    <dgm:cxn modelId="{AFEB699B-95C4-4982-B802-EEB611E8B049}" type="presOf" srcId="{0E8E99BE-7FE2-4D96-953C-F0483764E7E2}" destId="{264E54AB-5931-4BCD-86C7-23E45AD6D72B}"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7DEF16C7-79BD-44A1-A3F4-7D9E8612DED7}" srcId="{0E8E99BE-7FE2-4D96-953C-F0483764E7E2}" destId="{1D0D40B2-D6A0-482D-ABE9-81C96E70F773}" srcOrd="5" destOrd="0" parTransId="{FCF5E3D5-BAF9-49AC-B757-A405088B09A1}" sibTransId="{132FC3B7-A604-4BE2-A745-758BE94B003C}"/>
    <dgm:cxn modelId="{382DD161-6D2D-4AAC-8261-4B700D35DAE3}" type="presOf" srcId="{45AB5980-EF8E-4D4B-ABC1-ECE00DC80B03}" destId="{B2A57839-A5E0-4759-A5AD-DBF8D1CF8500}" srcOrd="0" destOrd="0" presId="urn:microsoft.com/office/officeart/2005/8/layout/process4"/>
    <dgm:cxn modelId="{52F5D26E-E993-471E-B82F-958FA34A39C7}" type="presParOf" srcId="{264E54AB-5931-4BCD-86C7-23E45AD6D72B}" destId="{C7D6ED27-AA96-48EB-B49F-42E5CACB188E}" srcOrd="0" destOrd="0" presId="urn:microsoft.com/office/officeart/2005/8/layout/process4"/>
    <dgm:cxn modelId="{D551A8E3-679C-45E9-9726-EABEDC87196F}" type="presParOf" srcId="{C7D6ED27-AA96-48EB-B49F-42E5CACB188E}" destId="{99FE2CD7-18A2-4D23-A5ED-D70003243606}" srcOrd="0" destOrd="0" presId="urn:microsoft.com/office/officeart/2005/8/layout/process4"/>
    <dgm:cxn modelId="{7F27EBC4-456A-4CD3-8A00-7B4FF0B91A3C}" type="presParOf" srcId="{264E54AB-5931-4BCD-86C7-23E45AD6D72B}" destId="{F9400FBC-12CD-411C-B034-50D8CF776BF9}" srcOrd="1" destOrd="0" presId="urn:microsoft.com/office/officeart/2005/8/layout/process4"/>
    <dgm:cxn modelId="{D3F08A5F-3CDB-4F8A-BF38-519027F38C3A}" type="presParOf" srcId="{264E54AB-5931-4BCD-86C7-23E45AD6D72B}" destId="{FBDEF160-A2A0-4B6D-A46D-2921292F0878}" srcOrd="2" destOrd="0" presId="urn:microsoft.com/office/officeart/2005/8/layout/process4"/>
    <dgm:cxn modelId="{FEDAE97F-EF5F-436A-9B29-7C46FA06BF59}" type="presParOf" srcId="{FBDEF160-A2A0-4B6D-A46D-2921292F0878}" destId="{435C857E-4806-468C-8C0D-C93868074B38}" srcOrd="0" destOrd="0" presId="urn:microsoft.com/office/officeart/2005/8/layout/process4"/>
    <dgm:cxn modelId="{67784510-6F9F-4A56-8B17-53E660787B18}" type="presParOf" srcId="{264E54AB-5931-4BCD-86C7-23E45AD6D72B}" destId="{0494CF09-3C8C-48E7-96E4-FCE8C2816FDA}" srcOrd="3" destOrd="0" presId="urn:microsoft.com/office/officeart/2005/8/layout/process4"/>
    <dgm:cxn modelId="{9D80F5F5-6611-4864-B7D7-1B019E6E4372}" type="presParOf" srcId="{264E54AB-5931-4BCD-86C7-23E45AD6D72B}" destId="{B28E8E67-8F94-461E-8F69-9522AB66DEB5}" srcOrd="4" destOrd="0" presId="urn:microsoft.com/office/officeart/2005/8/layout/process4"/>
    <dgm:cxn modelId="{D614D00B-6BF0-4C20-8C6C-1F4F7800259D}" type="presParOf" srcId="{B28E8E67-8F94-461E-8F69-9522AB66DEB5}" destId="{E7F1E402-F66C-44C2-9244-079717546033}" srcOrd="0" destOrd="0" presId="urn:microsoft.com/office/officeart/2005/8/layout/process4"/>
    <dgm:cxn modelId="{E1492900-1F9A-499C-B57B-E8C0B1992ABD}" type="presParOf" srcId="{264E54AB-5931-4BCD-86C7-23E45AD6D72B}" destId="{57B74CD5-1C92-40FE-A1F0-413076C6D079}" srcOrd="5" destOrd="0" presId="urn:microsoft.com/office/officeart/2005/8/layout/process4"/>
    <dgm:cxn modelId="{64F92ECF-E629-41E7-9858-BC34203ABEFF}" type="presParOf" srcId="{264E54AB-5931-4BCD-86C7-23E45AD6D72B}" destId="{01BB473B-7D6F-4745-8453-B44F156D38D4}" srcOrd="6" destOrd="0" presId="urn:microsoft.com/office/officeart/2005/8/layout/process4"/>
    <dgm:cxn modelId="{54689FBB-B2B9-49A4-86E9-F29F04766B51}" type="presParOf" srcId="{01BB473B-7D6F-4745-8453-B44F156D38D4}" destId="{1EECCAED-70BC-48CD-83B0-C2E53AC0D1B6}" srcOrd="0" destOrd="0" presId="urn:microsoft.com/office/officeart/2005/8/layout/process4"/>
    <dgm:cxn modelId="{2164FC65-3873-43D7-A3FB-434EF256CD58}" type="presParOf" srcId="{264E54AB-5931-4BCD-86C7-23E45AD6D72B}" destId="{1FA98915-3C90-47BE-B21A-AF6DFFCB39B0}" srcOrd="7" destOrd="0" presId="urn:microsoft.com/office/officeart/2005/8/layout/process4"/>
    <dgm:cxn modelId="{A2069CE3-A66E-4991-A96C-51B7CB255911}" type="presParOf" srcId="{264E54AB-5931-4BCD-86C7-23E45AD6D72B}" destId="{8E5E2EBA-CAFB-4188-9871-CC5DEDE3BB97}" srcOrd="8" destOrd="0" presId="urn:microsoft.com/office/officeart/2005/8/layout/process4"/>
    <dgm:cxn modelId="{015EC499-AA99-4BD5-8B8F-F0D1539928F6}" type="presParOf" srcId="{8E5E2EBA-CAFB-4188-9871-CC5DEDE3BB97}" destId="{2720358C-F13E-4AB9-866F-FE5F0E9746FD}" srcOrd="0" destOrd="0" presId="urn:microsoft.com/office/officeart/2005/8/layout/process4"/>
    <dgm:cxn modelId="{B745F85C-059D-4D93-943A-D042CDD0AB5E}" type="presParOf" srcId="{264E54AB-5931-4BCD-86C7-23E45AD6D72B}" destId="{9C75E39F-56CD-4F83-BB1B-B3C02C2AF65D}" srcOrd="9" destOrd="0" presId="urn:microsoft.com/office/officeart/2005/8/layout/process4"/>
    <dgm:cxn modelId="{783B32D9-62F1-4000-9A0E-657E0255696E}" type="presParOf" srcId="{264E54AB-5931-4BCD-86C7-23E45AD6D72B}" destId="{736B0810-1D7C-4B8B-BD18-0142D331F180}" srcOrd="10" destOrd="0" presId="urn:microsoft.com/office/officeart/2005/8/layout/process4"/>
    <dgm:cxn modelId="{3F93D666-CE93-43CB-9ED2-C8D94EB86E32}" type="presParOf" srcId="{736B0810-1D7C-4B8B-BD18-0142D331F180}" destId="{4744D1C0-1941-4527-ACE4-33AB7281D898}" srcOrd="0" destOrd="0" presId="urn:microsoft.com/office/officeart/2005/8/layout/process4"/>
    <dgm:cxn modelId="{59B92E03-80BF-4471-A904-BE72ECD0BC7A}" type="presParOf" srcId="{264E54AB-5931-4BCD-86C7-23E45AD6D72B}" destId="{07825F5A-1734-4D5E-B8AB-A3C92D0088B3}" srcOrd="11" destOrd="0" presId="urn:microsoft.com/office/officeart/2005/8/layout/process4"/>
    <dgm:cxn modelId="{36F07E40-B6DD-4EDF-A903-3B75DB12EF41}" type="presParOf" srcId="{264E54AB-5931-4BCD-86C7-23E45AD6D72B}" destId="{C82F5790-45D1-43B0-821A-66B949242DD1}" srcOrd="12" destOrd="0" presId="urn:microsoft.com/office/officeart/2005/8/layout/process4"/>
    <dgm:cxn modelId="{4989F0A2-4C79-473A-AD61-FDF72AAEBA2C}" type="presParOf" srcId="{C82F5790-45D1-43B0-821A-66B949242DD1}" destId="{B522E2F8-6F78-46C6-946C-7C70CA874AB0}" srcOrd="0" destOrd="0" presId="urn:microsoft.com/office/officeart/2005/8/layout/process4"/>
    <dgm:cxn modelId="{71533A01-9798-4187-88A3-DF3F3CA649ED}" type="presParOf" srcId="{264E54AB-5931-4BCD-86C7-23E45AD6D72B}" destId="{8BF089BE-40F2-4A80-AE0A-B0948E638C0E}" srcOrd="13" destOrd="0" presId="urn:microsoft.com/office/officeart/2005/8/layout/process4"/>
    <dgm:cxn modelId="{7C929168-6E66-4812-BBE3-F960D07ED4E6}" type="presParOf" srcId="{264E54AB-5931-4BCD-86C7-23E45AD6D72B}" destId="{8A606034-C039-4D5D-8CC2-1DA883C14CC9}" srcOrd="14" destOrd="0" presId="urn:microsoft.com/office/officeart/2005/8/layout/process4"/>
    <dgm:cxn modelId="{EE5BF5AF-4EFC-4A05-82AE-CEB8F60F904A}"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t>
        <a:bodyPr/>
        <a:lstStyle/>
        <a:p>
          <a:endParaRPr lang="pl-PL"/>
        </a:p>
      </dgm:t>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t>
        <a:bodyPr/>
        <a:lstStyle/>
        <a:p>
          <a:endParaRPr lang="pl-PL"/>
        </a:p>
      </dgm:t>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t>
        <a:bodyPr/>
        <a:lstStyle/>
        <a:p>
          <a:endParaRPr lang="pl-PL"/>
        </a:p>
      </dgm:t>
    </dgm:pt>
    <dgm:pt modelId="{97A8BDC9-848B-4350-85AF-1E155B72A195}" type="pres">
      <dgm:prSet presAssocID="{B807A087-F403-4F99-AE80-B4331F290FE5}" presName="connTx" presStyleLbl="parChTrans1D2" presStyleIdx="0" presStyleCnt="4"/>
      <dgm:spPr/>
      <dgm:t>
        <a:bodyPr/>
        <a:lstStyle/>
        <a:p>
          <a:endParaRPr lang="pl-PL"/>
        </a:p>
      </dgm:t>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t>
        <a:bodyPr/>
        <a:lstStyle/>
        <a:p>
          <a:endParaRPr lang="pl-PL"/>
        </a:p>
      </dgm:t>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t>
        <a:bodyPr/>
        <a:lstStyle/>
        <a:p>
          <a:endParaRPr lang="pl-PL"/>
        </a:p>
      </dgm:t>
    </dgm:pt>
    <dgm:pt modelId="{0BEF6366-4417-4E73-8D35-A279C79A6C52}" type="pres">
      <dgm:prSet presAssocID="{EF7F01F0-1206-461A-B33F-3F0A5DB40318}" presName="connTx" presStyleLbl="parChTrans1D2" presStyleIdx="1" presStyleCnt="4"/>
      <dgm:spPr/>
      <dgm:t>
        <a:bodyPr/>
        <a:lstStyle/>
        <a:p>
          <a:endParaRPr lang="pl-PL"/>
        </a:p>
      </dgm:t>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t>
        <a:bodyPr/>
        <a:lstStyle/>
        <a:p>
          <a:endParaRPr lang="pl-PL"/>
        </a:p>
      </dgm:t>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t>
        <a:bodyPr/>
        <a:lstStyle/>
        <a:p>
          <a:endParaRPr lang="pl-PL"/>
        </a:p>
      </dgm:t>
    </dgm:pt>
    <dgm:pt modelId="{5E943CF4-6BB8-4DB2-8AFC-FF4DF15DE6EB}" type="pres">
      <dgm:prSet presAssocID="{73D0D1E4-C7E7-43E3-8F34-D6955C6A595B}" presName="connTx" presStyleLbl="parChTrans1D2" presStyleIdx="2" presStyleCnt="4"/>
      <dgm:spPr/>
      <dgm:t>
        <a:bodyPr/>
        <a:lstStyle/>
        <a:p>
          <a:endParaRPr lang="pl-PL"/>
        </a:p>
      </dgm:t>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t>
        <a:bodyPr/>
        <a:lstStyle/>
        <a:p>
          <a:endParaRPr lang="pl-PL"/>
        </a:p>
      </dgm:t>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t>
        <a:bodyPr/>
        <a:lstStyle/>
        <a:p>
          <a:endParaRPr lang="pl-PL"/>
        </a:p>
      </dgm:t>
    </dgm:pt>
    <dgm:pt modelId="{213C7B9E-B6E9-475F-8516-958B998BB420}" type="pres">
      <dgm:prSet presAssocID="{98224792-363C-49AB-9637-0440FE907AE7}" presName="connTx" presStyleLbl="parChTrans1D2" presStyleIdx="3" presStyleCnt="4"/>
      <dgm:spPr/>
      <dgm:t>
        <a:bodyPr/>
        <a:lstStyle/>
        <a:p>
          <a:endParaRPr lang="pl-PL"/>
        </a:p>
      </dgm:t>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t>
        <a:bodyPr/>
        <a:lstStyle/>
        <a:p>
          <a:endParaRPr lang="pl-PL"/>
        </a:p>
      </dgm:t>
    </dgm:pt>
    <dgm:pt modelId="{9B887708-FAA8-4BFB-A8FD-C88685E9D1FE}" type="pres">
      <dgm:prSet presAssocID="{0C2BBFC8-4405-4CE8-A41B-C5CAA2C3E08F}" presName="level3hierChild" presStyleCnt="0"/>
      <dgm:spPr/>
    </dgm:pt>
  </dgm:ptLst>
  <dgm:cxnLst>
    <dgm:cxn modelId="{6E55F248-53A7-4D72-AC78-119319DAECD0}" type="presOf" srcId="{73D0D1E4-C7E7-43E3-8F34-D6955C6A595B}" destId="{5E943CF4-6BB8-4DB2-8AFC-FF4DF15DE6EB}" srcOrd="1" destOrd="0" presId="urn:microsoft.com/office/officeart/2008/layout/HorizontalMultiLevelHierarchy"/>
    <dgm:cxn modelId="{D43119EA-B030-4BEB-91E3-6DFDFB409A16}" type="presOf" srcId="{D0EF7979-97FE-41A0-BA6E-E4A3819C4CDD}" destId="{7C062D75-50C2-4A41-B65D-E4B02D455A2B}" srcOrd="0" destOrd="0" presId="urn:microsoft.com/office/officeart/2008/layout/HorizontalMultiLevelHierarchy"/>
    <dgm:cxn modelId="{CB2962CA-FCD1-4D11-8CF1-2CF512E2C389}" type="presOf" srcId="{28854ACD-2FE4-4F5C-939C-9FC2E06A5941}" destId="{4BC1C6D6-4038-456C-957C-5736FE05D9B7}" srcOrd="0" destOrd="0" presId="urn:microsoft.com/office/officeart/2008/layout/HorizontalMultiLevelHierarchy"/>
    <dgm:cxn modelId="{6AF5A8AA-58B6-49F1-9911-18F06341D8CA}" type="presOf" srcId="{98224792-363C-49AB-9637-0440FE907AE7}" destId="{213C7B9E-B6E9-475F-8516-958B998BB420}" srcOrd="1" destOrd="0" presId="urn:microsoft.com/office/officeart/2008/layout/HorizontalMultiLevelHierarchy"/>
    <dgm:cxn modelId="{20B6A112-6CD1-41A5-9682-FD867AE3EBE0}" type="presOf" srcId="{98224792-363C-49AB-9637-0440FE907AE7}" destId="{07C6DEA1-8B40-4E63-8ABF-FF3882209A16}"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8E5C668F-375B-4044-8EEA-4051DD160F5F}" type="presOf" srcId="{EF7F01F0-1206-461A-B33F-3F0A5DB40318}" destId="{3CF56B99-8994-45DF-A21F-B6B97647C3B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80FD6332-08B6-4C74-83A2-9262716CA68B}" type="presOf" srcId="{F698B9B8-27E7-4EF2-952E-7B719E3E108E}" destId="{C09EEE9D-3E5A-4640-A385-0CBE088D41B1}" srcOrd="0"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A133518E-313D-4504-B2B6-EFB2E75861CC}" type="presOf" srcId="{0C2BBFC8-4405-4CE8-A41B-C5CAA2C3E08F}" destId="{4286D4D3-D172-4183-B65C-E1866B00E667}" srcOrd="0" destOrd="0" presId="urn:microsoft.com/office/officeart/2008/layout/HorizontalMultiLevelHierarchy"/>
    <dgm:cxn modelId="{BB60B539-F6AB-48C2-B6EC-1932D5FE8BC4}" type="presOf" srcId="{B807A087-F403-4F99-AE80-B4331F290FE5}" destId="{97A8BDC9-848B-4350-85AF-1E155B72A195}" srcOrd="1"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B50AD0CC-46EA-4909-B56B-4043756CA15B}"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0665574F-CA6C-4D3D-9304-889920982ABF}" type="presOf" srcId="{EDDB3097-D8AD-4F31-B9E4-9E08AA5A5EFC}" destId="{4CD0B3FF-795F-43E9-9F1E-8B7967E5262E}" srcOrd="0" destOrd="0" presId="urn:microsoft.com/office/officeart/2008/layout/HorizontalMultiLevelHierarchy"/>
    <dgm:cxn modelId="{7C620535-E096-487E-8289-6CD9DCC08F68}" type="presOf" srcId="{EF7F01F0-1206-461A-B33F-3F0A5DB40318}" destId="{0BEF6366-4417-4E73-8D35-A279C79A6C52}" srcOrd="1" destOrd="0" presId="urn:microsoft.com/office/officeart/2008/layout/HorizontalMultiLevelHierarchy"/>
    <dgm:cxn modelId="{390C2DE0-8DEA-409D-9781-1BC42C05684F}" type="presOf" srcId="{09CB6321-7F5F-425D-9D37-2016133D9287}" destId="{29DE4CC0-C2BD-40C4-8191-11E513535B9E}" srcOrd="0" destOrd="0" presId="urn:microsoft.com/office/officeart/2008/layout/HorizontalMultiLevelHierarchy"/>
    <dgm:cxn modelId="{B0D43F9E-5CBB-46ED-8285-690974543B48}" type="presOf" srcId="{73D0D1E4-C7E7-43E3-8F34-D6955C6A595B}" destId="{34516C4A-EF29-4C1F-95C9-D4C6F2D0F9FE}" srcOrd="0" destOrd="0" presId="urn:microsoft.com/office/officeart/2008/layout/HorizontalMultiLevelHierarchy"/>
    <dgm:cxn modelId="{8C647D52-FE68-4711-B084-9A4BF0635907}" type="presParOf" srcId="{4BC1C6D6-4038-456C-957C-5736FE05D9B7}" destId="{AE9FB3E9-233F-49FB-8E70-AB2E97AC63CA}" srcOrd="0" destOrd="0" presId="urn:microsoft.com/office/officeart/2008/layout/HorizontalMultiLevelHierarchy"/>
    <dgm:cxn modelId="{39F0E345-9139-4B51-9948-E85A047B8239}" type="presParOf" srcId="{AE9FB3E9-233F-49FB-8E70-AB2E97AC63CA}" destId="{C09EEE9D-3E5A-4640-A385-0CBE088D41B1}" srcOrd="0" destOrd="0" presId="urn:microsoft.com/office/officeart/2008/layout/HorizontalMultiLevelHierarchy"/>
    <dgm:cxn modelId="{D03408B2-649B-43D5-B45B-298993904168}" type="presParOf" srcId="{AE9FB3E9-233F-49FB-8E70-AB2E97AC63CA}" destId="{CFF73AC9-5275-4C50-B87D-EF04415F33DC}" srcOrd="1" destOrd="0" presId="urn:microsoft.com/office/officeart/2008/layout/HorizontalMultiLevelHierarchy"/>
    <dgm:cxn modelId="{A56AF2AA-35CB-415A-883D-88465D616896}" type="presParOf" srcId="{CFF73AC9-5275-4C50-B87D-EF04415F33DC}" destId="{EEE50EED-F650-48DD-8D27-415756354A18}" srcOrd="0" destOrd="0" presId="urn:microsoft.com/office/officeart/2008/layout/HorizontalMultiLevelHierarchy"/>
    <dgm:cxn modelId="{B1C357FF-DD08-4BC7-B39E-330F52187055}" type="presParOf" srcId="{EEE50EED-F650-48DD-8D27-415756354A18}" destId="{97A8BDC9-848B-4350-85AF-1E155B72A195}" srcOrd="0" destOrd="0" presId="urn:microsoft.com/office/officeart/2008/layout/HorizontalMultiLevelHierarchy"/>
    <dgm:cxn modelId="{7989118D-2CE9-4651-A6A8-50B6CB26D2B7}" type="presParOf" srcId="{CFF73AC9-5275-4C50-B87D-EF04415F33DC}" destId="{F9B625E8-43F0-45A5-8BE9-AF72EECB9CC5}" srcOrd="1" destOrd="0" presId="urn:microsoft.com/office/officeart/2008/layout/HorizontalMultiLevelHierarchy"/>
    <dgm:cxn modelId="{478833C7-7A5E-49F0-A719-64785D88A3ED}" type="presParOf" srcId="{F9B625E8-43F0-45A5-8BE9-AF72EECB9CC5}" destId="{29DE4CC0-C2BD-40C4-8191-11E513535B9E}" srcOrd="0" destOrd="0" presId="urn:microsoft.com/office/officeart/2008/layout/HorizontalMultiLevelHierarchy"/>
    <dgm:cxn modelId="{8C761C95-8CAE-490E-98A6-5EF0C1F8C7CF}" type="presParOf" srcId="{F9B625E8-43F0-45A5-8BE9-AF72EECB9CC5}" destId="{A52FF06F-6589-4F6C-912F-1D604B03E21D}" srcOrd="1" destOrd="0" presId="urn:microsoft.com/office/officeart/2008/layout/HorizontalMultiLevelHierarchy"/>
    <dgm:cxn modelId="{C2CC606A-7D83-4142-B83F-B157508C31BE}" type="presParOf" srcId="{CFF73AC9-5275-4C50-B87D-EF04415F33DC}" destId="{3CF56B99-8994-45DF-A21F-B6B97647C3BE}" srcOrd="2" destOrd="0" presId="urn:microsoft.com/office/officeart/2008/layout/HorizontalMultiLevelHierarchy"/>
    <dgm:cxn modelId="{71C9083E-FD80-4AFB-9409-43D4834343D2}" type="presParOf" srcId="{3CF56B99-8994-45DF-A21F-B6B97647C3BE}" destId="{0BEF6366-4417-4E73-8D35-A279C79A6C52}" srcOrd="0" destOrd="0" presId="urn:microsoft.com/office/officeart/2008/layout/HorizontalMultiLevelHierarchy"/>
    <dgm:cxn modelId="{ED1B230F-EAB4-48AF-8B93-1B2E33763B76}" type="presParOf" srcId="{CFF73AC9-5275-4C50-B87D-EF04415F33DC}" destId="{D316ECC6-CB54-4525-BED6-ED40C5F5F04C}" srcOrd="3" destOrd="0" presId="urn:microsoft.com/office/officeart/2008/layout/HorizontalMultiLevelHierarchy"/>
    <dgm:cxn modelId="{7E5DECAF-CC01-41FE-B667-BD83CF3E7CA9}" type="presParOf" srcId="{D316ECC6-CB54-4525-BED6-ED40C5F5F04C}" destId="{7C062D75-50C2-4A41-B65D-E4B02D455A2B}" srcOrd="0" destOrd="0" presId="urn:microsoft.com/office/officeart/2008/layout/HorizontalMultiLevelHierarchy"/>
    <dgm:cxn modelId="{275A4900-21D7-4D52-9CC7-B15C894DC6CB}" type="presParOf" srcId="{D316ECC6-CB54-4525-BED6-ED40C5F5F04C}" destId="{1EEC70D8-DB64-4BD8-BFD5-840277C5AA6E}" srcOrd="1" destOrd="0" presId="urn:microsoft.com/office/officeart/2008/layout/HorizontalMultiLevelHierarchy"/>
    <dgm:cxn modelId="{4C2CEB4B-CCDB-4E11-A20B-71063ED31512}" type="presParOf" srcId="{CFF73AC9-5275-4C50-B87D-EF04415F33DC}" destId="{34516C4A-EF29-4C1F-95C9-D4C6F2D0F9FE}" srcOrd="4" destOrd="0" presId="urn:microsoft.com/office/officeart/2008/layout/HorizontalMultiLevelHierarchy"/>
    <dgm:cxn modelId="{37966BE2-3B74-4E3C-8042-A82B305A5341}" type="presParOf" srcId="{34516C4A-EF29-4C1F-95C9-D4C6F2D0F9FE}" destId="{5E943CF4-6BB8-4DB2-8AFC-FF4DF15DE6EB}" srcOrd="0" destOrd="0" presId="urn:microsoft.com/office/officeart/2008/layout/HorizontalMultiLevelHierarchy"/>
    <dgm:cxn modelId="{3C8B5329-C9FF-4EFE-8E39-15DB3B06CEF3}" type="presParOf" srcId="{CFF73AC9-5275-4C50-B87D-EF04415F33DC}" destId="{E0A7CB8A-9835-4954-85E5-D97539DBE0BD}" srcOrd="5" destOrd="0" presId="urn:microsoft.com/office/officeart/2008/layout/HorizontalMultiLevelHierarchy"/>
    <dgm:cxn modelId="{9373A4FF-C33D-446D-8F77-46076CD6D183}" type="presParOf" srcId="{E0A7CB8A-9835-4954-85E5-D97539DBE0BD}" destId="{4CD0B3FF-795F-43E9-9F1E-8B7967E5262E}" srcOrd="0" destOrd="0" presId="urn:microsoft.com/office/officeart/2008/layout/HorizontalMultiLevelHierarchy"/>
    <dgm:cxn modelId="{706AA657-F069-446F-A3E1-2B2E29A63906}" type="presParOf" srcId="{E0A7CB8A-9835-4954-85E5-D97539DBE0BD}" destId="{D0BC4029-6EE7-4C32-B775-7B8608F021E9}" srcOrd="1" destOrd="0" presId="urn:microsoft.com/office/officeart/2008/layout/HorizontalMultiLevelHierarchy"/>
    <dgm:cxn modelId="{52FD2568-E0FC-42F2-8760-B99E16941433}" type="presParOf" srcId="{CFF73AC9-5275-4C50-B87D-EF04415F33DC}" destId="{07C6DEA1-8B40-4E63-8ABF-FF3882209A16}" srcOrd="6" destOrd="0" presId="urn:microsoft.com/office/officeart/2008/layout/HorizontalMultiLevelHierarchy"/>
    <dgm:cxn modelId="{17A6B2AC-62E2-481A-8E93-8D54F58D7A6C}" type="presParOf" srcId="{07C6DEA1-8B40-4E63-8ABF-FF3882209A16}" destId="{213C7B9E-B6E9-475F-8516-958B998BB420}" srcOrd="0" destOrd="0" presId="urn:microsoft.com/office/officeart/2008/layout/HorizontalMultiLevelHierarchy"/>
    <dgm:cxn modelId="{571E66D6-06D7-4B6E-94D6-5985ED4959A5}" type="presParOf" srcId="{CFF73AC9-5275-4C50-B87D-EF04415F33DC}" destId="{E3BE40E7-A23C-4E5C-BDEB-DE6CA0236BB4}" srcOrd="7" destOrd="0" presId="urn:microsoft.com/office/officeart/2008/layout/HorizontalMultiLevelHierarchy"/>
    <dgm:cxn modelId="{791145C7-1C2A-49EB-92E8-8E742E3528F7}" type="presParOf" srcId="{E3BE40E7-A23C-4E5C-BDEB-DE6CA0236BB4}" destId="{4286D4D3-D172-4183-B65C-E1866B00E667}" srcOrd="0" destOrd="0" presId="urn:microsoft.com/office/officeart/2008/layout/HorizontalMultiLevelHierarchy"/>
    <dgm:cxn modelId="{BAA83514-1966-4566-9C09-72BC9152D45E}"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dirty="0"/>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t>
        <a:bodyPr/>
        <a:lstStyle/>
        <a:p>
          <a:endParaRPr lang="pl-PL"/>
        </a:p>
      </dgm:t>
    </dgm:pt>
    <dgm:pt modelId="{2B285A0B-FD43-4801-B3FA-73CBCF4DE39A}" type="pres">
      <dgm:prSet presAssocID="{139DC3B4-FE68-4CD7-A772-F0787125A365}" presName="node" presStyleLbl="node1" presStyleIdx="0" presStyleCnt="4">
        <dgm:presLayoutVars>
          <dgm:bulletEnabled val="1"/>
        </dgm:presLayoutVars>
      </dgm:prSet>
      <dgm:spPr/>
      <dgm:t>
        <a:bodyPr/>
        <a:lstStyle/>
        <a:p>
          <a:endParaRPr lang="pl-PL"/>
        </a:p>
      </dgm:t>
    </dgm:pt>
    <dgm:pt modelId="{7AF0B79B-36C3-4E61-BCC8-D5992C14A961}" type="pres">
      <dgm:prSet presAssocID="{D04AB16E-70FA-4C4F-A21E-4673CA3468E1}" presName="sibTrans" presStyleLbl="sibTrans2D1" presStyleIdx="0" presStyleCnt="3"/>
      <dgm:spPr/>
      <dgm:t>
        <a:bodyPr/>
        <a:lstStyle/>
        <a:p>
          <a:endParaRPr lang="pl-PL"/>
        </a:p>
      </dgm:t>
    </dgm:pt>
    <dgm:pt modelId="{71338821-006E-4358-B495-B6967E2B0B24}" type="pres">
      <dgm:prSet presAssocID="{D04AB16E-70FA-4C4F-A21E-4673CA3468E1}" presName="connectorText" presStyleLbl="sibTrans2D1" presStyleIdx="0" presStyleCnt="3"/>
      <dgm:spPr/>
      <dgm:t>
        <a:bodyPr/>
        <a:lstStyle/>
        <a:p>
          <a:endParaRPr lang="pl-PL"/>
        </a:p>
      </dgm:t>
    </dgm:pt>
    <dgm:pt modelId="{F9B06B7F-3593-4B6B-82B4-58A70FB27BF6}" type="pres">
      <dgm:prSet presAssocID="{A44A6DC4-C9E6-446F-AC69-6C13886BA3E6}" presName="node" presStyleLbl="node1" presStyleIdx="1" presStyleCnt="4">
        <dgm:presLayoutVars>
          <dgm:bulletEnabled val="1"/>
        </dgm:presLayoutVars>
      </dgm:prSet>
      <dgm:spPr/>
      <dgm:t>
        <a:bodyPr/>
        <a:lstStyle/>
        <a:p>
          <a:endParaRPr lang="pl-PL"/>
        </a:p>
      </dgm:t>
    </dgm:pt>
    <dgm:pt modelId="{B8057241-5E10-4A4E-AE7A-6E5F31A74512}" type="pres">
      <dgm:prSet presAssocID="{B6E3F1FF-E7F3-41BC-98C3-A238D587C51D}" presName="sibTrans" presStyleLbl="sibTrans2D1" presStyleIdx="1" presStyleCnt="3"/>
      <dgm:spPr/>
      <dgm:t>
        <a:bodyPr/>
        <a:lstStyle/>
        <a:p>
          <a:endParaRPr lang="pl-PL"/>
        </a:p>
      </dgm:t>
    </dgm:pt>
    <dgm:pt modelId="{7B305C6A-8521-4E3E-B1BF-0306DE734219}" type="pres">
      <dgm:prSet presAssocID="{B6E3F1FF-E7F3-41BC-98C3-A238D587C51D}" presName="connectorText" presStyleLbl="sibTrans2D1" presStyleIdx="1" presStyleCnt="3"/>
      <dgm:spPr/>
      <dgm:t>
        <a:bodyPr/>
        <a:lstStyle/>
        <a:p>
          <a:endParaRPr lang="pl-PL"/>
        </a:p>
      </dgm:t>
    </dgm:pt>
    <dgm:pt modelId="{631D898C-D368-4070-9003-27DEFCFE6E3E}" type="pres">
      <dgm:prSet presAssocID="{B1E7A615-A3DE-4425-9036-2A2820174DCD}" presName="node" presStyleLbl="node1" presStyleIdx="2" presStyleCnt="4">
        <dgm:presLayoutVars>
          <dgm:bulletEnabled val="1"/>
        </dgm:presLayoutVars>
      </dgm:prSet>
      <dgm:spPr/>
      <dgm:t>
        <a:bodyPr/>
        <a:lstStyle/>
        <a:p>
          <a:endParaRPr lang="pl-PL"/>
        </a:p>
      </dgm:t>
    </dgm:pt>
    <dgm:pt modelId="{2DAE65EB-5793-42A0-A65C-AD41DE69F52B}" type="pres">
      <dgm:prSet presAssocID="{2DABF83D-D5B0-4614-8F4C-3A9799B415D0}" presName="sibTrans" presStyleLbl="sibTrans2D1" presStyleIdx="2" presStyleCnt="3"/>
      <dgm:spPr/>
      <dgm:t>
        <a:bodyPr/>
        <a:lstStyle/>
        <a:p>
          <a:endParaRPr lang="pl-PL"/>
        </a:p>
      </dgm:t>
    </dgm:pt>
    <dgm:pt modelId="{1648E5D9-7B23-450E-AA80-B93B6922EBCE}" type="pres">
      <dgm:prSet presAssocID="{2DABF83D-D5B0-4614-8F4C-3A9799B415D0}" presName="connectorText" presStyleLbl="sibTrans2D1" presStyleIdx="2" presStyleCnt="3"/>
      <dgm:spPr/>
      <dgm:t>
        <a:bodyPr/>
        <a:lstStyle/>
        <a:p>
          <a:endParaRPr lang="pl-PL"/>
        </a:p>
      </dgm:t>
    </dgm:pt>
    <dgm:pt modelId="{84C439D5-EAD9-41F8-8736-ADAD50A930EB}" type="pres">
      <dgm:prSet presAssocID="{74E443B7-AE9A-4AD8-BE8A-936CC8ACC3E7}" presName="node" presStyleLbl="node1" presStyleIdx="3" presStyleCnt="4">
        <dgm:presLayoutVars>
          <dgm:bulletEnabled val="1"/>
        </dgm:presLayoutVars>
      </dgm:prSet>
      <dgm:spPr/>
      <dgm:t>
        <a:bodyPr/>
        <a:lstStyle/>
        <a:p>
          <a:endParaRPr lang="pl-PL"/>
        </a:p>
      </dgm:t>
    </dgm:pt>
  </dgm:ptLst>
  <dgm:cxnLst>
    <dgm:cxn modelId="{1CD5D597-FC86-42EC-B1C7-F2C3C275F8C6}" type="presOf" srcId="{B6E3F1FF-E7F3-41BC-98C3-A238D587C51D}" destId="{7B305C6A-8521-4E3E-B1BF-0306DE734219}"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A00359BE-6167-4165-8686-8F20EB6BCADC}" type="presOf" srcId="{A5772273-BDBA-458E-BC8D-61A585002162}" destId="{7AF3E10D-6D33-4CD5-B1B0-3A351FAC0840}"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F7EB8719-A936-40E8-A330-897038DCD2D0}" type="presOf" srcId="{2DABF83D-D5B0-4614-8F4C-3A9799B415D0}" destId="{2DAE65EB-5793-42A0-A65C-AD41DE69F52B}" srcOrd="0" destOrd="0" presId="urn:microsoft.com/office/officeart/2005/8/layout/process1"/>
    <dgm:cxn modelId="{2CB0BAB1-90E3-4CA3-B0A7-4EE7CE2B78DB}" srcId="{A5772273-BDBA-458E-BC8D-61A585002162}" destId="{B1E7A615-A3DE-4425-9036-2A2820174DCD}" srcOrd="2" destOrd="0" parTransId="{581162D4-7768-4B11-9A30-AD5A7B421326}" sibTransId="{2DABF83D-D5B0-4614-8F4C-3A9799B415D0}"/>
    <dgm:cxn modelId="{981653F4-EE31-46BA-B993-9AD50A9374BF}" type="presOf" srcId="{B1E7A615-A3DE-4425-9036-2A2820174DCD}" destId="{631D898C-D368-4070-9003-27DEFCFE6E3E}" srcOrd="0" destOrd="0" presId="urn:microsoft.com/office/officeart/2005/8/layout/process1"/>
    <dgm:cxn modelId="{BD699D0B-2F30-4B20-8EE3-44E9BD0C4A6A}" type="presOf" srcId="{D04AB16E-70FA-4C4F-A21E-4673CA3468E1}" destId="{7AF0B79B-36C3-4E61-BCC8-D5992C14A961}" srcOrd="0" destOrd="0" presId="urn:microsoft.com/office/officeart/2005/8/layout/process1"/>
    <dgm:cxn modelId="{9BEB953E-3278-42B5-A62C-0ADB462E2AB0}" type="presOf" srcId="{2DABF83D-D5B0-4614-8F4C-3A9799B415D0}" destId="{1648E5D9-7B23-450E-AA80-B93B6922EBCE}" srcOrd="1" destOrd="0" presId="urn:microsoft.com/office/officeart/2005/8/layout/process1"/>
    <dgm:cxn modelId="{0716E6F8-1C92-40EF-917F-C3A74F2C3A7C}" type="presOf" srcId="{139DC3B4-FE68-4CD7-A772-F0787125A365}" destId="{2B285A0B-FD43-4801-B3FA-73CBCF4DE39A}" srcOrd="0" destOrd="0" presId="urn:microsoft.com/office/officeart/2005/8/layout/process1"/>
    <dgm:cxn modelId="{CD308A75-CC8D-4257-A3ED-DE87D9A11C05}" type="presOf" srcId="{74E443B7-AE9A-4AD8-BE8A-936CC8ACC3E7}" destId="{84C439D5-EAD9-41F8-8736-ADAD50A930EB}" srcOrd="0" destOrd="0" presId="urn:microsoft.com/office/officeart/2005/8/layout/process1"/>
    <dgm:cxn modelId="{07F51373-61F0-45BD-BBD0-199693E5D751}" type="presOf" srcId="{D04AB16E-70FA-4C4F-A21E-4673CA3468E1}" destId="{71338821-006E-4358-B495-B6967E2B0B24}" srcOrd="1" destOrd="0" presId="urn:microsoft.com/office/officeart/2005/8/layout/process1"/>
    <dgm:cxn modelId="{F5EF0DF8-3082-4799-AFCD-048111220CD1}" type="presOf" srcId="{A44A6DC4-C9E6-446F-AC69-6C13886BA3E6}" destId="{F9B06B7F-3593-4B6B-82B4-58A70FB27BF6}"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6B3F9063-2904-49BC-AB22-E9D8D5D05AAD}" type="presOf" srcId="{B6E3F1FF-E7F3-41BC-98C3-A238D587C51D}" destId="{B8057241-5E10-4A4E-AE7A-6E5F31A74512}" srcOrd="0" destOrd="0" presId="urn:microsoft.com/office/officeart/2005/8/layout/process1"/>
    <dgm:cxn modelId="{3DB19619-B154-4332-8510-7039DF274193}" type="presParOf" srcId="{7AF3E10D-6D33-4CD5-B1B0-3A351FAC0840}" destId="{2B285A0B-FD43-4801-B3FA-73CBCF4DE39A}" srcOrd="0" destOrd="0" presId="urn:microsoft.com/office/officeart/2005/8/layout/process1"/>
    <dgm:cxn modelId="{CBAD3908-C28D-4ECA-AD55-22B99C179532}" type="presParOf" srcId="{7AF3E10D-6D33-4CD5-B1B0-3A351FAC0840}" destId="{7AF0B79B-36C3-4E61-BCC8-D5992C14A961}" srcOrd="1" destOrd="0" presId="urn:microsoft.com/office/officeart/2005/8/layout/process1"/>
    <dgm:cxn modelId="{B1B3F09E-3C1F-410F-B290-B001EFA26A2A}" type="presParOf" srcId="{7AF0B79B-36C3-4E61-BCC8-D5992C14A961}" destId="{71338821-006E-4358-B495-B6967E2B0B24}" srcOrd="0" destOrd="0" presId="urn:microsoft.com/office/officeart/2005/8/layout/process1"/>
    <dgm:cxn modelId="{E5357523-B234-43D7-B75A-40C76DE1EEB6}" type="presParOf" srcId="{7AF3E10D-6D33-4CD5-B1B0-3A351FAC0840}" destId="{F9B06B7F-3593-4B6B-82B4-58A70FB27BF6}" srcOrd="2" destOrd="0" presId="urn:microsoft.com/office/officeart/2005/8/layout/process1"/>
    <dgm:cxn modelId="{F480936B-E950-4C38-B7A5-C7726DF93209}" type="presParOf" srcId="{7AF3E10D-6D33-4CD5-B1B0-3A351FAC0840}" destId="{B8057241-5E10-4A4E-AE7A-6E5F31A74512}" srcOrd="3" destOrd="0" presId="urn:microsoft.com/office/officeart/2005/8/layout/process1"/>
    <dgm:cxn modelId="{BDA6BA6B-C831-4A73-B553-1EED3AB4B275}" type="presParOf" srcId="{B8057241-5E10-4A4E-AE7A-6E5F31A74512}" destId="{7B305C6A-8521-4E3E-B1BF-0306DE734219}" srcOrd="0" destOrd="0" presId="urn:microsoft.com/office/officeart/2005/8/layout/process1"/>
    <dgm:cxn modelId="{BC2CD378-0648-4BEC-8D76-EAB92B697101}" type="presParOf" srcId="{7AF3E10D-6D33-4CD5-B1B0-3A351FAC0840}" destId="{631D898C-D368-4070-9003-27DEFCFE6E3E}" srcOrd="4" destOrd="0" presId="urn:microsoft.com/office/officeart/2005/8/layout/process1"/>
    <dgm:cxn modelId="{EB085078-96C5-4201-AAD5-F7D3A5D113E9}" type="presParOf" srcId="{7AF3E10D-6D33-4CD5-B1B0-3A351FAC0840}" destId="{2DAE65EB-5793-42A0-A65C-AD41DE69F52B}" srcOrd="5" destOrd="0" presId="urn:microsoft.com/office/officeart/2005/8/layout/process1"/>
    <dgm:cxn modelId="{96A08A57-9F8B-4D6B-BEFF-0BBEB451BCA5}" type="presParOf" srcId="{2DAE65EB-5793-42A0-A65C-AD41DE69F52B}" destId="{1648E5D9-7B23-450E-AA80-B93B6922EBCE}" srcOrd="0" destOrd="0" presId="urn:microsoft.com/office/officeart/2005/8/layout/process1"/>
    <dgm:cxn modelId="{2CAA2901-F0D9-4EE7-BEAF-87301E51D3CD}"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t>
        <a:bodyPr/>
        <a:lstStyle/>
        <a:p>
          <a:endParaRPr lang="pl-PL"/>
        </a:p>
      </dgm:t>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t>
        <a:bodyPr/>
        <a:lstStyle/>
        <a:p>
          <a:endParaRPr lang="pl-PL"/>
        </a:p>
      </dgm:t>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t>
        <a:bodyPr/>
        <a:lstStyle/>
        <a:p>
          <a:endParaRPr lang="pl-PL"/>
        </a:p>
      </dgm:t>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t>
        <a:bodyPr/>
        <a:lstStyle/>
        <a:p>
          <a:endParaRPr lang="pl-PL"/>
        </a:p>
      </dgm:t>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t>
        <a:bodyPr/>
        <a:lstStyle/>
        <a:p>
          <a:endParaRPr lang="pl-PL"/>
        </a:p>
      </dgm:t>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t>
        <a:bodyPr/>
        <a:lstStyle/>
        <a:p>
          <a:endParaRPr lang="pl-PL"/>
        </a:p>
      </dgm:t>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t>
        <a:bodyPr/>
        <a:lstStyle/>
        <a:p>
          <a:endParaRPr lang="pl-PL"/>
        </a:p>
      </dgm:t>
    </dgm:pt>
  </dgm:ptLst>
  <dgm:cxnLst>
    <dgm:cxn modelId="{B7310430-0551-47E0-A7C2-614381DBF645}" srcId="{55E814C2-CF10-4999-AADA-301641E001DF}" destId="{44B97F89-968D-4F13-AB34-3A16E6A6D003}" srcOrd="1" destOrd="0" parTransId="{24F9CA56-5D91-4992-B768-87B258FEAFF0}" sibTransId="{5CEB2612-17B5-4102-A3DA-55192A4806C5}"/>
    <dgm:cxn modelId="{940352FC-EA67-49AB-B2CD-A946FB703B01}" type="presOf" srcId="{90C5F93A-0BC0-4521-8D29-A9FDCB635748}" destId="{4E076C1A-1F55-4571-86E4-4CAE0306C4F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60064A2E-82FA-4C83-82AE-41433C267C8F}" type="presOf" srcId="{D65E1489-222C-4457-B695-2D2327BB652A}" destId="{96E143DE-E9CC-4D35-A49E-59CFE797A1E0}" srcOrd="0" destOrd="0" presId="urn:microsoft.com/office/officeart/2005/8/layout/vList5"/>
    <dgm:cxn modelId="{21515CB8-5ED8-485F-AFD1-CD5215D763B6}" type="presOf" srcId="{CC3A056F-39A9-4708-B6A7-FF1372A241EE}" destId="{14075084-56EC-4DFB-8292-7D05A9556CF2}" srcOrd="0" destOrd="0" presId="urn:microsoft.com/office/officeart/2005/8/layout/vList5"/>
    <dgm:cxn modelId="{F372ADD9-1B8B-4657-9F16-E69E904A1518}" type="presOf" srcId="{1F284013-5BD5-470F-BB59-1C368E70250A}" destId="{B4F65A0F-1FC1-4100-A396-133AB176531F}" srcOrd="0" destOrd="0" presId="urn:microsoft.com/office/officeart/2005/8/layout/vList5"/>
    <dgm:cxn modelId="{912253EC-695D-41F3-8D4A-BAAF080992AC}" srcId="{55E814C2-CF10-4999-AADA-301641E001DF}" destId="{90C5F93A-0BC0-4521-8D29-A9FDCB635748}" srcOrd="5" destOrd="0" parTransId="{8B995C95-7968-47F2-A7EE-296C6D5D3D5E}" sibTransId="{D6638EDA-A600-4D21-9D6B-50847C502B0D}"/>
    <dgm:cxn modelId="{896A01B2-4C8D-4038-A815-4EE6413AD169}" type="presOf" srcId="{DDAB8D77-E98F-44E9-BFDF-7D0A184071DF}" destId="{279EFD64-8CC2-4974-B423-76BCBC67948C}" srcOrd="0" destOrd="0" presId="urn:microsoft.com/office/officeart/2005/8/layout/vList5"/>
    <dgm:cxn modelId="{4F3185CA-9149-4957-87FF-2B0F7109BF7E}" type="presOf" srcId="{44B97F89-968D-4F13-AB34-3A16E6A6D003}" destId="{3D8B479A-9F09-4213-90A9-2D963D1E89AD}" srcOrd="0" destOrd="0" presId="urn:microsoft.com/office/officeart/2005/8/layout/vList5"/>
    <dgm:cxn modelId="{30E2BB89-C1A6-4F2E-8763-51B749AEB86F}" srcId="{55E814C2-CF10-4999-AADA-301641E001DF}" destId="{1F284013-5BD5-470F-BB59-1C368E70250A}" srcOrd="3" destOrd="0" parTransId="{E0A9B1AB-E224-4A09-9CE7-EB91A10AA776}" sibTransId="{F2D8C3CB-F361-4252-825F-8B6FBD44CBA8}"/>
    <dgm:cxn modelId="{5AD93BD2-3269-44C9-890F-ED2C89DE68A2}" type="presOf" srcId="{55E814C2-CF10-4999-AADA-301641E001DF}" destId="{8079610E-EBDA-4EA8-B13A-0294DE01B772}" srcOrd="0" destOrd="0" presId="urn:microsoft.com/office/officeart/2005/8/layout/vList5"/>
    <dgm:cxn modelId="{ABB8E951-AB02-4B47-AA52-59CB1C95CE83}" type="presParOf" srcId="{8079610E-EBDA-4EA8-B13A-0294DE01B772}" destId="{920766E1-6B36-46FA-86EC-D371FD095B60}" srcOrd="0" destOrd="0" presId="urn:microsoft.com/office/officeart/2005/8/layout/vList5"/>
    <dgm:cxn modelId="{E31BB733-8A80-4BEE-9D6C-BE567ECEFE7A}" type="presParOf" srcId="{920766E1-6B36-46FA-86EC-D371FD095B60}" destId="{279EFD64-8CC2-4974-B423-76BCBC67948C}" srcOrd="0" destOrd="0" presId="urn:microsoft.com/office/officeart/2005/8/layout/vList5"/>
    <dgm:cxn modelId="{B008272E-8A81-466B-8BD4-FDB2D604C1CB}" type="presParOf" srcId="{8079610E-EBDA-4EA8-B13A-0294DE01B772}" destId="{69AB91A9-D3C6-4556-8C93-B8D64EF105D5}" srcOrd="1" destOrd="0" presId="urn:microsoft.com/office/officeart/2005/8/layout/vList5"/>
    <dgm:cxn modelId="{33C60D9B-8B57-4460-BD6E-E042DB1D62A3}" type="presParOf" srcId="{8079610E-EBDA-4EA8-B13A-0294DE01B772}" destId="{CF7DD035-A703-4CB9-8444-2093B5BF33CC}" srcOrd="2" destOrd="0" presId="urn:microsoft.com/office/officeart/2005/8/layout/vList5"/>
    <dgm:cxn modelId="{C6A446F0-AEB9-4312-B054-34EBA08306DB}" type="presParOf" srcId="{CF7DD035-A703-4CB9-8444-2093B5BF33CC}" destId="{3D8B479A-9F09-4213-90A9-2D963D1E89AD}" srcOrd="0" destOrd="0" presId="urn:microsoft.com/office/officeart/2005/8/layout/vList5"/>
    <dgm:cxn modelId="{AF3F7690-78F4-4E03-99C0-ABEDC74E4B96}" type="presParOf" srcId="{8079610E-EBDA-4EA8-B13A-0294DE01B772}" destId="{D010816B-7489-40D6-8B8A-88792CAB53B7}" srcOrd="3" destOrd="0" presId="urn:microsoft.com/office/officeart/2005/8/layout/vList5"/>
    <dgm:cxn modelId="{BA98A7DD-8A65-43BC-BD7C-79F82DD6D1AB}" type="presParOf" srcId="{8079610E-EBDA-4EA8-B13A-0294DE01B772}" destId="{B4AABD45-B6C7-4117-ADC9-99025A80F538}" srcOrd="4" destOrd="0" presId="urn:microsoft.com/office/officeart/2005/8/layout/vList5"/>
    <dgm:cxn modelId="{FCB3C371-EE88-42C4-97D3-DB16D9553BF4}" type="presParOf" srcId="{B4AABD45-B6C7-4117-ADC9-99025A80F538}" destId="{14075084-56EC-4DFB-8292-7D05A9556CF2}" srcOrd="0" destOrd="0" presId="urn:microsoft.com/office/officeart/2005/8/layout/vList5"/>
    <dgm:cxn modelId="{78AF7AFC-D3CD-4557-9B15-DB60A1383E48}" type="presParOf" srcId="{8079610E-EBDA-4EA8-B13A-0294DE01B772}" destId="{97A5C7D0-417D-4DBD-A4C9-6ED81FEEA78C}" srcOrd="5" destOrd="0" presId="urn:microsoft.com/office/officeart/2005/8/layout/vList5"/>
    <dgm:cxn modelId="{AF3FD146-124A-4479-93C3-B4C09476E145}" type="presParOf" srcId="{8079610E-EBDA-4EA8-B13A-0294DE01B772}" destId="{B99FA0F8-B9CD-4412-8989-3EC6316DD9A1}" srcOrd="6" destOrd="0" presId="urn:microsoft.com/office/officeart/2005/8/layout/vList5"/>
    <dgm:cxn modelId="{BD343F42-CC00-40CD-9C32-77F8FB4AD7AB}" type="presParOf" srcId="{B99FA0F8-B9CD-4412-8989-3EC6316DD9A1}" destId="{B4F65A0F-1FC1-4100-A396-133AB176531F}" srcOrd="0" destOrd="0" presId="urn:microsoft.com/office/officeart/2005/8/layout/vList5"/>
    <dgm:cxn modelId="{B67B1F15-FF61-4383-8161-F9B57BC96F22}" type="presParOf" srcId="{8079610E-EBDA-4EA8-B13A-0294DE01B772}" destId="{C8CF6D54-4481-4876-99B4-614F3F31EEC8}" srcOrd="7" destOrd="0" presId="urn:microsoft.com/office/officeart/2005/8/layout/vList5"/>
    <dgm:cxn modelId="{08120AAF-EE48-40CB-9F79-661175AE036C}" type="presParOf" srcId="{8079610E-EBDA-4EA8-B13A-0294DE01B772}" destId="{02AC8527-1301-41D1-A11C-EB5DA143BCDF}" srcOrd="8" destOrd="0" presId="urn:microsoft.com/office/officeart/2005/8/layout/vList5"/>
    <dgm:cxn modelId="{BA16757D-8DEA-4BD4-BD99-FCE25B8C1C68}" type="presParOf" srcId="{02AC8527-1301-41D1-A11C-EB5DA143BCDF}" destId="{96E143DE-E9CC-4D35-A49E-59CFE797A1E0}" srcOrd="0" destOrd="0" presId="urn:microsoft.com/office/officeart/2005/8/layout/vList5"/>
    <dgm:cxn modelId="{7795D8E2-94DE-4EC5-B20C-E90B850CA4F8}" type="presParOf" srcId="{8079610E-EBDA-4EA8-B13A-0294DE01B772}" destId="{000CE4FE-244A-43C6-BA6E-DE9DA74DF6E5}" srcOrd="9" destOrd="0" presId="urn:microsoft.com/office/officeart/2005/8/layout/vList5"/>
    <dgm:cxn modelId="{13287F3B-145E-42A0-9EF3-0116E03D03F9}" type="presParOf" srcId="{8079610E-EBDA-4EA8-B13A-0294DE01B772}" destId="{214D2096-563D-4B4C-AC0C-DD4E26A50414}" srcOrd="10" destOrd="0" presId="urn:microsoft.com/office/officeart/2005/8/layout/vList5"/>
    <dgm:cxn modelId="{BC0419DA-AD64-4AC3-AF7A-CFED06FB3E12}"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FE2CD7-18A2-4D23-A5ED-D70003243606}">
      <dsp:nvSpPr>
        <dsp:cNvPr id="0" name=""/>
        <dsp:cNvSpPr/>
      </dsp:nvSpPr>
      <dsp:spPr>
        <a:xfrm>
          <a:off x="0" y="5420383"/>
          <a:ext cx="9144000" cy="508228"/>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dirty="0"/>
            <a:t>Zamknięcie przewodu sądowego </a:t>
          </a:r>
        </a:p>
      </dsp:txBody>
      <dsp:txXfrm>
        <a:off x="0" y="5420383"/>
        <a:ext cx="9144000" cy="508228"/>
      </dsp:txXfrm>
    </dsp:sp>
    <dsp:sp modelId="{435C857E-4806-468C-8C0D-C93868074B38}">
      <dsp:nvSpPr>
        <dsp:cNvPr id="0" name=""/>
        <dsp:cNvSpPr/>
      </dsp:nvSpPr>
      <dsp:spPr>
        <a:xfrm rot="10800000">
          <a:off x="0" y="4646352"/>
          <a:ext cx="9144000" cy="781654"/>
        </a:xfrm>
        <a:prstGeom prst="upArrowCallout">
          <a:avLst/>
        </a:prstGeom>
        <a:gradFill rotWithShape="0">
          <a:gsLst>
            <a:gs pos="0">
              <a:schemeClr val="accent1">
                <a:shade val="80000"/>
                <a:hueOff val="43749"/>
                <a:satOff val="-627"/>
                <a:lumOff val="3659"/>
                <a:alphaOff val="0"/>
                <a:shade val="51000"/>
                <a:satMod val="130000"/>
              </a:schemeClr>
            </a:gs>
            <a:gs pos="80000">
              <a:schemeClr val="accent1">
                <a:shade val="80000"/>
                <a:hueOff val="43749"/>
                <a:satOff val="-627"/>
                <a:lumOff val="3659"/>
                <a:alphaOff val="0"/>
                <a:shade val="93000"/>
                <a:satMod val="130000"/>
              </a:schemeClr>
            </a:gs>
            <a:gs pos="100000">
              <a:schemeClr val="accent1">
                <a:shade val="80000"/>
                <a:hueOff val="43749"/>
                <a:satOff val="-627"/>
                <a:lumOff val="36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pl-PL" sz="1400" b="1" kern="1200" dirty="0"/>
            <a:t>Przerwa i odroczenie rozprawy </a:t>
          </a:r>
        </a:p>
      </dsp:txBody>
      <dsp:txXfrm rot="10800000">
        <a:off x="0" y="4646352"/>
        <a:ext cx="9144000" cy="781654"/>
      </dsp:txXfrm>
    </dsp:sp>
    <dsp:sp modelId="{E7F1E402-F66C-44C2-9244-079717546033}">
      <dsp:nvSpPr>
        <dsp:cNvPr id="0" name=""/>
        <dsp:cNvSpPr/>
      </dsp:nvSpPr>
      <dsp:spPr>
        <a:xfrm rot="10800000">
          <a:off x="0" y="3872321"/>
          <a:ext cx="9144000" cy="781654"/>
        </a:xfrm>
        <a:prstGeom prst="upArrowCallout">
          <a:avLst/>
        </a:prstGeom>
        <a:gradFill rotWithShape="0">
          <a:gsLst>
            <a:gs pos="0">
              <a:schemeClr val="accent1">
                <a:shade val="80000"/>
                <a:hueOff val="87499"/>
                <a:satOff val="-1255"/>
                <a:lumOff val="7319"/>
                <a:alphaOff val="0"/>
                <a:shade val="51000"/>
                <a:satMod val="130000"/>
              </a:schemeClr>
            </a:gs>
            <a:gs pos="80000">
              <a:schemeClr val="accent1">
                <a:shade val="80000"/>
                <a:hueOff val="87499"/>
                <a:satOff val="-1255"/>
                <a:lumOff val="7319"/>
                <a:alphaOff val="0"/>
                <a:shade val="93000"/>
                <a:satMod val="130000"/>
              </a:schemeClr>
            </a:gs>
            <a:gs pos="100000">
              <a:schemeClr val="accent1">
                <a:shade val="80000"/>
                <a:hueOff val="87499"/>
                <a:satOff val="-1255"/>
                <a:lumOff val="73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dirty="0"/>
            <a:t>Zmiana kwalifikacji prawnej czynu</a:t>
          </a:r>
        </a:p>
      </dsp:txBody>
      <dsp:txXfrm rot="10800000">
        <a:off x="0" y="3872321"/>
        <a:ext cx="9144000" cy="781654"/>
      </dsp:txXfrm>
    </dsp:sp>
    <dsp:sp modelId="{1EECCAED-70BC-48CD-83B0-C2E53AC0D1B6}">
      <dsp:nvSpPr>
        <dsp:cNvPr id="0" name=""/>
        <dsp:cNvSpPr/>
      </dsp:nvSpPr>
      <dsp:spPr>
        <a:xfrm rot="10800000">
          <a:off x="0" y="3098289"/>
          <a:ext cx="9144000" cy="781654"/>
        </a:xfrm>
        <a:prstGeom prst="upArrowCallout">
          <a:avLst/>
        </a:prstGeom>
        <a:gradFill rotWithShape="0">
          <a:gsLst>
            <a:gs pos="0">
              <a:schemeClr val="accent1">
                <a:shade val="80000"/>
                <a:hueOff val="131248"/>
                <a:satOff val="-1882"/>
                <a:lumOff val="10978"/>
                <a:alphaOff val="0"/>
                <a:shade val="51000"/>
                <a:satMod val="130000"/>
              </a:schemeClr>
            </a:gs>
            <a:gs pos="80000">
              <a:schemeClr val="accent1">
                <a:shade val="80000"/>
                <a:hueOff val="131248"/>
                <a:satOff val="-1882"/>
                <a:lumOff val="10978"/>
                <a:alphaOff val="0"/>
                <a:shade val="93000"/>
                <a:satMod val="130000"/>
              </a:schemeClr>
            </a:gs>
            <a:gs pos="100000">
              <a:schemeClr val="accent1">
                <a:shade val="80000"/>
                <a:hueOff val="131248"/>
                <a:satOff val="-1882"/>
                <a:lumOff val="109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a:t>Rozszerzenie oskarżenia </a:t>
          </a:r>
        </a:p>
      </dsp:txBody>
      <dsp:txXfrm rot="10800000">
        <a:off x="0" y="3098289"/>
        <a:ext cx="9144000" cy="781654"/>
      </dsp:txXfrm>
    </dsp:sp>
    <dsp:sp modelId="{2720358C-F13E-4AB9-866F-FE5F0E9746FD}">
      <dsp:nvSpPr>
        <dsp:cNvPr id="0" name=""/>
        <dsp:cNvSpPr/>
      </dsp:nvSpPr>
      <dsp:spPr>
        <a:xfrm rot="10800000">
          <a:off x="0" y="2324258"/>
          <a:ext cx="9144000" cy="781654"/>
        </a:xfrm>
        <a:prstGeom prst="upArrowCallout">
          <a:avLst/>
        </a:prstGeom>
        <a:gradFill rotWithShape="0">
          <a:gsLst>
            <a:gs pos="0">
              <a:schemeClr val="accent1">
                <a:shade val="80000"/>
                <a:hueOff val="174998"/>
                <a:satOff val="-2510"/>
                <a:lumOff val="14637"/>
                <a:alphaOff val="0"/>
                <a:shade val="51000"/>
                <a:satMod val="130000"/>
              </a:schemeClr>
            </a:gs>
            <a:gs pos="80000">
              <a:schemeClr val="accent1">
                <a:shade val="80000"/>
                <a:hueOff val="174998"/>
                <a:satOff val="-2510"/>
                <a:lumOff val="14637"/>
                <a:alphaOff val="0"/>
                <a:shade val="93000"/>
                <a:satMod val="130000"/>
              </a:schemeClr>
            </a:gs>
            <a:gs pos="100000">
              <a:schemeClr val="accent1">
                <a:shade val="80000"/>
                <a:hueOff val="174998"/>
                <a:satOff val="-2510"/>
                <a:lumOff val="146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a:t>Redukcja postępowania dowodowego </a:t>
          </a:r>
        </a:p>
      </dsp:txBody>
      <dsp:txXfrm rot="10800000">
        <a:off x="0" y="2324258"/>
        <a:ext cx="9144000" cy="781654"/>
      </dsp:txXfrm>
    </dsp:sp>
    <dsp:sp modelId="{4744D1C0-1941-4527-ACE4-33AB7281D898}">
      <dsp:nvSpPr>
        <dsp:cNvPr id="0" name=""/>
        <dsp:cNvSpPr/>
      </dsp:nvSpPr>
      <dsp:spPr>
        <a:xfrm rot="10800000">
          <a:off x="0" y="1550226"/>
          <a:ext cx="9144000" cy="781654"/>
        </a:xfrm>
        <a:prstGeom prst="upArrowCallout">
          <a:avLst/>
        </a:prstGeom>
        <a:gradFill rotWithShape="0">
          <a:gsLst>
            <a:gs pos="0">
              <a:schemeClr val="accent1">
                <a:shade val="80000"/>
                <a:hueOff val="218747"/>
                <a:satOff val="-3137"/>
                <a:lumOff val="18296"/>
                <a:alphaOff val="0"/>
                <a:shade val="51000"/>
                <a:satMod val="130000"/>
              </a:schemeClr>
            </a:gs>
            <a:gs pos="80000">
              <a:schemeClr val="accent1">
                <a:shade val="80000"/>
                <a:hueOff val="218747"/>
                <a:satOff val="-3137"/>
                <a:lumOff val="18296"/>
                <a:alphaOff val="0"/>
                <a:shade val="93000"/>
                <a:satMod val="130000"/>
              </a:schemeClr>
            </a:gs>
            <a:gs pos="100000">
              <a:schemeClr val="accent1">
                <a:shade val="80000"/>
                <a:hueOff val="218747"/>
                <a:satOff val="-3137"/>
                <a:lumOff val="1829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a:t>Postępowanie dowodowe </a:t>
          </a:r>
        </a:p>
      </dsp:txBody>
      <dsp:txXfrm rot="10800000">
        <a:off x="0" y="1550226"/>
        <a:ext cx="9144000" cy="781654"/>
      </dsp:txXfrm>
    </dsp:sp>
    <dsp:sp modelId="{B522E2F8-6F78-46C6-946C-7C70CA874AB0}">
      <dsp:nvSpPr>
        <dsp:cNvPr id="0" name=""/>
        <dsp:cNvSpPr/>
      </dsp:nvSpPr>
      <dsp:spPr>
        <a:xfrm rot="10800000">
          <a:off x="0" y="776195"/>
          <a:ext cx="9144000" cy="781654"/>
        </a:xfrm>
        <a:prstGeom prst="upArrowCallout">
          <a:avLst/>
        </a:prstGeom>
        <a:gradFill rotWithShape="0">
          <a:gsLst>
            <a:gs pos="0">
              <a:schemeClr val="accent1">
                <a:shade val="80000"/>
                <a:hueOff val="262496"/>
                <a:satOff val="-3765"/>
                <a:lumOff val="21956"/>
                <a:alphaOff val="0"/>
                <a:shade val="51000"/>
                <a:satMod val="130000"/>
              </a:schemeClr>
            </a:gs>
            <a:gs pos="80000">
              <a:schemeClr val="accent1">
                <a:shade val="80000"/>
                <a:hueOff val="262496"/>
                <a:satOff val="-3765"/>
                <a:lumOff val="21956"/>
                <a:alphaOff val="0"/>
                <a:shade val="93000"/>
                <a:satMod val="130000"/>
              </a:schemeClr>
            </a:gs>
            <a:gs pos="100000">
              <a:schemeClr val="accent1">
                <a:shade val="80000"/>
                <a:hueOff val="262496"/>
                <a:satOff val="-3765"/>
                <a:lumOff val="219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76195"/>
        <a:ext cx="9144000" cy="781654"/>
      </dsp:txXfrm>
    </dsp:sp>
    <dsp:sp modelId="{B2A57839-A5E0-4759-A5AD-DBF8D1CF8500}">
      <dsp:nvSpPr>
        <dsp:cNvPr id="0" name=""/>
        <dsp:cNvSpPr/>
      </dsp:nvSpPr>
      <dsp:spPr>
        <a:xfrm rot="10800000">
          <a:off x="0" y="0"/>
          <a:ext cx="9144000" cy="781654"/>
        </a:xfrm>
        <a:prstGeom prst="upArrowCallout">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pl-PL" sz="1800" kern="1200" dirty="0"/>
            <a:t>Zwięzłe przedstawienie przez oskarżyciela zarzutów oskarżenia </a:t>
          </a:r>
        </a:p>
      </dsp:txBody>
      <dsp:txXfrm rot="10800000">
        <a:off x="0" y="0"/>
        <a:ext cx="9144000" cy="7816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C6DEA1-8B40-4E63-8ABF-FF3882209A16}">
      <dsp:nvSpPr>
        <dsp:cNvPr id="0" name=""/>
        <dsp:cNvSpPr/>
      </dsp:nvSpPr>
      <dsp:spPr>
        <a:xfrm>
          <a:off x="3470249" y="2794619"/>
          <a:ext cx="696642" cy="1991166"/>
        </a:xfrm>
        <a:custGeom>
          <a:avLst/>
          <a:gdLst/>
          <a:ahLst/>
          <a:cxnLst/>
          <a:rect l="0" t="0" r="0" b="0"/>
          <a:pathLst>
            <a:path>
              <a:moveTo>
                <a:pt x="0" y="0"/>
              </a:moveTo>
              <a:lnTo>
                <a:pt x="348321" y="0"/>
              </a:lnTo>
              <a:lnTo>
                <a:pt x="348321" y="1991166"/>
              </a:lnTo>
              <a:lnTo>
                <a:pt x="696642" y="199116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l-PL" sz="700" kern="1200"/>
        </a:p>
      </dsp:txBody>
      <dsp:txXfrm>
        <a:off x="3765832" y="3737465"/>
        <a:ext cx="105475" cy="105475"/>
      </dsp:txXfrm>
    </dsp:sp>
    <dsp:sp modelId="{34516C4A-EF29-4C1F-95C9-D4C6F2D0F9FE}">
      <dsp:nvSpPr>
        <dsp:cNvPr id="0" name=""/>
        <dsp:cNvSpPr/>
      </dsp:nvSpPr>
      <dsp:spPr>
        <a:xfrm>
          <a:off x="3470249" y="2794619"/>
          <a:ext cx="696642" cy="663722"/>
        </a:xfrm>
        <a:custGeom>
          <a:avLst/>
          <a:gdLst/>
          <a:ahLst/>
          <a:cxnLst/>
          <a:rect l="0" t="0" r="0" b="0"/>
          <a:pathLst>
            <a:path>
              <a:moveTo>
                <a:pt x="0" y="0"/>
              </a:moveTo>
              <a:lnTo>
                <a:pt x="348321" y="0"/>
              </a:lnTo>
              <a:lnTo>
                <a:pt x="348321" y="663722"/>
              </a:lnTo>
              <a:lnTo>
                <a:pt x="696642" y="66372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3794515" y="3102425"/>
        <a:ext cx="48110" cy="48110"/>
      </dsp:txXfrm>
    </dsp:sp>
    <dsp:sp modelId="{3CF56B99-8994-45DF-A21F-B6B97647C3BE}">
      <dsp:nvSpPr>
        <dsp:cNvPr id="0" name=""/>
        <dsp:cNvSpPr/>
      </dsp:nvSpPr>
      <dsp:spPr>
        <a:xfrm>
          <a:off x="3470249" y="2130897"/>
          <a:ext cx="696642" cy="663722"/>
        </a:xfrm>
        <a:custGeom>
          <a:avLst/>
          <a:gdLst/>
          <a:ahLst/>
          <a:cxnLst/>
          <a:rect l="0" t="0" r="0" b="0"/>
          <a:pathLst>
            <a:path>
              <a:moveTo>
                <a:pt x="0" y="663722"/>
              </a:moveTo>
              <a:lnTo>
                <a:pt x="348321" y="663722"/>
              </a:lnTo>
              <a:lnTo>
                <a:pt x="348321" y="0"/>
              </a:lnTo>
              <a:lnTo>
                <a:pt x="696642"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3794515" y="2438703"/>
        <a:ext cx="48110" cy="48110"/>
      </dsp:txXfrm>
    </dsp:sp>
    <dsp:sp modelId="{EEE50EED-F650-48DD-8D27-415756354A18}">
      <dsp:nvSpPr>
        <dsp:cNvPr id="0" name=""/>
        <dsp:cNvSpPr/>
      </dsp:nvSpPr>
      <dsp:spPr>
        <a:xfrm>
          <a:off x="3470249" y="803453"/>
          <a:ext cx="696642" cy="1991166"/>
        </a:xfrm>
        <a:custGeom>
          <a:avLst/>
          <a:gdLst/>
          <a:ahLst/>
          <a:cxnLst/>
          <a:rect l="0" t="0" r="0" b="0"/>
          <a:pathLst>
            <a:path>
              <a:moveTo>
                <a:pt x="0" y="1991166"/>
              </a:moveTo>
              <a:lnTo>
                <a:pt x="348321" y="1991166"/>
              </a:lnTo>
              <a:lnTo>
                <a:pt x="348321" y="0"/>
              </a:lnTo>
              <a:lnTo>
                <a:pt x="696642"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l-PL" sz="700" kern="1200"/>
        </a:p>
      </dsp:txBody>
      <dsp:txXfrm>
        <a:off x="3765832" y="1746298"/>
        <a:ext cx="105475" cy="105475"/>
      </dsp:txXfrm>
    </dsp:sp>
    <dsp:sp modelId="{C09EEE9D-3E5A-4640-A385-0CBE088D41B1}">
      <dsp:nvSpPr>
        <dsp:cNvPr id="0" name=""/>
        <dsp:cNvSpPr/>
      </dsp:nvSpPr>
      <dsp:spPr>
        <a:xfrm rot="16200000">
          <a:off x="144651" y="2263642"/>
          <a:ext cx="5589239" cy="106195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pl-PL" sz="3600" kern="1200" dirty="0"/>
            <a:t>4 grupy wyjątków od zasady bezpośredniości</a:t>
          </a:r>
        </a:p>
      </dsp:txBody>
      <dsp:txXfrm rot="16200000">
        <a:off x="144651" y="2263642"/>
        <a:ext cx="5589239" cy="1061955"/>
      </dsp:txXfrm>
    </dsp:sp>
    <dsp:sp modelId="{29DE4CC0-C2BD-40C4-8191-11E513535B9E}">
      <dsp:nvSpPr>
        <dsp:cNvPr id="0" name=""/>
        <dsp:cNvSpPr/>
      </dsp:nvSpPr>
      <dsp:spPr>
        <a:xfrm>
          <a:off x="4166892" y="272475"/>
          <a:ext cx="3483214" cy="106195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b="1" kern="1200" dirty="0"/>
            <a:t>dopuszczalne jest ustalenie faktu za pomocą dowodu pochodnego, gdy dowód pierwotny nie istnieje lub nie jest dostępny</a:t>
          </a:r>
          <a:endParaRPr lang="pl-PL" sz="1800" kern="1200" dirty="0"/>
        </a:p>
      </dsp:txBody>
      <dsp:txXfrm>
        <a:off x="4166892" y="272475"/>
        <a:ext cx="3483214" cy="1061955"/>
      </dsp:txXfrm>
    </dsp:sp>
    <dsp:sp modelId="{7C062D75-50C2-4A41-B65D-E4B02D455A2B}">
      <dsp:nvSpPr>
        <dsp:cNvPr id="0" name=""/>
        <dsp:cNvSpPr/>
      </dsp:nvSpPr>
      <dsp:spPr>
        <a:xfrm>
          <a:off x="4166892" y="1599919"/>
          <a:ext cx="3483214" cy="106195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b="1" kern="1200" dirty="0"/>
            <a:t>dopuszczalne jest przeprowadzenie dowodu pochodnego, gdy zachodzi potrzeba skontrolowania dowodu pierwotnego</a:t>
          </a:r>
          <a:endParaRPr lang="pl-PL" sz="1800" kern="1200" dirty="0"/>
        </a:p>
      </dsp:txBody>
      <dsp:txXfrm>
        <a:off x="4166892" y="1599919"/>
        <a:ext cx="3483214" cy="1061955"/>
      </dsp:txXfrm>
    </dsp:sp>
    <dsp:sp modelId="{4CD0B3FF-795F-43E9-9F1E-8B7967E5262E}">
      <dsp:nvSpPr>
        <dsp:cNvPr id="0" name=""/>
        <dsp:cNvSpPr/>
      </dsp:nvSpPr>
      <dsp:spPr>
        <a:xfrm>
          <a:off x="4166892" y="2927364"/>
          <a:ext cx="3483214" cy="106195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b="1" kern="1200" dirty="0"/>
            <a:t>niektóre dowody są ze swojej istoty dowodami pochodnymi np. opinie biegłych</a:t>
          </a:r>
          <a:endParaRPr lang="pl-PL" sz="1800" kern="1200" dirty="0"/>
        </a:p>
      </dsp:txBody>
      <dsp:txXfrm>
        <a:off x="4166892" y="2927364"/>
        <a:ext cx="3483214" cy="1061955"/>
      </dsp:txXfrm>
    </dsp:sp>
    <dsp:sp modelId="{4286D4D3-D172-4183-B65C-E1866B00E667}">
      <dsp:nvSpPr>
        <dsp:cNvPr id="0" name=""/>
        <dsp:cNvSpPr/>
      </dsp:nvSpPr>
      <dsp:spPr>
        <a:xfrm>
          <a:off x="4166892" y="4254808"/>
          <a:ext cx="3483214" cy="106195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b="1" kern="1200"/>
            <a:t>dopuszczalny jest dowód pochodny, gdy wymagają tego postulaty szybkości i ekonomii procesu</a:t>
          </a:r>
          <a:endParaRPr lang="pl-PL" sz="1800" kern="1200"/>
        </a:p>
      </dsp:txBody>
      <dsp:txXfrm>
        <a:off x="4166892" y="4254808"/>
        <a:ext cx="3483214" cy="106195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285A0B-FD43-4801-B3FA-73CBCF4DE39A}">
      <dsp:nvSpPr>
        <dsp:cNvPr id="0" name=""/>
        <dsp:cNvSpPr/>
      </dsp:nvSpPr>
      <dsp:spPr>
        <a:xfrm>
          <a:off x="4041" y="1187279"/>
          <a:ext cx="1766981" cy="1755937"/>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pl-PL" sz="1800" kern="1200" dirty="0"/>
            <a:t>Narada</a:t>
          </a:r>
        </a:p>
      </dsp:txBody>
      <dsp:txXfrm>
        <a:off x="4041" y="1187279"/>
        <a:ext cx="1766981" cy="1755937"/>
      </dsp:txXfrm>
    </dsp:sp>
    <dsp:sp modelId="{7AF0B79B-36C3-4E61-BCC8-D5992C14A961}">
      <dsp:nvSpPr>
        <dsp:cNvPr id="0" name=""/>
        <dsp:cNvSpPr/>
      </dsp:nvSpPr>
      <dsp:spPr>
        <a:xfrm>
          <a:off x="1947720" y="1846142"/>
          <a:ext cx="374600" cy="438211"/>
        </a:xfrm>
        <a:prstGeom prst="righ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1947720" y="1846142"/>
        <a:ext cx="374600" cy="438211"/>
      </dsp:txXfrm>
    </dsp:sp>
    <dsp:sp modelId="{F9B06B7F-3593-4B6B-82B4-58A70FB27BF6}">
      <dsp:nvSpPr>
        <dsp:cNvPr id="0" name=""/>
        <dsp:cNvSpPr/>
      </dsp:nvSpPr>
      <dsp:spPr>
        <a:xfrm>
          <a:off x="2477815" y="1187279"/>
          <a:ext cx="1766981" cy="1755937"/>
        </a:xfrm>
        <a:prstGeom prst="roundRect">
          <a:avLst>
            <a:gd name="adj" fmla="val 10000"/>
          </a:avLst>
        </a:prstGeom>
        <a:solidFill>
          <a:schemeClr val="accent2">
            <a:hueOff val="1560506"/>
            <a:satOff val="-1946"/>
            <a:lumOff val="45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pl-PL" sz="1800" kern="1200"/>
            <a:t>Głosowanie </a:t>
          </a:r>
        </a:p>
      </dsp:txBody>
      <dsp:txXfrm>
        <a:off x="2477815" y="1187279"/>
        <a:ext cx="1766981" cy="1755937"/>
      </dsp:txXfrm>
    </dsp:sp>
    <dsp:sp modelId="{B8057241-5E10-4A4E-AE7A-6E5F31A74512}">
      <dsp:nvSpPr>
        <dsp:cNvPr id="0" name=""/>
        <dsp:cNvSpPr/>
      </dsp:nvSpPr>
      <dsp:spPr>
        <a:xfrm>
          <a:off x="4421494" y="1846142"/>
          <a:ext cx="374600" cy="438211"/>
        </a:xfrm>
        <a:prstGeom prst="rightArrow">
          <a:avLst>
            <a:gd name="adj1" fmla="val 60000"/>
            <a:gd name="adj2" fmla="val 50000"/>
          </a:avLst>
        </a:prstGeom>
        <a:solidFill>
          <a:schemeClr val="accent2">
            <a:hueOff val="2340759"/>
            <a:satOff val="-2919"/>
            <a:lumOff val="68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4421494" y="1846142"/>
        <a:ext cx="374600" cy="438211"/>
      </dsp:txXfrm>
    </dsp:sp>
    <dsp:sp modelId="{631D898C-D368-4070-9003-27DEFCFE6E3E}">
      <dsp:nvSpPr>
        <dsp:cNvPr id="0" name=""/>
        <dsp:cNvSpPr/>
      </dsp:nvSpPr>
      <dsp:spPr>
        <a:xfrm>
          <a:off x="4951588" y="1187279"/>
          <a:ext cx="1766981" cy="1755937"/>
        </a:xfrm>
        <a:prstGeom prst="roundRect">
          <a:avLst>
            <a:gd name="adj" fmla="val 10000"/>
          </a:avLst>
        </a:prstGeom>
        <a:solidFill>
          <a:schemeClr val="accent2">
            <a:hueOff val="3121013"/>
            <a:satOff val="-3893"/>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pl-PL" sz="1800" kern="1200"/>
            <a:t>Sporządzenie wyroku na piśmie </a:t>
          </a:r>
        </a:p>
      </dsp:txBody>
      <dsp:txXfrm>
        <a:off x="4951588" y="1187279"/>
        <a:ext cx="1766981" cy="1755937"/>
      </dsp:txXfrm>
    </dsp:sp>
    <dsp:sp modelId="{2DAE65EB-5793-42A0-A65C-AD41DE69F52B}">
      <dsp:nvSpPr>
        <dsp:cNvPr id="0" name=""/>
        <dsp:cNvSpPr/>
      </dsp:nvSpPr>
      <dsp:spPr>
        <a:xfrm>
          <a:off x="6895268" y="1846142"/>
          <a:ext cx="374600" cy="438211"/>
        </a:xfrm>
        <a:prstGeom prst="rightArrow">
          <a:avLst>
            <a:gd name="adj1" fmla="val 60000"/>
            <a:gd name="adj2" fmla="val 50000"/>
          </a:avLst>
        </a:prstGeom>
        <a:solidFill>
          <a:schemeClr val="accent2">
            <a:hueOff val="4681519"/>
            <a:satOff val="-5839"/>
            <a:lumOff val="137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6895268" y="1846142"/>
        <a:ext cx="374600" cy="438211"/>
      </dsp:txXfrm>
    </dsp:sp>
    <dsp:sp modelId="{84C439D5-EAD9-41F8-8736-ADAD50A930EB}">
      <dsp:nvSpPr>
        <dsp:cNvPr id="0" name=""/>
        <dsp:cNvSpPr/>
      </dsp:nvSpPr>
      <dsp:spPr>
        <a:xfrm>
          <a:off x="7425362" y="1187279"/>
          <a:ext cx="1766981" cy="1755937"/>
        </a:xfrm>
        <a:prstGeom prst="roundRect">
          <a:avLst>
            <a:gd name="adj" fmla="val 10000"/>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pl-PL" sz="1800" kern="1200" dirty="0"/>
            <a:t>Promulgacja wyroku (ogłoszenie i pouczenie o środkach zaskarżenia)</a:t>
          </a:r>
        </a:p>
      </dsp:txBody>
      <dsp:txXfrm>
        <a:off x="7425362" y="1187279"/>
        <a:ext cx="1766981" cy="175593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9EFD64-8CC2-4974-B423-76BCBC67948C}">
      <dsp:nvSpPr>
        <dsp:cNvPr id="0" name=""/>
        <dsp:cNvSpPr/>
      </dsp:nvSpPr>
      <dsp:spPr>
        <a:xfrm>
          <a:off x="2137103" y="1332"/>
          <a:ext cx="2404241" cy="77561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dirty="0"/>
            <a:t>Wina i kwalifikacja prawna</a:t>
          </a:r>
        </a:p>
      </dsp:txBody>
      <dsp:txXfrm>
        <a:off x="2137103" y="1332"/>
        <a:ext cx="2404241" cy="775610"/>
      </dsp:txXfrm>
    </dsp:sp>
    <dsp:sp modelId="{3D8B479A-9F09-4213-90A9-2D963D1E89AD}">
      <dsp:nvSpPr>
        <dsp:cNvPr id="0" name=""/>
        <dsp:cNvSpPr/>
      </dsp:nvSpPr>
      <dsp:spPr>
        <a:xfrm>
          <a:off x="2137103" y="815723"/>
          <a:ext cx="2404241" cy="77561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dirty="0"/>
            <a:t>Kara </a:t>
          </a:r>
        </a:p>
      </dsp:txBody>
      <dsp:txXfrm>
        <a:off x="2137103" y="815723"/>
        <a:ext cx="2404241" cy="775610"/>
      </dsp:txXfrm>
    </dsp:sp>
    <dsp:sp modelId="{14075084-56EC-4DFB-8292-7D05A9556CF2}">
      <dsp:nvSpPr>
        <dsp:cNvPr id="0" name=""/>
        <dsp:cNvSpPr/>
      </dsp:nvSpPr>
      <dsp:spPr>
        <a:xfrm>
          <a:off x="2137103" y="1630114"/>
          <a:ext cx="2404241" cy="775610"/>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dirty="0"/>
            <a:t>Środki karne </a:t>
          </a:r>
        </a:p>
      </dsp:txBody>
      <dsp:txXfrm>
        <a:off x="2137103" y="1630114"/>
        <a:ext cx="2404241" cy="775610"/>
      </dsp:txXfrm>
    </dsp:sp>
    <dsp:sp modelId="{B4F65A0F-1FC1-4100-A396-133AB176531F}">
      <dsp:nvSpPr>
        <dsp:cNvPr id="0" name=""/>
        <dsp:cNvSpPr/>
      </dsp:nvSpPr>
      <dsp:spPr>
        <a:xfrm>
          <a:off x="2137103" y="2444506"/>
          <a:ext cx="2404241" cy="77561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a:t>Przepadek</a:t>
          </a:r>
          <a:endParaRPr lang="pl-PL" sz="2200" kern="1200" dirty="0"/>
        </a:p>
      </dsp:txBody>
      <dsp:txXfrm>
        <a:off x="2137103" y="2444506"/>
        <a:ext cx="2404241" cy="775610"/>
      </dsp:txXfrm>
    </dsp:sp>
    <dsp:sp modelId="{96E143DE-E9CC-4D35-A49E-59CFE797A1E0}">
      <dsp:nvSpPr>
        <dsp:cNvPr id="0" name=""/>
        <dsp:cNvSpPr/>
      </dsp:nvSpPr>
      <dsp:spPr>
        <a:xfrm>
          <a:off x="2137103" y="3258897"/>
          <a:ext cx="2404241" cy="77561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a:t>Środki </a:t>
          </a:r>
          <a:r>
            <a:rPr lang="pl-PL" sz="2200" kern="1200" dirty="0"/>
            <a:t>kompensacyjne </a:t>
          </a:r>
        </a:p>
      </dsp:txBody>
      <dsp:txXfrm>
        <a:off x="2137103" y="3258897"/>
        <a:ext cx="2404241" cy="775610"/>
      </dsp:txXfrm>
    </dsp:sp>
    <dsp:sp modelId="{4E076C1A-1F55-4571-86E4-4CAE0306C4FF}">
      <dsp:nvSpPr>
        <dsp:cNvPr id="0" name=""/>
        <dsp:cNvSpPr/>
      </dsp:nvSpPr>
      <dsp:spPr>
        <a:xfrm>
          <a:off x="2137103" y="4073289"/>
          <a:ext cx="2404241" cy="77561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pl-PL" sz="2200" kern="1200"/>
            <a:t>Pozostałe kwestie</a:t>
          </a:r>
        </a:p>
      </dsp:txBody>
      <dsp:txXfrm>
        <a:off x="2137103" y="4073289"/>
        <a:ext cx="2404241" cy="77561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229897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317936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194840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87886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118482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325012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4291705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5260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508607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426074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1F5B104-A5CD-4ED7-AE4E-D5CFA3A0EC52}" type="datetimeFigureOut">
              <a:rPr lang="pl-PL" smtClean="0"/>
              <a:pPr/>
              <a:t>2019-04-08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428272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5B104-A5CD-4ED7-AE4E-D5CFA3A0EC52}" type="datetimeFigureOut">
              <a:rPr lang="pl-PL" smtClean="0"/>
              <a:pPr/>
              <a:t>2019-04-08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530DF-F99F-495A-9AEA-306D48837F24}" type="slidenum">
              <a:rPr lang="pl-PL" smtClean="0"/>
              <a:pPr/>
              <a:t>‹#›</a:t>
            </a:fld>
            <a:endParaRPr lang="pl-PL"/>
          </a:p>
        </p:txBody>
      </p:sp>
    </p:spTree>
    <p:extLst>
      <p:ext uri="{BB962C8B-B14F-4D97-AF65-F5344CB8AC3E}">
        <p14:creationId xmlns:p14="http://schemas.microsoft.com/office/powerpoint/2010/main" xmlns="" val="2525205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764704"/>
            <a:ext cx="8136904" cy="2592288"/>
          </a:xfrm>
        </p:spPr>
        <p:txBody>
          <a:bodyPr>
            <a:normAutofit/>
          </a:bodyPr>
          <a:lstStyle/>
          <a:p>
            <a:r>
              <a:rPr lang="pl-PL" b="1" dirty="0" smtClean="0"/>
              <a:t>Podstawy procesu karnego</a:t>
            </a:r>
            <a:r>
              <a:rPr lang="pl-PL" dirty="0" smtClean="0"/>
              <a:t/>
            </a:r>
            <a:br>
              <a:rPr lang="pl-PL" dirty="0" smtClean="0"/>
            </a:br>
            <a:r>
              <a:rPr lang="pl-PL" b="1" dirty="0" smtClean="0">
                <a:solidFill>
                  <a:schemeClr val="tx1"/>
                </a:solidFill>
              </a:rPr>
              <a:t>Postępowanie sądowe</a:t>
            </a:r>
            <a:endParaRPr lang="pl-PL" dirty="0"/>
          </a:p>
        </p:txBody>
      </p:sp>
      <p:sp>
        <p:nvSpPr>
          <p:cNvPr id="3" name="Podtytuł 2"/>
          <p:cNvSpPr>
            <a:spLocks noGrp="1"/>
          </p:cNvSpPr>
          <p:nvPr>
            <p:ph type="subTitle" idx="1"/>
          </p:nvPr>
        </p:nvSpPr>
        <p:spPr>
          <a:xfrm>
            <a:off x="251520" y="4437112"/>
            <a:ext cx="6400800" cy="1752600"/>
          </a:xfrm>
        </p:spPr>
        <p:txBody>
          <a:bodyPr>
            <a:normAutofit/>
          </a:bodyPr>
          <a:lstStyle/>
          <a:p>
            <a:endParaRPr lang="pl-PL" dirty="0"/>
          </a:p>
        </p:txBody>
      </p:sp>
    </p:spTree>
    <p:extLst>
      <p:ext uri="{BB962C8B-B14F-4D97-AF65-F5344CB8AC3E}">
        <p14:creationId xmlns:p14="http://schemas.microsoft.com/office/powerpoint/2010/main" xmlns="" val="220903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6960" y="-45720"/>
            <a:ext cx="10058400" cy="1609344"/>
          </a:xfrm>
        </p:spPr>
        <p:txBody>
          <a:bodyPr>
            <a:normAutofit/>
          </a:bodyPr>
          <a:lstStyle/>
          <a:p>
            <a:r>
              <a:rPr lang="pl-PL" sz="3200" dirty="0"/>
              <a:t>Zmiana kwalifikacji prawnej czynu i proces wpadkowy</a:t>
            </a:r>
          </a:p>
        </p:txBody>
      </p:sp>
      <p:sp>
        <p:nvSpPr>
          <p:cNvPr id="5" name="Symbol zastępczy tekstu 5"/>
          <p:cNvSpPr txBox="1">
            <a:spLocks/>
          </p:cNvSpPr>
          <p:nvPr/>
        </p:nvSpPr>
        <p:spPr>
          <a:xfrm>
            <a:off x="-183576" y="1563624"/>
            <a:ext cx="4754880" cy="64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smtClean="0"/>
              <a:t>Art. 399 </a:t>
            </a:r>
            <a:endParaRPr lang="pl-PL" dirty="0"/>
          </a:p>
        </p:txBody>
      </p:sp>
      <p:sp>
        <p:nvSpPr>
          <p:cNvPr id="6" name="Symbol zastępczy zawartości 6"/>
          <p:cNvSpPr>
            <a:spLocks noGrp="1"/>
          </p:cNvSpPr>
          <p:nvPr>
            <p:ph sz="half" idx="4294967295"/>
          </p:nvPr>
        </p:nvSpPr>
        <p:spPr>
          <a:xfrm>
            <a:off x="-180528" y="2258568"/>
            <a:ext cx="4751832" cy="4599432"/>
          </a:xfrm>
          <a:prstGeom prst="rect">
            <a:avLst/>
          </a:prstGeom>
        </p:spPr>
        <p:txBody>
          <a:bodyPr>
            <a:noAutofit/>
          </a:bodyPr>
          <a:lstStyle/>
          <a:p>
            <a:pPr algn="just"/>
            <a:r>
              <a:rPr lang="pl-PL" sz="1700" dirty="0">
                <a:latin typeface="Times New Roman" pitchFamily="18" charset="0"/>
                <a:cs typeface="Times New Roman" pitchFamily="18" charset="0"/>
              </a:rPr>
              <a:t>§ 1. Jeżeli w toku rozprawy okaże się, że </a:t>
            </a:r>
            <a:r>
              <a:rPr lang="pl-PL" sz="1700" b="1" dirty="0">
                <a:latin typeface="Times New Roman" pitchFamily="18" charset="0"/>
                <a:cs typeface="Times New Roman" pitchFamily="18" charset="0"/>
              </a:rPr>
              <a:t>nie wychodząc poza granice oskarżenia </a:t>
            </a:r>
            <a:r>
              <a:rPr lang="pl-PL" sz="1700" dirty="0">
                <a:latin typeface="Times New Roman" pitchFamily="18" charset="0"/>
                <a:cs typeface="Times New Roman" pitchFamily="18" charset="0"/>
              </a:rPr>
              <a:t>można </a:t>
            </a:r>
            <a:r>
              <a:rPr lang="pl-PL" sz="1700" b="1" u="sng" dirty="0">
                <a:latin typeface="Times New Roman" pitchFamily="18" charset="0"/>
                <a:cs typeface="Times New Roman" pitchFamily="18" charset="0"/>
              </a:rPr>
              <a:t>czyn zakwalifikować według innego przepisu prawnego</a:t>
            </a:r>
            <a:r>
              <a:rPr lang="pl-PL" sz="1700" dirty="0">
                <a:latin typeface="Times New Roman" pitchFamily="18" charset="0"/>
                <a:cs typeface="Times New Roman" pitchFamily="18" charset="0"/>
              </a:rPr>
              <a:t>, sąd uprzedza o tym obecne na rozprawie strony.</a:t>
            </a:r>
          </a:p>
          <a:p>
            <a:pPr algn="just"/>
            <a:r>
              <a:rPr lang="pl-PL" sz="1700" dirty="0">
                <a:latin typeface="Times New Roman" pitchFamily="18" charset="0"/>
                <a:cs typeface="Times New Roman" pitchFamily="18" charset="0"/>
              </a:rPr>
              <a:t>§ 2. Na wniosek oskarżonego można przerwać rozprawę w celu umożliwienia mu przygotowania się do obrony.</a:t>
            </a:r>
          </a:p>
          <a:p>
            <a:pPr algn="just"/>
            <a:r>
              <a:rPr lang="pl-PL" sz="1700" dirty="0">
                <a:latin typeface="Times New Roman" pitchFamily="18" charset="0"/>
                <a:cs typeface="Times New Roman" pitchFamily="18" charset="0"/>
              </a:rPr>
              <a:t>Konieczne jest zachowanie </a:t>
            </a:r>
            <a:r>
              <a:rPr lang="pl-PL" sz="1700" b="1" dirty="0">
                <a:latin typeface="Times New Roman" pitchFamily="18" charset="0"/>
                <a:cs typeface="Times New Roman" pitchFamily="18" charset="0"/>
              </a:rPr>
              <a:t>tożsamości czynu </a:t>
            </a:r>
            <a:r>
              <a:rPr lang="pl-PL" sz="1700" dirty="0">
                <a:latin typeface="Times New Roman" pitchFamily="18" charset="0"/>
                <a:cs typeface="Times New Roman" pitchFamily="18" charset="0"/>
                <a:sym typeface="Wingdings" panose="05000000000000000000" pitchFamily="2" charset="2"/>
              </a:rPr>
              <a:t> przedmiotem procesu musi być to samo zdarzenie historyczne opisane w akcie oskarżenia. </a:t>
            </a:r>
          </a:p>
          <a:p>
            <a:pPr algn="just"/>
            <a:r>
              <a:rPr lang="pl-PL" sz="1700" dirty="0">
                <a:latin typeface="Times New Roman" pitchFamily="18" charset="0"/>
                <a:cs typeface="Times New Roman" pitchFamily="18" charset="0"/>
              </a:rPr>
              <a:t>„Ratio legis normy art. 399 § 1 k.p.k. tkwi w tym, by nie zaskakiwać stron rozstrzygnięciami sądu w zakresie oceny prawnej zarzucanego aktem oskarżenia działania” </a:t>
            </a:r>
            <a:r>
              <a:rPr lang="pl-PL" sz="1700" dirty="0">
                <a:latin typeface="Times New Roman" pitchFamily="18" charset="0"/>
                <a:cs typeface="Times New Roman" pitchFamily="18" charset="0"/>
                <a:sym typeface="Wingdings" panose="05000000000000000000" pitchFamily="2" charset="2"/>
              </a:rPr>
              <a:t> </a:t>
            </a:r>
            <a:r>
              <a:rPr lang="pl-PL" sz="1700" dirty="0">
                <a:latin typeface="Times New Roman" pitchFamily="18" charset="0"/>
                <a:cs typeface="Times New Roman" pitchFamily="18" charset="0"/>
              </a:rPr>
              <a:t>Wyrok SN z dnia 16 marca 2004 r., III KK 353/03</a:t>
            </a:r>
          </a:p>
          <a:p>
            <a:pPr marL="0" indent="0" algn="just">
              <a:buNone/>
            </a:pPr>
            <a:endParaRPr lang="pl-PL" sz="1700" dirty="0">
              <a:latin typeface="Times New Roman" pitchFamily="18" charset="0"/>
              <a:cs typeface="Times New Roman" pitchFamily="18" charset="0"/>
            </a:endParaRPr>
          </a:p>
          <a:p>
            <a:pPr algn="just"/>
            <a:r>
              <a:rPr lang="pl-PL" sz="1700" b="1" u="sng" dirty="0">
                <a:latin typeface="Times New Roman" pitchFamily="18" charset="0"/>
                <a:cs typeface="Times New Roman" pitchFamily="18" charset="0"/>
                <a:sym typeface="Wingdings" panose="05000000000000000000" pitchFamily="2" charset="2"/>
              </a:rPr>
              <a:t>TEN SAM CZYN</a:t>
            </a:r>
          </a:p>
          <a:p>
            <a:pPr marL="0" indent="0" algn="just">
              <a:buNone/>
            </a:pPr>
            <a:endParaRPr lang="pl-PL" sz="1700" b="1" dirty="0">
              <a:latin typeface="Times New Roman" pitchFamily="18" charset="0"/>
              <a:cs typeface="Times New Roman" pitchFamily="18" charset="0"/>
            </a:endParaRPr>
          </a:p>
        </p:txBody>
      </p:sp>
      <p:sp>
        <p:nvSpPr>
          <p:cNvPr id="7" name="Symbol zastępczy tekstu 7"/>
          <p:cNvSpPr txBox="1">
            <a:spLocks/>
          </p:cNvSpPr>
          <p:nvPr/>
        </p:nvSpPr>
        <p:spPr>
          <a:xfrm>
            <a:off x="4562240" y="1563624"/>
            <a:ext cx="4754880" cy="64008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Art. 398</a:t>
            </a:r>
            <a:endParaRPr lang="pl-PL" dirty="0"/>
          </a:p>
        </p:txBody>
      </p:sp>
      <p:sp>
        <p:nvSpPr>
          <p:cNvPr id="8" name="Symbol zastępczy zawartości 8"/>
          <p:cNvSpPr>
            <a:spLocks noGrp="1"/>
          </p:cNvSpPr>
          <p:nvPr>
            <p:ph sz="quarter" idx="4294967295"/>
          </p:nvPr>
        </p:nvSpPr>
        <p:spPr>
          <a:xfrm>
            <a:off x="4924604" y="2258568"/>
            <a:ext cx="4030152" cy="4599432"/>
          </a:xfrm>
          <a:prstGeom prst="rect">
            <a:avLst/>
          </a:prstGeom>
        </p:spPr>
        <p:txBody>
          <a:bodyPr>
            <a:noAutofit/>
          </a:bodyPr>
          <a:lstStyle/>
          <a:p>
            <a:pPr algn="just"/>
            <a:r>
              <a:rPr lang="pl-PL" sz="1700" dirty="0">
                <a:latin typeface="Times New Roman" pitchFamily="18" charset="0"/>
                <a:cs typeface="Times New Roman" pitchFamily="18" charset="0"/>
              </a:rPr>
              <a:t>§ 1. Jeżeli na podstawie okoliczności, które wyszły na jaw w toku rozprawy, oskarżyciel zarzucił oskarżonemu </a:t>
            </a:r>
            <a:r>
              <a:rPr lang="pl-PL" sz="1700" b="1" u="sng" dirty="0">
                <a:latin typeface="Times New Roman" pitchFamily="18" charset="0"/>
                <a:cs typeface="Times New Roman" pitchFamily="18" charset="0"/>
              </a:rPr>
              <a:t>inny czyn oprócz objętego aktem oskarżenia</a:t>
            </a:r>
            <a:r>
              <a:rPr lang="pl-PL" sz="1700" dirty="0">
                <a:latin typeface="Times New Roman" pitchFamily="18" charset="0"/>
                <a:cs typeface="Times New Roman" pitchFamily="18" charset="0"/>
              </a:rPr>
              <a:t>, sąd może za zgodą oskarżonego rozpoznać nowe oskarżenie na tej samej rozprawie, chyba że zachodzi konieczność przeprowadzenia postępowania przygotowawczego co do nowego czynu.</a:t>
            </a:r>
          </a:p>
          <a:p>
            <a:pPr algn="just"/>
            <a:r>
              <a:rPr lang="pl-PL" sz="1700" dirty="0">
                <a:latin typeface="Times New Roman" pitchFamily="18" charset="0"/>
                <a:cs typeface="Times New Roman" pitchFamily="18" charset="0"/>
              </a:rPr>
              <a:t>§ 2. W razie odroczenia rozprawy oskarżyciel wnosi nowy lub dodatkowy akt oskarżenia.</a:t>
            </a:r>
          </a:p>
          <a:p>
            <a:pPr algn="just"/>
            <a:r>
              <a:rPr lang="pl-PL" sz="1700" dirty="0">
                <a:latin typeface="Times New Roman" pitchFamily="18" charset="0"/>
                <a:cs typeface="Times New Roman" pitchFamily="18" charset="0"/>
              </a:rPr>
              <a:t>Np. w akcie oskarżenia wskazano 3 kradzieże a w trakcie rozprawy ustalono, że było ich 5. </a:t>
            </a:r>
          </a:p>
          <a:p>
            <a:pPr algn="just"/>
            <a:endParaRPr lang="pl-PL" sz="1700" dirty="0">
              <a:latin typeface="Times New Roman" pitchFamily="18" charset="0"/>
              <a:cs typeface="Times New Roman" pitchFamily="18" charset="0"/>
            </a:endParaRPr>
          </a:p>
          <a:p>
            <a:pPr algn="just"/>
            <a:endParaRPr lang="pl-PL" sz="1700" dirty="0">
              <a:latin typeface="Times New Roman" pitchFamily="18" charset="0"/>
              <a:cs typeface="Times New Roman" pitchFamily="18" charset="0"/>
            </a:endParaRPr>
          </a:p>
          <a:p>
            <a:pPr algn="just"/>
            <a:r>
              <a:rPr lang="pl-PL" sz="1700" b="1" u="sng" dirty="0">
                <a:latin typeface="Times New Roman" pitchFamily="18" charset="0"/>
                <a:cs typeface="Times New Roman" pitchFamily="18" charset="0"/>
              </a:rPr>
              <a:t>INNY CZYN NIŻ OPISANY W AKCIE OSKARŻENIA</a:t>
            </a:r>
          </a:p>
        </p:txBody>
      </p:sp>
    </p:spTree>
    <p:extLst>
      <p:ext uri="{BB962C8B-B14F-4D97-AF65-F5344CB8AC3E}">
        <p14:creationId xmlns:p14="http://schemas.microsoft.com/office/powerpoint/2010/main" xmlns="" val="3291497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6"/>
          <p:cNvSpPr>
            <a:spLocks noGrp="1"/>
          </p:cNvSpPr>
          <p:nvPr>
            <p:ph type="title"/>
          </p:nvPr>
        </p:nvSpPr>
        <p:spPr>
          <a:xfrm>
            <a:off x="0" y="188640"/>
            <a:ext cx="10058400" cy="1609344"/>
          </a:xfrm>
        </p:spPr>
        <p:txBody>
          <a:bodyPr>
            <a:normAutofit/>
          </a:bodyPr>
          <a:lstStyle/>
          <a:p>
            <a:r>
              <a:rPr lang="pl-PL" dirty="0"/>
              <a:t>Rozszerzenie oskarżenia (proces wpadkowy) </a:t>
            </a:r>
          </a:p>
        </p:txBody>
      </p:sp>
      <p:sp>
        <p:nvSpPr>
          <p:cNvPr id="5" name="Symbol zastępczy zawartości 7"/>
          <p:cNvSpPr>
            <a:spLocks noGrp="1"/>
          </p:cNvSpPr>
          <p:nvPr>
            <p:ph idx="1"/>
          </p:nvPr>
        </p:nvSpPr>
        <p:spPr>
          <a:xfrm>
            <a:off x="0" y="1825416"/>
            <a:ext cx="8820472" cy="4771936"/>
          </a:xfrm>
        </p:spPr>
        <p:txBody>
          <a:bodyPr>
            <a:normAutofit fontScale="85000" lnSpcReduction="10000"/>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xmlns="" val="2442740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0640" y="-531440"/>
            <a:ext cx="9401184" cy="1800200"/>
          </a:xfrm>
        </p:spPr>
        <p:txBody>
          <a:bodyPr>
            <a:normAutofit/>
          </a:bodyPr>
          <a:lstStyle/>
          <a:p>
            <a:r>
              <a:rPr lang="pl-PL" sz="2800" b="1" dirty="0">
                <a:latin typeface="Times New Roman" pitchFamily="18" charset="0"/>
                <a:cs typeface="Times New Roman" pitchFamily="18" charset="0"/>
              </a:rPr>
              <a:t>Wyjątki od zasady ciągłości na rozprawie głównej </a:t>
            </a:r>
          </a:p>
        </p:txBody>
      </p:sp>
      <p:sp>
        <p:nvSpPr>
          <p:cNvPr id="5" name="Symbol zastępczy tekstu 2"/>
          <p:cNvSpPr txBox="1">
            <a:spLocks/>
          </p:cNvSpPr>
          <p:nvPr/>
        </p:nvSpPr>
        <p:spPr>
          <a:xfrm>
            <a:off x="4389120" y="692696"/>
            <a:ext cx="4754880" cy="6400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Przerwa </a:t>
            </a:r>
            <a:endParaRPr lang="pl-PL" dirty="0"/>
          </a:p>
        </p:txBody>
      </p:sp>
      <p:sp>
        <p:nvSpPr>
          <p:cNvPr id="6" name="Symbol zastępczy zawartości 3"/>
          <p:cNvSpPr>
            <a:spLocks noGrp="1"/>
          </p:cNvSpPr>
          <p:nvPr>
            <p:ph sz="half" idx="4294967295"/>
          </p:nvPr>
        </p:nvSpPr>
        <p:spPr>
          <a:xfrm>
            <a:off x="0" y="1628800"/>
            <a:ext cx="4389120" cy="4320480"/>
          </a:xfrm>
          <a:prstGeom prst="rect">
            <a:avLst/>
          </a:prstGeom>
        </p:spPr>
        <p:txBody>
          <a:bodyPr>
            <a:normAutofit fontScale="62500" lnSpcReduction="20000"/>
          </a:bodyPr>
          <a:lstStyle/>
          <a:p>
            <a:pPr algn="just"/>
            <a:r>
              <a:rPr lang="pl-PL" dirty="0">
                <a:latin typeface="Times New Roman" pitchFamily="18" charset="0"/>
                <a:cs typeface="Times New Roman" pitchFamily="18" charset="0"/>
              </a:rPr>
              <a:t>Sąd może odroczyć rozprawę tylko wtedy, gdy zarządzenie przerwy nie byłoby wystarczające.</a:t>
            </a:r>
          </a:p>
          <a:p>
            <a:pPr algn="just"/>
            <a:r>
              <a:rPr lang="pl-PL" dirty="0">
                <a:latin typeface="Times New Roman" pitchFamily="18" charset="0"/>
                <a:cs typeface="Times New Roman" pitchFamily="18" charset="0"/>
              </a:rPr>
              <a:t>Rozprawę odroczoną prowadzi się </a:t>
            </a:r>
            <a:r>
              <a:rPr lang="pl-PL" b="1" u="sng" dirty="0">
                <a:latin typeface="Times New Roman" pitchFamily="18" charset="0"/>
                <a:cs typeface="Times New Roman" pitchFamily="18" charset="0"/>
              </a:rPr>
              <a:t>w nowym terminie od początku</a:t>
            </a:r>
            <a:r>
              <a:rPr lang="pl-PL" dirty="0">
                <a:latin typeface="Times New Roman" pitchFamily="18" charset="0"/>
                <a:cs typeface="Times New Roman" pitchFamily="18" charset="0"/>
              </a:rPr>
              <a:t>. </a:t>
            </a:r>
            <a:r>
              <a:rPr lang="pl-PL" b="1" u="sng" dirty="0">
                <a:latin typeface="Times New Roman" pitchFamily="18" charset="0"/>
                <a:cs typeface="Times New Roman" pitchFamily="18" charset="0"/>
              </a:rPr>
              <a:t>Sąd może </a:t>
            </a:r>
            <a:r>
              <a:rPr lang="pl-PL" b="1" u="sng" dirty="0">
                <a:solidFill>
                  <a:srgbClr val="FF0000"/>
                </a:solidFill>
                <a:latin typeface="Times New Roman" pitchFamily="18" charset="0"/>
                <a:cs typeface="Times New Roman" pitchFamily="18" charset="0"/>
              </a:rPr>
              <a:t>wyjątkowo</a:t>
            </a:r>
            <a:r>
              <a:rPr lang="pl-PL" b="1" u="sng" dirty="0">
                <a:latin typeface="Times New Roman" pitchFamily="18" charset="0"/>
                <a:cs typeface="Times New Roman" pitchFamily="18" charset="0"/>
              </a:rPr>
              <a:t> prowadzić rozprawę </a:t>
            </a:r>
            <a:r>
              <a:rPr lang="pl-PL" dirty="0">
                <a:latin typeface="Times New Roman" pitchFamily="18" charset="0"/>
                <a:cs typeface="Times New Roman" pitchFamily="18" charset="0"/>
              </a:rPr>
              <a:t>odroczoną w dalszym ciągu, chyba że skład sądu uległ zmianie.</a:t>
            </a:r>
          </a:p>
          <a:p>
            <a:pPr algn="just"/>
            <a:r>
              <a:rPr lang="pl-PL" dirty="0">
                <a:latin typeface="Times New Roman" pitchFamily="18" charset="0"/>
                <a:cs typeface="Times New Roman" pitchFamily="18" charset="0"/>
              </a:rPr>
              <a:t>W wypadku podjęcia postępowania zawieszonego przepis § 2 stosuje się odpowiednio.</a:t>
            </a:r>
          </a:p>
          <a:p>
            <a:pPr algn="just"/>
            <a:r>
              <a:rPr lang="pl-PL" dirty="0">
                <a:latin typeface="Times New Roman" pitchFamily="18" charset="0"/>
                <a:cs typeface="Times New Roman" pitchFamily="18" charset="0"/>
              </a:rPr>
              <a:t>Wyjątek, pozwalający na prowadzenie rozprawy odroczonej w dalszym ciągu stał się regułą. </a:t>
            </a:r>
          </a:p>
          <a:p>
            <a:pPr algn="just"/>
            <a:endParaRPr lang="pl-PL" dirty="0">
              <a:latin typeface="Times New Roman" pitchFamily="18" charset="0"/>
              <a:cs typeface="Times New Roman" pitchFamily="18" charset="0"/>
            </a:endParaRPr>
          </a:p>
        </p:txBody>
      </p:sp>
      <p:sp>
        <p:nvSpPr>
          <p:cNvPr id="7" name="Symbol zastępczy tekstu 4"/>
          <p:cNvSpPr txBox="1">
            <a:spLocks/>
          </p:cNvSpPr>
          <p:nvPr/>
        </p:nvSpPr>
        <p:spPr>
          <a:xfrm>
            <a:off x="0" y="692696"/>
            <a:ext cx="4754880" cy="64008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Odroczenie </a:t>
            </a:r>
            <a:endParaRPr lang="pl-PL" dirty="0"/>
          </a:p>
        </p:txBody>
      </p:sp>
      <p:sp>
        <p:nvSpPr>
          <p:cNvPr id="8" name="Symbol zastępczy zawartości 5"/>
          <p:cNvSpPr>
            <a:spLocks noGrp="1"/>
          </p:cNvSpPr>
          <p:nvPr>
            <p:ph sz="quarter" idx="4294967295"/>
          </p:nvPr>
        </p:nvSpPr>
        <p:spPr>
          <a:xfrm>
            <a:off x="4389120" y="1556791"/>
            <a:ext cx="4754880" cy="4606067"/>
          </a:xfrm>
          <a:prstGeom prst="rect">
            <a:avLst/>
          </a:prstGeom>
        </p:spPr>
        <p:txBody>
          <a:bodyPr>
            <a:normAutofit fontScale="55000" lnSpcReduction="20000"/>
          </a:bodyPr>
          <a:lstStyle/>
          <a:p>
            <a:pPr algn="just"/>
            <a:r>
              <a:rPr lang="pl-PL" dirty="0">
                <a:latin typeface="Times New Roman" pitchFamily="18" charset="0"/>
                <a:cs typeface="Times New Roman" pitchFamily="18" charset="0"/>
              </a:rPr>
              <a:t>Przewodniczący może przerwać rozprawę główną dla </a:t>
            </a:r>
            <a:r>
              <a:rPr lang="pl-PL" b="1" u="sng" dirty="0">
                <a:latin typeface="Times New Roman" pitchFamily="18" charset="0"/>
                <a:cs typeface="Times New Roman" pitchFamily="18" charset="0"/>
              </a:rPr>
              <a:t>sprowadzenia dowodu </a:t>
            </a:r>
            <a:r>
              <a:rPr lang="pl-PL" dirty="0">
                <a:latin typeface="Times New Roman" pitchFamily="18" charset="0"/>
                <a:cs typeface="Times New Roman" pitchFamily="18" charset="0"/>
              </a:rPr>
              <a:t>albo dla </a:t>
            </a:r>
            <a:r>
              <a:rPr lang="pl-PL" b="1" u="sng" dirty="0">
                <a:latin typeface="Times New Roman" pitchFamily="18" charset="0"/>
                <a:cs typeface="Times New Roman" pitchFamily="18" charset="0"/>
              </a:rPr>
              <a:t>wypoczynku</a:t>
            </a:r>
            <a:r>
              <a:rPr lang="pl-PL" dirty="0">
                <a:latin typeface="Times New Roman" pitchFamily="18" charset="0"/>
                <a:cs typeface="Times New Roman" pitchFamily="18" charset="0"/>
              </a:rPr>
              <a:t> lub z </a:t>
            </a:r>
            <a:r>
              <a:rPr lang="pl-PL" b="1" u="sng" dirty="0">
                <a:latin typeface="Times New Roman" pitchFamily="18" charset="0"/>
                <a:cs typeface="Times New Roman" pitchFamily="18" charset="0"/>
              </a:rPr>
              <a:t>innej ważnej przyczyny</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Każdorazowa przerwa w rozprawie może trwać nie dłużej niż </a:t>
            </a:r>
            <a:r>
              <a:rPr lang="pl-PL" b="1" u="sng" dirty="0">
                <a:latin typeface="Times New Roman" pitchFamily="18" charset="0"/>
                <a:cs typeface="Times New Roman" pitchFamily="18" charset="0"/>
              </a:rPr>
              <a:t>35 dni</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Jeżeli przewodniczący, zarządzając przerwę, oznaczy jednocześnie czas i miejsce dalszego ciągu rozprawy, osoby obecne na rozprawie przerwanej są obowiązane stawić się w nowym terminie bez wezwania. Przepis art. 285 stosuje się odpowiednio. (kary porządkowe za niestawiennictwo)</a:t>
            </a:r>
          </a:p>
          <a:p>
            <a:pPr algn="just"/>
            <a:r>
              <a:rPr lang="pl-PL" b="1" u="sng" dirty="0">
                <a:latin typeface="Times New Roman" pitchFamily="18" charset="0"/>
                <a:cs typeface="Times New Roman" pitchFamily="18" charset="0"/>
              </a:rPr>
              <a:t>Rozprawę przerwaną prowadzi się po przerwie w dalszym ciągu</a:t>
            </a:r>
            <a:r>
              <a:rPr lang="pl-PL" dirty="0">
                <a:latin typeface="Times New Roman" pitchFamily="18" charset="0"/>
                <a:cs typeface="Times New Roman" pitchFamily="18" charset="0"/>
              </a:rPr>
              <a:t>, a od początku - jeżeli skład sądu uległ zmianie albo sąd uzna to za konieczne.</a:t>
            </a:r>
          </a:p>
          <a:p>
            <a:pPr algn="just"/>
            <a:r>
              <a:rPr lang="pl-PL" dirty="0">
                <a:latin typeface="Times New Roman" pitchFamily="18" charset="0"/>
                <a:cs typeface="Times New Roman" pitchFamily="18" charset="0"/>
              </a:rPr>
              <a:t>W razie przekroczenia terminu przerwy rozprawę uważa się za odroczoną</a:t>
            </a:r>
          </a:p>
          <a:p>
            <a:pPr algn="just"/>
            <a:endParaRPr lang="pl-PL" dirty="0">
              <a:latin typeface="Times New Roman" pitchFamily="18" charset="0"/>
              <a:cs typeface="Times New Roman" pitchFamily="18" charset="0"/>
            </a:endParaRPr>
          </a:p>
          <a:p>
            <a:pPr algn="just"/>
            <a:endParaRPr lang="pl-PL" dirty="0">
              <a:latin typeface="Times New Roman" pitchFamily="18" charset="0"/>
              <a:cs typeface="Times New Roman" pitchFamily="18" charset="0"/>
            </a:endParaRPr>
          </a:p>
        </p:txBody>
      </p:sp>
      <p:sp>
        <p:nvSpPr>
          <p:cNvPr id="9" name="pole tekstowe 8"/>
          <p:cNvSpPr txBox="1"/>
          <p:nvPr/>
        </p:nvSpPr>
        <p:spPr>
          <a:xfrm>
            <a:off x="0" y="6162859"/>
            <a:ext cx="91440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dirty="0"/>
              <a:t>Oprócz odroczenia i przerwy wyjątkiem od zasady ciągłości rozprawy głównej jest możliwość odroczenia wydania wyroku na okres do 14 dni – art. 411 </a:t>
            </a:r>
          </a:p>
        </p:txBody>
      </p:sp>
    </p:spTree>
    <p:extLst>
      <p:ext uri="{BB962C8B-B14F-4D97-AF65-F5344CB8AC3E}">
        <p14:creationId xmlns:p14="http://schemas.microsoft.com/office/powerpoint/2010/main" xmlns="" val="3365115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80528" y="29632"/>
            <a:ext cx="10058400" cy="1609344"/>
          </a:xfrm>
        </p:spPr>
        <p:txBody>
          <a:bodyPr/>
          <a:lstStyle/>
          <a:p>
            <a:r>
              <a:rPr lang="pl-PL" dirty="0"/>
              <a:t>Zamknięcie przewodu sądowego</a:t>
            </a:r>
          </a:p>
        </p:txBody>
      </p:sp>
      <p:sp>
        <p:nvSpPr>
          <p:cNvPr id="5" name="Symbol zastępczy zawartości 7"/>
          <p:cNvSpPr>
            <a:spLocks noGrp="1"/>
          </p:cNvSpPr>
          <p:nvPr>
            <p:ph idx="1"/>
          </p:nvPr>
        </p:nvSpPr>
        <p:spPr>
          <a:xfrm>
            <a:off x="0" y="1628800"/>
            <a:ext cx="8964488" cy="4896544"/>
          </a:xfrm>
        </p:spPr>
        <p:txBody>
          <a:bodyPr>
            <a:noAutofit/>
          </a:bodyPr>
          <a:lstStyle/>
          <a:p>
            <a:pPr algn="just"/>
            <a:r>
              <a:rPr lang="pl-PL" sz="2400" dirty="0">
                <a:latin typeface="Times New Roman" pitchFamily="18" charset="0"/>
                <a:cs typeface="Times New Roman" pitchFamily="18" charset="0"/>
              </a:rPr>
              <a:t>Po przeprowadzeniu dowodów dopuszczonych w sprawie przewodniczący zapytuje strony, czy wnoszą o uzupełnienie postępowania dowodowego i w razie odpowiedzi przeczącej - </a:t>
            </a:r>
            <a:r>
              <a:rPr lang="pl-PL" sz="2400" b="1" u="sng" dirty="0">
                <a:latin typeface="Times New Roman" pitchFamily="18" charset="0"/>
                <a:cs typeface="Times New Roman" pitchFamily="18" charset="0"/>
              </a:rPr>
              <a:t>zamyka przewód sądowy</a:t>
            </a:r>
            <a:r>
              <a:rPr lang="pl-PL" sz="2400" dirty="0">
                <a:latin typeface="Times New Roman" pitchFamily="18" charset="0"/>
                <a:cs typeface="Times New Roman" pitchFamily="18" charset="0"/>
              </a:rPr>
              <a:t>.</a:t>
            </a:r>
          </a:p>
          <a:p>
            <a:pPr algn="just"/>
            <a:r>
              <a:rPr lang="pl-PL" sz="2400" dirty="0">
                <a:latin typeface="Times New Roman" pitchFamily="18" charset="0"/>
                <a:cs typeface="Times New Roman" pitchFamily="18" charset="0"/>
              </a:rPr>
              <a:t>Jeżeli przedwcześnie sąd doszedł do wniosku, że w dostateczny sposób sprawa została wyjaśniona albo ujawniły się wątpliwości co do kwestii podlegających rozstrzygnięciu można wznowić zamknięty przewód sądowy. </a:t>
            </a:r>
          </a:p>
          <a:p>
            <a:pPr algn="just"/>
            <a:r>
              <a:rPr lang="pl-PL" sz="2400" b="1" dirty="0">
                <a:latin typeface="Times New Roman" pitchFamily="18" charset="0"/>
                <a:cs typeface="Times New Roman" pitchFamily="18" charset="0"/>
              </a:rPr>
              <a:t>Wznowienie przewodu sądowego jest możliwe do czasu ogłoszenia wyroku na mocy </a:t>
            </a:r>
            <a:r>
              <a:rPr lang="pl-PL" sz="2400" b="1" u="sng" dirty="0">
                <a:latin typeface="Times New Roman" pitchFamily="18" charset="0"/>
                <a:cs typeface="Times New Roman" pitchFamily="18" charset="0"/>
              </a:rPr>
              <a:t>postanowienia sądu. </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53126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0"/>
            <a:ext cx="9091352" cy="1095684"/>
          </a:xfrm>
        </p:spPr>
        <p:txBody>
          <a:bodyPr/>
          <a:lstStyle/>
          <a:p>
            <a:r>
              <a:rPr lang="pl-PL" dirty="0"/>
              <a:t>Głosy stron</a:t>
            </a:r>
          </a:p>
        </p:txBody>
      </p:sp>
      <p:sp>
        <p:nvSpPr>
          <p:cNvPr id="5" name="Symbol zastępczy zawartości 2"/>
          <p:cNvSpPr>
            <a:spLocks noGrp="1"/>
          </p:cNvSpPr>
          <p:nvPr>
            <p:ph idx="1"/>
          </p:nvPr>
        </p:nvSpPr>
        <p:spPr>
          <a:xfrm>
            <a:off x="-20920" y="908720"/>
            <a:ext cx="8869680" cy="5650960"/>
          </a:xfrm>
        </p:spPr>
        <p:txBody>
          <a:bodyPr>
            <a:noAutofit/>
          </a:bodyPr>
          <a:lstStyle/>
          <a:p>
            <a:pPr algn="just"/>
            <a:r>
              <a:rPr lang="pl-PL" sz="1600" dirty="0">
                <a:latin typeface="Times New Roman" pitchFamily="18" charset="0"/>
                <a:cs typeface="Times New Roman" pitchFamily="18" charset="0"/>
              </a:rPr>
              <a:t>Zamknięcie przewodu sądowego. Następnie przewodniczący udziela głosu przedstawicielowi społecznemu, jeżeli bierze udział w rozprawie. Przedstawiciel społeczny przemawia przed obrońcą i oskarżonym. </a:t>
            </a:r>
          </a:p>
          <a:p>
            <a:pPr algn="just"/>
            <a:r>
              <a:rPr lang="pl-PL" sz="1600" dirty="0">
                <a:latin typeface="Times New Roman" pitchFamily="18" charset="0"/>
                <a:cs typeface="Times New Roman" pitchFamily="18" charset="0"/>
              </a:rPr>
              <a:t>Kolejność „głosów stron”:</a:t>
            </a:r>
          </a:p>
          <a:p>
            <a:pPr marL="800100" lvl="1" indent="-342900" algn="just">
              <a:buFont typeface="+mj-lt"/>
              <a:buAutoNum type="arabicPeriod"/>
            </a:pPr>
            <a:r>
              <a:rPr lang="pl-PL" sz="1600" dirty="0">
                <a:latin typeface="Times New Roman" pitchFamily="18" charset="0"/>
                <a:cs typeface="Times New Roman" pitchFamily="18" charset="0"/>
              </a:rPr>
              <a:t>Oskarżyciel publiczny </a:t>
            </a:r>
          </a:p>
          <a:p>
            <a:pPr marL="800100" lvl="1" indent="-342900" algn="just">
              <a:buFont typeface="+mj-lt"/>
              <a:buAutoNum type="arabicPeriod"/>
            </a:pPr>
            <a:r>
              <a:rPr lang="pl-PL" sz="1600" dirty="0">
                <a:latin typeface="Times New Roman" pitchFamily="18" charset="0"/>
                <a:cs typeface="Times New Roman" pitchFamily="18" charset="0"/>
              </a:rPr>
              <a:t>Oskarżyciel posiłkowy</a:t>
            </a:r>
          </a:p>
          <a:p>
            <a:pPr marL="800100" lvl="1" indent="-342900" algn="just">
              <a:buFont typeface="+mj-lt"/>
              <a:buAutoNum type="arabicPeriod"/>
            </a:pPr>
            <a:r>
              <a:rPr lang="pl-PL" sz="1600" dirty="0">
                <a:latin typeface="Times New Roman" pitchFamily="18" charset="0"/>
                <a:cs typeface="Times New Roman" pitchFamily="18" charset="0"/>
              </a:rPr>
              <a:t>Oskarżyciel prywatny </a:t>
            </a:r>
          </a:p>
          <a:p>
            <a:pPr marL="800100" lvl="1" indent="-342900" algn="just">
              <a:buFont typeface="+mj-lt"/>
              <a:buAutoNum type="arabicPeriod"/>
            </a:pPr>
            <a:r>
              <a:rPr lang="pl-PL" sz="1600" dirty="0">
                <a:latin typeface="Times New Roman" pitchFamily="18" charset="0"/>
                <a:cs typeface="Times New Roman" pitchFamily="18" charset="0"/>
              </a:rPr>
              <a:t>Obrońca oskarżonego </a:t>
            </a:r>
          </a:p>
          <a:p>
            <a:pPr marL="800100" lvl="1" indent="-342900" algn="just">
              <a:buFont typeface="+mj-lt"/>
              <a:buAutoNum type="arabicPeriod"/>
            </a:pPr>
            <a:r>
              <a:rPr lang="pl-PL" sz="1600" dirty="0">
                <a:latin typeface="Times New Roman" pitchFamily="18" charset="0"/>
                <a:cs typeface="Times New Roman" pitchFamily="18" charset="0"/>
              </a:rPr>
              <a:t>Oskarżony </a:t>
            </a:r>
            <a:r>
              <a:rPr lang="pl-PL" sz="1600" dirty="0">
                <a:latin typeface="Times New Roman" pitchFamily="18" charset="0"/>
                <a:cs typeface="Times New Roman" pitchFamily="18" charset="0"/>
                <a:sym typeface="Wingdings" panose="05000000000000000000" pitchFamily="2" charset="2"/>
              </a:rPr>
              <a:t> prawo do ostatniego głosu (</a:t>
            </a:r>
            <a:r>
              <a:rPr lang="pl-PL" sz="1600" i="1" dirty="0" err="1">
                <a:latin typeface="Times New Roman" pitchFamily="18" charset="0"/>
                <a:cs typeface="Times New Roman" pitchFamily="18" charset="0"/>
                <a:sym typeface="Wingdings" panose="05000000000000000000" pitchFamily="2" charset="2"/>
              </a:rPr>
              <a:t>favor</a:t>
            </a:r>
            <a:r>
              <a:rPr lang="pl-PL" sz="1600" i="1" dirty="0">
                <a:latin typeface="Times New Roman" pitchFamily="18" charset="0"/>
                <a:cs typeface="Times New Roman" pitchFamily="18" charset="0"/>
                <a:sym typeface="Wingdings" panose="05000000000000000000" pitchFamily="2" charset="2"/>
              </a:rPr>
              <a:t> </a:t>
            </a:r>
            <a:r>
              <a:rPr lang="pl-PL" sz="1600" i="1" dirty="0" err="1">
                <a:latin typeface="Times New Roman" pitchFamily="18" charset="0"/>
                <a:cs typeface="Times New Roman" pitchFamily="18" charset="0"/>
                <a:sym typeface="Wingdings" panose="05000000000000000000" pitchFamily="2" charset="2"/>
              </a:rPr>
              <a:t>defensionis</a:t>
            </a:r>
            <a:r>
              <a:rPr lang="pl-PL" sz="1600" i="1" dirty="0">
                <a:latin typeface="Times New Roman" pitchFamily="18" charset="0"/>
                <a:cs typeface="Times New Roman" pitchFamily="18" charset="0"/>
                <a:sym typeface="Wingdings" panose="05000000000000000000" pitchFamily="2" charset="2"/>
              </a:rPr>
              <a:t>) </a:t>
            </a:r>
          </a:p>
          <a:p>
            <a:pPr indent="-285750" algn="just"/>
            <a:r>
              <a:rPr lang="pl-PL" sz="1600" dirty="0">
                <a:latin typeface="Times New Roman" pitchFamily="18" charset="0"/>
                <a:cs typeface="Times New Roman" pitchFamily="18" charset="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sz="1600" dirty="0">
                <a:latin typeface="Times New Roman" pitchFamily="18" charset="0"/>
                <a:cs typeface="Times New Roman" pitchFamily="18" charset="0"/>
                <a:sym typeface="Wingdings" panose="05000000000000000000" pitchFamily="2" charset="2"/>
              </a:rPr>
              <a:t>Gwarancja prawa do obrony oskarżonego w procesie karnym </a:t>
            </a:r>
          </a:p>
          <a:p>
            <a:pPr indent="-285750" algn="just"/>
            <a:r>
              <a:rPr lang="pl-PL" sz="1600" dirty="0">
                <a:latin typeface="Times New Roman" pitchFamily="18" charset="0"/>
                <a:cs typeface="Times New Roman" pitchFamily="18" charset="0"/>
                <a:sym typeface="Wingdings" panose="05000000000000000000" pitchFamily="2" charset="2"/>
              </a:rPr>
              <a:t>Treść głosów stron jest brana pod uwagę podczas wyrokowania. </a:t>
            </a:r>
          </a:p>
          <a:p>
            <a:pPr indent="-285750" algn="just"/>
            <a:r>
              <a:rPr lang="pl-PL" sz="1600" dirty="0">
                <a:latin typeface="Times New Roman" pitchFamily="18" charset="0"/>
                <a:cs typeface="Times New Roman" pitchFamily="18" charset="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sz="1600" dirty="0">
                <a:latin typeface="Times New Roman" pitchFamily="18" charset="0"/>
                <a:cs typeface="Times New Roman" pitchFamily="18" charset="0"/>
                <a:sym typeface="Wingdings" panose="05000000000000000000" pitchFamily="2" charset="2"/>
              </a:rPr>
              <a:t>Można zgłaszać zastrzeżenia np. co do prawidłowości postępowania dowodowego, na tym etapie jest możliwe złożenie wniosku dowodowego.</a:t>
            </a:r>
          </a:p>
          <a:p>
            <a:pPr algn="just"/>
            <a:r>
              <a:rPr lang="pl-PL" sz="1600" dirty="0">
                <a:latin typeface="Times New Roman" pitchFamily="18" charset="0"/>
                <a:cs typeface="Times New Roman" pitchFamily="18" charset="0"/>
                <a:sym typeface="Wingdings" panose="05000000000000000000" pitchFamily="2" charset="2"/>
              </a:rPr>
              <a:t>Jeżeli oskarżyciel lub przedstawiciel społeczny ponownie zabierają głos należy również udzielić głosu oskarżonemu i jego obrońcy  prawo repliki </a:t>
            </a:r>
            <a:endParaRPr lang="pl-PL" sz="1600" dirty="0">
              <a:latin typeface="Times New Roman" pitchFamily="18" charset="0"/>
              <a:cs typeface="Times New Roman" pitchFamily="18" charset="0"/>
            </a:endParaRPr>
          </a:p>
        </p:txBody>
      </p:sp>
      <p:sp>
        <p:nvSpPr>
          <p:cNvPr id="6" name="Nawias klamrowy zamykający 5"/>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xmlns="" val="729367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80528" y="-14560"/>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308786790"/>
              </p:ext>
            </p:extLst>
          </p:nvPr>
        </p:nvGraphicFramePr>
        <p:xfrm>
          <a:off x="-52385" y="18584"/>
          <a:ext cx="9196385" cy="4130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0" y="3418250"/>
            <a:ext cx="914400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xmlns="" val="1263590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80528" y="12472"/>
            <a:ext cx="9324528" cy="1728976"/>
          </a:xfrm>
        </p:spPr>
        <p:txBody>
          <a:bodyPr/>
          <a:lstStyle/>
          <a:p>
            <a:r>
              <a:rPr lang="pl-PL" dirty="0"/>
              <a:t>Narada i głosowanie nad wyrokiem </a:t>
            </a:r>
          </a:p>
        </p:txBody>
      </p:sp>
      <p:sp>
        <p:nvSpPr>
          <p:cNvPr id="5" name="Symbol zastępczy zawartości 2"/>
          <p:cNvSpPr>
            <a:spLocks noGrp="1"/>
          </p:cNvSpPr>
          <p:nvPr>
            <p:ph idx="1"/>
          </p:nvPr>
        </p:nvSpPr>
        <p:spPr>
          <a:xfrm>
            <a:off x="217384" y="1268760"/>
            <a:ext cx="8892480" cy="5229200"/>
          </a:xfrm>
        </p:spPr>
        <p:txBody>
          <a:bodyPr>
            <a:normAutofit/>
          </a:bodyPr>
          <a:lstStyle/>
          <a:p>
            <a:pPr algn="just"/>
            <a:r>
              <a:rPr lang="pl-PL" sz="1800" dirty="0">
                <a:latin typeface="Times New Roman" pitchFamily="18" charset="0"/>
                <a:cs typeface="Times New Roman" pitchFamily="18" charset="0"/>
              </a:rPr>
              <a:t>Trudno mówić o naradzie i głosowaniu, gdy skład sądu jest jednoosobowy. W takim przypadku sędzia powinien zarządzić przerwę, po której ogłoszone będzie orzeczenie. </a:t>
            </a:r>
          </a:p>
          <a:p>
            <a:pPr algn="just"/>
            <a:r>
              <a:rPr lang="pl-PL" sz="1800" dirty="0">
                <a:latin typeface="Times New Roman" pitchFamily="18" charset="0"/>
                <a:cs typeface="Times New Roman" pitchFamily="18" charset="0"/>
              </a:rPr>
              <a:t>Przepisy o naradzie i głosowaniu – art. 108 – 115. </a:t>
            </a:r>
          </a:p>
          <a:p>
            <a:pPr algn="just"/>
            <a:r>
              <a:rPr lang="pl-PL" sz="1800" dirty="0">
                <a:latin typeface="Times New Roman" pitchFamily="18" charset="0"/>
                <a:cs typeface="Times New Roman" pitchFamily="18" charset="0"/>
              </a:rPr>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sz="1800" b="1" u="sng" dirty="0">
                <a:latin typeface="Times New Roman" pitchFamily="18" charset="0"/>
                <a:cs typeface="Times New Roman" pitchFamily="18" charset="0"/>
              </a:rPr>
              <a:t>Przebieg narady i głosowania jest tajny!</a:t>
            </a:r>
            <a:r>
              <a:rPr lang="pl-PL" sz="1800" dirty="0">
                <a:latin typeface="Times New Roman" pitchFamily="18" charset="0"/>
                <a:cs typeface="Times New Roman" pitchFamily="18" charset="0"/>
              </a:rPr>
              <a:t> Zwolnienie z tajemnicy jest niedopuszczalne. Jedynym wyjątkiem jest ujawnienie zdania odrębnego, z podaniem (za zgodą tej osoby) imienia i nazwiska sędziego lub ławnika zgłaszającego </a:t>
            </a:r>
            <a:r>
              <a:rPr lang="pl-PL" sz="1800" i="1" dirty="0">
                <a:latin typeface="Times New Roman" pitchFamily="18" charset="0"/>
                <a:cs typeface="Times New Roman" pitchFamily="18" charset="0"/>
              </a:rPr>
              <a:t>votum separatum</a:t>
            </a:r>
          </a:p>
          <a:p>
            <a:pPr algn="just"/>
            <a:r>
              <a:rPr lang="pl-PL" sz="1800" dirty="0">
                <a:latin typeface="Times New Roman" pitchFamily="18" charset="0"/>
                <a:cs typeface="Times New Roman" pitchFamily="18" charset="0"/>
              </a:rPr>
              <a:t>Podczas narady i głosowania może być obecny jedynie protokolant, chyba że przewodniczący uzna jego obecność za zbędną. </a:t>
            </a:r>
          </a:p>
          <a:p>
            <a:pPr algn="just"/>
            <a:r>
              <a:rPr lang="pl-PL" sz="1800" dirty="0">
                <a:latin typeface="Times New Roman" pitchFamily="18" charset="0"/>
                <a:cs typeface="Times New Roman" pitchFamily="18" charset="0"/>
              </a:rPr>
              <a:t>Przewodniczący składu orzekającego kieruje przebiegiem narady i głosowania. Wątpliwości co do porządku i sposobu narady i głosowania rozstrzyga skład orzekający. </a:t>
            </a:r>
          </a:p>
          <a:p>
            <a:pPr algn="just"/>
            <a:r>
              <a:rPr lang="pl-PL" sz="1800" dirty="0">
                <a:latin typeface="Times New Roman" pitchFamily="18" charset="0"/>
                <a:cs typeface="Times New Roman" pitchFamily="18" charset="0"/>
              </a:rPr>
              <a:t>Art. 109 § 2 </a:t>
            </a:r>
            <a:r>
              <a:rPr lang="pl-PL" sz="1800" dirty="0">
                <a:latin typeface="Times New Roman" pitchFamily="18" charset="0"/>
                <a:cs typeface="Times New Roman" pitchFamily="18" charset="0"/>
                <a:sym typeface="Wingdings" panose="05000000000000000000" pitchFamily="2" charset="2"/>
              </a:rPr>
              <a:t> po naradzie </a:t>
            </a:r>
            <a:r>
              <a:rPr lang="pl-PL" sz="1800" b="1" dirty="0">
                <a:latin typeface="Times New Roman" pitchFamily="18" charset="0"/>
                <a:cs typeface="Times New Roman" pitchFamily="18" charset="0"/>
                <a:sym typeface="Wingdings" panose="05000000000000000000" pitchFamily="2" charset="2"/>
              </a:rPr>
              <a:t>przewodniczący </a:t>
            </a:r>
            <a:r>
              <a:rPr lang="pl-PL" sz="1800" dirty="0">
                <a:latin typeface="Times New Roman" pitchFamily="18" charset="0"/>
                <a:cs typeface="Times New Roman" pitchFamily="18" charset="0"/>
                <a:sym typeface="Wingdings" panose="05000000000000000000" pitchFamily="2" charset="2"/>
              </a:rPr>
              <a:t>zbiera głosy zaczynając od </a:t>
            </a:r>
            <a:r>
              <a:rPr lang="pl-PL" sz="1800" b="1" dirty="0">
                <a:latin typeface="Times New Roman" pitchFamily="18" charset="0"/>
                <a:cs typeface="Times New Roman" pitchFamily="18" charset="0"/>
                <a:sym typeface="Wingdings" panose="05000000000000000000" pitchFamily="2" charset="2"/>
              </a:rPr>
              <a:t>najmłodszego a sam głosuje ostatni. Sprawozdawca, jeżeli nie jest przewodniczącym głosuje pierwszy. </a:t>
            </a:r>
          </a:p>
          <a:p>
            <a:pPr lvl="1" algn="just"/>
            <a:r>
              <a:rPr lang="pl-PL" sz="1800" dirty="0">
                <a:latin typeface="Times New Roman" pitchFamily="18" charset="0"/>
                <a:cs typeface="Times New Roman" pitchFamily="18" charset="0"/>
                <a:sym typeface="Wingdings" panose="05000000000000000000" pitchFamily="2" charset="2"/>
              </a:rPr>
              <a:t>W przypadku ławników  najmłodszy wiekiem </a:t>
            </a:r>
          </a:p>
          <a:p>
            <a:pPr lvl="1" algn="just"/>
            <a:r>
              <a:rPr lang="pl-PL" sz="1800" dirty="0">
                <a:latin typeface="Times New Roman" pitchFamily="18" charset="0"/>
                <a:cs typeface="Times New Roman" pitchFamily="18" charset="0"/>
                <a:sym typeface="Wingdings" panose="05000000000000000000" pitchFamily="2" charset="2"/>
              </a:rPr>
              <a:t>W przypadku sędziów  starszeństwo służbowe </a:t>
            </a:r>
          </a:p>
          <a:p>
            <a:pPr lvl="1" algn="just"/>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65989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41176" y="-376931"/>
            <a:ext cx="10058400" cy="1887459"/>
          </a:xfrm>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1325821473"/>
              </p:ext>
            </p:extLst>
          </p:nvPr>
        </p:nvGraphicFramePr>
        <p:xfrm>
          <a:off x="-684584" y="1196752"/>
          <a:ext cx="6678449" cy="485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4788024" y="1510528"/>
            <a:ext cx="4355976" cy="6247864"/>
          </a:xfrm>
          <a:prstGeom prst="rect">
            <a:avLst/>
          </a:prstGeom>
          <a:noFill/>
        </p:spPr>
        <p:txBody>
          <a:bodyPr wrap="square" rtlCol="0">
            <a:spAutoFit/>
          </a:bodyPr>
          <a:lstStyle/>
          <a:p>
            <a:pPr algn="just"/>
            <a:r>
              <a:rPr lang="pl-PL" sz="2000" dirty="0">
                <a:latin typeface="Times New Roman" pitchFamily="18" charset="0"/>
                <a:cs typeface="Times New Roman" pitchFamily="18" charset="0"/>
              </a:rPr>
              <a:t>Orzeczenie zapada większością głosów. Aż do ogłoszenia wyroku można powrócić do kwestii wcześniej przegłosowanych. </a:t>
            </a:r>
          </a:p>
          <a:p>
            <a:pPr algn="just"/>
            <a:endParaRPr lang="pl-PL" sz="2000" dirty="0">
              <a:latin typeface="Times New Roman" pitchFamily="18" charset="0"/>
              <a:cs typeface="Times New Roman" pitchFamily="18" charset="0"/>
            </a:endParaRPr>
          </a:p>
          <a:p>
            <a:pPr algn="just"/>
            <a:r>
              <a:rPr lang="pl-PL" sz="2000" dirty="0">
                <a:latin typeface="Times New Roman" pitchFamily="18" charset="0"/>
                <a:cs typeface="Times New Roman" pitchFamily="18" charset="0"/>
              </a:rPr>
              <a:t>Budowanie większości głosów </a:t>
            </a:r>
            <a:r>
              <a:rPr lang="pl-PL" sz="2000" dirty="0">
                <a:latin typeface="Times New Roman" pitchFamily="18" charset="0"/>
                <a:cs typeface="Times New Roman" pitchFamily="18" charset="0"/>
                <a:sym typeface="Wingdings" panose="05000000000000000000" pitchFamily="2" charset="2"/>
              </a:rPr>
              <a:t> „sztuczna większość” (art. 111 </a:t>
            </a:r>
            <a:r>
              <a:rPr lang="pl-PL" sz="2000" dirty="0">
                <a:latin typeface="Times New Roman" pitchFamily="18" charset="0"/>
                <a:cs typeface="Times New Roman" pitchFamily="18" charset="0"/>
              </a:rPr>
              <a:t>§ 2)</a:t>
            </a:r>
          </a:p>
          <a:p>
            <a:pPr algn="just"/>
            <a:r>
              <a:rPr lang="pl-PL" sz="2000" dirty="0">
                <a:latin typeface="Times New Roman" pitchFamily="18" charset="0"/>
                <a:cs typeface="Times New Roman" pitchFamily="18" charset="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sz="2000" dirty="0">
                <a:latin typeface="Times New Roman" pitchFamily="18" charset="0"/>
                <a:cs typeface="Times New Roman" pitchFamily="18" charset="0"/>
                <a:sym typeface="Wingdings" panose="05000000000000000000" pitchFamily="2" charset="2"/>
              </a:rPr>
              <a:t>Sędzia, który głosował za uniewinnieniem nie musi głosować co do dalszych kwestii. Jego głos przyłącza się do zdania najprzychylniejszego dla oskarżonego.</a:t>
            </a:r>
          </a:p>
          <a:p>
            <a:pPr algn="just"/>
            <a:endParaRPr lang="pl-PL" sz="2000" dirty="0">
              <a:latin typeface="Times New Roman" pitchFamily="18" charset="0"/>
              <a:cs typeface="Times New Roman" pitchFamily="18" charset="0"/>
              <a:sym typeface="Wingdings" panose="05000000000000000000" pitchFamily="2" charset="2"/>
            </a:endParaRPr>
          </a:p>
          <a:p>
            <a:pPr algn="just"/>
            <a:endParaRPr lang="pl-PL" sz="2000" dirty="0">
              <a:latin typeface="Times New Roman" pitchFamily="18" charset="0"/>
              <a:cs typeface="Times New Roman" pitchFamily="18" charset="0"/>
              <a:sym typeface="Wingdings" panose="05000000000000000000" pitchFamily="2" charset="2"/>
            </a:endParaRPr>
          </a:p>
        </p:txBody>
      </p:sp>
    </p:spTree>
    <p:extLst>
      <p:ext uri="{BB962C8B-B14F-4D97-AF65-F5344CB8AC3E}">
        <p14:creationId xmlns:p14="http://schemas.microsoft.com/office/powerpoint/2010/main" xmlns="" val="3633967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387424"/>
            <a:ext cx="9497352" cy="1198488"/>
          </a:xfrm>
        </p:spPr>
        <p:txBody>
          <a:bodyPr>
            <a:normAutofit/>
          </a:bodyPr>
          <a:lstStyle/>
          <a:p>
            <a:r>
              <a:rPr lang="pl-PL" sz="2800" b="1" dirty="0"/>
              <a:t>Narada i głosowanie nad wyrokiem </a:t>
            </a:r>
          </a:p>
        </p:txBody>
      </p:sp>
      <p:sp>
        <p:nvSpPr>
          <p:cNvPr id="5" name="Symbol zastępczy zawartości 2"/>
          <p:cNvSpPr>
            <a:spLocks noGrp="1"/>
          </p:cNvSpPr>
          <p:nvPr>
            <p:ph idx="1"/>
          </p:nvPr>
        </p:nvSpPr>
        <p:spPr>
          <a:xfrm>
            <a:off x="323528" y="548680"/>
            <a:ext cx="8820472" cy="5661248"/>
          </a:xfrm>
        </p:spPr>
        <p:txBody>
          <a:bodyPr>
            <a:noAutofit/>
          </a:bodyPr>
          <a:lstStyle/>
          <a:p>
            <a:pPr algn="just"/>
            <a:r>
              <a:rPr lang="pl-PL" sz="1900" dirty="0">
                <a:latin typeface="Times New Roman" pitchFamily="18" charset="0"/>
                <a:cs typeface="Times New Roman" pitchFamily="18" charset="0"/>
              </a:rPr>
              <a:t>Aż do ogłoszenia wyroku sąd może wznowić przewód sądowy w celu przeprowadzenia dodatkowego dowodu albo w przypadku konieczności poinformowania stron o możliwości zakwalifikowania czynu oskarżonego z innego przepisu (art. 399) </a:t>
            </a:r>
          </a:p>
          <a:p>
            <a:pPr algn="just"/>
            <a:r>
              <a:rPr lang="pl-PL" sz="1900" dirty="0">
                <a:latin typeface="Times New Roman" pitchFamily="18" charset="0"/>
                <a:cs typeface="Times New Roman" pitchFamily="18" charset="0"/>
              </a:rPr>
              <a:t>Można też wrócić do etapu głosów stron i udzielić im dodatkowego głosu </a:t>
            </a:r>
            <a:r>
              <a:rPr lang="pl-PL" sz="1900" dirty="0">
                <a:latin typeface="Times New Roman" pitchFamily="18" charset="0"/>
                <a:cs typeface="Times New Roman" pitchFamily="18" charset="0"/>
                <a:sym typeface="Wingdings" panose="05000000000000000000" pitchFamily="2" charset="2"/>
              </a:rPr>
              <a:t> nie trzeba wznawiać przewodu sądowego. </a:t>
            </a:r>
          </a:p>
          <a:p>
            <a:pPr algn="just"/>
            <a:r>
              <a:rPr lang="pl-PL" sz="1900" dirty="0">
                <a:latin typeface="Times New Roman" pitchFamily="18" charset="0"/>
                <a:cs typeface="Times New Roman" pitchFamily="18" charset="0"/>
                <a:sym typeface="Wingdings" panose="05000000000000000000" pitchFamily="2" charset="2"/>
              </a:rPr>
              <a:t>Jest to ostatni etap, na którym można wznowić przewód sądowy. Po ogłoszeniu wyroku jest on już nieodwołalny. </a:t>
            </a:r>
          </a:p>
          <a:p>
            <a:pPr algn="just"/>
            <a:endParaRPr lang="pl-PL" sz="1900" dirty="0">
              <a:latin typeface="Times New Roman" pitchFamily="18" charset="0"/>
              <a:cs typeface="Times New Roman" pitchFamily="18" charset="0"/>
              <a:sym typeface="Wingdings" panose="05000000000000000000" pitchFamily="2" charset="2"/>
            </a:endParaRPr>
          </a:p>
          <a:p>
            <a:pPr algn="just"/>
            <a:r>
              <a:rPr lang="pl-PL" sz="1900" dirty="0">
                <a:latin typeface="Times New Roman" pitchFamily="18" charset="0"/>
                <a:cs typeface="Times New Roman" pitchFamily="18" charset="0"/>
                <a:sym typeface="Wingdings" panose="05000000000000000000" pitchFamily="2" charset="2"/>
              </a:rPr>
              <a:t>Art. 410 – podstawę wyroku może stanowić całokształt okoliczności ujawnionych w toku rozprawy głównej. </a:t>
            </a:r>
          </a:p>
          <a:p>
            <a:pPr algn="just"/>
            <a:r>
              <a:rPr lang="pl-PL" sz="1900" dirty="0">
                <a:latin typeface="Times New Roman" pitchFamily="18" charset="0"/>
                <a:cs typeface="Times New Roman" pitchFamily="18" charset="0"/>
                <a:sym typeface="Wingdings" panose="05000000000000000000" pitchFamily="2" charset="2"/>
              </a:rPr>
              <a:t>Oceniając materiał dowodowy, sąd może wziąć pod uwagę tylko te dowody, które przeprowadzono na rozprawie:</a:t>
            </a:r>
          </a:p>
          <a:p>
            <a:pPr lvl="1" algn="just"/>
            <a:r>
              <a:rPr lang="pl-PL" sz="1900" dirty="0">
                <a:latin typeface="Times New Roman" pitchFamily="18" charset="0"/>
                <a:cs typeface="Times New Roman" pitchFamily="18" charset="0"/>
                <a:sym typeface="Wingdings" panose="05000000000000000000" pitchFamily="2" charset="2"/>
              </a:rPr>
              <a:t>Wyjaśnienia i zeznania złożone przed sądem lub odczytane protokoły </a:t>
            </a:r>
          </a:p>
          <a:p>
            <a:pPr lvl="1" algn="just"/>
            <a:r>
              <a:rPr lang="pl-PL" sz="1900" dirty="0">
                <a:latin typeface="Times New Roman" pitchFamily="18" charset="0"/>
                <a:cs typeface="Times New Roman" pitchFamily="18" charset="0"/>
                <a:sym typeface="Wingdings" panose="05000000000000000000" pitchFamily="2" charset="2"/>
              </a:rPr>
              <a:t>Opinie biegłych</a:t>
            </a:r>
          </a:p>
          <a:p>
            <a:pPr lvl="1" algn="just"/>
            <a:r>
              <a:rPr lang="pl-PL" sz="1900" dirty="0">
                <a:latin typeface="Times New Roman" pitchFamily="18" charset="0"/>
                <a:cs typeface="Times New Roman" pitchFamily="18" charset="0"/>
                <a:sym typeface="Wingdings" panose="05000000000000000000" pitchFamily="2" charset="2"/>
              </a:rPr>
              <a:t>Przeprowadzone oględziny rzeczy lub odczytane protokoły z takich oględzin </a:t>
            </a:r>
          </a:p>
          <a:p>
            <a:pPr lvl="1" algn="just"/>
            <a:r>
              <a:rPr lang="pl-PL" sz="1900" dirty="0">
                <a:latin typeface="Times New Roman" pitchFamily="18" charset="0"/>
                <a:cs typeface="Times New Roman" pitchFamily="18" charset="0"/>
                <a:sym typeface="Wingdings" panose="05000000000000000000" pitchFamily="2" charset="2"/>
              </a:rPr>
              <a:t>Odczytane – lub uznane za ujawnione bez odczytywania – inne dokumenty (art. 394)</a:t>
            </a:r>
          </a:p>
          <a:p>
            <a:pPr algn="just"/>
            <a:r>
              <a:rPr lang="pl-PL" sz="1900" dirty="0">
                <a:latin typeface="Times New Roman" pitchFamily="18" charset="0"/>
                <a:cs typeface="Times New Roman" pitchFamily="18" charset="0"/>
                <a:sym typeface="Wingdings" panose="05000000000000000000" pitchFamily="2" charset="2"/>
              </a:rPr>
              <a:t>Dowody nieujawnione na rozprawie nie mogą być podstawą wyroku choćby znajdowały się w aktach sprawy</a:t>
            </a:r>
            <a:endParaRPr lang="pl-PL" sz="19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99576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547664" y="-315416"/>
            <a:ext cx="6164176" cy="1052736"/>
          </a:xfrm>
        </p:spPr>
        <p:txBody>
          <a:bodyPr>
            <a:normAutofit/>
          </a:bodyPr>
          <a:lstStyle/>
          <a:p>
            <a:r>
              <a:rPr lang="pl-PL" sz="2800" b="1" dirty="0"/>
              <a:t>Sporządzenie wyroku na piśmie</a:t>
            </a:r>
          </a:p>
        </p:txBody>
      </p:sp>
      <p:sp>
        <p:nvSpPr>
          <p:cNvPr id="5" name="Symbol zastępczy zawartości 2"/>
          <p:cNvSpPr>
            <a:spLocks noGrp="1"/>
          </p:cNvSpPr>
          <p:nvPr>
            <p:ph idx="1"/>
          </p:nvPr>
        </p:nvSpPr>
        <p:spPr>
          <a:xfrm>
            <a:off x="27424" y="548680"/>
            <a:ext cx="8712968" cy="6021288"/>
          </a:xfrm>
        </p:spPr>
        <p:txBody>
          <a:bodyPr>
            <a:noAutofit/>
          </a:bodyPr>
          <a:lstStyle/>
          <a:p>
            <a:pPr algn="just"/>
            <a:r>
              <a:rPr lang="pl-PL" sz="1600" dirty="0">
                <a:latin typeface="Times New Roman" pitchFamily="18" charset="0"/>
                <a:cs typeface="Times New Roman" pitchFamily="18" charset="0"/>
                <a:sym typeface="Wingdings" panose="05000000000000000000" pitchFamily="2" charset="2"/>
              </a:rPr>
              <a:t>Niezwłocznie po zakończeniu narady i głosowania sporządza się wyrok na piśmie. </a:t>
            </a:r>
          </a:p>
          <a:p>
            <a:pPr algn="just"/>
            <a:r>
              <a:rPr lang="pl-PL" sz="1600" dirty="0">
                <a:latin typeface="Times New Roman" pitchFamily="18" charset="0"/>
                <a:cs typeface="Times New Roman" pitchFamily="18" charset="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sz="1600" i="1" dirty="0">
                <a:latin typeface="Times New Roman" pitchFamily="18" charset="0"/>
                <a:cs typeface="Times New Roman" pitchFamily="18" charset="0"/>
                <a:sym typeface="Wingdings" panose="05000000000000000000" pitchFamily="2" charset="2"/>
              </a:rPr>
              <a:t>votum separatum</a:t>
            </a:r>
            <a:r>
              <a:rPr lang="pl-PL" sz="1600" dirty="0">
                <a:latin typeface="Times New Roman" pitchFamily="18" charset="0"/>
                <a:cs typeface="Times New Roman" pitchFamily="18" charset="0"/>
                <a:sym typeface="Wingdings" panose="05000000000000000000" pitchFamily="2" charset="2"/>
              </a:rPr>
              <a:t>). </a:t>
            </a:r>
          </a:p>
          <a:p>
            <a:pPr algn="just"/>
            <a:r>
              <a:rPr lang="pl-PL" sz="1600" dirty="0">
                <a:latin typeface="Times New Roman" pitchFamily="18" charset="0"/>
                <a:cs typeface="Times New Roman" pitchFamily="18" charset="0"/>
              </a:rPr>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sz="1600" dirty="0">
                <a:latin typeface="Times New Roman" pitchFamily="18" charset="0"/>
                <a:cs typeface="Times New Roman" pitchFamily="18" charset="0"/>
              </a:rPr>
              <a:t>Jeżeli nie można uzyskać podpisu przewodniczącego lub innego członka składu orzekającego, jeden z podpisujących czyni o tym wzmiankę na uzasadnieniu z zaznaczeniem przyczyny tego faktu</a:t>
            </a:r>
          </a:p>
          <a:p>
            <a:pPr algn="just"/>
            <a:r>
              <a:rPr lang="pl-PL" sz="1600" dirty="0">
                <a:latin typeface="Times New Roman" pitchFamily="18" charset="0"/>
                <a:cs typeface="Times New Roman" pitchFamily="18" charset="0"/>
              </a:rPr>
              <a:t>Warunki formalne wyroku – art. 413 </a:t>
            </a:r>
          </a:p>
          <a:p>
            <a:pPr marL="800100" lvl="1" indent="-342900" algn="just">
              <a:buFont typeface="+mj-lt"/>
              <a:buAutoNum type="arabicPeriod"/>
            </a:pPr>
            <a:r>
              <a:rPr lang="pl-PL" sz="1600" dirty="0">
                <a:latin typeface="Times New Roman" pitchFamily="18" charset="0"/>
                <a:cs typeface="Times New Roman" pitchFamily="18" charset="0"/>
              </a:rPr>
              <a:t>Oznaczenie sądu, który go wydał oraz sędziów, ławników, oskarżycieli i protokolanta </a:t>
            </a:r>
          </a:p>
          <a:p>
            <a:pPr marL="800100" lvl="1" indent="-342900" algn="just">
              <a:buFont typeface="+mj-lt"/>
              <a:buAutoNum type="arabicPeriod"/>
            </a:pPr>
            <a:r>
              <a:rPr lang="pl-PL" sz="1600" dirty="0">
                <a:latin typeface="Times New Roman" pitchFamily="18" charset="0"/>
                <a:cs typeface="Times New Roman" pitchFamily="18" charset="0"/>
              </a:rPr>
              <a:t>Datę i miejsce rozpoznania sprawy i wydania wyroku </a:t>
            </a:r>
          </a:p>
          <a:p>
            <a:pPr marL="800100" lvl="1" indent="-342900" algn="just">
              <a:buFont typeface="+mj-lt"/>
              <a:buAutoNum type="arabicPeriod"/>
            </a:pPr>
            <a:r>
              <a:rPr lang="pl-PL" sz="1600" dirty="0">
                <a:latin typeface="Times New Roman" pitchFamily="18" charset="0"/>
                <a:cs typeface="Times New Roman" pitchFamily="18" charset="0"/>
              </a:rPr>
              <a:t>Imię, nazwisko oraz inne dane określające tożsamość oskarżonego </a:t>
            </a:r>
          </a:p>
          <a:p>
            <a:pPr marL="800100" lvl="1" indent="-342900" algn="just">
              <a:buFont typeface="+mj-lt"/>
              <a:buAutoNum type="arabicPeriod"/>
            </a:pPr>
            <a:r>
              <a:rPr lang="pl-PL" sz="1600" dirty="0">
                <a:latin typeface="Times New Roman" pitchFamily="18" charset="0"/>
                <a:cs typeface="Times New Roman" pitchFamily="18" charset="0"/>
              </a:rPr>
              <a:t>Przytoczenie opisu i kwalifikacji prawnej czynu, którego popełnienie </a:t>
            </a:r>
            <a:r>
              <a:rPr lang="pl-PL" sz="1600" u="sng" dirty="0">
                <a:latin typeface="Times New Roman" pitchFamily="18" charset="0"/>
                <a:cs typeface="Times New Roman" pitchFamily="18" charset="0"/>
              </a:rPr>
              <a:t>oskarżyciel zarzucił oskarżonemu </a:t>
            </a:r>
          </a:p>
          <a:p>
            <a:pPr marL="800100" lvl="1" indent="-342900" algn="just">
              <a:buFont typeface="+mj-lt"/>
              <a:buAutoNum type="arabicPeriod"/>
            </a:pPr>
            <a:r>
              <a:rPr lang="pl-PL" sz="1600" b="1" dirty="0">
                <a:latin typeface="Times New Roman" pitchFamily="18" charset="0"/>
                <a:cs typeface="Times New Roman" pitchFamily="18" charset="0"/>
              </a:rPr>
              <a:t>Rozstrzygnięcie sądu</a:t>
            </a:r>
            <a:endParaRPr lang="pl-PL" sz="1600" dirty="0">
              <a:latin typeface="Times New Roman" pitchFamily="18" charset="0"/>
              <a:cs typeface="Times New Roman" pitchFamily="18" charset="0"/>
            </a:endParaRPr>
          </a:p>
          <a:p>
            <a:pPr marL="800100" lvl="1" indent="-342900" algn="just">
              <a:buFont typeface="+mj-lt"/>
              <a:buAutoNum type="arabicPeriod"/>
            </a:pPr>
            <a:r>
              <a:rPr lang="pl-PL" sz="1600" dirty="0">
                <a:latin typeface="Times New Roman" pitchFamily="18" charset="0"/>
                <a:cs typeface="Times New Roman" pitchFamily="18" charset="0"/>
              </a:rPr>
              <a:t>wskazanie zastosowanych przepisów ustawy karnej </a:t>
            </a:r>
          </a:p>
          <a:p>
            <a:pPr marL="400050" algn="just"/>
            <a:r>
              <a:rPr lang="pl-PL" sz="1600" dirty="0">
                <a:latin typeface="Times New Roman" pitchFamily="18" charset="0"/>
                <a:cs typeface="Times New Roman" pitchFamily="18" charset="0"/>
              </a:rPr>
              <a:t>Wyrok skazujący powinien zawierać:</a:t>
            </a:r>
          </a:p>
          <a:p>
            <a:pPr marL="800100" lvl="1" algn="just"/>
            <a:r>
              <a:rPr lang="pl-PL" sz="1600" dirty="0">
                <a:latin typeface="Times New Roman" pitchFamily="18" charset="0"/>
                <a:cs typeface="Times New Roman" pitchFamily="18" charset="0"/>
              </a:rPr>
              <a:t>Dokładnie określenie </a:t>
            </a:r>
            <a:r>
              <a:rPr lang="pl-PL" sz="1600" u="sng" dirty="0">
                <a:latin typeface="Times New Roman" pitchFamily="18" charset="0"/>
                <a:cs typeface="Times New Roman" pitchFamily="18" charset="0"/>
              </a:rPr>
              <a:t>czynu przypisanego oskarżonemu</a:t>
            </a:r>
            <a:r>
              <a:rPr lang="pl-PL" sz="1600" dirty="0">
                <a:latin typeface="Times New Roman" pitchFamily="18" charset="0"/>
                <a:cs typeface="Times New Roman" pitchFamily="18" charset="0"/>
              </a:rPr>
              <a:t> oraz jego kwalifikację prawną</a:t>
            </a:r>
          </a:p>
          <a:p>
            <a:pPr marL="800100" lvl="1" algn="just"/>
            <a:r>
              <a:rPr lang="pl-PL" sz="1600" dirty="0">
                <a:latin typeface="Times New Roman" pitchFamily="18" charset="0"/>
                <a:cs typeface="Times New Roman" pitchFamily="18" charset="0"/>
              </a:rPr>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sz="1600" dirty="0">
              <a:latin typeface="Times New Roman" pitchFamily="18" charset="0"/>
              <a:cs typeface="Times New Roman" pitchFamily="18" charset="0"/>
            </a:endParaRPr>
          </a:p>
          <a:p>
            <a:pPr algn="just"/>
            <a:endParaRPr lang="pl-PL" sz="1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561925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Przewód sądowy</a:t>
            </a:r>
            <a:endParaRPr lang="pl-PL" dirty="0"/>
          </a:p>
        </p:txBody>
      </p:sp>
      <p:sp>
        <p:nvSpPr>
          <p:cNvPr id="3" name="Symbol zastępczy zawartości 2"/>
          <p:cNvSpPr>
            <a:spLocks noGrp="1"/>
          </p:cNvSpPr>
          <p:nvPr>
            <p:ph idx="1"/>
          </p:nvPr>
        </p:nvSpPr>
        <p:spPr/>
        <p:txBody>
          <a:bodyPr>
            <a:normAutofit fontScale="92500"/>
          </a:bodyPr>
          <a:lstStyle/>
          <a:p>
            <a:pPr marL="0" indent="0" algn="just">
              <a:buNone/>
            </a:pPr>
            <a:r>
              <a:rPr lang="pl-PL" sz="4800" b="1" dirty="0" smtClean="0"/>
              <a:t>Przewód sądowy to </a:t>
            </a:r>
            <a:r>
              <a:rPr lang="pl-PL" sz="4800" b="1" u="sng" dirty="0" smtClean="0"/>
              <a:t>jawne i ustne zapoznanie się z </a:t>
            </a:r>
            <a:r>
              <a:rPr lang="pl-PL" sz="4800" b="1" i="1" u="sng" dirty="0" smtClean="0"/>
              <a:t>meritum </a:t>
            </a:r>
            <a:r>
              <a:rPr lang="pl-PL" sz="4800" b="1" u="sng" dirty="0" smtClean="0"/>
              <a:t>sprawy.</a:t>
            </a:r>
          </a:p>
          <a:p>
            <a:pPr marL="0" indent="0" algn="just">
              <a:buNone/>
            </a:pPr>
            <a:r>
              <a:rPr lang="pl-PL" sz="4800" dirty="0" smtClean="0"/>
              <a:t>Jest to najważniejsza część rozprawy  głównej, która trwa od przytoczenia podstaw oskarżenia do głosów stron.</a:t>
            </a:r>
          </a:p>
          <a:p>
            <a:pPr marL="0" indent="0" algn="just">
              <a:buNone/>
            </a:pPr>
            <a:endParaRPr lang="pl-PL" sz="4800" b="1" dirty="0"/>
          </a:p>
        </p:txBody>
      </p:sp>
    </p:spTree>
    <p:extLst>
      <p:ext uri="{BB962C8B-B14F-4D97-AF65-F5344CB8AC3E}">
        <p14:creationId xmlns:p14="http://schemas.microsoft.com/office/powerpoint/2010/main" xmlns="" val="2180911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6552" y="80392"/>
            <a:ext cx="10058400" cy="1761320"/>
          </a:xfrm>
        </p:spPr>
        <p:txBody>
          <a:bodyPr/>
          <a:lstStyle/>
          <a:p>
            <a:r>
              <a:rPr lang="pl-PL" b="1" dirty="0"/>
              <a:t>Rozstrzygnięcie sądu</a:t>
            </a:r>
          </a:p>
        </p:txBody>
      </p:sp>
      <p:sp>
        <p:nvSpPr>
          <p:cNvPr id="6" name="pole tekstowe 5"/>
          <p:cNvSpPr txBox="1"/>
          <p:nvPr/>
        </p:nvSpPr>
        <p:spPr>
          <a:xfrm>
            <a:off x="324312" y="1988840"/>
            <a:ext cx="8208128" cy="3046988"/>
          </a:xfrm>
          <a:prstGeom prst="rect">
            <a:avLst/>
          </a:prstGeom>
          <a:noFill/>
          <a:ln>
            <a:solidFill>
              <a:schemeClr val="accent2"/>
            </a:solidFill>
          </a:ln>
        </p:spPr>
        <p:txBody>
          <a:bodyPr wrap="square" rtlCol="0">
            <a:spAutoFit/>
          </a:bodyPr>
          <a:lstStyle/>
          <a:p>
            <a:pPr algn="ctr"/>
            <a:r>
              <a:rPr lang="pl-PL" sz="4800" b="1" dirty="0">
                <a:latin typeface="Garamond" pitchFamily="18" charset="0"/>
              </a:rPr>
              <a:t>Uniewinnienie </a:t>
            </a:r>
          </a:p>
          <a:p>
            <a:pPr algn="ctr"/>
            <a:r>
              <a:rPr lang="pl-PL" sz="4800" b="1" dirty="0">
                <a:latin typeface="Garamond" pitchFamily="18" charset="0"/>
              </a:rPr>
              <a:t>Umorzenie postępowania </a:t>
            </a:r>
          </a:p>
          <a:p>
            <a:pPr algn="ctr"/>
            <a:r>
              <a:rPr lang="pl-PL" sz="4800" b="1" dirty="0">
                <a:latin typeface="Garamond" pitchFamily="18" charset="0"/>
              </a:rPr>
              <a:t>Skazanie </a:t>
            </a:r>
          </a:p>
          <a:p>
            <a:pPr algn="ctr"/>
            <a:r>
              <a:rPr lang="pl-PL" sz="4800" b="1" dirty="0">
                <a:latin typeface="Garamond" pitchFamily="18" charset="0"/>
              </a:rPr>
              <a:t>Warunkowe umorzenie</a:t>
            </a:r>
          </a:p>
        </p:txBody>
      </p:sp>
    </p:spTree>
    <p:extLst>
      <p:ext uri="{BB962C8B-B14F-4D97-AF65-F5344CB8AC3E}">
        <p14:creationId xmlns:p14="http://schemas.microsoft.com/office/powerpoint/2010/main" xmlns="" val="278908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0"/>
            <a:ext cx="9144000" cy="6597352"/>
          </a:xfrm>
        </p:spPr>
        <p:txBody>
          <a:bodyPr>
            <a:noAutofit/>
          </a:bodyPr>
          <a:lstStyle/>
          <a:p>
            <a:pPr marL="0" indent="0" algn="just">
              <a:buNone/>
            </a:pPr>
            <a:r>
              <a:rPr lang="pl-PL" sz="2000" b="1" u="sng" dirty="0" smtClean="0">
                <a:latin typeface="Times New Roman" pitchFamily="18" charset="0"/>
                <a:cs typeface="Times New Roman" pitchFamily="18" charset="0"/>
              </a:rPr>
              <a:t>Po rozpoczęciu przewodu sądowego wszystkie rozstrzygnięcia zapadają w formie wyroku</a:t>
            </a:r>
          </a:p>
          <a:p>
            <a:pPr marL="0" indent="0" algn="just">
              <a:buNone/>
            </a:pPr>
            <a:r>
              <a:rPr lang="pl-PL" sz="2000" dirty="0" smtClean="0">
                <a:latin typeface="Times New Roman" pitchFamily="18" charset="0"/>
                <a:cs typeface="Times New Roman" pitchFamily="18" charset="0"/>
              </a:rPr>
              <a:t>Art. 414 § 1 </a:t>
            </a:r>
            <a:r>
              <a:rPr lang="pl-PL" sz="2000" dirty="0" smtClean="0">
                <a:latin typeface="Times New Roman" pitchFamily="18" charset="0"/>
                <a:cs typeface="Times New Roman" pitchFamily="18" charset="0"/>
                <a:sym typeface="Wingdings" panose="05000000000000000000" pitchFamily="2" charset="2"/>
              </a:rPr>
              <a:t> w razie stwierdzenia po rozpoczęciu przewodu sądowego okoliczności wyłączającej ściganie (art. 17 </a:t>
            </a:r>
            <a:r>
              <a:rPr lang="pl-PL" sz="2000" dirty="0" smtClean="0">
                <a:latin typeface="Times New Roman" pitchFamily="18" charset="0"/>
                <a:cs typeface="Times New Roman" pitchFamily="18" charset="0"/>
              </a:rPr>
              <a:t>§ 1) lub danych przemawiających za warunkowym umorzeniem sąd </a:t>
            </a:r>
            <a:r>
              <a:rPr lang="pl-PL" sz="2000" b="1" dirty="0" smtClean="0">
                <a:latin typeface="Times New Roman" pitchFamily="18" charset="0"/>
                <a:cs typeface="Times New Roman" pitchFamily="18" charset="0"/>
              </a:rPr>
              <a:t>wyrokiem umarza postępowanie albo umarza je warunkowo</a:t>
            </a:r>
            <a:r>
              <a:rPr lang="pl-PL" sz="2000" dirty="0" smtClean="0">
                <a:latin typeface="Times New Roman" pitchFamily="18" charset="0"/>
                <a:cs typeface="Times New Roman" pitchFamily="18" charset="0"/>
              </a:rPr>
              <a:t>. </a:t>
            </a:r>
          </a:p>
          <a:p>
            <a:pPr marL="0" indent="0" algn="just">
              <a:buNone/>
            </a:pPr>
            <a:r>
              <a:rPr lang="pl-PL" sz="2000" dirty="0" smtClean="0">
                <a:latin typeface="Times New Roman" pitchFamily="18" charset="0"/>
                <a:cs typeface="Times New Roman" pitchFamily="18" charset="0"/>
              </a:rPr>
              <a:t>W przypadku stwierdzenia okoliczności z art. 17 § 1 pkt. 1 i 2 </a:t>
            </a:r>
            <a:r>
              <a:rPr lang="pl-PL" sz="2000" dirty="0" smtClean="0">
                <a:latin typeface="Times New Roman" pitchFamily="18" charset="0"/>
                <a:cs typeface="Times New Roman" pitchFamily="18" charset="0"/>
                <a:sym typeface="Wingdings" panose="05000000000000000000" pitchFamily="2" charset="2"/>
              </a:rPr>
              <a:t> </a:t>
            </a:r>
            <a:r>
              <a:rPr lang="pl-PL" sz="2000" b="1" dirty="0" smtClean="0">
                <a:latin typeface="Times New Roman" pitchFamily="18" charset="0"/>
                <a:cs typeface="Times New Roman" pitchFamily="18" charset="0"/>
                <a:sym typeface="Wingdings" panose="05000000000000000000" pitchFamily="2" charset="2"/>
              </a:rPr>
              <a:t>sąd wydaje wyrok uniewinniający -</a:t>
            </a:r>
            <a:r>
              <a:rPr lang="pl-PL" sz="2000" dirty="0" smtClean="0">
                <a:latin typeface="Times New Roman" pitchFamily="18" charset="0"/>
                <a:cs typeface="Times New Roman" pitchFamily="18" charset="0"/>
                <a:sym typeface="Wingdings" panose="05000000000000000000" pitchFamily="2" charset="2"/>
              </a:rPr>
              <a:t>wyjątek – jeżeli sprawca był niepoczytalny </a:t>
            </a:r>
            <a:r>
              <a:rPr lang="pl-PL" sz="2000" b="1" dirty="0" smtClean="0">
                <a:latin typeface="Times New Roman" pitchFamily="18" charset="0"/>
                <a:cs typeface="Times New Roman" pitchFamily="18" charset="0"/>
                <a:sym typeface="Wingdings" panose="05000000000000000000" pitchFamily="2" charset="2"/>
              </a:rPr>
              <a:t>postępowanie </a:t>
            </a:r>
            <a:r>
              <a:rPr lang="pl-PL" sz="2000" b="1" u="sng" dirty="0" smtClean="0">
                <a:latin typeface="Times New Roman" pitchFamily="18" charset="0"/>
                <a:cs typeface="Times New Roman" pitchFamily="18" charset="0"/>
                <a:sym typeface="Wingdings" panose="05000000000000000000" pitchFamily="2" charset="2"/>
              </a:rPr>
              <a:t>umarza się </a:t>
            </a:r>
            <a:endParaRPr lang="pl-PL" sz="2000" b="1" dirty="0" smtClean="0">
              <a:latin typeface="Times New Roman" pitchFamily="18" charset="0"/>
              <a:cs typeface="Times New Roman" pitchFamily="18" charset="0"/>
              <a:sym typeface="Wingdings" panose="05000000000000000000" pitchFamily="2" charset="2"/>
            </a:endParaRPr>
          </a:p>
          <a:p>
            <a:pPr marL="0" indent="0" algn="just">
              <a:buNone/>
            </a:pPr>
            <a:r>
              <a:rPr lang="pl-PL" sz="2000" dirty="0" smtClean="0">
                <a:latin typeface="Times New Roman" pitchFamily="18" charset="0"/>
                <a:cs typeface="Times New Roman" pitchFamily="18" charset="0"/>
                <a:sym typeface="Wingdings" panose="05000000000000000000" pitchFamily="2" charset="2"/>
              </a:rPr>
              <a:t>Umarzając postępowanie sąd stosuje odpowiednio art. 322 </a:t>
            </a:r>
            <a:r>
              <a:rPr lang="pl-PL" sz="2000" dirty="0" smtClean="0">
                <a:latin typeface="Times New Roman" pitchFamily="18" charset="0"/>
                <a:cs typeface="Times New Roman" pitchFamily="18" charset="0"/>
              </a:rPr>
              <a:t>§ 2 i 3, 323 § 1 i 2 oraz art. 340 § 2 i 3. </a:t>
            </a:r>
          </a:p>
          <a:p>
            <a:pPr marL="0" indent="0" algn="just">
              <a:buNone/>
            </a:pPr>
            <a:r>
              <a:rPr lang="pl-PL" sz="2000" dirty="0" smtClean="0">
                <a:latin typeface="Times New Roman" pitchFamily="18" charset="0"/>
                <a:cs typeface="Times New Roman" pitchFamily="18" charset="0"/>
              </a:rPr>
              <a:t>Art. 415. § 1. W razie </a:t>
            </a:r>
            <a:r>
              <a:rPr lang="pl-PL" sz="2000" b="1" dirty="0" smtClean="0">
                <a:latin typeface="Times New Roman" pitchFamily="18" charset="0"/>
                <a:cs typeface="Times New Roman" pitchFamily="18" charset="0"/>
              </a:rPr>
              <a:t>skazania</a:t>
            </a:r>
            <a:r>
              <a:rPr lang="pl-PL" sz="2000" dirty="0" smtClean="0">
                <a:latin typeface="Times New Roman" pitchFamily="18" charset="0"/>
                <a:cs typeface="Times New Roman" pitchFamily="18" charset="0"/>
              </a:rPr>
              <a:t> oskarżonego lub </a:t>
            </a:r>
            <a:r>
              <a:rPr lang="pl-PL" sz="2000" b="1" dirty="0" smtClean="0">
                <a:latin typeface="Times New Roman" pitchFamily="18" charset="0"/>
                <a:cs typeface="Times New Roman" pitchFamily="18" charset="0"/>
              </a:rPr>
              <a:t>warunkowego umorzenia </a:t>
            </a:r>
            <a:r>
              <a:rPr lang="pl-PL" sz="2000" dirty="0" smtClean="0">
                <a:latin typeface="Times New Roman" pitchFamily="18" charset="0"/>
                <a:cs typeface="Times New Roman" pitchFamily="18" charset="0"/>
              </a:rPr>
              <a:t>postępowania w wypadkach wskazanych w ustawie sąd orzeka </a:t>
            </a:r>
            <a:r>
              <a:rPr lang="pl-PL" sz="2000" b="1" dirty="0" smtClean="0">
                <a:latin typeface="Times New Roman" pitchFamily="18" charset="0"/>
                <a:cs typeface="Times New Roman" pitchFamily="18" charset="0"/>
              </a:rPr>
              <a:t>nawiązkę na rzecz pokrzywdzonego, obowiązek naprawienia, w całości lub w części, szkody lub zadośćuczynienia za doznaną krzywdę</a:t>
            </a:r>
            <a:r>
              <a:rPr lang="pl-PL" sz="2000" dirty="0" smtClean="0">
                <a:latin typeface="Times New Roman" pitchFamily="18" charset="0"/>
                <a:cs typeface="Times New Roman" pitchFamily="18" charset="0"/>
              </a:rPr>
              <a:t>. Nawiązki na rzecz pokrzywdzonego, obowiązku naprawienia szkody lub zadośćuczynienia za doznaną krzywdę </a:t>
            </a:r>
            <a:r>
              <a:rPr lang="pl-PL" sz="2000" u="sng" dirty="0" smtClean="0">
                <a:latin typeface="Times New Roman" pitchFamily="18" charset="0"/>
                <a:cs typeface="Times New Roman" pitchFamily="18" charset="0"/>
              </a:rPr>
              <a:t>nie orzeka się, jeżeli roszczenie wynikające z popełnienia przestępstwa jest przedmiotem innego postępowania albo o roszczeniu tym prawomocnie orzeczono.</a:t>
            </a:r>
          </a:p>
          <a:p>
            <a:pPr marL="0" indent="0" algn="just">
              <a:buNone/>
            </a:pPr>
            <a:r>
              <a:rPr lang="pl-PL" sz="2000" dirty="0" smtClean="0">
                <a:latin typeface="Times New Roman" pitchFamily="18" charset="0"/>
                <a:cs typeface="Times New Roman" pitchFamily="18" charset="0"/>
              </a:rPr>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sz="2000" dirty="0" smtClean="0">
              <a:latin typeface="Times New Roman" pitchFamily="18" charset="0"/>
              <a:cs typeface="Times New Roman" pitchFamily="18" charset="0"/>
            </a:endParaRP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33104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24544" y="-459432"/>
            <a:ext cx="10058400" cy="1609344"/>
          </a:xfrm>
        </p:spPr>
        <p:txBody>
          <a:bodyPr/>
          <a:lstStyle/>
          <a:p>
            <a:r>
              <a:rPr lang="pl-PL" b="1" dirty="0"/>
              <a:t>Promulgacja</a:t>
            </a:r>
            <a:r>
              <a:rPr lang="pl-PL" dirty="0"/>
              <a:t> wyroku</a:t>
            </a:r>
          </a:p>
        </p:txBody>
      </p:sp>
      <p:sp>
        <p:nvSpPr>
          <p:cNvPr id="5" name="Symbol zastępczy zawartości 2"/>
          <p:cNvSpPr>
            <a:spLocks noGrp="1"/>
          </p:cNvSpPr>
          <p:nvPr>
            <p:ph idx="1"/>
          </p:nvPr>
        </p:nvSpPr>
        <p:spPr>
          <a:xfrm>
            <a:off x="0" y="836712"/>
            <a:ext cx="8784976" cy="5112568"/>
          </a:xfrm>
        </p:spPr>
        <p:txBody>
          <a:bodyPr>
            <a:noAutofit/>
          </a:bodyPr>
          <a:lstStyle/>
          <a:p>
            <a:pPr algn="just"/>
            <a:r>
              <a:rPr lang="pl-PL" sz="1900" dirty="0">
                <a:latin typeface="Times New Roman" pitchFamily="18" charset="0"/>
                <a:cs typeface="Times New Roman" pitchFamily="18" charset="0"/>
              </a:rPr>
              <a:t>Odbywa się niezwłocznie po podpisaniu wyroku, niezależnie od stawiennictwa stron, obrońców i pełnomocników (art. 419) </a:t>
            </a:r>
          </a:p>
          <a:p>
            <a:pPr algn="just"/>
            <a:r>
              <a:rPr lang="pl-PL" sz="1900" dirty="0">
                <a:latin typeface="Times New Roman" pitchFamily="18" charset="0"/>
                <a:cs typeface="Times New Roman" pitchFamily="18" charset="0"/>
              </a:rPr>
              <a:t>Doręczenie wyroku z urzędu – wyjątkowo (art. 422)</a:t>
            </a:r>
          </a:p>
          <a:p>
            <a:pPr algn="just"/>
            <a:r>
              <a:rPr lang="pl-PL" sz="1900" dirty="0">
                <a:latin typeface="Times New Roman" pitchFamily="18" charset="0"/>
                <a:cs typeface="Times New Roman" pitchFamily="18" charset="0"/>
              </a:rPr>
              <a:t>Art. 418 </a:t>
            </a:r>
          </a:p>
          <a:p>
            <a:pPr lvl="1" algn="just"/>
            <a:r>
              <a:rPr lang="pl-PL" sz="1900" dirty="0">
                <a:latin typeface="Times New Roman" pitchFamily="18" charset="0"/>
                <a:cs typeface="Times New Roman" pitchFamily="18" charset="0"/>
              </a:rPr>
              <a:t>§ 1. Po podpisaniu wyroku przewodniczący ogłasza go publicznie; w czasie ogłaszania wyroku wszyscy obecni, z wyjątkiem sądu, stoją. </a:t>
            </a:r>
          </a:p>
          <a:p>
            <a:pPr lvl="1" algn="just"/>
            <a:r>
              <a:rPr lang="pl-PL" sz="1900" dirty="0">
                <a:latin typeface="Times New Roman" pitchFamily="18" charset="0"/>
                <a:cs typeface="Times New Roman" pitchFamily="18" charset="0"/>
              </a:rPr>
              <a:t>§1a. Ogłaszając wyrok można pominąć treść zarzutów oskarżenia. </a:t>
            </a:r>
          </a:p>
          <a:p>
            <a:pPr lvl="1" algn="just"/>
            <a:r>
              <a:rPr lang="pl-PL" sz="1900" dirty="0">
                <a:latin typeface="Times New Roman" pitchFamily="18" charset="0"/>
                <a:cs typeface="Times New Roman" pitchFamily="18" charset="0"/>
              </a:rPr>
              <a:t>§ 2. Zgłoszenie zdania odrębnego podaje się do wiadomości, a jeżeli członek składu orzekającego, który zgłosił zdanie odrębne, wyraził na to zgodę, także jego nazwisko. </a:t>
            </a:r>
          </a:p>
          <a:p>
            <a:pPr lvl="1" algn="just"/>
            <a:r>
              <a:rPr lang="pl-PL" sz="1900" dirty="0">
                <a:latin typeface="Times New Roman" pitchFamily="18" charset="0"/>
                <a:cs typeface="Times New Roman" pitchFamily="18" charset="0"/>
              </a:rPr>
              <a:t>§ 3. Po ogłoszeniu przewodniczący lub jeden z członków składu orzekającego podaje ustnie najważniejsze powody wyroku.</a:t>
            </a:r>
          </a:p>
          <a:p>
            <a:pPr algn="just"/>
            <a:r>
              <a:rPr lang="pl-PL" sz="1900" dirty="0">
                <a:latin typeface="Times New Roman" pitchFamily="18" charset="0"/>
                <a:cs typeface="Times New Roman" pitchFamily="18" charset="0"/>
              </a:rPr>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sz="1900" dirty="0">
                <a:latin typeface="Times New Roman" pitchFamily="18" charset="0"/>
                <a:cs typeface="Times New Roman" pitchFamily="18" charset="0"/>
              </a:rPr>
              <a:t>Obecne przy ogłoszeniu wyroku strony (lub obrońców i pełnomocników) należy pouczyć o prawie, terminie i sposobie wniesienia środka zaskarżenia </a:t>
            </a:r>
            <a:r>
              <a:rPr lang="pl-PL" sz="1900" dirty="0">
                <a:latin typeface="Times New Roman" pitchFamily="18" charset="0"/>
                <a:cs typeface="Times New Roman" pitchFamily="18" charset="0"/>
                <a:sym typeface="Wingdings" panose="05000000000000000000" pitchFamily="2" charset="2"/>
              </a:rPr>
              <a:t> art. 100 </a:t>
            </a:r>
            <a:r>
              <a:rPr lang="pl-PL" sz="1900" dirty="0">
                <a:latin typeface="Times New Roman" pitchFamily="18" charset="0"/>
                <a:cs typeface="Times New Roman" pitchFamily="18" charset="0"/>
              </a:rPr>
              <a:t>§ 6 </a:t>
            </a:r>
          </a:p>
        </p:txBody>
      </p:sp>
    </p:spTree>
    <p:extLst>
      <p:ext uri="{BB962C8B-B14F-4D97-AF65-F5344CB8AC3E}">
        <p14:creationId xmlns:p14="http://schemas.microsoft.com/office/powerpoint/2010/main" xmlns="" val="29199800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86109" y="2505670"/>
            <a:ext cx="7787774"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Czynności końcowe </a:t>
            </a:r>
          </a:p>
        </p:txBody>
      </p:sp>
    </p:spTree>
    <p:extLst>
      <p:ext uri="{BB962C8B-B14F-4D97-AF65-F5344CB8AC3E}">
        <p14:creationId xmlns:p14="http://schemas.microsoft.com/office/powerpoint/2010/main" xmlns="" val="20396674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171400"/>
            <a:ext cx="8229600" cy="1143000"/>
          </a:xfrm>
        </p:spPr>
        <p:txBody>
          <a:bodyPr/>
          <a:lstStyle/>
          <a:p>
            <a:r>
              <a:rPr lang="pl-PL" b="1" dirty="0" smtClean="0"/>
              <a:t>Uzasadnienie wyroku</a:t>
            </a:r>
            <a:endParaRPr lang="pl-PL" b="1" dirty="0"/>
          </a:p>
        </p:txBody>
      </p:sp>
      <p:sp>
        <p:nvSpPr>
          <p:cNvPr id="3" name="Symbol zastępczy zawartości 2"/>
          <p:cNvSpPr>
            <a:spLocks noGrp="1"/>
          </p:cNvSpPr>
          <p:nvPr>
            <p:ph idx="1"/>
          </p:nvPr>
        </p:nvSpPr>
        <p:spPr>
          <a:xfrm>
            <a:off x="15984" y="620688"/>
            <a:ext cx="9128016" cy="5688632"/>
          </a:xfrm>
        </p:spPr>
        <p:txBody>
          <a:bodyPr>
            <a:noAutofit/>
          </a:bodyPr>
          <a:lstStyle/>
          <a:p>
            <a:pPr marL="0" indent="0" algn="just">
              <a:buNone/>
            </a:pPr>
            <a:r>
              <a:rPr lang="pl-PL" sz="2200" dirty="0" smtClean="0">
                <a:latin typeface="Times New Roman" pitchFamily="18" charset="0"/>
                <a:cs typeface="Times New Roman" pitchFamily="18" charset="0"/>
              </a:rPr>
              <a:t>Art. 422 k.p.k.</a:t>
            </a:r>
          </a:p>
          <a:p>
            <a:pPr marL="457200" lvl="1" indent="0" algn="just">
              <a:buNone/>
            </a:pPr>
            <a:r>
              <a:rPr lang="pl-PL" sz="2200" dirty="0" smtClean="0">
                <a:latin typeface="Times New Roman" pitchFamily="18" charset="0"/>
                <a:cs typeface="Times New Roman" pitchFamily="18" charset="0"/>
              </a:rPr>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marL="457200" lvl="1" indent="0" algn="just">
              <a:buNone/>
            </a:pPr>
            <a:r>
              <a:rPr lang="pl-PL" sz="2200" dirty="0" smtClean="0">
                <a:latin typeface="Times New Roman" pitchFamily="18" charset="0"/>
                <a:cs typeface="Times New Roman" pitchFamily="18" charset="0"/>
              </a:rPr>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marL="457200" lvl="1" indent="0" algn="just">
              <a:buNone/>
            </a:pPr>
            <a:r>
              <a:rPr lang="pl-PL" sz="2200" dirty="0" smtClean="0">
                <a:latin typeface="Times New Roman" pitchFamily="18" charset="0"/>
                <a:cs typeface="Times New Roman" pitchFamily="18" charset="0"/>
              </a:rPr>
              <a:t>§ 3. Prezes sądu odmawia przyjęcia wniosku złożonego przez osobę nieuprawnioną, po terminie lub jeżeli zachodzą okoliczności, o których mowa w art. 120 § 2. Na zarządzenie przysługuje zażalenie.</a:t>
            </a:r>
          </a:p>
          <a:p>
            <a:pPr marL="457200" lvl="1" indent="0" algn="just">
              <a:buNone/>
            </a:pPr>
            <a:r>
              <a:rPr lang="pl-PL" sz="2200" dirty="0" smtClean="0">
                <a:latin typeface="Times New Roman" pitchFamily="18" charset="0"/>
                <a:cs typeface="Times New Roman" pitchFamily="18" charset="0"/>
              </a:rPr>
              <a:t>§ 4. Zarządzenie, o którym mowa w § 3, może wydać również referendarz sądowy</a:t>
            </a:r>
          </a:p>
          <a:p>
            <a:pPr marL="0" indent="0">
              <a:buNone/>
            </a:pPr>
            <a:endParaRPr lang="pl-PL"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49943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88640"/>
            <a:ext cx="8712968" cy="6408712"/>
          </a:xfrm>
        </p:spPr>
        <p:txBody>
          <a:bodyPr>
            <a:normAutofit fontScale="85000" lnSpcReduction="20000"/>
          </a:bodyPr>
          <a:lstStyle/>
          <a:p>
            <a:pPr marL="0" indent="0" algn="just">
              <a:buNone/>
            </a:pPr>
            <a:r>
              <a:rPr lang="pl-PL" dirty="0" smtClean="0">
                <a:latin typeface="Times New Roman" pitchFamily="18" charset="0"/>
                <a:cs typeface="Times New Roman" pitchFamily="18" charset="0"/>
              </a:rPr>
              <a:t>Art. 423 k.p.k.</a:t>
            </a:r>
            <a:endParaRPr lang="pl-PL" dirty="0">
              <a:latin typeface="Times New Roman" pitchFamily="18" charset="0"/>
              <a:cs typeface="Times New Roman" pitchFamily="18" charset="0"/>
            </a:endParaRPr>
          </a:p>
          <a:p>
            <a:pPr marL="0" indent="0" algn="just">
              <a:buNone/>
            </a:pPr>
            <a:r>
              <a:rPr lang="pl-PL" dirty="0" smtClean="0">
                <a:latin typeface="Times New Roman" pitchFamily="18" charset="0"/>
                <a:cs typeface="Times New Roman" pitchFamily="18" charset="0"/>
              </a:rPr>
              <a:t>§ 1. Uzasadnienie wyroku powinno być sporządzone w ciągu 14 dni od daty złożenia wniosku o sporządzenie uzasadnienia, a w wypadku sporządzenia uzasadnienia z  94 urzędu - od daty ogłoszenia wyroku; w sprawie zawiłej, w razie niemożności sporządzenia uzasadnienia w terminie, prezes sądu może przedłużyć ten termin na czas oznaczony. </a:t>
            </a:r>
          </a:p>
          <a:p>
            <a:pPr marL="0" indent="0" algn="just">
              <a:buNone/>
            </a:pPr>
            <a:r>
              <a:rPr lang="pl-PL" dirty="0" smtClean="0">
                <a:latin typeface="Times New Roman" pitchFamily="18" charset="0"/>
                <a:cs typeface="Times New Roman" pitchFamily="18" charset="0"/>
              </a:rPr>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marL="0" indent="0" algn="just">
              <a:buNone/>
            </a:pPr>
            <a:r>
              <a:rPr lang="pl-PL" dirty="0" smtClean="0">
                <a:latin typeface="Times New Roman" pitchFamily="18" charset="0"/>
                <a:cs typeface="Times New Roman" pitchFamily="18" charset="0"/>
              </a:rPr>
              <a:t>§ 2. Wyrok z uzasadnieniem doręcza się temu, kto złożył wniosek na podstawie art. 422.  Przepis art. 100 § 7 stosuje się odpowiednio.</a:t>
            </a:r>
          </a:p>
          <a:p>
            <a:pPr marL="0" indent="0">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xmlns="" val="17621064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Co powinno zawierać uzasadnienie?</a:t>
            </a:r>
            <a:endParaRPr lang="pl-PL" dirty="0"/>
          </a:p>
        </p:txBody>
      </p:sp>
      <p:sp>
        <p:nvSpPr>
          <p:cNvPr id="3" name="Symbol zastępczy zawartości 2"/>
          <p:cNvSpPr>
            <a:spLocks noGrp="1"/>
          </p:cNvSpPr>
          <p:nvPr>
            <p:ph idx="1"/>
          </p:nvPr>
        </p:nvSpPr>
        <p:spPr>
          <a:xfrm>
            <a:off x="395536" y="1196752"/>
            <a:ext cx="8496944" cy="5661248"/>
          </a:xfrm>
        </p:spPr>
        <p:txBody>
          <a:bodyPr>
            <a:normAutofit/>
          </a:bodyPr>
          <a:lstStyle/>
          <a:p>
            <a:pPr marL="0" indent="0" algn="just">
              <a:buNone/>
            </a:pPr>
            <a:r>
              <a:rPr lang="pl-PL" sz="2000" dirty="0" smtClean="0">
                <a:latin typeface="Times New Roman" pitchFamily="18" charset="0"/>
                <a:cs typeface="Times New Roman" pitchFamily="18" charset="0"/>
              </a:rPr>
              <a:t>Art. 424 k.p.k.</a:t>
            </a:r>
          </a:p>
          <a:p>
            <a:pPr marL="0" indent="0" algn="just">
              <a:buNone/>
            </a:pPr>
            <a:r>
              <a:rPr lang="pl-PL" sz="2000" dirty="0" smtClean="0">
                <a:latin typeface="Times New Roman" pitchFamily="18" charset="0"/>
                <a:cs typeface="Times New Roman" pitchFamily="18" charset="0"/>
              </a:rPr>
              <a:t>§ 1. Uzasadnienie powinno zawierać zwięzłe:</a:t>
            </a:r>
          </a:p>
          <a:p>
            <a:pPr marL="1200150" lvl="2" indent="-342900" algn="just">
              <a:buAutoNum type="arabicParenR"/>
            </a:pPr>
            <a:r>
              <a:rPr lang="pl-PL" sz="2000" dirty="0" smtClean="0">
                <a:latin typeface="Times New Roman" pitchFamily="18" charset="0"/>
                <a:cs typeface="Times New Roman" pitchFamily="18" charset="0"/>
              </a:rPr>
              <a:t>wskazanie, jakie fakty sąd uznał za udowodnione lub nieudowodnione, na jakich w tej mierze oparł się dowodach i dlaczego nie uznał dowodów przeciwnych,</a:t>
            </a:r>
          </a:p>
          <a:p>
            <a:pPr marL="1200150" lvl="2" indent="-342900" algn="just">
              <a:buAutoNum type="arabicParenR"/>
            </a:pPr>
            <a:r>
              <a:rPr lang="pl-PL" sz="2000" dirty="0" smtClean="0">
                <a:latin typeface="Times New Roman" pitchFamily="18" charset="0"/>
                <a:cs typeface="Times New Roman" pitchFamily="18" charset="0"/>
              </a:rPr>
              <a:t>wyjaśnienie podstawy prawnej wyroku.</a:t>
            </a:r>
          </a:p>
          <a:p>
            <a:pPr marL="857250" lvl="2" indent="0" algn="just">
              <a:buNone/>
            </a:pPr>
            <a:endParaRPr lang="pl-PL" sz="2000" dirty="0" smtClean="0">
              <a:latin typeface="Times New Roman" pitchFamily="18" charset="0"/>
              <a:cs typeface="Times New Roman" pitchFamily="18" charset="0"/>
            </a:endParaRPr>
          </a:p>
          <a:p>
            <a:pPr lvl="1" algn="just"/>
            <a:r>
              <a:rPr lang="pl-PL" sz="2000" dirty="0" smtClean="0">
                <a:latin typeface="Times New Roman" pitchFamily="18" charset="0"/>
                <a:cs typeface="Times New Roman" pitchFamily="18" charset="0"/>
              </a:rPr>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2000" dirty="0" smtClean="0">
                <a:latin typeface="Times New Roman" pitchFamily="18" charset="0"/>
                <a:cs typeface="Times New Roman" pitchFamily="18" charset="0"/>
              </a:rPr>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7356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Postępowanie odwoławcze</a:t>
            </a:r>
            <a:endParaRPr lang="pl-PL" dirty="0"/>
          </a:p>
        </p:txBody>
      </p:sp>
      <p:sp>
        <p:nvSpPr>
          <p:cNvPr id="3" name="Symbol zastępczy zawartości 2"/>
          <p:cNvSpPr>
            <a:spLocks noGrp="1"/>
          </p:cNvSpPr>
          <p:nvPr>
            <p:ph idx="1"/>
          </p:nvPr>
        </p:nvSpPr>
        <p:spPr/>
        <p:txBody>
          <a:bodyPr/>
          <a:lstStyle/>
          <a:p>
            <a:pPr marL="0" indent="0">
              <a:buNone/>
            </a:pPr>
            <a:r>
              <a:rPr lang="pl-PL" dirty="0" smtClean="0"/>
              <a:t>Art. 425 k.p.k. – przepis ogólny.</a:t>
            </a:r>
          </a:p>
          <a:p>
            <a:pPr marL="0" indent="0">
              <a:buNone/>
            </a:pPr>
            <a:r>
              <a:rPr lang="pl-PL" dirty="0" smtClean="0"/>
              <a:t>Art. 444 k.p.k. – apelacja.</a:t>
            </a:r>
          </a:p>
          <a:p>
            <a:pPr marL="0" indent="0">
              <a:buNone/>
            </a:pPr>
            <a:r>
              <a:rPr lang="pl-PL" dirty="0" smtClean="0"/>
              <a:t>Art. 459 k.p.k. – zażalenie.</a:t>
            </a:r>
            <a:endParaRPr lang="pl-PL" dirty="0"/>
          </a:p>
        </p:txBody>
      </p:sp>
    </p:spTree>
    <p:extLst>
      <p:ext uri="{BB962C8B-B14F-4D97-AF65-F5344CB8AC3E}">
        <p14:creationId xmlns:p14="http://schemas.microsoft.com/office/powerpoint/2010/main" xmlns="" val="14973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60648" y="-315416"/>
            <a:ext cx="12192000" cy="1484671"/>
          </a:xfrm>
        </p:spPr>
        <p:txBody>
          <a:bodyPr>
            <a:normAutofit/>
          </a:bodyPr>
          <a:lstStyle/>
          <a:p>
            <a:r>
              <a:rPr lang="pl-PL" dirty="0" smtClean="0"/>
              <a:t>Przebieg </a:t>
            </a:r>
            <a:r>
              <a:rPr lang="pl-PL" dirty="0"/>
              <a:t>przewodu sądowego</a:t>
            </a:r>
          </a:p>
        </p:txBody>
      </p:sp>
      <p:graphicFrame>
        <p:nvGraphicFramePr>
          <p:cNvPr id="6" name="Diagram 5"/>
          <p:cNvGraphicFramePr/>
          <p:nvPr>
            <p:extLst>
              <p:ext uri="{D42A27DB-BD31-4B8C-83A1-F6EECF244321}">
                <p14:modId xmlns:p14="http://schemas.microsoft.com/office/powerpoint/2010/main" xmlns="" val="360421255"/>
              </p:ext>
            </p:extLst>
          </p:nvPr>
        </p:nvGraphicFramePr>
        <p:xfrm>
          <a:off x="0" y="908720"/>
          <a:ext cx="9144000" cy="5930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43907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7536"/>
            <a:ext cx="8229600" cy="1143000"/>
          </a:xfrm>
        </p:spPr>
        <p:txBody>
          <a:bodyPr/>
          <a:lstStyle/>
          <a:p>
            <a:r>
              <a:rPr lang="pl-PL" b="1" dirty="0" smtClean="0"/>
              <a:t>Zasada bezpośredniości</a:t>
            </a:r>
            <a:endParaRPr lang="pl-PL" b="1" dirty="0"/>
          </a:p>
        </p:txBody>
      </p:sp>
      <p:sp>
        <p:nvSpPr>
          <p:cNvPr id="3" name="Symbol zastępczy zawartości 2"/>
          <p:cNvSpPr>
            <a:spLocks noGrp="1"/>
          </p:cNvSpPr>
          <p:nvPr>
            <p:ph idx="1"/>
          </p:nvPr>
        </p:nvSpPr>
        <p:spPr>
          <a:xfrm>
            <a:off x="107504" y="1196752"/>
            <a:ext cx="9036496" cy="5400600"/>
          </a:xfrm>
        </p:spPr>
        <p:txBody>
          <a:bodyPr>
            <a:normAutofit fontScale="62500" lnSpcReduction="20000"/>
          </a:bodyPr>
          <a:lstStyle/>
          <a:p>
            <a:pPr algn="just"/>
            <a:r>
              <a:rPr lang="pl-PL" dirty="0" smtClean="0">
                <a:latin typeface="Times New Roman" pitchFamily="18" charset="0"/>
                <a:cs typeface="Times New Roman" pitchFamily="18" charset="0"/>
              </a:rPr>
              <a:t>Zasada bezpośredniości to dyrektywa, w myśl której organ procesowy </a:t>
            </a:r>
            <a:r>
              <a:rPr lang="pl-PL" b="1" dirty="0" smtClean="0">
                <a:latin typeface="Times New Roman" pitchFamily="18" charset="0"/>
                <a:cs typeface="Times New Roman" pitchFamily="18" charset="0"/>
              </a:rPr>
              <a:t>powinien zetknąć się ze środkiem i źródłem dowodowym osobiście, a środkiem dowodowym, na którym opiera swoje ustalenia, powinien być przede wszystkim środek dowodowy pierwotny (dowód pierwotny). </a:t>
            </a:r>
            <a:r>
              <a:rPr lang="pl-PL" dirty="0" smtClean="0">
                <a:latin typeface="Times New Roman" pitchFamily="18" charset="0"/>
                <a:cs typeface="Times New Roman" pitchFamily="18" charset="0"/>
              </a:rPr>
              <a:t>Jest to zasada nieskodyfikowana. Można ją wyinterpretować głównie z art. 92, 410 i 174 k.p.k.</a:t>
            </a:r>
          </a:p>
          <a:p>
            <a:pPr lvl="1" algn="just"/>
            <a:r>
              <a:rPr lang="pl-PL" dirty="0" smtClean="0">
                <a:latin typeface="Times New Roman" pitchFamily="18" charset="0"/>
                <a:cs typeface="Times New Roman" pitchFamily="18" charset="0"/>
              </a:rPr>
              <a:t>Jest to jeden z warunków rzetelnego procesu</a:t>
            </a:r>
          </a:p>
          <a:p>
            <a:pPr lvl="1" algn="just"/>
            <a:r>
              <a:rPr lang="pl-PL" dirty="0" smtClean="0">
                <a:latin typeface="Times New Roman" pitchFamily="18" charset="0"/>
                <a:cs typeface="Times New Roman" pitchFamily="18" charset="0"/>
              </a:rPr>
              <a:t>Bezpośredniość + kontradyktoryjność = najmniej zniekształcona podstawa faktyczna (dowodowa) orzeczenia</a:t>
            </a:r>
          </a:p>
          <a:p>
            <a:pPr algn="just"/>
            <a:r>
              <a:rPr lang="pl-PL" b="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Każde poznawanie zdarzenia przez sąd jest poznawaniem pośrednim. Sąd może zetknąć się ze zdarzeniem tylko za pośrednictwem dowodów. Zasada bezpośredniości składa się z dwóch, pozostających ze</a:t>
            </a:r>
            <a:r>
              <a:rPr lang="pl-PL" b="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sobą w związku, dyrektyw:</a:t>
            </a:r>
          </a:p>
          <a:p>
            <a:pPr algn="just"/>
            <a:r>
              <a:rPr lang="pl-PL" dirty="0" smtClean="0">
                <a:latin typeface="Times New Roman" pitchFamily="18" charset="0"/>
                <a:cs typeface="Times New Roman" pitchFamily="18" charset="0"/>
              </a:rPr>
              <a:t>zasada bezpośredniości </a:t>
            </a:r>
            <a:r>
              <a:rPr lang="pl-PL" u="sng" dirty="0" smtClean="0">
                <a:latin typeface="Times New Roman" pitchFamily="18" charset="0"/>
                <a:cs typeface="Times New Roman" pitchFamily="18" charset="0"/>
              </a:rPr>
              <a:t>w znaczeniu formalnym</a:t>
            </a:r>
            <a:r>
              <a:rPr lang="pl-PL" dirty="0" smtClean="0">
                <a:latin typeface="Times New Roman" pitchFamily="18" charset="0"/>
                <a:cs typeface="Times New Roman" pitchFamily="18" charset="0"/>
              </a:rPr>
              <a:t> – </a:t>
            </a:r>
            <a:r>
              <a:rPr lang="pl-PL" b="1" dirty="0" smtClean="0">
                <a:latin typeface="Times New Roman" pitchFamily="18" charset="0"/>
                <a:cs typeface="Times New Roman" pitchFamily="18" charset="0"/>
              </a:rPr>
              <a:t>organ procesowy powinien zetknąć się osobiście ze środkiem i źródłem dowodowym. </a:t>
            </a:r>
          </a:p>
          <a:p>
            <a:pPr lvl="1" algn="just"/>
            <a:r>
              <a:rPr lang="pl-PL" dirty="0" smtClean="0">
                <a:latin typeface="Times New Roman" pitchFamily="18" charset="0"/>
                <a:cs typeface="Times New Roman" pitchFamily="18" charset="0"/>
              </a:rPr>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smtClean="0">
                <a:latin typeface="Times New Roman" pitchFamily="18" charset="0"/>
                <a:cs typeface="Times New Roman" pitchFamily="18" charset="0"/>
              </a:rPr>
              <a:t>zasada bezpośredniości w znaczeniu </a:t>
            </a:r>
            <a:r>
              <a:rPr lang="pl-PL" u="sng" dirty="0" smtClean="0">
                <a:latin typeface="Times New Roman" pitchFamily="18" charset="0"/>
                <a:cs typeface="Times New Roman" pitchFamily="18" charset="0"/>
              </a:rPr>
              <a:t>materialnym</a:t>
            </a:r>
            <a:r>
              <a:rPr lang="pl-PL" dirty="0" smtClean="0">
                <a:latin typeface="Times New Roman" pitchFamily="18" charset="0"/>
                <a:cs typeface="Times New Roman" pitchFamily="18" charset="0"/>
              </a:rPr>
              <a:t> – </a:t>
            </a:r>
            <a:r>
              <a:rPr lang="pl-PL" b="1" dirty="0" smtClean="0">
                <a:latin typeface="Times New Roman" pitchFamily="18" charset="0"/>
                <a:cs typeface="Times New Roman" pitchFamily="18" charset="0"/>
              </a:rPr>
              <a:t>organ procesowy powinien dokonywać ustaleń przede wszystkim za pomocą dowodów pierwotnych. </a:t>
            </a:r>
            <a:endParaRPr lang="pl-PL" dirty="0" smtClean="0">
              <a:latin typeface="Times New Roman" pitchFamily="18" charset="0"/>
              <a:cs typeface="Times New Roman" pitchFamily="18" charset="0"/>
            </a:endParaRPr>
          </a:p>
          <a:p>
            <a:pPr algn="just"/>
            <a:endParaRPr lang="pl-PL" dirty="0" smtClean="0">
              <a:latin typeface="Times New Roman" pitchFamily="18" charset="0"/>
              <a:cs typeface="Times New Roman" pitchFamily="18" charset="0"/>
            </a:endParaRPr>
          </a:p>
          <a:p>
            <a:pPr marL="0" indent="0">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xmlns="" val="2289732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24544" y="0"/>
            <a:ext cx="10058400" cy="1609344"/>
          </a:xfrm>
        </p:spPr>
        <p:txBody>
          <a:bodyPr/>
          <a:lstStyle/>
          <a:p>
            <a:r>
              <a:rPr lang="pl-PL" dirty="0">
                <a:solidFill>
                  <a:schemeClr val="tx1"/>
                </a:solidFill>
              </a:rPr>
              <a:t>Wyjątki od zasady bezpośredniości </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xmlns="" val="1013086815"/>
              </p:ext>
            </p:extLst>
          </p:nvPr>
        </p:nvGraphicFramePr>
        <p:xfrm>
          <a:off x="-468560" y="1268760"/>
          <a:ext cx="10058400"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9714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51520" y="332656"/>
            <a:ext cx="8712968" cy="4524315"/>
          </a:xfrm>
          <a:prstGeom prst="rect">
            <a:avLst/>
          </a:prstGeom>
          <a:noFill/>
        </p:spPr>
        <p:txBody>
          <a:bodyPr wrap="square" rtlCol="0">
            <a:spAutoFit/>
          </a:bodyPr>
          <a:lstStyle/>
          <a:p>
            <a:pPr algn="just"/>
            <a:r>
              <a:rPr lang="pl-PL" sz="3200" dirty="0" smtClean="0">
                <a:latin typeface="Times New Roman" pitchFamily="18" charset="0"/>
                <a:cs typeface="Times New Roman" pitchFamily="18" charset="0"/>
              </a:rPr>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sz="3200" i="1" dirty="0" smtClean="0">
                <a:latin typeface="Times New Roman" pitchFamily="18" charset="0"/>
                <a:cs typeface="Times New Roman" pitchFamily="18" charset="0"/>
              </a:rPr>
              <a:t>incognito</a:t>
            </a:r>
            <a:r>
              <a:rPr lang="pl-PL" sz="3200" dirty="0" smtClean="0">
                <a:latin typeface="Times New Roman" pitchFamily="18" charset="0"/>
                <a:cs typeface="Times New Roman" pitchFamily="18" charset="0"/>
              </a:rPr>
              <a:t>, ochrona małoletnich świadków i pokrzywdzonych). </a:t>
            </a:r>
            <a:endParaRPr lang="pl-PL"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62143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Redukcja postępowania karnego na rozprawie głównej</a:t>
            </a:r>
            <a:endParaRPr lang="pl-PL" dirty="0"/>
          </a:p>
        </p:txBody>
      </p:sp>
      <p:sp>
        <p:nvSpPr>
          <p:cNvPr id="3" name="Symbol zastępczy zawartości 2"/>
          <p:cNvSpPr>
            <a:spLocks noGrp="1"/>
          </p:cNvSpPr>
          <p:nvPr>
            <p:ph idx="1"/>
          </p:nvPr>
        </p:nvSpPr>
        <p:spPr/>
        <p:txBody>
          <a:bodyPr/>
          <a:lstStyle/>
          <a:p>
            <a:pPr algn="just"/>
            <a:r>
              <a:rPr lang="pl-PL" dirty="0" smtClean="0"/>
              <a:t>Art. 387 k.p.k. – dobrowolne poddanie się odpowiedzialności karnej.</a:t>
            </a:r>
          </a:p>
          <a:p>
            <a:pPr algn="just"/>
            <a:r>
              <a:rPr lang="pl-PL" dirty="0" smtClean="0"/>
              <a:t>Art. 388 k.p.k. – tzw. skrócona rozprawa.</a:t>
            </a:r>
            <a:endParaRPr lang="pl-PL" dirty="0"/>
          </a:p>
        </p:txBody>
      </p:sp>
    </p:spTree>
    <p:extLst>
      <p:ext uri="{BB962C8B-B14F-4D97-AF65-F5344CB8AC3E}">
        <p14:creationId xmlns:p14="http://schemas.microsoft.com/office/powerpoint/2010/main" xmlns="" val="2464779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0"/>
            <a:ext cx="7056784" cy="624200"/>
          </a:xfrm>
        </p:spPr>
        <p:txBody>
          <a:bodyPr>
            <a:noAutofit/>
          </a:bodyPr>
          <a:lstStyle/>
          <a:p>
            <a:r>
              <a:rPr lang="pl-PL" sz="2000" b="1" dirty="0" smtClean="0"/>
              <a:t>Art. 387 k.p.k. – dobrowolne poddanie się odpowiedzialności karnej</a:t>
            </a:r>
            <a:endParaRPr lang="pl-PL" sz="2000" b="1" dirty="0"/>
          </a:p>
        </p:txBody>
      </p:sp>
      <p:sp>
        <p:nvSpPr>
          <p:cNvPr id="3" name="Symbol zastępczy zawartości 2"/>
          <p:cNvSpPr>
            <a:spLocks noGrp="1"/>
          </p:cNvSpPr>
          <p:nvPr>
            <p:ph idx="1"/>
          </p:nvPr>
        </p:nvSpPr>
        <p:spPr>
          <a:xfrm>
            <a:off x="179512" y="764704"/>
            <a:ext cx="8496944" cy="5472608"/>
          </a:xfrm>
        </p:spPr>
        <p:txBody>
          <a:bodyPr>
            <a:noAutofit/>
          </a:bodyPr>
          <a:lstStyle/>
          <a:p>
            <a:pPr algn="just"/>
            <a:r>
              <a:rPr lang="pl-PL" sz="1700" dirty="0" smtClean="0">
                <a:latin typeface="Times New Roman" pitchFamily="18" charset="0"/>
                <a:cs typeface="Times New Roman" pitchFamily="18" charset="0"/>
              </a:rPr>
              <a:t>Przejaw konsensualizmu procesowego (drugi tryb konsensualny obok art. 335) </a:t>
            </a:r>
          </a:p>
          <a:p>
            <a:pPr algn="just"/>
            <a:r>
              <a:rPr lang="pl-PL" sz="1700" dirty="0" smtClean="0">
                <a:latin typeface="Times New Roman" pitchFamily="18" charset="0"/>
                <a:cs typeface="Times New Roman" pitchFamily="18" charset="0"/>
              </a:rPr>
              <a:t>Dobrowolne poddanie się karze na rozprawie i na posiedzeniu przed rozprawą to zasadniczo ta sama instytucja - tak jak skazanie bez rozprawy z § 1 i § 2 art. 335</a:t>
            </a:r>
          </a:p>
          <a:p>
            <a:pPr algn="just"/>
            <a:r>
              <a:rPr lang="pl-PL" sz="1700" dirty="0" smtClean="0">
                <a:latin typeface="Times New Roman" pitchFamily="18" charset="0"/>
                <a:cs typeface="Times New Roman" pitchFamily="18" charset="0"/>
              </a:rPr>
              <a:t>Oskarżony może </a:t>
            </a:r>
            <a:r>
              <a:rPr lang="pl-PL" sz="1700" b="1" dirty="0" smtClean="0">
                <a:latin typeface="Times New Roman" pitchFamily="18" charset="0"/>
                <a:cs typeface="Times New Roman" pitchFamily="18" charset="0"/>
              </a:rPr>
              <a:t>do chwili zakończenia pierwszego przesłuchania wszystkich oskarżonych na rozprawie głównej</a:t>
            </a:r>
            <a:r>
              <a:rPr lang="pl-PL" sz="1700" dirty="0" smtClean="0">
                <a:latin typeface="Times New Roman" pitchFamily="18" charset="0"/>
                <a:cs typeface="Times New Roman" pitchFamily="18" charset="0"/>
              </a:rPr>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algn="just"/>
            <a:r>
              <a:rPr lang="pl-PL" sz="1700" dirty="0" smtClean="0">
                <a:latin typeface="Times New Roman" pitchFamily="18" charset="0"/>
                <a:cs typeface="Times New Roman" pitchFamily="18" charset="0"/>
              </a:rPr>
              <a:t>Wniosek o dobrowolne poddanie się karze można złożyć także w sprawach o zbrodnie, o ile są zagrożone karą do 15 lat pozbawienia wolności </a:t>
            </a:r>
          </a:p>
          <a:p>
            <a:pPr algn="just"/>
            <a:r>
              <a:rPr lang="pl-PL" sz="1700" dirty="0" smtClean="0">
                <a:latin typeface="Times New Roman" pitchFamily="18" charset="0"/>
                <a:cs typeface="Times New Roman" pitchFamily="18" charset="0"/>
              </a:rPr>
              <a:t>Sąd może uwzględnić wniosek, gdy:</a:t>
            </a:r>
          </a:p>
          <a:p>
            <a:pPr lvl="1" algn="just"/>
            <a:r>
              <a:rPr lang="pl-PL" sz="1700" dirty="0" smtClean="0">
                <a:latin typeface="Times New Roman" pitchFamily="18" charset="0"/>
                <a:cs typeface="Times New Roman" pitchFamily="18" charset="0"/>
              </a:rPr>
              <a:t>Okoliczności popełnienia przestępstwa i wina nie budzą wątpliwości</a:t>
            </a:r>
          </a:p>
          <a:p>
            <a:pPr lvl="1" algn="just"/>
            <a:r>
              <a:rPr lang="pl-PL" sz="1700" dirty="0" smtClean="0">
                <a:latin typeface="Times New Roman" pitchFamily="18" charset="0"/>
                <a:cs typeface="Times New Roman" pitchFamily="18" charset="0"/>
              </a:rPr>
              <a:t>Cele postępowania zostaną osiągnięte mimo nieprzeprowadzenia rozprawy w całości</a:t>
            </a:r>
          </a:p>
          <a:p>
            <a:pPr lvl="1" algn="just"/>
            <a:r>
              <a:rPr lang="pl-PL" sz="1700" dirty="0" smtClean="0">
                <a:latin typeface="Times New Roman" pitchFamily="18" charset="0"/>
                <a:cs typeface="Times New Roman" pitchFamily="18" charset="0"/>
              </a:rPr>
              <a:t>Brak sprzeciwu prokuratora oraz pokrzywdzonego należycie zawiadomionego o terminie rozprawy i pouczonego o możliwości złożenia przez oskarżonego wniosku z art. 387 § 1 </a:t>
            </a:r>
          </a:p>
          <a:p>
            <a:pPr algn="just"/>
            <a:r>
              <a:rPr lang="pl-PL" sz="1700" dirty="0" smtClean="0">
                <a:latin typeface="Times New Roman" pitchFamily="18" charset="0"/>
                <a:cs typeface="Times New Roman" pitchFamily="18" charset="0"/>
              </a:rPr>
              <a:t>Sąd może uzależnić uwzględnienie wniosku od dokonania w nim wskazanej przez siebie zmiany. </a:t>
            </a:r>
          </a:p>
          <a:p>
            <a:pPr algn="just"/>
            <a:r>
              <a:rPr lang="pl-PL" sz="1700" dirty="0" smtClean="0">
                <a:latin typeface="Times New Roman" pitchFamily="18" charset="0"/>
                <a:cs typeface="Times New Roman" pitchFamily="18" charset="0"/>
              </a:rPr>
              <a:t>W sprawach o zbrodnie nadzwyczajne złagodzenie kary może nastąpić wówczas, gdy wniosek został złożony przed doręczeniem oskarżonemu zawiadomienia o terminie rozprawy. </a:t>
            </a:r>
          </a:p>
          <a:p>
            <a:pPr marL="0" indent="0" algn="just">
              <a:buNone/>
            </a:pPr>
            <a:endParaRPr lang="pl-PL" sz="17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3970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388 – skrócona rozprawa</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smtClean="0">
                <a:latin typeface="Times New Roman" pitchFamily="18" charset="0"/>
                <a:cs typeface="Times New Roman" pitchFamily="18" charset="0"/>
              </a:rPr>
              <a:t>Za </a:t>
            </a:r>
            <a:r>
              <a:rPr lang="pl-PL" b="1" dirty="0" smtClean="0">
                <a:latin typeface="Times New Roman" pitchFamily="18" charset="0"/>
                <a:cs typeface="Times New Roman" pitchFamily="18" charset="0"/>
              </a:rPr>
              <a:t>zgodą obecnych stron </a:t>
            </a:r>
            <a:r>
              <a:rPr lang="pl-PL" dirty="0" smtClean="0">
                <a:latin typeface="Times New Roman" pitchFamily="18" charset="0"/>
                <a:cs typeface="Times New Roman" pitchFamily="18" charset="0"/>
              </a:rPr>
              <a:t>sąd może przeprowadzić postępowanie dowodowe tylko częściowo, jeżeli wyjaśnienia oskarżonego przyznającego się do winy nie budzą wątpliwości </a:t>
            </a:r>
          </a:p>
          <a:p>
            <a:pPr lvl="1" algn="just"/>
            <a:r>
              <a:rPr lang="pl-PL" dirty="0" smtClean="0">
                <a:latin typeface="Times New Roman" pitchFamily="18" charset="0"/>
                <a:cs typeface="Times New Roman" pitchFamily="18" charset="0"/>
              </a:rPr>
              <a:t>Przyznanie się musi nastąpić w granicach i w rozumieniu aktu oskarżenia</a:t>
            </a:r>
          </a:p>
          <a:p>
            <a:pPr algn="just"/>
            <a:r>
              <a:rPr lang="pl-PL" dirty="0" smtClean="0">
                <a:latin typeface="Times New Roman" pitchFamily="18" charset="0"/>
                <a:cs typeface="Times New Roman" pitchFamily="18" charset="0"/>
              </a:rPr>
              <a:t>Trzeba jednak jakiś dowód – oprócz wyjaśnień oskarżonego – przeprowadzić np. przesłuchać pokrzywdzonego </a:t>
            </a:r>
          </a:p>
          <a:p>
            <a:pPr algn="just"/>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xmlns="" val="3322270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2879</Words>
  <Application>Microsoft Office PowerPoint</Application>
  <PresentationFormat>Pokaz na ekranie (4:3)</PresentationFormat>
  <Paragraphs>204</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Motyw pakietu Office</vt:lpstr>
      <vt:lpstr>Podstawy procesu karnego Postępowanie sądowe</vt:lpstr>
      <vt:lpstr>Przewód sądowy</vt:lpstr>
      <vt:lpstr>Przebieg przewodu sądowego</vt:lpstr>
      <vt:lpstr>Zasada bezpośredniości</vt:lpstr>
      <vt:lpstr>Wyjątki od zasady bezpośredniości </vt:lpstr>
      <vt:lpstr>Slajd 6</vt:lpstr>
      <vt:lpstr>Redukcja postępowania karnego na rozprawie głównej</vt:lpstr>
      <vt:lpstr>Art. 387 k.p.k. – dobrowolne poddanie się odpowiedzialności karnej</vt:lpstr>
      <vt:lpstr>Art. 388 – skrócona rozprawa</vt:lpstr>
      <vt:lpstr>Zmiana kwalifikacji prawnej czynu i proces wpadkowy</vt:lpstr>
      <vt:lpstr>Rozszerzenie oskarżenia (proces wpadkowy) </vt:lpstr>
      <vt:lpstr>Wyjątki od zasady ciągłości na rozprawie głównej </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Slajd 21</vt:lpstr>
      <vt:lpstr>Promulgacja wyroku</vt:lpstr>
      <vt:lpstr>Slajd 23</vt:lpstr>
      <vt:lpstr>Uzasadnienie wyroku</vt:lpstr>
      <vt:lpstr>Slajd 25</vt:lpstr>
      <vt:lpstr>Co powinno zawierać uzasadnienie?</vt:lpstr>
      <vt:lpstr>Postępowanie odwoławcze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11: Postępowanie sądowe</dc:title>
  <dc:creator>Blazej</dc:creator>
  <cp:lastModifiedBy>Microsoft</cp:lastModifiedBy>
  <cp:revision>20</cp:revision>
  <dcterms:created xsi:type="dcterms:W3CDTF">2017-05-09T15:59:30Z</dcterms:created>
  <dcterms:modified xsi:type="dcterms:W3CDTF">2019-04-08T20:45:14Z</dcterms:modified>
</cp:coreProperties>
</file>