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  <p:sldId id="267" r:id="rId13"/>
    <p:sldId id="271" r:id="rId14"/>
    <p:sldId id="268" r:id="rId15"/>
    <p:sldId id="269" r:id="rId16"/>
    <p:sldId id="272" r:id="rId17"/>
    <p:sldId id="273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4" r:id="rId27"/>
    <p:sldId id="285" r:id="rId28"/>
    <p:sldId id="286" r:id="rId29"/>
    <p:sldId id="281" r:id="rId30"/>
    <p:sldId id="282" r:id="rId31"/>
    <p:sldId id="280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65E2F-5710-4467-B35E-56AD1B482E48}" type="doc">
      <dgm:prSet loTypeId="urn:microsoft.com/office/officeart/2005/8/layout/hProcess9" loCatId="process" qsTypeId="urn:microsoft.com/office/officeart/2005/8/quickstyle/simple5" qsCatId="simple" csTypeId="urn:microsoft.com/office/officeart/2005/8/colors/colorful1#1" csCatId="colorful" phldr="1"/>
      <dgm:spPr/>
    </dgm:pt>
    <dgm:pt modelId="{76EDB76A-930E-425E-84D9-BEC6AC7996A0}">
      <dgm:prSet phldrT="[Tekst]"/>
      <dgm:spPr/>
      <dgm:t>
        <a:bodyPr/>
        <a:lstStyle/>
        <a:p>
          <a:pPr algn="ctr"/>
          <a:r>
            <a:rPr lang="pl-PL" b="1" dirty="0">
              <a:solidFill>
                <a:schemeClr val="tx1"/>
              </a:solidFill>
            </a:rPr>
            <a:t>wydanie towaru powinno nastąpić niezwłocznie, nie później niż w terminie 30 dni od daty zawarcia umowy, chyba że w umowie określono inaczej </a:t>
          </a:r>
        </a:p>
      </dgm:t>
    </dgm:pt>
    <dgm:pt modelId="{A323A63A-3672-4D05-8D23-BA457EFBA6A5}" type="parTrans" cxnId="{99068972-25D2-43A3-BAD2-7D1C04E3F1DC}">
      <dgm:prSet/>
      <dgm:spPr/>
      <dgm:t>
        <a:bodyPr/>
        <a:lstStyle/>
        <a:p>
          <a:endParaRPr lang="pl-PL"/>
        </a:p>
      </dgm:t>
    </dgm:pt>
    <dgm:pt modelId="{6F321FCB-BF57-463A-A63F-823EE3E8F7ED}" type="sibTrans" cxnId="{99068972-25D2-43A3-BAD2-7D1C04E3F1DC}">
      <dgm:prSet/>
      <dgm:spPr/>
      <dgm:t>
        <a:bodyPr/>
        <a:lstStyle/>
        <a:p>
          <a:endParaRPr lang="pl-PL"/>
        </a:p>
      </dgm:t>
    </dgm:pt>
    <dgm:pt modelId="{5BAE03AA-7D66-4072-84C1-F62EB9809357}">
      <dgm:prSet phldrT="[Tekst]"/>
      <dgm:spPr/>
      <dgm:t>
        <a:bodyPr/>
        <a:lstStyle/>
        <a:p>
          <a:pPr algn="ctr"/>
          <a:r>
            <a:rPr lang="pl-PL" b="1" dirty="0">
              <a:solidFill>
                <a:schemeClr val="tx1"/>
              </a:solidFill>
            </a:rPr>
            <a:t>prawo do wyznaczenia dodatkowego terminu na wydanie towaru</a:t>
          </a:r>
        </a:p>
      </dgm:t>
    </dgm:pt>
    <dgm:pt modelId="{2722F2CE-E22C-4379-AA35-AE1BF7A5E06A}" type="parTrans" cxnId="{B06AACA1-BFE8-49A9-80F0-C093C7731D29}">
      <dgm:prSet/>
      <dgm:spPr/>
      <dgm:t>
        <a:bodyPr/>
        <a:lstStyle/>
        <a:p>
          <a:endParaRPr lang="pl-PL"/>
        </a:p>
      </dgm:t>
    </dgm:pt>
    <dgm:pt modelId="{88D8AC66-09EA-48D2-AAD3-3FEE63EB941C}" type="sibTrans" cxnId="{B06AACA1-BFE8-49A9-80F0-C093C7731D29}">
      <dgm:prSet/>
      <dgm:spPr/>
      <dgm:t>
        <a:bodyPr/>
        <a:lstStyle/>
        <a:p>
          <a:endParaRPr lang="pl-PL"/>
        </a:p>
      </dgm:t>
    </dgm:pt>
    <dgm:pt modelId="{C817B2FE-32E9-4020-950F-EB23DFCBEFA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prawo odstąpienia od umowy</a:t>
          </a:r>
        </a:p>
      </dgm:t>
    </dgm:pt>
    <dgm:pt modelId="{D2DB6D13-7A43-4C68-916F-C805BDB0C286}" type="parTrans" cxnId="{D222A6F6-6815-4F5E-A907-7CF4D46805A5}">
      <dgm:prSet/>
      <dgm:spPr/>
      <dgm:t>
        <a:bodyPr/>
        <a:lstStyle/>
        <a:p>
          <a:endParaRPr lang="pl-PL"/>
        </a:p>
      </dgm:t>
    </dgm:pt>
    <dgm:pt modelId="{D3AED12B-8116-4146-A9CC-4034D2F598DB}" type="sibTrans" cxnId="{D222A6F6-6815-4F5E-A907-7CF4D46805A5}">
      <dgm:prSet/>
      <dgm:spPr/>
      <dgm:t>
        <a:bodyPr/>
        <a:lstStyle/>
        <a:p>
          <a:endParaRPr lang="pl-PL"/>
        </a:p>
      </dgm:t>
    </dgm:pt>
    <dgm:pt modelId="{0FAA3A90-4F4C-49A8-B2A3-504964DF3F77}" type="pres">
      <dgm:prSet presAssocID="{CCE65E2F-5710-4467-B35E-56AD1B482E48}" presName="CompostProcess" presStyleCnt="0">
        <dgm:presLayoutVars>
          <dgm:dir/>
          <dgm:resizeHandles val="exact"/>
        </dgm:presLayoutVars>
      </dgm:prSet>
      <dgm:spPr/>
    </dgm:pt>
    <dgm:pt modelId="{FA045743-BA35-42EC-A429-5C0FA2F1CDAE}" type="pres">
      <dgm:prSet presAssocID="{CCE65E2F-5710-4467-B35E-56AD1B482E48}" presName="arrow" presStyleLbl="bgShp" presStyleIdx="0" presStyleCnt="1" custLinFactNeighborX="-4044"/>
      <dgm:spPr/>
    </dgm:pt>
    <dgm:pt modelId="{B67413E3-3A48-40F9-AADC-7ED0BA886195}" type="pres">
      <dgm:prSet presAssocID="{CCE65E2F-5710-4467-B35E-56AD1B482E48}" presName="linearProcess" presStyleCnt="0"/>
      <dgm:spPr/>
    </dgm:pt>
    <dgm:pt modelId="{53C8AA7A-D4C8-4DC8-B6BC-2F925C99E068}" type="pres">
      <dgm:prSet presAssocID="{76EDB76A-930E-425E-84D9-BEC6AC7996A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4CE0E7-5D16-4349-A836-7D9542382F02}" type="pres">
      <dgm:prSet presAssocID="{6F321FCB-BF57-463A-A63F-823EE3E8F7ED}" presName="sibTrans" presStyleCnt="0"/>
      <dgm:spPr/>
    </dgm:pt>
    <dgm:pt modelId="{6CF68727-3F4E-4452-9E65-9A418F5F2980}" type="pres">
      <dgm:prSet presAssocID="{5BAE03AA-7D66-4072-84C1-F62EB9809357}" presName="textNode" presStyleLbl="node1" presStyleIdx="1" presStyleCnt="3" custScaleX="879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0D2B0D0-D5A9-404C-870C-2570DF5E92C4}" type="pres">
      <dgm:prSet presAssocID="{88D8AC66-09EA-48D2-AAD3-3FEE63EB941C}" presName="sibTrans" presStyleCnt="0"/>
      <dgm:spPr/>
    </dgm:pt>
    <dgm:pt modelId="{678AECA8-7D36-4F0F-ACAA-1E0FAAB7221B}" type="pres">
      <dgm:prSet presAssocID="{C817B2FE-32E9-4020-950F-EB23DFCBEFAD}" presName="textNode" presStyleLbl="node1" presStyleIdx="2" presStyleCnt="3" custScaleX="8029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22A6F6-6815-4F5E-A907-7CF4D46805A5}" srcId="{CCE65E2F-5710-4467-B35E-56AD1B482E48}" destId="{C817B2FE-32E9-4020-950F-EB23DFCBEFAD}" srcOrd="2" destOrd="0" parTransId="{D2DB6D13-7A43-4C68-916F-C805BDB0C286}" sibTransId="{D3AED12B-8116-4146-A9CC-4034D2F598DB}"/>
    <dgm:cxn modelId="{547551BF-190A-4999-8479-84B67409F8A6}" type="presOf" srcId="{CCE65E2F-5710-4467-B35E-56AD1B482E48}" destId="{0FAA3A90-4F4C-49A8-B2A3-504964DF3F77}" srcOrd="0" destOrd="0" presId="urn:microsoft.com/office/officeart/2005/8/layout/hProcess9"/>
    <dgm:cxn modelId="{B5CF76F0-4050-4677-8FC1-DD461AC1FBE6}" type="presOf" srcId="{C817B2FE-32E9-4020-950F-EB23DFCBEFAD}" destId="{678AECA8-7D36-4F0F-ACAA-1E0FAAB7221B}" srcOrd="0" destOrd="0" presId="urn:microsoft.com/office/officeart/2005/8/layout/hProcess9"/>
    <dgm:cxn modelId="{B06AACA1-BFE8-49A9-80F0-C093C7731D29}" srcId="{CCE65E2F-5710-4467-B35E-56AD1B482E48}" destId="{5BAE03AA-7D66-4072-84C1-F62EB9809357}" srcOrd="1" destOrd="0" parTransId="{2722F2CE-E22C-4379-AA35-AE1BF7A5E06A}" sibTransId="{88D8AC66-09EA-48D2-AAD3-3FEE63EB941C}"/>
    <dgm:cxn modelId="{2E938BFF-0420-4CDF-A976-6F110B965750}" type="presOf" srcId="{5BAE03AA-7D66-4072-84C1-F62EB9809357}" destId="{6CF68727-3F4E-4452-9E65-9A418F5F2980}" srcOrd="0" destOrd="0" presId="urn:microsoft.com/office/officeart/2005/8/layout/hProcess9"/>
    <dgm:cxn modelId="{99068972-25D2-43A3-BAD2-7D1C04E3F1DC}" srcId="{CCE65E2F-5710-4467-B35E-56AD1B482E48}" destId="{76EDB76A-930E-425E-84D9-BEC6AC7996A0}" srcOrd="0" destOrd="0" parTransId="{A323A63A-3672-4D05-8D23-BA457EFBA6A5}" sibTransId="{6F321FCB-BF57-463A-A63F-823EE3E8F7ED}"/>
    <dgm:cxn modelId="{B3CDF078-2615-47FC-819F-8D47A9C8D0B1}" type="presOf" srcId="{76EDB76A-930E-425E-84D9-BEC6AC7996A0}" destId="{53C8AA7A-D4C8-4DC8-B6BC-2F925C99E068}" srcOrd="0" destOrd="0" presId="urn:microsoft.com/office/officeart/2005/8/layout/hProcess9"/>
    <dgm:cxn modelId="{5FA405D7-CB51-4179-8544-212B69CF7729}" type="presParOf" srcId="{0FAA3A90-4F4C-49A8-B2A3-504964DF3F77}" destId="{FA045743-BA35-42EC-A429-5C0FA2F1CDAE}" srcOrd="0" destOrd="0" presId="urn:microsoft.com/office/officeart/2005/8/layout/hProcess9"/>
    <dgm:cxn modelId="{878C7984-3DDD-4FC7-80B2-67F7097AC26B}" type="presParOf" srcId="{0FAA3A90-4F4C-49A8-B2A3-504964DF3F77}" destId="{B67413E3-3A48-40F9-AADC-7ED0BA886195}" srcOrd="1" destOrd="0" presId="urn:microsoft.com/office/officeart/2005/8/layout/hProcess9"/>
    <dgm:cxn modelId="{85125BE4-2A2A-4EA7-893B-AB7C174D0C55}" type="presParOf" srcId="{B67413E3-3A48-40F9-AADC-7ED0BA886195}" destId="{53C8AA7A-D4C8-4DC8-B6BC-2F925C99E068}" srcOrd="0" destOrd="0" presId="urn:microsoft.com/office/officeart/2005/8/layout/hProcess9"/>
    <dgm:cxn modelId="{656B2F7F-A7EB-426F-9D77-86C1D9675484}" type="presParOf" srcId="{B67413E3-3A48-40F9-AADC-7ED0BA886195}" destId="{F44CE0E7-5D16-4349-A836-7D9542382F02}" srcOrd="1" destOrd="0" presId="urn:microsoft.com/office/officeart/2005/8/layout/hProcess9"/>
    <dgm:cxn modelId="{6DF0A968-6F37-43FE-9FA4-27827E199CF9}" type="presParOf" srcId="{B67413E3-3A48-40F9-AADC-7ED0BA886195}" destId="{6CF68727-3F4E-4452-9E65-9A418F5F2980}" srcOrd="2" destOrd="0" presId="urn:microsoft.com/office/officeart/2005/8/layout/hProcess9"/>
    <dgm:cxn modelId="{B7118A3A-56E3-4EC2-B085-7A41BF1AABBF}" type="presParOf" srcId="{B67413E3-3A48-40F9-AADC-7ED0BA886195}" destId="{60D2B0D0-D5A9-404C-870C-2570DF5E92C4}" srcOrd="3" destOrd="0" presId="urn:microsoft.com/office/officeart/2005/8/layout/hProcess9"/>
    <dgm:cxn modelId="{A1C44AE5-7D34-4B8B-AC27-361040346EAA}" type="presParOf" srcId="{B67413E3-3A48-40F9-AADC-7ED0BA886195}" destId="{678AECA8-7D36-4F0F-ACAA-1E0FAAB722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DBB0EC-3300-40AB-BDAD-577B23B4B17D}" type="doc">
      <dgm:prSet loTypeId="urn:microsoft.com/office/officeart/2005/8/layout/arrow6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5E1994F-78A8-4791-8C18-37BE9DA7A37E}">
      <dgm:prSet phldrT="[Tekst]"/>
      <dgm:spPr/>
      <dgm:t>
        <a:bodyPr/>
        <a:lstStyle/>
        <a:p>
          <a:r>
            <a:rPr lang="pl-PL" b="1" dirty="0"/>
            <a:t>fizyczną</a:t>
          </a:r>
        </a:p>
      </dgm:t>
    </dgm:pt>
    <dgm:pt modelId="{0E895261-4EAF-435F-9CD7-F41F272FF8B4}" type="parTrans" cxnId="{C12AA215-7C67-4945-BDEC-BDC2B7D8A742}">
      <dgm:prSet/>
      <dgm:spPr/>
      <dgm:t>
        <a:bodyPr/>
        <a:lstStyle/>
        <a:p>
          <a:endParaRPr lang="pl-PL"/>
        </a:p>
      </dgm:t>
    </dgm:pt>
    <dgm:pt modelId="{BC882C0B-0CAA-4E98-B912-5C8DD5A976D2}" type="sibTrans" cxnId="{C12AA215-7C67-4945-BDEC-BDC2B7D8A742}">
      <dgm:prSet/>
      <dgm:spPr/>
      <dgm:t>
        <a:bodyPr/>
        <a:lstStyle/>
        <a:p>
          <a:endParaRPr lang="pl-PL"/>
        </a:p>
      </dgm:t>
    </dgm:pt>
    <dgm:pt modelId="{F501D6CF-210D-47BD-98AF-8E2D3F1AC3B6}">
      <dgm:prSet phldrT="[Tekst]"/>
      <dgm:spPr/>
      <dgm:t>
        <a:bodyPr/>
        <a:lstStyle/>
        <a:p>
          <a:r>
            <a:rPr lang="pl-PL" b="1" dirty="0"/>
            <a:t>prawną</a:t>
          </a:r>
        </a:p>
      </dgm:t>
    </dgm:pt>
    <dgm:pt modelId="{1AE91690-EE80-4CD2-9D43-1740F7281129}" type="parTrans" cxnId="{9212BA34-2322-4315-9DCB-B293404A9EF9}">
      <dgm:prSet/>
      <dgm:spPr/>
      <dgm:t>
        <a:bodyPr/>
        <a:lstStyle/>
        <a:p>
          <a:endParaRPr lang="pl-PL"/>
        </a:p>
      </dgm:t>
    </dgm:pt>
    <dgm:pt modelId="{A1D93DD5-3B61-4791-B84F-4FCEEDE6B635}" type="sibTrans" cxnId="{9212BA34-2322-4315-9DCB-B293404A9EF9}">
      <dgm:prSet/>
      <dgm:spPr/>
      <dgm:t>
        <a:bodyPr/>
        <a:lstStyle/>
        <a:p>
          <a:endParaRPr lang="pl-PL"/>
        </a:p>
      </dgm:t>
    </dgm:pt>
    <dgm:pt modelId="{3DD5AAF9-38A9-45AC-A5B0-E06B5F2568C5}" type="pres">
      <dgm:prSet presAssocID="{C7DBB0EC-3300-40AB-BDAD-577B23B4B17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9166A63-6789-4EC1-A13D-BB9AE2D219B5}" type="pres">
      <dgm:prSet presAssocID="{C7DBB0EC-3300-40AB-BDAD-577B23B4B17D}" presName="ribbon" presStyleLbl="node1" presStyleIdx="0" presStyleCnt="1"/>
      <dgm:spPr/>
    </dgm:pt>
    <dgm:pt modelId="{55EFE006-4C9A-4C31-8839-623888254B59}" type="pres">
      <dgm:prSet presAssocID="{C7DBB0EC-3300-40AB-BDAD-577B23B4B17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75C6CC-3F8D-421E-94A3-52D2723F674D}" type="pres">
      <dgm:prSet presAssocID="{C7DBB0EC-3300-40AB-BDAD-577B23B4B17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12AA215-7C67-4945-BDEC-BDC2B7D8A742}" srcId="{C7DBB0EC-3300-40AB-BDAD-577B23B4B17D}" destId="{65E1994F-78A8-4791-8C18-37BE9DA7A37E}" srcOrd="0" destOrd="0" parTransId="{0E895261-4EAF-435F-9CD7-F41F272FF8B4}" sibTransId="{BC882C0B-0CAA-4E98-B912-5C8DD5A976D2}"/>
    <dgm:cxn modelId="{477D5C06-218E-49C4-9025-012E6571430F}" type="presOf" srcId="{F501D6CF-210D-47BD-98AF-8E2D3F1AC3B6}" destId="{2C75C6CC-3F8D-421E-94A3-52D2723F674D}" srcOrd="0" destOrd="0" presId="urn:microsoft.com/office/officeart/2005/8/layout/arrow6"/>
    <dgm:cxn modelId="{9A3A497E-1110-45AD-84FB-C660A9699874}" type="presOf" srcId="{65E1994F-78A8-4791-8C18-37BE9DA7A37E}" destId="{55EFE006-4C9A-4C31-8839-623888254B59}" srcOrd="0" destOrd="0" presId="urn:microsoft.com/office/officeart/2005/8/layout/arrow6"/>
    <dgm:cxn modelId="{9212BA34-2322-4315-9DCB-B293404A9EF9}" srcId="{C7DBB0EC-3300-40AB-BDAD-577B23B4B17D}" destId="{F501D6CF-210D-47BD-98AF-8E2D3F1AC3B6}" srcOrd="1" destOrd="0" parTransId="{1AE91690-EE80-4CD2-9D43-1740F7281129}" sibTransId="{A1D93DD5-3B61-4791-B84F-4FCEEDE6B635}"/>
    <dgm:cxn modelId="{E250F6BE-84B6-4B77-A7BD-162860D3A207}" type="presOf" srcId="{C7DBB0EC-3300-40AB-BDAD-577B23B4B17D}" destId="{3DD5AAF9-38A9-45AC-A5B0-E06B5F2568C5}" srcOrd="0" destOrd="0" presId="urn:microsoft.com/office/officeart/2005/8/layout/arrow6"/>
    <dgm:cxn modelId="{BE522878-B221-4B0D-9177-1A7C4E9AD4A6}" type="presParOf" srcId="{3DD5AAF9-38A9-45AC-A5B0-E06B5F2568C5}" destId="{A9166A63-6789-4EC1-A13D-BB9AE2D219B5}" srcOrd="0" destOrd="0" presId="urn:microsoft.com/office/officeart/2005/8/layout/arrow6"/>
    <dgm:cxn modelId="{0267735A-D26B-4DC3-9D25-BAC2E04EBED1}" type="presParOf" srcId="{3DD5AAF9-38A9-45AC-A5B0-E06B5F2568C5}" destId="{55EFE006-4C9A-4C31-8839-623888254B59}" srcOrd="1" destOrd="0" presId="urn:microsoft.com/office/officeart/2005/8/layout/arrow6"/>
    <dgm:cxn modelId="{D0A4CDB4-F644-4CED-A1B2-A197FEEF32BB}" type="presParOf" srcId="{3DD5AAF9-38A9-45AC-A5B0-E06B5F2568C5}" destId="{2C75C6CC-3F8D-421E-94A3-52D2723F674D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45743-BA35-42EC-A429-5C0FA2F1CDAE}">
      <dsp:nvSpPr>
        <dsp:cNvPr id="0" name=""/>
        <dsp:cNvSpPr/>
      </dsp:nvSpPr>
      <dsp:spPr>
        <a:xfrm>
          <a:off x="354073" y="0"/>
          <a:ext cx="7408120" cy="457203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tint val="4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C8AA7A-D4C8-4DC8-B6BC-2F925C99E068}">
      <dsp:nvSpPr>
        <dsp:cNvPr id="0" name=""/>
        <dsp:cNvSpPr/>
      </dsp:nvSpPr>
      <dsp:spPr>
        <a:xfrm>
          <a:off x="984" y="1371609"/>
          <a:ext cx="3132109" cy="18288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chemeClr val="tx1"/>
              </a:solidFill>
            </a:rPr>
            <a:t>wydanie towaru powinno nastąpić niezwłocznie, nie później niż w terminie 30 dni od daty zawarcia umowy, chyba że w umowie określono inaczej </a:t>
          </a:r>
        </a:p>
      </dsp:txBody>
      <dsp:txXfrm>
        <a:off x="90259" y="1460884"/>
        <a:ext cx="2953559" cy="1650262"/>
      </dsp:txXfrm>
    </dsp:sp>
    <dsp:sp modelId="{6CF68727-3F4E-4452-9E65-9A418F5F2980}">
      <dsp:nvSpPr>
        <dsp:cNvPr id="0" name=""/>
        <dsp:cNvSpPr/>
      </dsp:nvSpPr>
      <dsp:spPr>
        <a:xfrm>
          <a:off x="3289699" y="1371609"/>
          <a:ext cx="2753218" cy="182881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chemeClr val="tx1"/>
              </a:solidFill>
            </a:rPr>
            <a:t>prawo do wyznaczenia dodatkowego terminu na wydanie towaru</a:t>
          </a:r>
        </a:p>
      </dsp:txBody>
      <dsp:txXfrm>
        <a:off x="3378974" y="1460884"/>
        <a:ext cx="2574668" cy="1650262"/>
      </dsp:txXfrm>
    </dsp:sp>
    <dsp:sp modelId="{678AECA8-7D36-4F0F-ACAA-1E0FAAB7221B}">
      <dsp:nvSpPr>
        <dsp:cNvPr id="0" name=""/>
        <dsp:cNvSpPr/>
      </dsp:nvSpPr>
      <dsp:spPr>
        <a:xfrm>
          <a:off x="6199523" y="1371609"/>
          <a:ext cx="2514927" cy="182881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chemeClr val="tx1"/>
              </a:solidFill>
            </a:rPr>
            <a:t>prawo odstąpienia od umowy</a:t>
          </a:r>
        </a:p>
      </dsp:txBody>
      <dsp:txXfrm>
        <a:off x="6288798" y="1460884"/>
        <a:ext cx="2336377" cy="165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66A63-6789-4EC1-A13D-BB9AE2D219B5}">
      <dsp:nvSpPr>
        <dsp:cNvPr id="0" name=""/>
        <dsp:cNvSpPr/>
      </dsp:nvSpPr>
      <dsp:spPr>
        <a:xfrm>
          <a:off x="0" y="812799"/>
          <a:ext cx="6096000" cy="2438400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5EFE006-4C9A-4C31-8839-623888254B59}">
      <dsp:nvSpPr>
        <dsp:cNvPr id="0" name=""/>
        <dsp:cNvSpPr/>
      </dsp:nvSpPr>
      <dsp:spPr>
        <a:xfrm>
          <a:off x="731520" y="1239519"/>
          <a:ext cx="201168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b="1" kern="1200" dirty="0"/>
            <a:t>fizyczną</a:t>
          </a:r>
        </a:p>
      </dsp:txBody>
      <dsp:txXfrm>
        <a:off x="731520" y="1239519"/>
        <a:ext cx="2011680" cy="1194816"/>
      </dsp:txXfrm>
    </dsp:sp>
    <dsp:sp modelId="{2C75C6CC-3F8D-421E-94A3-52D2723F674D}">
      <dsp:nvSpPr>
        <dsp:cNvPr id="0" name=""/>
        <dsp:cNvSpPr/>
      </dsp:nvSpPr>
      <dsp:spPr>
        <a:xfrm>
          <a:off x="3048000" y="1629663"/>
          <a:ext cx="2377440" cy="1194816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149352" rIns="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b="1" kern="1200" dirty="0"/>
            <a:t>prawną</a:t>
          </a:r>
        </a:p>
      </dsp:txBody>
      <dsp:txXfrm>
        <a:off x="3048000" y="1629663"/>
        <a:ext cx="2377440" cy="1194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5FCAE-21A8-475A-8A1B-F5BA9B1D1648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8D179-4D1C-4882-A737-74C5EA43C7F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8D179-4D1C-4882-A737-74C5EA43C7FC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DFDBCB-30A7-490C-8476-2E633FFBC403}" type="datetimeFigureOut">
              <a:rPr lang="pl-PL" smtClean="0"/>
              <a:pPr/>
              <a:t>12.03.2019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815876-32AF-4528-A7A2-6EA99FEB196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juris/document/document.jsf?text=&amp;docid=164727&amp;pageIndex=0&amp;doclang=PL&amp;mode=req&amp;dir=&amp;occ=first&amp;part=1&amp;cid=3802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600" b="1" dirty="0">
                <a:solidFill>
                  <a:schemeClr val="tx2"/>
                </a:solidFill>
              </a:rPr>
              <a:t>SPRZEDAŻ KONSUMENCKA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57290" y="5072074"/>
            <a:ext cx="6719910" cy="585776"/>
          </a:xfrm>
        </p:spPr>
        <p:txBody>
          <a:bodyPr>
            <a:noAutofit/>
          </a:bodyPr>
          <a:lstStyle/>
          <a:p>
            <a:pPr algn="just"/>
            <a:r>
              <a:rPr lang="pl-PL" sz="1800" b="1" dirty="0"/>
              <a:t>Sprzedaż dokonywana pomiędzy przedsiębiorcami, a konsumentami</a:t>
            </a:r>
          </a:p>
        </p:txBody>
      </p:sp>
      <p:pic>
        <p:nvPicPr>
          <p:cNvPr id="4" name="Obraz 3" descr="sa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785794"/>
            <a:ext cx="5021071" cy="23574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pole tekstowe 4"/>
          <p:cNvSpPr txBox="1"/>
          <p:nvPr/>
        </p:nvSpPr>
        <p:spPr>
          <a:xfrm>
            <a:off x="5143504" y="6000769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>
                <a:solidFill>
                  <a:schemeClr val="tx2"/>
                </a:solidFill>
                <a:latin typeface="+mj-lt"/>
              </a:rPr>
              <a:t>Barbara </a:t>
            </a:r>
            <a:r>
              <a:rPr lang="pl-PL" b="1" i="1" dirty="0" err="1" smtClean="0">
                <a:solidFill>
                  <a:schemeClr val="tx2"/>
                </a:solidFill>
                <a:latin typeface="+mj-lt"/>
              </a:rPr>
              <a:t>Trybulińska</a:t>
            </a:r>
            <a:endParaRPr lang="pl-PL" b="1" i="1" dirty="0">
              <a:solidFill>
                <a:schemeClr val="tx2"/>
              </a:solidFill>
              <a:latin typeface="+mj-lt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/>
              <a:t>Rękojmia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/>
              <a:t>Sprzedawca jest odpowiedzialny względem kupującego, jeżeli rzecz sprzedana ma </a:t>
            </a:r>
            <a:r>
              <a:rPr lang="pl-PL" sz="2800" b="1" dirty="0"/>
              <a:t>wadę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71604" y="192880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/>
              <a:t>Rękojmia – wady fizyczne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800" dirty="0"/>
              <a:t>Wada fizyczna polega na niezgodności rzeczy sprzedanej z umową</a:t>
            </a:r>
            <a:r>
              <a:rPr lang="pl-PL" sz="2800" dirty="0" smtClean="0"/>
              <a:t>. </a:t>
            </a:r>
            <a:r>
              <a:rPr lang="pl-PL" sz="2800" dirty="0"/>
              <a:t>W szczególności, rzecz:</a:t>
            </a:r>
          </a:p>
          <a:p>
            <a:pPr marL="531813" lvl="1" indent="-258763" algn="just">
              <a:spcAft>
                <a:spcPts val="600"/>
              </a:spcAft>
            </a:pPr>
            <a:r>
              <a:rPr lang="pl-PL" sz="2500" b="1" dirty="0"/>
              <a:t>nie ma właściwości, które rzecz tego rodzaju powinna mieć</a:t>
            </a:r>
            <a:r>
              <a:rPr lang="pl-PL" sz="2500" dirty="0"/>
              <a:t> ze względu na cel w umowie oznaczony albo wynikający z okoliczności lub przeznaczenia, np. grzejnik, który nie grzeje;</a:t>
            </a:r>
          </a:p>
          <a:p>
            <a:pPr marL="531813" lvl="1" indent="-258763" algn="just">
              <a:spcAft>
                <a:spcPts val="600"/>
              </a:spcAft>
            </a:pPr>
            <a:r>
              <a:rPr lang="pl-PL" sz="2500" b="1" dirty="0"/>
              <a:t>nie ma właściwości, o których istnieniu sprzedawca zapewnił kupującego</a:t>
            </a:r>
            <a:r>
              <a:rPr lang="pl-PL" sz="2500" dirty="0"/>
              <a:t>, w tym przedstawiając próbkę lub wzór, np. telefon miał być dotykowy, a nie jest;</a:t>
            </a:r>
          </a:p>
          <a:p>
            <a:pPr lvl="1" algn="just">
              <a:spcAft>
                <a:spcPts val="600"/>
              </a:spcAft>
            </a:pPr>
            <a:r>
              <a:rPr lang="pl-PL" sz="2500" b="1" dirty="0"/>
              <a:t>nie nadaje się do celu, o którym kupujący poinformował sprzedawcę</a:t>
            </a:r>
            <a:r>
              <a:rPr lang="pl-PL" sz="2500" dirty="0"/>
              <a:t> przy zawarciu umowy, a sprzedawca nie zgłosił zastrzeżenia co do takiego jej przeznaczenia, np. </a:t>
            </a:r>
            <a:r>
              <a:rPr lang="pl-PL" sz="2500" dirty="0" smtClean="0"/>
              <a:t>kurtka przeciwdeszczowa </a:t>
            </a:r>
            <a:r>
              <a:rPr lang="pl-PL" sz="2500" dirty="0"/>
              <a:t>na wyjazd, która przemaka;</a:t>
            </a:r>
          </a:p>
          <a:p>
            <a:pPr lvl="1" algn="just">
              <a:spcAft>
                <a:spcPts val="600"/>
              </a:spcAft>
            </a:pPr>
            <a:r>
              <a:rPr lang="pl-PL" sz="2500" b="1" dirty="0"/>
              <a:t>została kupującemu wydana w stanie niezupełnym</a:t>
            </a:r>
            <a:r>
              <a:rPr lang="pl-PL" sz="2500" dirty="0"/>
              <a:t>, np. telewizor miał mieć w zestawie pilot, a konsument go nie dostał.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/>
              <a:t>Rękojmia</a:t>
            </a:r>
            <a:r>
              <a:rPr lang="pl-PL" b="1" dirty="0"/>
              <a:t> – wady fizyczne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400" b="1" dirty="0"/>
              <a:t>Art.  556</a:t>
            </a:r>
            <a:r>
              <a:rPr lang="pl-PL" sz="2400" b="1" baseline="30000" dirty="0"/>
              <a:t>1</a:t>
            </a:r>
            <a:r>
              <a:rPr lang="pl-PL" sz="2400" b="1" dirty="0"/>
              <a:t> §  2 i 3 k.c.</a:t>
            </a:r>
          </a:p>
          <a:p>
            <a:pPr marL="0" indent="0" algn="just">
              <a:buNone/>
            </a:pPr>
            <a:r>
              <a:rPr lang="pl-PL" sz="2400" b="1" dirty="0"/>
              <a:t>§2. </a:t>
            </a:r>
            <a:r>
              <a:rPr lang="pl-PL" sz="2400" dirty="0"/>
              <a:t>Jeżeli kupującym jest konsument, </a:t>
            </a:r>
            <a:r>
              <a:rPr lang="pl-PL" sz="2400" u="sng" dirty="0"/>
              <a:t>na równi z zapewnieniem sprzedawcy traktuje się publiczne zapewnienia producenta lub jego przedstawiciela</a:t>
            </a:r>
            <a:r>
              <a:rPr lang="pl-PL" sz="2400" dirty="0"/>
              <a:t>, osoby, która wprowadza rzecz do obrotu w zakresie swojej działalności gospodarczej, oraz osoby, która przez umieszczenie na rzeczy sprzedanej swojej nazwy, znaku towarowego lub innego oznaczenia odróżniającego przedstawia się jako producent.</a:t>
            </a:r>
          </a:p>
          <a:p>
            <a:pPr marL="0" indent="0" algn="just">
              <a:buNone/>
            </a:pPr>
            <a:r>
              <a:rPr lang="pl-PL" sz="2400" b="1" dirty="0"/>
              <a:t>§3. </a:t>
            </a:r>
            <a:r>
              <a:rPr lang="pl-PL" sz="2400" dirty="0"/>
              <a:t>Rzecz sprzedana ma </a:t>
            </a:r>
            <a:r>
              <a:rPr lang="pl-PL" sz="2400" u="sng" dirty="0"/>
              <a:t>wadę fizyczną także w razie nieprawidłowego jej zamontowania i uruchomienia, jeżeli czynności te zostały wykonane przez sprzedawcę lub osobę trzecią, za którą sprzedawca ponosi odpowiedzialność, albo przez kupującego, który postąpił według instrukcji otrzymanej od sprzedawcy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endParaRPr lang="pl-PL" sz="2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b="1" dirty="0"/>
              <a:t>Rękojmia</a:t>
            </a:r>
            <a:r>
              <a:rPr lang="pl-PL" b="1" dirty="0"/>
              <a:t> – wady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11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2800" dirty="0"/>
              <a:t>Wada prawna istnieje gdy rzecz sprzedana:</a:t>
            </a:r>
          </a:p>
          <a:p>
            <a:pPr lvl="1">
              <a:lnSpc>
                <a:spcPct val="150000"/>
              </a:lnSpc>
            </a:pPr>
            <a:r>
              <a:rPr lang="pl-PL" sz="2100" dirty="0"/>
              <a:t>stanowi </a:t>
            </a:r>
            <a:r>
              <a:rPr lang="pl-PL" sz="2100" b="1" dirty="0"/>
              <a:t>własność osoby trzeciej</a:t>
            </a:r>
            <a:r>
              <a:rPr lang="pl-PL" sz="2100" dirty="0"/>
              <a:t> – np. pochodzi z kradzieży</a:t>
            </a:r>
          </a:p>
          <a:p>
            <a:pPr lvl="1">
              <a:lnSpc>
                <a:spcPct val="150000"/>
              </a:lnSpc>
            </a:pPr>
            <a:r>
              <a:rPr lang="pl-PL" sz="2100" b="1" dirty="0"/>
              <a:t>obciążona jest prawem osoby trzeciej</a:t>
            </a:r>
            <a:r>
              <a:rPr lang="pl-PL" sz="2100" dirty="0"/>
              <a:t> np. przysługuje jej prawo pierwokupu</a:t>
            </a:r>
          </a:p>
          <a:p>
            <a:pPr lvl="1">
              <a:lnSpc>
                <a:spcPct val="150000"/>
              </a:lnSpc>
            </a:pPr>
            <a:r>
              <a:rPr lang="pl-PL" sz="2100" dirty="0"/>
              <a:t>istnieje </a:t>
            </a:r>
            <a:r>
              <a:rPr lang="pl-PL" sz="2100" b="1" dirty="0"/>
              <a:t>ograniczenie w korzystaniu lub rozporządzaniu</a:t>
            </a:r>
            <a:r>
              <a:rPr lang="pl-PL" sz="2100" dirty="0"/>
              <a:t> nią, które wynika z decyzji lub orzeczenia właściwego organu np. przedmiot sprzedaży został wcześniej zabezpieczony jako dowód w sprawie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Rękojmia</a:t>
            </a:r>
            <a:endParaRPr lang="pl-PL" sz="4000" dirty="0"/>
          </a:p>
        </p:txBody>
      </p:sp>
      <p:pic>
        <p:nvPicPr>
          <p:cNvPr id="4" name="Symbol zastępczy zawartości 3" descr="wykrzykinik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57158" y="1285860"/>
            <a:ext cx="2571768" cy="4857784"/>
          </a:xfrm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3357554" y="2000240"/>
            <a:ext cx="5329246" cy="41567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algn="just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pl-PL" sz="2800" b="1" i="1" dirty="0">
                <a:solidFill>
                  <a:schemeClr val="tx2"/>
                </a:solidFill>
              </a:rPr>
              <a:t>Domniemanie, że wada lub jej przyczyna istniała w chwili przejścia niebezpieczeństwa na kupującego, jeżeli kupującym jest konsument, a wada fizyczna została stwierdzona przed upływem roku od dnia wydania rzeczy sprzedanej.</a:t>
            </a:r>
            <a:endParaRPr kumimoji="0" lang="pl-PL" sz="25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Rękojmia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229600" cy="465678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sz="3200" b="1" dirty="0">
                <a:solidFill>
                  <a:schemeClr val="accent3">
                    <a:lumMod val="75000"/>
                  </a:schemeClr>
                </a:solidFill>
              </a:rPr>
              <a:t>Uprawnienia (żądania) konsumenta: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/>
              <a:t>naprawienie (usunięcie) wady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/>
              <a:t>wymiana towaru na nowy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/>
              <a:t>obniżenie ceny</a:t>
            </a:r>
          </a:p>
          <a:p>
            <a:pPr marL="620713" indent="-273050" algn="just">
              <a:lnSpc>
                <a:spcPct val="150000"/>
              </a:lnSpc>
            </a:pPr>
            <a:r>
              <a:rPr lang="pl-PL" sz="2400" dirty="0"/>
              <a:t>odstąpienie od umowy ze wzajemnym zwrotem świadczeń o ile wada jest istotna</a:t>
            </a:r>
          </a:p>
          <a:p>
            <a:pPr marL="0" indent="0" algn="just">
              <a:buNone/>
            </a:pPr>
            <a:r>
              <a:rPr lang="pl-PL" sz="2200" b="1" dirty="0">
                <a:solidFill>
                  <a:schemeClr val="tx2"/>
                </a:solidFill>
              </a:rPr>
              <a:t>Wybór żądania należy do konsumenta. Sprzedawca może jednak w granicach prawa nie uznać wyboru i zaproponować inny sposób rozpatrzenia reklamacji.</a:t>
            </a:r>
          </a:p>
          <a:p>
            <a:pPr algn="just"/>
            <a:endParaRPr lang="pl-PL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pierwsza reklamacj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0"/>
            <a:ext cx="6573168" cy="6643710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928630" y="6357958"/>
            <a:ext cx="750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err="1"/>
              <a:t>Żródło</a:t>
            </a:r>
            <a:r>
              <a:rPr lang="pl-PL" sz="1400" dirty="0"/>
              <a:t>: http://www.prawakonsumenta.uokik.gov.pl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druga reklamacj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0"/>
            <a:ext cx="6277852" cy="6572272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928630" y="6357958"/>
            <a:ext cx="7501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err="1"/>
              <a:t>Żródło</a:t>
            </a:r>
            <a:r>
              <a:rPr lang="pl-PL" sz="1400" dirty="0"/>
              <a:t>: http://www.prawakonsumenta.uokik.gov.pl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14290"/>
            <a:ext cx="2166845" cy="2076261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Rękojmia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sz="3200" b="1" dirty="0">
                <a:solidFill>
                  <a:schemeClr val="accent3">
                    <a:lumMod val="75000"/>
                  </a:schemeClr>
                </a:solidFill>
              </a:rPr>
              <a:t>Terminy:</a:t>
            </a:r>
          </a:p>
          <a:p>
            <a:pPr algn="just">
              <a:spcAft>
                <a:spcPts val="600"/>
              </a:spcAft>
            </a:pPr>
            <a:r>
              <a:rPr lang="pl-PL" sz="2400" dirty="0"/>
              <a:t>Rzecz ruchoma – </a:t>
            </a:r>
            <a:r>
              <a:rPr lang="pl-PL" sz="2400" b="1" dirty="0"/>
              <a:t>2 lata</a:t>
            </a:r>
            <a:r>
              <a:rPr lang="pl-PL" sz="2400" dirty="0"/>
              <a:t>, jeśli rzecz zakupiona jest używana, to okres rękojmi może zostać skrócony do </a:t>
            </a:r>
            <a:r>
              <a:rPr lang="pl-PL" sz="2400" b="1" dirty="0"/>
              <a:t>1 roku</a:t>
            </a:r>
          </a:p>
          <a:p>
            <a:pPr algn="just">
              <a:spcAft>
                <a:spcPts val="600"/>
              </a:spcAft>
            </a:pPr>
            <a:r>
              <a:rPr lang="pl-PL" sz="2400" dirty="0"/>
              <a:t>Nieruchomość – </a:t>
            </a:r>
            <a:r>
              <a:rPr lang="pl-PL" sz="2400" b="1" dirty="0"/>
              <a:t>5 lat</a:t>
            </a:r>
          </a:p>
          <a:p>
            <a:pPr algn="just">
              <a:spcAft>
                <a:spcPts val="600"/>
              </a:spcAft>
            </a:pPr>
            <a:r>
              <a:rPr lang="pl-PL" sz="2400" dirty="0"/>
              <a:t>Roszczenie o usunięcie wady lub wymianę rzeczy sprzedanej na wolną od wad przedawnia się z upływem </a:t>
            </a:r>
            <a:r>
              <a:rPr lang="pl-PL" sz="2400" b="1" dirty="0"/>
              <a:t>roku</a:t>
            </a:r>
            <a:r>
              <a:rPr lang="pl-PL" sz="2400" dirty="0"/>
              <a:t>, licząc od dnia stwierdzenia wady. Bieg terminu przedawnienia nie może zakończyć się przed upływem terminów </a:t>
            </a:r>
            <a:r>
              <a:rPr lang="pl-PL" sz="2400" dirty="0" smtClean="0"/>
              <a:t>2 i 5 lat.</a:t>
            </a:r>
            <a:endParaRPr lang="pl-PL" sz="2400" dirty="0"/>
          </a:p>
          <a:p>
            <a:pPr algn="just"/>
            <a:endParaRPr lang="pl-PL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spcAft>
                <a:spcPts val="600"/>
              </a:spcAft>
            </a:pPr>
            <a:r>
              <a:rPr lang="pl-PL" dirty="0"/>
              <a:t>Gwarancja jest </a:t>
            </a:r>
            <a:r>
              <a:rPr lang="pl-PL" b="1" dirty="0"/>
              <a:t>dobrowolnym zobowiązaniem </a:t>
            </a:r>
            <a:r>
              <a:rPr lang="pl-PL" dirty="0"/>
              <a:t>gwaranta i to on ustala jej treść. O istnieniu gwarancji konsument powinien zostać poinformowany najpóźniej w momencie wydania kupionego przedmiotu.</a:t>
            </a:r>
          </a:p>
          <a:p>
            <a:pPr algn="just">
              <a:spcAft>
                <a:spcPts val="600"/>
              </a:spcAft>
            </a:pPr>
            <a:r>
              <a:rPr lang="pl-PL" b="1" dirty="0"/>
              <a:t>Gwarant i sprzedawca </a:t>
            </a:r>
            <a:r>
              <a:rPr lang="pl-PL" dirty="0"/>
              <a:t>(podmiot odpowiedzialny w przypadku reklamacji z tytułu rękojmi) </a:t>
            </a:r>
            <a:r>
              <a:rPr lang="pl-PL" b="1" dirty="0"/>
              <a:t>nie muszą być tym samym podmiotem</a:t>
            </a:r>
            <a:r>
              <a:rPr lang="pl-PL" dirty="0"/>
              <a:t>.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Udzielenie gwarancji polega na </a:t>
            </a:r>
            <a:r>
              <a:rPr lang="pl-PL" b="1" dirty="0"/>
              <a:t>złożeniu przez gwaranta oświadczenia gwarancyjnego</a:t>
            </a:r>
            <a:r>
              <a:rPr lang="pl-PL" dirty="0"/>
              <a:t>,  które może zostać utrwalone na papierze lub innym trwałym nośniku.  Sprzedawca powinien wydać dokument gwarancyjny wraz z towarem. 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Oświadczenie może zostać złożone </a:t>
            </a:r>
            <a:r>
              <a:rPr lang="pl-PL" b="1" dirty="0"/>
              <a:t>również w reklamie</a:t>
            </a:r>
            <a:r>
              <a:rPr lang="pl-PL" dirty="0"/>
              <a:t>. W takim wypadku konsument ma prawo żądać od gwaranta oświadczenia gwarancyjnego utrwalonego na papierze lub innym trwałym nośniku.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Zakres regulacji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>
            <a:normAutofit/>
          </a:bodyPr>
          <a:lstStyle/>
          <a:p>
            <a:r>
              <a:rPr lang="pl-PL" sz="3200" i="1" dirty="0"/>
              <a:t>Kodeks cywilny:</a:t>
            </a:r>
          </a:p>
          <a:p>
            <a:pPr lvl="1"/>
            <a:r>
              <a:rPr lang="pl-PL" sz="2800" i="1" dirty="0"/>
              <a:t>przepisy ogólne (art. 535 - 555)</a:t>
            </a:r>
          </a:p>
          <a:p>
            <a:pPr lvl="1"/>
            <a:r>
              <a:rPr lang="pl-PL" sz="2800" i="1" dirty="0"/>
              <a:t>rękojmia (art. 556 - 576)</a:t>
            </a:r>
          </a:p>
          <a:p>
            <a:pPr lvl="1"/>
            <a:r>
              <a:rPr lang="pl-PL" sz="2800" i="1" dirty="0"/>
              <a:t>gwarancja (art. 577 - 581)</a:t>
            </a:r>
          </a:p>
          <a:p>
            <a:r>
              <a:rPr lang="pl-PL" sz="3200" i="1" dirty="0"/>
              <a:t>Ustawa o prawach konsumenta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/>
              <a:t>Gwarancja ogranicza się co do zasady do </a:t>
            </a:r>
            <a:r>
              <a:rPr lang="pl-PL" b="1" dirty="0"/>
              <a:t>naprawy lub wymiany towaru </a:t>
            </a:r>
            <a:r>
              <a:rPr lang="pl-PL" dirty="0"/>
              <a:t>(celem jest przywrócenie odpowiedniej jakości rzeczy</a:t>
            </a:r>
            <a:r>
              <a:rPr lang="pl-PL" dirty="0" smtClean="0"/>
              <a:t>).</a:t>
            </a:r>
            <a:endParaRPr lang="pl-PL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dirty="0"/>
              <a:t>Gwarancję </a:t>
            </a:r>
            <a:r>
              <a:rPr lang="pl-PL" b="1" dirty="0"/>
              <a:t>można ograniczyć </a:t>
            </a:r>
            <a:r>
              <a:rPr lang="pl-PL" dirty="0"/>
              <a:t>tylko do wybranych wad lub określonych części składowych towaru, np. gwarancja obejmuje telefon, ale nie </a:t>
            </a:r>
            <a:r>
              <a:rPr lang="pl-PL" dirty="0" smtClean="0"/>
              <a:t>ładowarkę.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3000" b="1" dirty="0">
                <a:solidFill>
                  <a:schemeClr val="accent3">
                    <a:lumMod val="75000"/>
                  </a:schemeClr>
                </a:solidFill>
              </a:rPr>
              <a:t>Oświadczenie gwarancyjne: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Sformułowane w sposób jasny i zrozumiały, a gdy rodzaj informacji na to pozwala - w powszechnie zrozumiałej formie graficznej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Jeżeli rzecz jest wprowadzana do obrotu w RP, oświadczenie gwarancyjne sporządza się w języku polskim</a:t>
            </a:r>
          </a:p>
          <a:p>
            <a:pPr algn="just"/>
            <a:r>
              <a:rPr lang="pl-PL" dirty="0"/>
              <a:t>zawiera podstawowe informacje potrzebne do wykonywania uprawnień z gwarancji, w szczególności:</a:t>
            </a:r>
          </a:p>
          <a:p>
            <a:pPr lvl="1" algn="just"/>
            <a:r>
              <a:rPr lang="pl-PL" sz="2400" dirty="0"/>
              <a:t>nazwę i adres gwaranta lub jego przedstawiciela w RP, </a:t>
            </a:r>
          </a:p>
          <a:p>
            <a:pPr lvl="1" algn="just"/>
            <a:r>
              <a:rPr lang="pl-PL" sz="2400" dirty="0"/>
              <a:t>czas trwania i terytorialny zasięg ochrony gwarancyjnej, </a:t>
            </a:r>
          </a:p>
          <a:p>
            <a:pPr lvl="1" algn="just"/>
            <a:r>
              <a:rPr lang="pl-PL" sz="2400" dirty="0"/>
              <a:t>uprawnienia przysługujące w razie stwierdzenia wady, </a:t>
            </a:r>
          </a:p>
          <a:p>
            <a:pPr lvl="1" algn="just"/>
            <a:r>
              <a:rPr lang="pl-PL" sz="2400" dirty="0"/>
              <a:t>stwierdzenie, że gwarancja nie wyłącza, nie ogranicza ani nie zawiesza uprawnień kupującego wynikających z przepisów o rękojmi za wady rzeczy sprzedanej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229600" cy="49292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2800" b="1" dirty="0"/>
              <a:t>Art.  577</a:t>
            </a:r>
            <a:r>
              <a:rPr lang="pl-PL" sz="2800" b="1" baseline="30000" dirty="0"/>
              <a:t>1</a:t>
            </a:r>
            <a:r>
              <a:rPr lang="pl-PL" sz="2800" b="1" dirty="0"/>
              <a:t> § 3 k.c. </a:t>
            </a:r>
          </a:p>
          <a:p>
            <a:pPr marL="0" indent="1793875"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2400" dirty="0"/>
              <a:t>Uchybienie wymaganiom określonym w § 1 i 2 </a:t>
            </a:r>
            <a:r>
              <a:rPr lang="pl-PL" sz="2400" i="1" dirty="0"/>
              <a:t>[wymogi oświadczenia gwarancyjnego, slajd 21]</a:t>
            </a:r>
            <a:r>
              <a:rPr lang="pl-PL" sz="2400" dirty="0"/>
              <a:t> nie wpływa na ważność oświadczenia gwarancyjnego i nie pozbawia wynikających z niego uprawnień.</a:t>
            </a:r>
          </a:p>
        </p:txBody>
      </p:sp>
      <p:pic>
        <p:nvPicPr>
          <p:cNvPr id="4" name="Obraz 3" descr="importa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14422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1435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buNone/>
            </a:pPr>
            <a:r>
              <a:rPr lang="pl-PL" sz="3600" b="1" dirty="0">
                <a:solidFill>
                  <a:schemeClr val="accent3">
                    <a:lumMod val="75000"/>
                  </a:schemeClr>
                </a:solidFill>
              </a:rPr>
              <a:t>Terminy:</a:t>
            </a:r>
          </a:p>
          <a:p>
            <a:pPr algn="just"/>
            <a:r>
              <a:rPr lang="pl-PL" sz="2900" dirty="0"/>
              <a:t>Jeżeli w oświadczeniu gwarancyjnym nie określono inaczej, konsument ma prawo uznać, że gwarancji udzielono na </a:t>
            </a:r>
            <a:r>
              <a:rPr lang="pl-PL" sz="2900" b="1" dirty="0"/>
              <a:t>2 lata</a:t>
            </a:r>
            <a:r>
              <a:rPr lang="pl-PL" sz="2900" dirty="0"/>
              <a:t>, licząc od dnia wydania towaru</a:t>
            </a:r>
          </a:p>
          <a:p>
            <a:pPr algn="just"/>
            <a:r>
              <a:rPr lang="pl-PL" sz="2900" b="1" dirty="0"/>
              <a:t>Art.  581 k.c.</a:t>
            </a:r>
          </a:p>
          <a:p>
            <a:pPr marL="273050" indent="-6350" algn="just">
              <a:buNone/>
            </a:pPr>
            <a:r>
              <a:rPr lang="pl-PL" sz="2900" dirty="0"/>
              <a:t>§1. Jeżeli w wykonaniu swoich obowiązków </a:t>
            </a:r>
            <a:r>
              <a:rPr lang="pl-PL" sz="2900" u="sng" dirty="0"/>
              <a:t>gwarant dostarczył uprawnionemu z gwarancji zamiast rzeczy wadliwej rzecz wolną od wad albo dokonał istotnych napraw rzeczy objętej gwarancją</a:t>
            </a:r>
            <a:r>
              <a:rPr lang="pl-PL" sz="2900" dirty="0"/>
              <a:t>, </a:t>
            </a:r>
            <a:r>
              <a:rPr lang="pl-PL" sz="2900" b="1" dirty="0"/>
              <a:t>termin gwarancji biegnie na nowo</a:t>
            </a:r>
            <a:r>
              <a:rPr lang="pl-PL" sz="2900" dirty="0"/>
              <a:t> od chwili dostarczenia rzeczy wolnej od wad lub zwrócenia rzeczy naprawionej. Jeżeli gwarant wymienił część rzeczy, przepis powyższy stosuje się odpowiednio do części wymienionej.</a:t>
            </a:r>
          </a:p>
          <a:p>
            <a:pPr marL="273050" indent="-6350" algn="just">
              <a:buNone/>
            </a:pPr>
            <a:r>
              <a:rPr lang="pl-PL" sz="2900" dirty="0"/>
              <a:t>§2. </a:t>
            </a:r>
            <a:r>
              <a:rPr lang="pl-PL" sz="2900" u="sng" dirty="0"/>
              <a:t>W innych wypadkach</a:t>
            </a:r>
            <a:r>
              <a:rPr lang="pl-PL" sz="2900" dirty="0"/>
              <a:t> </a:t>
            </a:r>
            <a:r>
              <a:rPr lang="pl-PL" sz="2900" b="1" dirty="0"/>
              <a:t>termin gwarancji ulega przedłużeniu</a:t>
            </a:r>
            <a:r>
              <a:rPr lang="pl-PL" sz="2900" dirty="0"/>
              <a:t> o czas, w ciągu którego wskutek wady rzeczy objętej gwarancją uprawniony z gwarancji nie mógł z niej korzystać.</a:t>
            </a:r>
            <a:endParaRPr lang="pl-PL" sz="3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Rękojmia a gwarancja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pl-PL" dirty="0"/>
              <a:t>Niezależnie od uprawnień przyznanych w ramach gwarancji konsument ma prawo do wykonywania uprawnień wynikających z rękojmi. 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Wykonanie uprawnień z tytułu gwarancji nie wpływa na odpowiedzialność sprzedawcy z tytułu rękojmi. </a:t>
            </a:r>
          </a:p>
          <a:p>
            <a:pPr algn="just">
              <a:spcAft>
                <a:spcPts val="600"/>
              </a:spcAft>
            </a:pPr>
            <a:r>
              <a:rPr lang="pl-PL" dirty="0"/>
              <a:t>W przypadku skorzystania przez konsumenta z uprawnień przewidzianych w gwarancji, bieg terminu na wykonanie uprawnień z tytułu rękojmi zostaje zawieszony – od dnia zawiadomienia sprzedawcy o wadzie.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dirty="0" smtClean="0"/>
              <a:t>Produkt zakupiony na wyprzedaży</a:t>
            </a:r>
            <a:endParaRPr lang="pl-PL" sz="4000" b="1" dirty="0"/>
          </a:p>
        </p:txBody>
      </p:sp>
      <p:sp>
        <p:nvSpPr>
          <p:cNvPr id="4" name="Prostokąt 3"/>
          <p:cNvSpPr/>
          <p:nvPr/>
        </p:nvSpPr>
        <p:spPr>
          <a:xfrm>
            <a:off x="1142976" y="2214554"/>
            <a:ext cx="7219433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PRODUKT PRZECENIONY</a:t>
            </a:r>
          </a:p>
          <a:p>
            <a:pPr algn="ctr"/>
            <a:r>
              <a:rPr lang="pl-PL" sz="5400" b="1" spc="50" dirty="0" smtClean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NIE PODLEGA REKLAMACJI</a:t>
            </a:r>
            <a:endParaRPr lang="pl-PL" sz="5400" b="1" spc="50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42910" y="150017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Czy takie zastrzeżenie jest zgodne z prawem?</a:t>
            </a:r>
            <a:endParaRPr lang="pl-P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92871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/>
              <a:t>Zwrot lub wymiana towaru niewadliwego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np. zakup spodni, które okazały się być za duże/za długie itp.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Zwrot towaru pełnowartościowego jest wyłącznie dobrym obyczajem – brak uregulowania przepisami prawa, a więc sprzedawca nie musi dopuszczać takiej możliwości</a:t>
            </a:r>
          </a:p>
          <a:p>
            <a:pPr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Ograniczenia w wewnętrznych regulaminach:</a:t>
            </a:r>
          </a:p>
          <a:p>
            <a:pPr algn="just"/>
            <a:r>
              <a:rPr lang="pl-PL" dirty="0" smtClean="0"/>
              <a:t>Określona liczba dni na zwrot;</a:t>
            </a:r>
          </a:p>
          <a:p>
            <a:pPr algn="just"/>
            <a:r>
              <a:rPr lang="pl-PL" dirty="0" smtClean="0"/>
              <a:t>Szczególne warunki.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Orzeczenie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Uchwała składu Siedmiu Sędziów Sądu Najwyższego </a:t>
            </a:r>
            <a:br>
              <a:rPr lang="pl-PL" dirty="0" smtClean="0"/>
            </a:br>
            <a:r>
              <a:rPr lang="pl-PL" dirty="0" smtClean="0"/>
              <a:t>z dnia 19 października 2016 r.</a:t>
            </a:r>
          </a:p>
          <a:p>
            <a:pPr marL="0" indent="0" algn="ctr">
              <a:buNone/>
            </a:pPr>
            <a:r>
              <a:rPr lang="pl-PL" dirty="0" smtClean="0"/>
              <a:t>III CZP 5/16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Orzeczenie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Darowizna udziału we współwłasności rzeczy ruchomej przez jednego z dwóch współwłaścicieli na rzecz drugiego powoduje - jeżeli umowa darowizny nie stanowi inaczej - </a:t>
            </a:r>
            <a:r>
              <a:rPr lang="pl-PL" b="1" dirty="0" smtClean="0"/>
              <a:t>przejście na obdarowanego uprawnienia do odstąpienia od umowy sprzedaży, na podstawie której doszło do nabycia </a:t>
            </a:r>
            <a:r>
              <a:rPr lang="pl-PL" dirty="0" smtClean="0"/>
              <a:t>współwłasności rzeczy.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Orzeczenie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Wyrok TSUE z dnia 4 czerwca 2015 r. (sygn. C-497/13) w sprawie </a:t>
            </a:r>
            <a:r>
              <a:rPr lang="pl-PL" i="1" dirty="0" err="1"/>
              <a:t>Froukje</a:t>
            </a:r>
            <a:r>
              <a:rPr lang="pl-PL" i="1" dirty="0"/>
              <a:t> Faber v. </a:t>
            </a:r>
            <a:r>
              <a:rPr lang="pl-PL" i="1" dirty="0" err="1"/>
              <a:t>Autobedrijf</a:t>
            </a:r>
            <a:r>
              <a:rPr lang="pl-PL" i="1" dirty="0"/>
              <a:t> </a:t>
            </a:r>
            <a:r>
              <a:rPr lang="pl-PL" i="1" dirty="0" err="1"/>
              <a:t>Hazet</a:t>
            </a:r>
            <a:r>
              <a:rPr lang="pl-PL" i="1" dirty="0"/>
              <a:t> </a:t>
            </a:r>
            <a:r>
              <a:rPr lang="pl-PL" i="1" dirty="0" err="1"/>
              <a:t>Ochten</a:t>
            </a:r>
            <a:r>
              <a:rPr lang="pl-PL" i="1" dirty="0"/>
              <a:t> BV</a:t>
            </a:r>
          </a:p>
          <a:p>
            <a:pPr marL="0" indent="0" algn="ctr">
              <a:buNone/>
            </a:pPr>
            <a:r>
              <a:rPr lang="pl-PL" i="1" dirty="0" smtClean="0">
                <a:hlinkClick r:id="rId2"/>
              </a:rPr>
              <a:t>http://curia.europa.eu/juris/document/document.jsf?text=&amp;docid=164727&amp;pageIndex=0&amp;doclang=PL&amp;mode=lst&amp;dir=&amp;occ=first&amp;part=1&amp;cid=2558233</a:t>
            </a:r>
            <a:endParaRPr lang="pl-PL" i="1" dirty="0">
              <a:hlinkClick r:id="rId2"/>
            </a:endParaRPr>
          </a:p>
          <a:p>
            <a:pPr marL="0" indent="0" algn="ctr">
              <a:buNone/>
            </a:pPr>
            <a:endParaRPr lang="pl-PL" i="1" dirty="0">
              <a:hlinkClick r:id="rId2"/>
            </a:endParaRPr>
          </a:p>
          <a:p>
            <a:pPr marL="0" indent="0" algn="ctr">
              <a:buNone/>
            </a:pPr>
            <a:endParaRPr lang="pl-PL" i="1" dirty="0">
              <a:hlinkClick r:id="rId2"/>
            </a:endParaRPr>
          </a:p>
          <a:p>
            <a:pPr marL="0" indent="0" algn="ctr">
              <a:buNone/>
            </a:pPr>
            <a:endParaRPr lang="pl-PL" i="1" dirty="0">
              <a:hlinkClick r:id="rId2"/>
            </a:endParaRPr>
          </a:p>
          <a:p>
            <a:pPr marL="0" indent="0" algn="just">
              <a:buNone/>
            </a:pPr>
            <a:r>
              <a:rPr lang="pl-PL" sz="1800" u="sng" dirty="0"/>
              <a:t>Podobne: rozstrzygnięcie Prezesa </a:t>
            </a:r>
            <a:r>
              <a:rPr lang="pl-PL" sz="1800" u="sng" dirty="0" err="1"/>
              <a:t>UOKiK</a:t>
            </a:r>
            <a:r>
              <a:rPr lang="pl-PL" sz="1800" u="sng" dirty="0"/>
              <a:t> (DDK-1/2009 z 28 kwietnia 2010 roku).</a:t>
            </a:r>
            <a:endParaRPr lang="pl-PL" sz="1800" u="sng" dirty="0">
              <a:hlinkClick r:id="rId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Umowa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43050"/>
            <a:ext cx="8229600" cy="45139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Strony umowy</a:t>
            </a:r>
            <a:r>
              <a:rPr lang="pl-PL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pl-PL" dirty="0"/>
              <a:t>W każdej umowie występują co najmniej dwie strony. </a:t>
            </a:r>
          </a:p>
          <a:p>
            <a:r>
              <a:rPr lang="pl-PL" dirty="0"/>
              <a:t>Stronami umów w obrocie konsumenckim są: </a:t>
            </a:r>
          </a:p>
          <a:p>
            <a:pPr lvl="1"/>
            <a:r>
              <a:rPr lang="pl-PL" dirty="0"/>
              <a:t>konsument</a:t>
            </a:r>
          </a:p>
          <a:p>
            <a:pPr lvl="1"/>
            <a:r>
              <a:rPr lang="pl-PL" dirty="0"/>
              <a:t>przedsiębiorca, który może występować jako: </a:t>
            </a:r>
          </a:p>
          <a:p>
            <a:pPr lvl="2"/>
            <a:r>
              <a:rPr lang="pl-PL" dirty="0"/>
              <a:t>sprzedawca (lub gwarant) – w przypadku umowy sprzedaży towaru, </a:t>
            </a:r>
          </a:p>
          <a:p>
            <a:pPr lvl="2"/>
            <a:r>
              <a:rPr lang="pl-PL" dirty="0"/>
              <a:t>zleceniobiorca (usługodawca) – w przypadku usługi.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Orzeczenie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zasada, zgodnie z którą przyjmuje się, że </a:t>
            </a:r>
            <a:r>
              <a:rPr lang="pl-PL" b="1" dirty="0"/>
              <a:t>brak zgodności istniał w chwili dostawy towaru</a:t>
            </a:r>
          </a:p>
          <a:p>
            <a:pPr algn="just">
              <a:buNone/>
            </a:pPr>
            <a:r>
              <a:rPr lang="pl-PL" dirty="0"/>
              <a:t>– znajduje zastosowanie, jeżeli </a:t>
            </a:r>
            <a:r>
              <a:rPr lang="pl-PL" b="1" dirty="0"/>
              <a:t>konsument przedstawi dowód, że sprzedany towar nie jest zgodny z umową</a:t>
            </a:r>
            <a:r>
              <a:rPr lang="pl-PL" dirty="0"/>
              <a:t>, a ten brak zgodności ujawnił się, to znaczy stał się fizycznie widoczny, w ciągu sześciu miesięcy od dnia dostawy towaru. </a:t>
            </a:r>
            <a:r>
              <a:rPr lang="pl-PL" b="1" dirty="0">
                <a:solidFill>
                  <a:schemeClr val="tx2"/>
                </a:solidFill>
              </a:rPr>
              <a:t>Konsument nie jest zobowiązany przedstawić dowodu w zakresie przyczyny takiego braku zgodności ani wykazać, że za jego powstanie odpowiada sprzedawca</a:t>
            </a:r>
            <a:r>
              <a:rPr lang="pl-PL" dirty="0"/>
              <a:t>;</a:t>
            </a:r>
          </a:p>
          <a:p>
            <a:pPr algn="just">
              <a:buNone/>
            </a:pPr>
            <a:r>
              <a:rPr lang="pl-PL" dirty="0"/>
              <a:t>– nie znajduje zastosowania, wyłącznie jeżeli </a:t>
            </a:r>
            <a:r>
              <a:rPr lang="pl-PL" b="1" dirty="0">
                <a:solidFill>
                  <a:schemeClr val="tx2"/>
                </a:solidFill>
              </a:rPr>
              <a:t>sprzedawca udowodni w sposób wymagany prawem, że przyczyna lub źródło tego braku zgodności wiąże się ze zdarzeniem, które miało miejsce po dostawie towaru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2419344"/>
          </a:xfrm>
        </p:spPr>
        <p:txBody>
          <a:bodyPr>
            <a:normAutofit/>
          </a:bodyPr>
          <a:lstStyle/>
          <a:p>
            <a:pPr algn="ctr"/>
            <a:r>
              <a:rPr lang="pl-PL" sz="4800" b="1" dirty="0"/>
              <a:t>Dziękuję za uwagę!</a:t>
            </a:r>
            <a:br>
              <a:rPr lang="pl-PL" sz="4800" b="1" dirty="0"/>
            </a:br>
            <a:r>
              <a:rPr lang="pl-PL" sz="4800" b="1" dirty="0">
                <a:sym typeface="Wingdings" pitchFamily="2" charset="2"/>
              </a:rPr>
              <a:t></a:t>
            </a:r>
            <a:endParaRPr lang="pl-PL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Umowa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8229600" cy="44424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Forma umowy </a:t>
            </a:r>
          </a:p>
          <a:p>
            <a:r>
              <a:rPr lang="pl-PL" dirty="0"/>
              <a:t>Wyróżnia się cztery główne formy zawierania umów: </a:t>
            </a:r>
          </a:p>
          <a:p>
            <a:pPr lvl="1"/>
            <a:r>
              <a:rPr lang="pl-PL" dirty="0"/>
              <a:t>ustne (zlecenie strzyżenia włosów)</a:t>
            </a:r>
          </a:p>
          <a:p>
            <a:pPr lvl="1"/>
            <a:r>
              <a:rPr lang="pl-PL" dirty="0"/>
              <a:t>pisemne (podpisanie umowy o świadczenie usług telekomunikacyjnych) </a:t>
            </a:r>
          </a:p>
          <a:p>
            <a:pPr lvl="1"/>
            <a:r>
              <a:rPr lang="pl-PL" dirty="0"/>
              <a:t>w postaci elektronicznej (przez Internet) </a:t>
            </a:r>
          </a:p>
          <a:p>
            <a:pPr lvl="1"/>
            <a:r>
              <a:rPr lang="pl-PL" dirty="0"/>
              <a:t>w sposób dorozumiany (skasowanie biletu w autobusie)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Umowa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2281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Sposób zawarcia umowy </a:t>
            </a:r>
          </a:p>
          <a:p>
            <a:r>
              <a:rPr lang="pl-PL" dirty="0"/>
              <a:t>Podział ze względu na sposób, w jaki dochodzi do ich zawarcia umowy.  Są  to: </a:t>
            </a:r>
          </a:p>
          <a:p>
            <a:pPr lvl="1"/>
            <a:r>
              <a:rPr lang="pl-PL" dirty="0"/>
              <a:t>umowy zawierane w sposób tradycyjny np. zakupy  w hipermarkecie;</a:t>
            </a:r>
          </a:p>
          <a:p>
            <a:pPr lvl="1"/>
            <a:r>
              <a:rPr lang="pl-PL" dirty="0"/>
              <a:t>umowy zawierane poza lokalem </a:t>
            </a:r>
            <a:r>
              <a:rPr lang="pl-PL" dirty="0" smtClean="0"/>
              <a:t>przedsiębiorstwa; </a:t>
            </a:r>
            <a:endParaRPr lang="pl-PL" dirty="0"/>
          </a:p>
          <a:p>
            <a:pPr lvl="1"/>
            <a:r>
              <a:rPr lang="pl-PL" dirty="0"/>
              <a:t>umowy zawierane na odległość (zakupy w sklepie internetowym</a:t>
            </a:r>
            <a:r>
              <a:rPr lang="pl-PL" dirty="0" smtClean="0"/>
              <a:t>).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/>
              <a:t>Obowiązki sprzedawcy dotyczące wydania towaru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214282" y="1428736"/>
          <a:ext cx="871543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in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710" y="642918"/>
            <a:ext cx="962391" cy="857256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b="1" dirty="0"/>
              <a:t>Obowiązki sprzedawcy dotyczące wydania towaru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49377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dirty="0"/>
              <a:t>Sprzedawca ma obowiązek </a:t>
            </a:r>
            <a:r>
              <a:rPr lang="pl-PL" sz="2000" b="1" dirty="0"/>
              <a:t>wydać wszystkie posiadane dokumenty </a:t>
            </a:r>
            <a:r>
              <a:rPr lang="pl-PL" sz="2000" dirty="0"/>
              <a:t>dotyczące oferowanego towaru (m.in. instrukcję obsługi, zasady konserwacji</a:t>
            </a:r>
            <a:r>
              <a:rPr lang="pl-PL" sz="2000" dirty="0" smtClean="0"/>
              <a:t>).</a:t>
            </a: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Sprzedawca jest zobowiązany do </a:t>
            </a:r>
            <a:r>
              <a:rPr lang="pl-PL" sz="2000" b="1" dirty="0"/>
              <a:t>udzielenia jasnych, zrozumiałych i niewprowadzających w błąd informacji</a:t>
            </a:r>
            <a:r>
              <a:rPr lang="pl-PL" sz="2000" dirty="0"/>
              <a:t> w języku polskim wystarczających do pełnego i prawidłowego korzystania z </a:t>
            </a:r>
            <a:r>
              <a:rPr lang="pl-PL" sz="2000" dirty="0" smtClean="0"/>
              <a:t>rzeczy.</a:t>
            </a:r>
            <a:endParaRPr lang="pl-PL" sz="2000" dirty="0"/>
          </a:p>
          <a:p>
            <a:pPr algn="just">
              <a:lnSpc>
                <a:spcPct val="150000"/>
              </a:lnSpc>
            </a:pPr>
            <a:r>
              <a:rPr lang="pl-PL" sz="2000" dirty="0"/>
              <a:t>Obowiązek </a:t>
            </a:r>
            <a:r>
              <a:rPr lang="pl-PL" sz="2000" b="1" dirty="0"/>
              <a:t>informacji o wszystkich opłatach</a:t>
            </a:r>
            <a:r>
              <a:rPr lang="pl-PL" sz="2000" dirty="0"/>
              <a:t> związanych z zawieraną umową, a najpóźniej w momencie wyrażenia przez konsumenta zgody na jej zawarcie – </a:t>
            </a:r>
            <a:r>
              <a:rPr lang="pl-PL" sz="2000" dirty="0" smtClean="0"/>
              <a:t>uzyskanie </a:t>
            </a:r>
            <a:r>
              <a:rPr lang="pl-PL" sz="2000" dirty="0"/>
              <a:t>jego </a:t>
            </a:r>
            <a:r>
              <a:rPr lang="pl-PL" sz="2000" dirty="0" smtClean="0"/>
              <a:t>akceptacji </a:t>
            </a:r>
            <a:r>
              <a:rPr lang="pl-PL" sz="2000" dirty="0"/>
              <a:t>każdej płatności wykraczającej poza uzgodnione wynagrodzenie. </a:t>
            </a:r>
            <a:r>
              <a:rPr lang="pl-PL" sz="2000" b="1" dirty="0"/>
              <a:t>Zgoda musi być wyraźna</a:t>
            </a:r>
            <a:r>
              <a:rPr lang="pl-PL" sz="2000" dirty="0"/>
              <a:t>. </a:t>
            </a:r>
          </a:p>
          <a:p>
            <a:pPr lvl="1"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Wyłączenia spod regulacji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</a:rPr>
              <a:t>Wyłączone z regulacji dotyczącej sprzedaży konsumenckiej są umowy:</a:t>
            </a:r>
          </a:p>
          <a:p>
            <a:pPr algn="just"/>
            <a:r>
              <a:rPr lang="pl-PL" sz="2200" dirty="0"/>
              <a:t>opieki nad dziećmi (np. umowa ze żłobkiem, nianią czy dziennym opiekunem); </a:t>
            </a:r>
          </a:p>
          <a:p>
            <a:pPr algn="just"/>
            <a:r>
              <a:rPr lang="pl-PL" sz="2200" dirty="0"/>
              <a:t>dotyczące gier hazardowych (np. gry losowe, gry na automatach); </a:t>
            </a:r>
          </a:p>
          <a:p>
            <a:pPr algn="just"/>
            <a:r>
              <a:rPr lang="pl-PL" sz="2200" dirty="0"/>
              <a:t>dotyczące opieki zdrowotnej (np. wizyta u lekarza, dentysty); </a:t>
            </a:r>
          </a:p>
          <a:p>
            <a:pPr algn="just"/>
            <a:r>
              <a:rPr lang="pl-PL" sz="2200" dirty="0"/>
              <a:t>o imprezę turystyczną (np. wykupienie wczasów w biurze podróży); </a:t>
            </a:r>
          </a:p>
          <a:p>
            <a:pPr algn="just"/>
            <a:r>
              <a:rPr lang="pl-PL" sz="2200" dirty="0"/>
              <a:t>dotyczące usług finansowych (np. kredyt konsumencki), </a:t>
            </a:r>
            <a:r>
              <a:rPr lang="pl-PL" sz="2200" u="sng" dirty="0"/>
              <a:t>z wyjątkiem umów tego typu zawieranych na odległość</a:t>
            </a:r>
            <a:r>
              <a:rPr lang="pl-PL" sz="2200" dirty="0"/>
              <a:t>; </a:t>
            </a:r>
          </a:p>
          <a:p>
            <a:pPr algn="just"/>
            <a:r>
              <a:rPr lang="pl-PL" sz="2200" dirty="0"/>
              <a:t>deweloperskie (np. zakup mieszkania lub domu jednorodzinnego); </a:t>
            </a:r>
          </a:p>
          <a:p>
            <a:pPr algn="just"/>
            <a:r>
              <a:rPr lang="pl-PL" sz="2200" dirty="0"/>
              <a:t>najmu pomieszczeń na cele </a:t>
            </a:r>
            <a:r>
              <a:rPr lang="pl-PL" sz="2200" dirty="0" smtClean="0"/>
              <a:t>mieszkaniowe.</a:t>
            </a:r>
            <a:endParaRPr lang="pl-PL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/>
              <a:t>Rękojmia czy gwarancja?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u="sng" dirty="0"/>
              <a:t>Jak wybrać podstawę złożenia reklamacji?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Przedsiębiorca nie może narzucić konsumentowi podstawy złożenia reklamacji. Konsumentowi wedle wyboru przysługuje prawo do skorzystania </a:t>
            </a:r>
            <a:r>
              <a:rPr lang="pl-PL" b="1" dirty="0"/>
              <a:t>albo</a:t>
            </a:r>
            <a:r>
              <a:rPr lang="pl-PL" dirty="0"/>
              <a:t> z rękojmi, </a:t>
            </a:r>
            <a:r>
              <a:rPr lang="pl-PL" b="1" dirty="0"/>
              <a:t>albo</a:t>
            </a:r>
            <a:r>
              <a:rPr lang="pl-PL" dirty="0"/>
              <a:t> z gwarancji (jeżeli została udzielona).</a:t>
            </a:r>
          </a:p>
          <a:p>
            <a:pPr algn="just">
              <a:lnSpc>
                <a:spcPct val="150000"/>
              </a:lnSpc>
            </a:pPr>
            <a:r>
              <a:rPr lang="pl-PL" b="1" dirty="0">
                <a:solidFill>
                  <a:schemeClr val="accent3">
                    <a:lumMod val="75000"/>
                  </a:schemeClr>
                </a:solidFill>
              </a:rPr>
              <a:t>Ważne! </a:t>
            </a:r>
            <a:r>
              <a:rPr lang="pl-PL" dirty="0"/>
              <a:t>Nie każdy produkt posiada gwarancję. Jest ona zazwyczaj udzielana przez producenta (np. na sprzęty RTV, AGD). Ubrania czy obuwie, nie są co do zasady objęte gwarancją, wówczas przysługuje tylko rękojmia.</a:t>
            </a:r>
            <a:endParaRPr lang="pl-PL" b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619</TotalTime>
  <Words>1348</Words>
  <Application>Microsoft Office PowerPoint</Application>
  <PresentationFormat>Pokaz na ekranie (4:3)</PresentationFormat>
  <Paragraphs>154</Paragraphs>
  <Slides>31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Początek</vt:lpstr>
      <vt:lpstr>SPRZEDAŻ KONSUMENCKA</vt:lpstr>
      <vt:lpstr>Zakres regulacji</vt:lpstr>
      <vt:lpstr>Umowa</vt:lpstr>
      <vt:lpstr>Umowa</vt:lpstr>
      <vt:lpstr>Umowa</vt:lpstr>
      <vt:lpstr>Obowiązki sprzedawcy dotyczące wydania towaru</vt:lpstr>
      <vt:lpstr>Obowiązki sprzedawcy dotyczące wydania towaru</vt:lpstr>
      <vt:lpstr>Wyłączenia spod regulacji</vt:lpstr>
      <vt:lpstr>Rękojmia czy gwarancja?</vt:lpstr>
      <vt:lpstr>Rękojmia</vt:lpstr>
      <vt:lpstr>Rękojmia – wady fizyczne</vt:lpstr>
      <vt:lpstr>Rękojmia – wady fizyczne</vt:lpstr>
      <vt:lpstr>Rękojmia – wady prawne</vt:lpstr>
      <vt:lpstr>Rękojmia</vt:lpstr>
      <vt:lpstr>Rękojmia</vt:lpstr>
      <vt:lpstr>Slajd 16</vt:lpstr>
      <vt:lpstr>Slajd 17</vt:lpstr>
      <vt:lpstr>Rękojmia</vt:lpstr>
      <vt:lpstr>Gwarancja</vt:lpstr>
      <vt:lpstr>Gwarancja</vt:lpstr>
      <vt:lpstr>Gwarancja</vt:lpstr>
      <vt:lpstr>Gwarancja</vt:lpstr>
      <vt:lpstr>Gwarancja</vt:lpstr>
      <vt:lpstr>Rękojmia a gwarancja</vt:lpstr>
      <vt:lpstr>Produkt zakupiony na wyprzedaży</vt:lpstr>
      <vt:lpstr>Zwrot lub wymiana towaru niewadliwego</vt:lpstr>
      <vt:lpstr>Orzeczenie</vt:lpstr>
      <vt:lpstr>Orzeczenie</vt:lpstr>
      <vt:lpstr>Orzeczenie</vt:lpstr>
      <vt:lpstr>Orzeczenie</vt:lpstr>
      <vt:lpstr>Dziękuję za uwagę! 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SPRZEDAŻ KONSUMENCKA</dc:title>
  <dc:creator>Barbara Denisiuk</dc:creator>
  <cp:lastModifiedBy>barbara.trybulinska@gmail.com</cp:lastModifiedBy>
  <cp:revision>53</cp:revision>
  <dcterms:created xsi:type="dcterms:W3CDTF">2016-03-03T19:44:45Z</dcterms:created>
  <dcterms:modified xsi:type="dcterms:W3CDTF">2019-03-12T17:04:46Z</dcterms:modified>
</cp:coreProperties>
</file>