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323" r:id="rId29"/>
    <p:sldId id="324" r:id="rId30"/>
    <p:sldId id="325" r:id="rId31"/>
    <p:sldId id="326" r:id="rId32"/>
    <p:sldId id="284" r:id="rId33"/>
    <p:sldId id="285" r:id="rId34"/>
    <p:sldId id="28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  <p:sldId id="341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50" r:id="rId59"/>
    <p:sldId id="351" r:id="rId60"/>
    <p:sldId id="352" r:id="rId61"/>
    <p:sldId id="287" r:id="rId62"/>
    <p:sldId id="288" r:id="rId63"/>
    <p:sldId id="289" r:id="rId64"/>
    <p:sldId id="290" r:id="rId65"/>
    <p:sldId id="291" r:id="rId66"/>
    <p:sldId id="292" r:id="rId67"/>
    <p:sldId id="293" r:id="rId68"/>
    <p:sldId id="294" r:id="rId69"/>
    <p:sldId id="295" r:id="rId70"/>
    <p:sldId id="296" r:id="rId71"/>
    <p:sldId id="297" r:id="rId72"/>
    <p:sldId id="298" r:id="rId73"/>
    <p:sldId id="299" r:id="rId74"/>
    <p:sldId id="300" r:id="rId75"/>
    <p:sldId id="301" r:id="rId76"/>
    <p:sldId id="353" r:id="rId77"/>
    <p:sldId id="354" r:id="rId78"/>
    <p:sldId id="302" r:id="rId79"/>
    <p:sldId id="303" r:id="rId80"/>
    <p:sldId id="304" r:id="rId81"/>
    <p:sldId id="305" r:id="rId82"/>
    <p:sldId id="306" r:id="rId83"/>
    <p:sldId id="307" r:id="rId84"/>
    <p:sldId id="308" r:id="rId85"/>
    <p:sldId id="309" r:id="rId86"/>
    <p:sldId id="310" r:id="rId87"/>
    <p:sldId id="311" r:id="rId88"/>
    <p:sldId id="312" r:id="rId89"/>
    <p:sldId id="313" r:id="rId90"/>
    <p:sldId id="314" r:id="rId91"/>
    <p:sldId id="315" r:id="rId92"/>
    <p:sldId id="316" r:id="rId93"/>
    <p:sldId id="317" r:id="rId94"/>
    <p:sldId id="318" r:id="rId95"/>
    <p:sldId id="319" r:id="rId96"/>
    <p:sldId id="320" r:id="rId97"/>
    <p:sldId id="321" r:id="rId98"/>
    <p:sldId id="322" r:id="rId9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E0ABA-D562-41F2-ABD5-64FD89B0A783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2AA2192C-B186-443F-975F-E55887CBD05E}">
      <dgm:prSet phldrT="[Tekst]"/>
      <dgm:spPr/>
      <dgm:t>
        <a:bodyPr/>
        <a:lstStyle/>
        <a:p>
          <a:r>
            <a:rPr lang="pl-PL" b="1" dirty="0"/>
            <a:t>3 miesiące </a:t>
          </a:r>
        </a:p>
      </dgm:t>
    </dgm:pt>
    <dgm:pt modelId="{501934D0-D30B-4C91-A912-8554DFE38B4F}" type="parTrans" cxnId="{E9A85B76-0CEB-4683-B7BE-3EB6FA0212C4}">
      <dgm:prSet/>
      <dgm:spPr/>
      <dgm:t>
        <a:bodyPr/>
        <a:lstStyle/>
        <a:p>
          <a:endParaRPr lang="pl-PL"/>
        </a:p>
      </dgm:t>
    </dgm:pt>
    <dgm:pt modelId="{7081E7D6-A3EA-44CE-9B04-C4FBD0F450D0}" type="sibTrans" cxnId="{E9A85B76-0CEB-4683-B7BE-3EB6FA0212C4}">
      <dgm:prSet/>
      <dgm:spPr/>
      <dgm:t>
        <a:bodyPr/>
        <a:lstStyle/>
        <a:p>
          <a:endParaRPr lang="pl-PL"/>
        </a:p>
      </dgm:t>
    </dgm:pt>
    <dgm:pt modelId="{5E2A6F1A-048E-49E0-8197-EE249B68DC7A}">
      <dgm:prSet phldrT="[Tekst]"/>
      <dgm:spPr/>
      <dgm:t>
        <a:bodyPr/>
        <a:lstStyle/>
        <a:p>
          <a:r>
            <a:rPr lang="pl-PL" dirty="0"/>
            <a:t>podstawowy czas trwania śledztwa </a:t>
          </a:r>
        </a:p>
      </dgm:t>
    </dgm:pt>
    <dgm:pt modelId="{42E36A05-CD2F-4999-8856-32DD6B67F1C3}" type="parTrans" cxnId="{7577EED8-7E9C-4FD4-8984-97A00F3C6E69}">
      <dgm:prSet/>
      <dgm:spPr/>
      <dgm:t>
        <a:bodyPr/>
        <a:lstStyle/>
        <a:p>
          <a:endParaRPr lang="pl-PL"/>
        </a:p>
      </dgm:t>
    </dgm:pt>
    <dgm:pt modelId="{4A2DAA65-1B41-40F0-8C33-B7B45DD91735}" type="sibTrans" cxnId="{7577EED8-7E9C-4FD4-8984-97A00F3C6E69}">
      <dgm:prSet/>
      <dgm:spPr/>
      <dgm:t>
        <a:bodyPr/>
        <a:lstStyle/>
        <a:p>
          <a:endParaRPr lang="pl-PL"/>
        </a:p>
      </dgm:t>
    </dgm:pt>
    <dgm:pt modelId="{055D76CA-E7B5-49DD-A402-B896B9BFA5E1}">
      <dgm:prSet phldrT="[Tekst]"/>
      <dgm:spPr/>
      <dgm:t>
        <a:bodyPr/>
        <a:lstStyle/>
        <a:p>
          <a:r>
            <a:rPr lang="pl-PL" b="1" dirty="0"/>
            <a:t>do roku</a:t>
          </a:r>
        </a:p>
      </dgm:t>
    </dgm:pt>
    <dgm:pt modelId="{30B56495-3495-49F2-AD2A-CF3D1B3A0BAB}" type="parTrans" cxnId="{12CA5CBC-CA74-4BE6-8EC6-908E3C956C58}">
      <dgm:prSet/>
      <dgm:spPr/>
      <dgm:t>
        <a:bodyPr/>
        <a:lstStyle/>
        <a:p>
          <a:endParaRPr lang="pl-PL"/>
        </a:p>
      </dgm:t>
    </dgm:pt>
    <dgm:pt modelId="{B03E9F56-3AEC-4A86-A800-593F9E255CC2}" type="sibTrans" cxnId="{12CA5CBC-CA74-4BE6-8EC6-908E3C956C58}">
      <dgm:prSet/>
      <dgm:spPr/>
      <dgm:t>
        <a:bodyPr/>
        <a:lstStyle/>
        <a:p>
          <a:endParaRPr lang="pl-PL"/>
        </a:p>
      </dgm:t>
    </dgm:pt>
    <dgm:pt modelId="{0A82AB26-BD0F-466B-A67A-674CF327AE55}">
      <dgm:prSet phldrT="[Tekst]"/>
      <dgm:spPr/>
      <dgm:t>
        <a:bodyPr/>
        <a:lstStyle/>
        <a:p>
          <a:r>
            <a:rPr lang="pl-PL" dirty="0"/>
            <a:t>może przedłużyć </a:t>
          </a:r>
          <a:r>
            <a:rPr lang="pl-PL" b="1" dirty="0"/>
            <a:t>prokurator nadzorujący lub bezpośrednio przełożony nad prokuratorem prowadzącym śledztwo</a:t>
          </a:r>
          <a:endParaRPr lang="pl-PL" dirty="0"/>
        </a:p>
      </dgm:t>
    </dgm:pt>
    <dgm:pt modelId="{71316856-BD89-4F3C-84EA-8BB7EFA572A4}" type="parTrans" cxnId="{BEEAB3F8-AA1E-466D-9834-ABBAF0E84747}">
      <dgm:prSet/>
      <dgm:spPr/>
      <dgm:t>
        <a:bodyPr/>
        <a:lstStyle/>
        <a:p>
          <a:endParaRPr lang="pl-PL"/>
        </a:p>
      </dgm:t>
    </dgm:pt>
    <dgm:pt modelId="{EFD6299B-9233-44CD-B9FB-1D4B32776030}" type="sibTrans" cxnId="{BEEAB3F8-AA1E-466D-9834-ABBAF0E84747}">
      <dgm:prSet/>
      <dgm:spPr/>
      <dgm:t>
        <a:bodyPr/>
        <a:lstStyle/>
        <a:p>
          <a:endParaRPr lang="pl-PL"/>
        </a:p>
      </dgm:t>
    </dgm:pt>
    <dgm:pt modelId="{F4EB2F80-3212-4533-94EC-0F2C5187F49C}">
      <dgm:prSet phldrT="[Tekst]"/>
      <dgm:spPr/>
      <dgm:t>
        <a:bodyPr/>
        <a:lstStyle/>
        <a:p>
          <a:r>
            <a:rPr lang="pl-PL" dirty="0"/>
            <a:t>„uzasadnione wypadki”</a:t>
          </a:r>
        </a:p>
      </dgm:t>
    </dgm:pt>
    <dgm:pt modelId="{DD00D00B-24CC-44EC-81AA-41345140D9E3}" type="parTrans" cxnId="{4F534844-1D67-4DE4-B00C-9F193E58B5E9}">
      <dgm:prSet/>
      <dgm:spPr/>
      <dgm:t>
        <a:bodyPr/>
        <a:lstStyle/>
        <a:p>
          <a:endParaRPr lang="pl-PL"/>
        </a:p>
      </dgm:t>
    </dgm:pt>
    <dgm:pt modelId="{933E1024-C587-42D8-8A66-8ABADE7A4E40}" type="sibTrans" cxnId="{4F534844-1D67-4DE4-B00C-9F193E58B5E9}">
      <dgm:prSet/>
      <dgm:spPr/>
      <dgm:t>
        <a:bodyPr/>
        <a:lstStyle/>
        <a:p>
          <a:endParaRPr lang="pl-PL"/>
        </a:p>
      </dgm:t>
    </dgm:pt>
    <dgm:pt modelId="{2C22548A-B429-43AC-A07F-3D1552245854}">
      <dgm:prSet phldrT="[Tekst]"/>
      <dgm:spPr/>
      <dgm:t>
        <a:bodyPr/>
        <a:lstStyle/>
        <a:p>
          <a:r>
            <a:rPr lang="pl-PL" b="1" dirty="0"/>
            <a:t>dalszy czas oznaczony</a:t>
          </a:r>
        </a:p>
      </dgm:t>
    </dgm:pt>
    <dgm:pt modelId="{FB4E113D-B50D-4E56-9A26-4195D6D8B211}" type="parTrans" cxnId="{4A3B4733-6F77-432B-AB8D-B245C8117DA2}">
      <dgm:prSet/>
      <dgm:spPr/>
      <dgm:t>
        <a:bodyPr/>
        <a:lstStyle/>
        <a:p>
          <a:endParaRPr lang="pl-PL"/>
        </a:p>
      </dgm:t>
    </dgm:pt>
    <dgm:pt modelId="{13936462-435A-4BE9-B94F-3B8046ED5266}" type="sibTrans" cxnId="{4A3B4733-6F77-432B-AB8D-B245C8117DA2}">
      <dgm:prSet/>
      <dgm:spPr/>
      <dgm:t>
        <a:bodyPr/>
        <a:lstStyle/>
        <a:p>
          <a:endParaRPr lang="pl-PL"/>
        </a:p>
      </dgm:t>
    </dgm:pt>
    <dgm:pt modelId="{C1709C58-4C14-403D-B283-610E1DA1C723}">
      <dgm:prSet phldrT="[Tekst]"/>
      <dgm:spPr/>
      <dgm:t>
        <a:bodyPr/>
        <a:lstStyle/>
        <a:p>
          <a:r>
            <a:rPr lang="pl-PL" dirty="0"/>
            <a:t>właściwy </a:t>
          </a:r>
          <a:r>
            <a:rPr lang="pl-PL" b="1" dirty="0"/>
            <a:t>prokurator nadrzędny </a:t>
          </a:r>
        </a:p>
      </dgm:t>
    </dgm:pt>
    <dgm:pt modelId="{994CEE82-BC29-4C47-9C8D-7015F0958A17}" type="parTrans" cxnId="{C8412784-2BA4-488B-AD63-86220E66132F}">
      <dgm:prSet/>
      <dgm:spPr/>
      <dgm:t>
        <a:bodyPr/>
        <a:lstStyle/>
        <a:p>
          <a:endParaRPr lang="pl-PL"/>
        </a:p>
      </dgm:t>
    </dgm:pt>
    <dgm:pt modelId="{BECEC363-E1EE-42BC-AC8B-9752FAED547B}" type="sibTrans" cxnId="{C8412784-2BA4-488B-AD63-86220E66132F}">
      <dgm:prSet/>
      <dgm:spPr/>
      <dgm:t>
        <a:bodyPr/>
        <a:lstStyle/>
        <a:p>
          <a:endParaRPr lang="pl-PL"/>
        </a:p>
      </dgm:t>
    </dgm:pt>
    <dgm:pt modelId="{18F9859A-85E5-4DB9-9A5B-CB6C75AD067F}">
      <dgm:prSet phldrT="[Tekst]"/>
      <dgm:spPr/>
      <dgm:t>
        <a:bodyPr/>
        <a:lstStyle/>
        <a:p>
          <a:r>
            <a:rPr lang="pl-PL" dirty="0"/>
            <a:t>„szczególnie uzasadnione wypadki”</a:t>
          </a:r>
        </a:p>
      </dgm:t>
    </dgm:pt>
    <dgm:pt modelId="{C458F663-743B-4AFC-97E4-9DEB768EF52D}" type="parTrans" cxnId="{5EBEBBDE-BFBC-49D3-BBE8-722149E54E8A}">
      <dgm:prSet/>
      <dgm:spPr/>
      <dgm:t>
        <a:bodyPr/>
        <a:lstStyle/>
        <a:p>
          <a:endParaRPr lang="pl-PL"/>
        </a:p>
      </dgm:t>
    </dgm:pt>
    <dgm:pt modelId="{27EF7FF4-569E-44AD-AFD6-E493EDDB0DD6}" type="sibTrans" cxnId="{5EBEBBDE-BFBC-49D3-BBE8-722149E54E8A}">
      <dgm:prSet/>
      <dgm:spPr/>
      <dgm:t>
        <a:bodyPr/>
        <a:lstStyle/>
        <a:p>
          <a:endParaRPr lang="pl-PL"/>
        </a:p>
      </dgm:t>
    </dgm:pt>
    <dgm:pt modelId="{57FFC548-914D-40B1-9A65-98D6EB47E932}" type="pres">
      <dgm:prSet presAssocID="{4A3E0ABA-D562-41F2-ABD5-64FD89B0A7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056A8B8-AFD8-44C9-ADB9-218729F69197}" type="pres">
      <dgm:prSet presAssocID="{2AA2192C-B186-443F-975F-E55887CBD05E}" presName="composite" presStyleCnt="0"/>
      <dgm:spPr/>
    </dgm:pt>
    <dgm:pt modelId="{E8593FC8-2B32-4D51-ABCA-B1E89DE9BC7F}" type="pres">
      <dgm:prSet presAssocID="{2AA2192C-B186-443F-975F-E55887CBD05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A20A7C-E671-4572-8F42-BC4CEE66E96E}" type="pres">
      <dgm:prSet presAssocID="{2AA2192C-B186-443F-975F-E55887CBD05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EE31B7-2D35-49FE-8BB3-C3CBDCD7ACC1}" type="pres">
      <dgm:prSet presAssocID="{7081E7D6-A3EA-44CE-9B04-C4FBD0F450D0}" presName="sp" presStyleCnt="0"/>
      <dgm:spPr/>
    </dgm:pt>
    <dgm:pt modelId="{E7422331-8198-418B-804F-EB4BF869AE5B}" type="pres">
      <dgm:prSet presAssocID="{055D76CA-E7B5-49DD-A402-B896B9BFA5E1}" presName="composite" presStyleCnt="0"/>
      <dgm:spPr/>
    </dgm:pt>
    <dgm:pt modelId="{B4D5504F-3E45-43DF-B01F-DF606038542F}" type="pres">
      <dgm:prSet presAssocID="{055D76CA-E7B5-49DD-A402-B896B9BFA5E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F6CFD7-39AC-4288-8A6F-E4C0EC4D7595}" type="pres">
      <dgm:prSet presAssocID="{055D76CA-E7B5-49DD-A402-B896B9BFA5E1}" presName="descendantText" presStyleLbl="alignAcc1" presStyleIdx="1" presStyleCnt="3" custScaleY="14908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EF7804-452A-470C-AF4F-A1EEE6ADE737}" type="pres">
      <dgm:prSet presAssocID="{B03E9F56-3AEC-4A86-A800-593F9E255CC2}" presName="sp" presStyleCnt="0"/>
      <dgm:spPr/>
    </dgm:pt>
    <dgm:pt modelId="{A219762B-E395-48D3-B96E-0098A3A731E1}" type="pres">
      <dgm:prSet presAssocID="{2C22548A-B429-43AC-A07F-3D1552245854}" presName="composite" presStyleCnt="0"/>
      <dgm:spPr/>
    </dgm:pt>
    <dgm:pt modelId="{DED86272-13E6-44B4-B62C-CC8CF108F044}" type="pres">
      <dgm:prSet presAssocID="{2C22548A-B429-43AC-A07F-3D155224585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5C3139-77C8-49F6-AD8F-65824B9A3FB4}" type="pres">
      <dgm:prSet presAssocID="{2C22548A-B429-43AC-A07F-3D155224585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0BFD121-6377-4DCD-9981-C28FAAB77874}" type="presOf" srcId="{4A3E0ABA-D562-41F2-ABD5-64FD89B0A783}" destId="{57FFC548-914D-40B1-9A65-98D6EB47E932}" srcOrd="0" destOrd="0" presId="urn:microsoft.com/office/officeart/2005/8/layout/chevron2"/>
    <dgm:cxn modelId="{5EBEBBDE-BFBC-49D3-BBE8-722149E54E8A}" srcId="{2C22548A-B429-43AC-A07F-3D1552245854}" destId="{18F9859A-85E5-4DB9-9A5B-CB6C75AD067F}" srcOrd="1" destOrd="0" parTransId="{C458F663-743B-4AFC-97E4-9DEB768EF52D}" sibTransId="{27EF7FF4-569E-44AD-AFD6-E493EDDB0DD6}"/>
    <dgm:cxn modelId="{7577EED8-7E9C-4FD4-8984-97A00F3C6E69}" srcId="{2AA2192C-B186-443F-975F-E55887CBD05E}" destId="{5E2A6F1A-048E-49E0-8197-EE249B68DC7A}" srcOrd="0" destOrd="0" parTransId="{42E36A05-CD2F-4999-8856-32DD6B67F1C3}" sibTransId="{4A2DAA65-1B41-40F0-8C33-B7B45DD91735}"/>
    <dgm:cxn modelId="{230CD1DA-EB63-41E7-B814-AE0E932EF529}" type="presOf" srcId="{18F9859A-85E5-4DB9-9A5B-CB6C75AD067F}" destId="{AE5C3139-77C8-49F6-AD8F-65824B9A3FB4}" srcOrd="0" destOrd="1" presId="urn:microsoft.com/office/officeart/2005/8/layout/chevron2"/>
    <dgm:cxn modelId="{95ECEFD5-2D1F-4B0C-AC2B-94D6A5AD897F}" type="presOf" srcId="{0A82AB26-BD0F-466B-A67A-674CF327AE55}" destId="{12F6CFD7-39AC-4288-8A6F-E4C0EC4D7595}" srcOrd="0" destOrd="0" presId="urn:microsoft.com/office/officeart/2005/8/layout/chevron2"/>
    <dgm:cxn modelId="{C8412784-2BA4-488B-AD63-86220E66132F}" srcId="{2C22548A-B429-43AC-A07F-3D1552245854}" destId="{C1709C58-4C14-403D-B283-610E1DA1C723}" srcOrd="0" destOrd="0" parTransId="{994CEE82-BC29-4C47-9C8D-7015F0958A17}" sibTransId="{BECEC363-E1EE-42BC-AC8B-9752FAED547B}"/>
    <dgm:cxn modelId="{4A3B4733-6F77-432B-AB8D-B245C8117DA2}" srcId="{4A3E0ABA-D562-41F2-ABD5-64FD89B0A783}" destId="{2C22548A-B429-43AC-A07F-3D1552245854}" srcOrd="2" destOrd="0" parTransId="{FB4E113D-B50D-4E56-9A26-4195D6D8B211}" sibTransId="{13936462-435A-4BE9-B94F-3B8046ED5266}"/>
    <dgm:cxn modelId="{FF092FB6-F799-4FC8-824B-FEF4CD87F53C}" type="presOf" srcId="{F4EB2F80-3212-4533-94EC-0F2C5187F49C}" destId="{12F6CFD7-39AC-4288-8A6F-E4C0EC4D7595}" srcOrd="0" destOrd="1" presId="urn:microsoft.com/office/officeart/2005/8/layout/chevron2"/>
    <dgm:cxn modelId="{239A6D6A-594A-4FAF-BF63-8844778E0FA2}" type="presOf" srcId="{2C22548A-B429-43AC-A07F-3D1552245854}" destId="{DED86272-13E6-44B4-B62C-CC8CF108F044}" srcOrd="0" destOrd="0" presId="urn:microsoft.com/office/officeart/2005/8/layout/chevron2"/>
    <dgm:cxn modelId="{150C59D9-FAA3-403F-B230-BDC4F49E1726}" type="presOf" srcId="{2AA2192C-B186-443F-975F-E55887CBD05E}" destId="{E8593FC8-2B32-4D51-ABCA-B1E89DE9BC7F}" srcOrd="0" destOrd="0" presId="urn:microsoft.com/office/officeart/2005/8/layout/chevron2"/>
    <dgm:cxn modelId="{4F534844-1D67-4DE4-B00C-9F193E58B5E9}" srcId="{055D76CA-E7B5-49DD-A402-B896B9BFA5E1}" destId="{F4EB2F80-3212-4533-94EC-0F2C5187F49C}" srcOrd="1" destOrd="0" parTransId="{DD00D00B-24CC-44EC-81AA-41345140D9E3}" sibTransId="{933E1024-C587-42D8-8A66-8ABADE7A4E40}"/>
    <dgm:cxn modelId="{BEEAB3F8-AA1E-466D-9834-ABBAF0E84747}" srcId="{055D76CA-E7B5-49DD-A402-B896B9BFA5E1}" destId="{0A82AB26-BD0F-466B-A67A-674CF327AE55}" srcOrd="0" destOrd="0" parTransId="{71316856-BD89-4F3C-84EA-8BB7EFA572A4}" sibTransId="{EFD6299B-9233-44CD-B9FB-1D4B32776030}"/>
    <dgm:cxn modelId="{12CA5CBC-CA74-4BE6-8EC6-908E3C956C58}" srcId="{4A3E0ABA-D562-41F2-ABD5-64FD89B0A783}" destId="{055D76CA-E7B5-49DD-A402-B896B9BFA5E1}" srcOrd="1" destOrd="0" parTransId="{30B56495-3495-49F2-AD2A-CF3D1B3A0BAB}" sibTransId="{B03E9F56-3AEC-4A86-A800-593F9E255CC2}"/>
    <dgm:cxn modelId="{CAC202D7-EE69-4430-BFD5-3D717513B3C1}" type="presOf" srcId="{055D76CA-E7B5-49DD-A402-B896B9BFA5E1}" destId="{B4D5504F-3E45-43DF-B01F-DF606038542F}" srcOrd="0" destOrd="0" presId="urn:microsoft.com/office/officeart/2005/8/layout/chevron2"/>
    <dgm:cxn modelId="{E9A85B76-0CEB-4683-B7BE-3EB6FA0212C4}" srcId="{4A3E0ABA-D562-41F2-ABD5-64FD89B0A783}" destId="{2AA2192C-B186-443F-975F-E55887CBD05E}" srcOrd="0" destOrd="0" parTransId="{501934D0-D30B-4C91-A912-8554DFE38B4F}" sibTransId="{7081E7D6-A3EA-44CE-9B04-C4FBD0F450D0}"/>
    <dgm:cxn modelId="{5F073666-8284-4F57-BDC2-FC55E53B8B89}" type="presOf" srcId="{5E2A6F1A-048E-49E0-8197-EE249B68DC7A}" destId="{25A20A7C-E671-4572-8F42-BC4CEE66E96E}" srcOrd="0" destOrd="0" presId="urn:microsoft.com/office/officeart/2005/8/layout/chevron2"/>
    <dgm:cxn modelId="{7A2E0A92-93AB-4114-B91E-7EE79416C2FF}" type="presOf" srcId="{C1709C58-4C14-403D-B283-610E1DA1C723}" destId="{AE5C3139-77C8-49F6-AD8F-65824B9A3FB4}" srcOrd="0" destOrd="0" presId="urn:microsoft.com/office/officeart/2005/8/layout/chevron2"/>
    <dgm:cxn modelId="{9D62D31F-122A-4C97-AE0A-DB0A9C13B1D4}" type="presParOf" srcId="{57FFC548-914D-40B1-9A65-98D6EB47E932}" destId="{4056A8B8-AFD8-44C9-ADB9-218729F69197}" srcOrd="0" destOrd="0" presId="urn:microsoft.com/office/officeart/2005/8/layout/chevron2"/>
    <dgm:cxn modelId="{007E8B92-7132-4857-9821-0A0B884AE0A1}" type="presParOf" srcId="{4056A8B8-AFD8-44C9-ADB9-218729F69197}" destId="{E8593FC8-2B32-4D51-ABCA-B1E89DE9BC7F}" srcOrd="0" destOrd="0" presId="urn:microsoft.com/office/officeart/2005/8/layout/chevron2"/>
    <dgm:cxn modelId="{CA996F0A-2EB1-49A3-A86B-08390D877E96}" type="presParOf" srcId="{4056A8B8-AFD8-44C9-ADB9-218729F69197}" destId="{25A20A7C-E671-4572-8F42-BC4CEE66E96E}" srcOrd="1" destOrd="0" presId="urn:microsoft.com/office/officeart/2005/8/layout/chevron2"/>
    <dgm:cxn modelId="{5F3E52C1-40F5-49B4-A695-E1DFE997A933}" type="presParOf" srcId="{57FFC548-914D-40B1-9A65-98D6EB47E932}" destId="{50EE31B7-2D35-49FE-8BB3-C3CBDCD7ACC1}" srcOrd="1" destOrd="0" presId="urn:microsoft.com/office/officeart/2005/8/layout/chevron2"/>
    <dgm:cxn modelId="{7D301AAE-563B-497D-A35A-A637EAB9D3E5}" type="presParOf" srcId="{57FFC548-914D-40B1-9A65-98D6EB47E932}" destId="{E7422331-8198-418B-804F-EB4BF869AE5B}" srcOrd="2" destOrd="0" presId="urn:microsoft.com/office/officeart/2005/8/layout/chevron2"/>
    <dgm:cxn modelId="{56D1EEE5-2BD2-44BA-8AF0-3BB05E01EEC8}" type="presParOf" srcId="{E7422331-8198-418B-804F-EB4BF869AE5B}" destId="{B4D5504F-3E45-43DF-B01F-DF606038542F}" srcOrd="0" destOrd="0" presId="urn:microsoft.com/office/officeart/2005/8/layout/chevron2"/>
    <dgm:cxn modelId="{2433DC22-80EB-4DC7-8BEC-298539B25F5E}" type="presParOf" srcId="{E7422331-8198-418B-804F-EB4BF869AE5B}" destId="{12F6CFD7-39AC-4288-8A6F-E4C0EC4D7595}" srcOrd="1" destOrd="0" presId="urn:microsoft.com/office/officeart/2005/8/layout/chevron2"/>
    <dgm:cxn modelId="{A9A7B2C3-8F8F-4561-9FEE-31CFC2FE1DE1}" type="presParOf" srcId="{57FFC548-914D-40B1-9A65-98D6EB47E932}" destId="{56EF7804-452A-470C-AF4F-A1EEE6ADE737}" srcOrd="3" destOrd="0" presId="urn:microsoft.com/office/officeart/2005/8/layout/chevron2"/>
    <dgm:cxn modelId="{1957B66D-6E82-4CED-BABD-6C52717C1FF3}" type="presParOf" srcId="{57FFC548-914D-40B1-9A65-98D6EB47E932}" destId="{A219762B-E395-48D3-B96E-0098A3A731E1}" srcOrd="4" destOrd="0" presId="urn:microsoft.com/office/officeart/2005/8/layout/chevron2"/>
    <dgm:cxn modelId="{BCFA59C1-558D-45A0-8D0F-1606ED863216}" type="presParOf" srcId="{A219762B-E395-48D3-B96E-0098A3A731E1}" destId="{DED86272-13E6-44B4-B62C-CC8CF108F044}" srcOrd="0" destOrd="0" presId="urn:microsoft.com/office/officeart/2005/8/layout/chevron2"/>
    <dgm:cxn modelId="{ED8A7EF5-AF04-443D-A604-0B38728127AC}" type="presParOf" srcId="{A219762B-E395-48D3-B96E-0098A3A731E1}" destId="{AE5C3139-77C8-49F6-AD8F-65824B9A3F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2D08D7-8510-443A-9761-0DCB255E2041}" type="doc">
      <dgm:prSet loTypeId="urn:microsoft.com/office/officeart/2005/8/layout/process4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2F96A31D-292D-4F37-91E0-A29C978A734A}">
      <dgm:prSet phldrT="[Tekst]"/>
      <dgm:spPr/>
      <dgm:t>
        <a:bodyPr/>
        <a:lstStyle/>
        <a:p>
          <a:r>
            <a:rPr lang="pl-PL" b="1" dirty="0"/>
            <a:t>2 miesiące </a:t>
          </a:r>
        </a:p>
      </dgm:t>
    </dgm:pt>
    <dgm:pt modelId="{F58EDAC2-D5DF-4605-A7F0-FACD1CD64610}" type="parTrans" cxnId="{07B7990F-B1A0-40FD-9AB5-4106D32610E6}">
      <dgm:prSet/>
      <dgm:spPr/>
      <dgm:t>
        <a:bodyPr/>
        <a:lstStyle/>
        <a:p>
          <a:endParaRPr lang="pl-PL"/>
        </a:p>
      </dgm:t>
    </dgm:pt>
    <dgm:pt modelId="{86BAA4D1-FEE6-4700-9D9E-C39425E54895}" type="sibTrans" cxnId="{07B7990F-B1A0-40FD-9AB5-4106D32610E6}">
      <dgm:prSet/>
      <dgm:spPr/>
      <dgm:t>
        <a:bodyPr/>
        <a:lstStyle/>
        <a:p>
          <a:endParaRPr lang="pl-PL"/>
        </a:p>
      </dgm:t>
    </dgm:pt>
    <dgm:pt modelId="{88FBF804-904C-4E42-B515-675D0C9D73C1}">
      <dgm:prSet phldrT="[Tekst]"/>
      <dgm:spPr/>
      <dgm:t>
        <a:bodyPr/>
        <a:lstStyle/>
        <a:p>
          <a:r>
            <a:rPr lang="pl-PL" dirty="0"/>
            <a:t>podstawowy czas trwania dochodzenia</a:t>
          </a:r>
        </a:p>
      </dgm:t>
    </dgm:pt>
    <dgm:pt modelId="{59C46D46-99D5-463D-B4DC-44C75E105110}" type="parTrans" cxnId="{BA9BF82A-A8A6-4C67-9E9D-0479D8552B89}">
      <dgm:prSet/>
      <dgm:spPr/>
      <dgm:t>
        <a:bodyPr/>
        <a:lstStyle/>
        <a:p>
          <a:endParaRPr lang="pl-PL"/>
        </a:p>
      </dgm:t>
    </dgm:pt>
    <dgm:pt modelId="{F660A9FA-FAC1-4F1B-B2AB-04BB2B994F86}" type="sibTrans" cxnId="{BA9BF82A-A8A6-4C67-9E9D-0479D8552B89}">
      <dgm:prSet/>
      <dgm:spPr/>
      <dgm:t>
        <a:bodyPr/>
        <a:lstStyle/>
        <a:p>
          <a:endParaRPr lang="pl-PL"/>
        </a:p>
      </dgm:t>
    </dgm:pt>
    <dgm:pt modelId="{D0197DF2-32A3-4B0E-B4FD-698365E3FA68}">
      <dgm:prSet phldrT="[Tekst]"/>
      <dgm:spPr/>
      <dgm:t>
        <a:bodyPr/>
        <a:lstStyle/>
        <a:p>
          <a:r>
            <a:rPr lang="pl-PL" dirty="0"/>
            <a:t>Prokurator może przedłużyć do </a:t>
          </a:r>
          <a:r>
            <a:rPr lang="pl-PL" b="1" dirty="0"/>
            <a:t>3 miesięcy</a:t>
          </a:r>
        </a:p>
      </dgm:t>
    </dgm:pt>
    <dgm:pt modelId="{C2ED3380-D4C8-417B-BB3D-25546B50ACBF}" type="parTrans" cxnId="{F01DBD76-4F5B-4942-94DD-A41C9AC79E50}">
      <dgm:prSet/>
      <dgm:spPr/>
      <dgm:t>
        <a:bodyPr/>
        <a:lstStyle/>
        <a:p>
          <a:endParaRPr lang="pl-PL"/>
        </a:p>
      </dgm:t>
    </dgm:pt>
    <dgm:pt modelId="{1EB055D4-2408-4F87-AEDD-4B35514D5D3E}" type="sibTrans" cxnId="{F01DBD76-4F5B-4942-94DD-A41C9AC79E50}">
      <dgm:prSet/>
      <dgm:spPr/>
      <dgm:t>
        <a:bodyPr/>
        <a:lstStyle/>
        <a:p>
          <a:endParaRPr lang="pl-PL"/>
        </a:p>
      </dgm:t>
    </dgm:pt>
    <dgm:pt modelId="{BF40BE9F-3165-4233-988D-81F14CDCF4C6}">
      <dgm:prSet phldrT="[Tekst]"/>
      <dgm:spPr/>
      <dgm:t>
        <a:bodyPr/>
        <a:lstStyle/>
        <a:p>
          <a:r>
            <a:rPr lang="pl-PL" dirty="0"/>
            <a:t>a w „uzasadnionych wypadkach” </a:t>
          </a:r>
          <a:r>
            <a:rPr lang="pl-PL" b="1" dirty="0"/>
            <a:t>do 1 roku </a:t>
          </a:r>
        </a:p>
      </dgm:t>
    </dgm:pt>
    <dgm:pt modelId="{58C9C1E4-E5FD-4CFC-9BDA-092771A770B5}" type="parTrans" cxnId="{76D6BE01-07F3-41C1-84BB-1EC0711CF097}">
      <dgm:prSet/>
      <dgm:spPr/>
      <dgm:t>
        <a:bodyPr/>
        <a:lstStyle/>
        <a:p>
          <a:endParaRPr lang="pl-PL"/>
        </a:p>
      </dgm:t>
    </dgm:pt>
    <dgm:pt modelId="{C3D6C674-82E8-4AB7-99B7-846CB4A5A9D7}" type="sibTrans" cxnId="{76D6BE01-07F3-41C1-84BB-1EC0711CF097}">
      <dgm:prSet/>
      <dgm:spPr/>
      <dgm:t>
        <a:bodyPr/>
        <a:lstStyle/>
        <a:p>
          <a:endParaRPr lang="pl-PL"/>
        </a:p>
      </dgm:t>
    </dgm:pt>
    <dgm:pt modelId="{797B06F4-2361-4939-AD57-A3295D170CDF}">
      <dgm:prSet phldrT="[Tekst]" custT="1"/>
      <dgm:spPr/>
      <dgm:t>
        <a:bodyPr/>
        <a:lstStyle/>
        <a:p>
          <a:r>
            <a:rPr lang="pl-PL" sz="1600" b="1" dirty="0"/>
            <a:t>Na dalszy czas oznaczony </a:t>
          </a:r>
          <a:r>
            <a:rPr lang="pl-PL" sz="1600" b="0" dirty="0"/>
            <a:t>może przedłużyć prokurator bezpośrednio przełożony nad prokuratorem prowadzącym lub nadzorującym dochodzenie </a:t>
          </a:r>
          <a:endParaRPr lang="pl-PL" sz="1600" b="1" dirty="0"/>
        </a:p>
      </dgm:t>
    </dgm:pt>
    <dgm:pt modelId="{4F19A97A-17D3-48F2-A881-FF8DC61734A6}" type="parTrans" cxnId="{914B8E26-D196-4972-82CF-CB9961EFAC61}">
      <dgm:prSet/>
      <dgm:spPr/>
      <dgm:t>
        <a:bodyPr/>
        <a:lstStyle/>
        <a:p>
          <a:endParaRPr lang="pl-PL"/>
        </a:p>
      </dgm:t>
    </dgm:pt>
    <dgm:pt modelId="{10EAADD8-0D84-4C60-BB82-98CBF7EB12AD}" type="sibTrans" cxnId="{914B8E26-D196-4972-82CF-CB9961EFAC61}">
      <dgm:prSet/>
      <dgm:spPr/>
      <dgm:t>
        <a:bodyPr/>
        <a:lstStyle/>
        <a:p>
          <a:endParaRPr lang="pl-PL"/>
        </a:p>
      </dgm:t>
    </dgm:pt>
    <dgm:pt modelId="{14069224-E7B2-4C63-B186-64304626ABEB}">
      <dgm:prSet phldrT="[Tekst]"/>
      <dgm:spPr/>
      <dgm:t>
        <a:bodyPr/>
        <a:lstStyle/>
        <a:p>
          <a:r>
            <a:rPr lang="pl-PL" dirty="0"/>
            <a:t>„wyjątkowe wypadki, uzasadnione szczególnymi okolicznościami”</a:t>
          </a:r>
        </a:p>
      </dgm:t>
    </dgm:pt>
    <dgm:pt modelId="{BD43DF43-78F5-4210-8DD5-FBAAE8CD6424}" type="parTrans" cxnId="{CB48D959-8908-47FF-A6BB-046DAD4889E5}">
      <dgm:prSet/>
      <dgm:spPr/>
      <dgm:t>
        <a:bodyPr/>
        <a:lstStyle/>
        <a:p>
          <a:endParaRPr lang="pl-PL"/>
        </a:p>
      </dgm:t>
    </dgm:pt>
    <dgm:pt modelId="{FD0D8269-79E4-48E6-8052-B5D659DD6D8B}" type="sibTrans" cxnId="{CB48D959-8908-47FF-A6BB-046DAD4889E5}">
      <dgm:prSet/>
      <dgm:spPr/>
      <dgm:t>
        <a:bodyPr/>
        <a:lstStyle/>
        <a:p>
          <a:endParaRPr lang="pl-PL"/>
        </a:p>
      </dgm:t>
    </dgm:pt>
    <dgm:pt modelId="{7C78BDC6-9699-4A73-BB36-95FA94995485}" type="pres">
      <dgm:prSet presAssocID="{332D08D7-8510-443A-9761-0DCB255E20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8FB7210-E775-44CE-A03E-3DA62AE51C62}" type="pres">
      <dgm:prSet presAssocID="{797B06F4-2361-4939-AD57-A3295D170CDF}" presName="boxAndChildren" presStyleCnt="0"/>
      <dgm:spPr/>
    </dgm:pt>
    <dgm:pt modelId="{060E117C-27EF-4A37-A55B-7EB772923BBE}" type="pres">
      <dgm:prSet presAssocID="{797B06F4-2361-4939-AD57-A3295D170CDF}" presName="parentTextBox" presStyleLbl="node1" presStyleIdx="0" presStyleCnt="3"/>
      <dgm:spPr/>
      <dgm:t>
        <a:bodyPr/>
        <a:lstStyle/>
        <a:p>
          <a:endParaRPr lang="pl-PL"/>
        </a:p>
      </dgm:t>
    </dgm:pt>
    <dgm:pt modelId="{46177E92-35CC-46FF-9249-24CBA2A7D8B0}" type="pres">
      <dgm:prSet presAssocID="{797B06F4-2361-4939-AD57-A3295D170CDF}" presName="entireBox" presStyleLbl="node1" presStyleIdx="0" presStyleCnt="3" custScaleY="140931" custLinFactNeighborX="2007" custLinFactNeighborY="3232"/>
      <dgm:spPr/>
      <dgm:t>
        <a:bodyPr/>
        <a:lstStyle/>
        <a:p>
          <a:endParaRPr lang="pl-PL"/>
        </a:p>
      </dgm:t>
    </dgm:pt>
    <dgm:pt modelId="{C1379288-DF9A-4E6A-B75C-61E6AFCEC2E3}" type="pres">
      <dgm:prSet presAssocID="{797B06F4-2361-4939-AD57-A3295D170CDF}" presName="descendantBox" presStyleCnt="0"/>
      <dgm:spPr/>
    </dgm:pt>
    <dgm:pt modelId="{2878EEEA-3BE7-48F0-B9D4-7CDC91A2679C}" type="pres">
      <dgm:prSet presAssocID="{14069224-E7B2-4C63-B186-64304626ABEB}" presName="childTextBox" presStyleLbl="fgAccFollowNode1" presStyleIdx="0" presStyleCnt="3" custLinFactNeighborX="2343" custLinFactNeighborY="4400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616F8D-FCBD-4E59-9125-AE6EE8130BA5}" type="pres">
      <dgm:prSet presAssocID="{1EB055D4-2408-4F87-AEDD-4B35514D5D3E}" presName="sp" presStyleCnt="0"/>
      <dgm:spPr/>
    </dgm:pt>
    <dgm:pt modelId="{6987DA0A-569F-419E-B0A3-48CF3B2CBA50}" type="pres">
      <dgm:prSet presAssocID="{D0197DF2-32A3-4B0E-B4FD-698365E3FA68}" presName="arrowAndChildren" presStyleCnt="0"/>
      <dgm:spPr/>
    </dgm:pt>
    <dgm:pt modelId="{540B737C-CC15-426D-A84B-4F029FCB601E}" type="pres">
      <dgm:prSet presAssocID="{D0197DF2-32A3-4B0E-B4FD-698365E3FA68}" presName="parentTextArrow" presStyleLbl="node1" presStyleIdx="0" presStyleCnt="3"/>
      <dgm:spPr/>
      <dgm:t>
        <a:bodyPr/>
        <a:lstStyle/>
        <a:p>
          <a:endParaRPr lang="pl-PL"/>
        </a:p>
      </dgm:t>
    </dgm:pt>
    <dgm:pt modelId="{972C4503-24F3-4B04-9BAB-FE2CDC1FCF5B}" type="pres">
      <dgm:prSet presAssocID="{D0197DF2-32A3-4B0E-B4FD-698365E3FA68}" presName="arrow" presStyleLbl="node1" presStyleIdx="1" presStyleCnt="3"/>
      <dgm:spPr/>
      <dgm:t>
        <a:bodyPr/>
        <a:lstStyle/>
        <a:p>
          <a:endParaRPr lang="pl-PL"/>
        </a:p>
      </dgm:t>
    </dgm:pt>
    <dgm:pt modelId="{9A62ECB0-3861-4CFE-AA03-DCA704CC4F49}" type="pres">
      <dgm:prSet presAssocID="{D0197DF2-32A3-4B0E-B4FD-698365E3FA68}" presName="descendantArrow" presStyleCnt="0"/>
      <dgm:spPr/>
    </dgm:pt>
    <dgm:pt modelId="{F32227C0-05DA-4C48-8921-56407BCE4649}" type="pres">
      <dgm:prSet presAssocID="{BF40BE9F-3165-4233-988D-81F14CDCF4C6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168BCB8-BF35-477C-B2E7-D1329E8CF141}" type="pres">
      <dgm:prSet presAssocID="{86BAA4D1-FEE6-4700-9D9E-C39425E54895}" presName="sp" presStyleCnt="0"/>
      <dgm:spPr/>
    </dgm:pt>
    <dgm:pt modelId="{5FEDD6BC-F032-42D2-B081-BB7532081513}" type="pres">
      <dgm:prSet presAssocID="{2F96A31D-292D-4F37-91E0-A29C978A734A}" presName="arrowAndChildren" presStyleCnt="0"/>
      <dgm:spPr/>
    </dgm:pt>
    <dgm:pt modelId="{995E42D2-DB64-4E09-B32E-BB5DB98ADBF7}" type="pres">
      <dgm:prSet presAssocID="{2F96A31D-292D-4F37-91E0-A29C978A734A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F0285F1D-979D-4813-A48F-8692177B00B2}" type="pres">
      <dgm:prSet presAssocID="{2F96A31D-292D-4F37-91E0-A29C978A734A}" presName="arrow" presStyleLbl="node1" presStyleIdx="2" presStyleCnt="3"/>
      <dgm:spPr/>
      <dgm:t>
        <a:bodyPr/>
        <a:lstStyle/>
        <a:p>
          <a:endParaRPr lang="pl-PL"/>
        </a:p>
      </dgm:t>
    </dgm:pt>
    <dgm:pt modelId="{C1F63702-E605-45CA-9747-4EEB83A1991F}" type="pres">
      <dgm:prSet presAssocID="{2F96A31D-292D-4F37-91E0-A29C978A734A}" presName="descendantArrow" presStyleCnt="0"/>
      <dgm:spPr/>
    </dgm:pt>
    <dgm:pt modelId="{A6E6BBD6-1D19-418D-A3DB-763801041F32}" type="pres">
      <dgm:prSet presAssocID="{88FBF804-904C-4E42-B515-675D0C9D73C1}" presName="childTextArrow" presStyleLbl="fgAccFollowNode1" presStyleIdx="2" presStyleCnt="3" custScaleX="7982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14B8E26-D196-4972-82CF-CB9961EFAC61}" srcId="{332D08D7-8510-443A-9761-0DCB255E2041}" destId="{797B06F4-2361-4939-AD57-A3295D170CDF}" srcOrd="2" destOrd="0" parTransId="{4F19A97A-17D3-48F2-A881-FF8DC61734A6}" sibTransId="{10EAADD8-0D84-4C60-BB82-98CBF7EB12AD}"/>
    <dgm:cxn modelId="{DA8FD27C-9C33-4A7F-B03B-804DED2FC3BD}" type="presOf" srcId="{2F96A31D-292D-4F37-91E0-A29C978A734A}" destId="{F0285F1D-979D-4813-A48F-8692177B00B2}" srcOrd="1" destOrd="0" presId="urn:microsoft.com/office/officeart/2005/8/layout/process4"/>
    <dgm:cxn modelId="{BA9BF82A-A8A6-4C67-9E9D-0479D8552B89}" srcId="{2F96A31D-292D-4F37-91E0-A29C978A734A}" destId="{88FBF804-904C-4E42-B515-675D0C9D73C1}" srcOrd="0" destOrd="0" parTransId="{59C46D46-99D5-463D-B4DC-44C75E105110}" sibTransId="{F660A9FA-FAC1-4F1B-B2AB-04BB2B994F86}"/>
    <dgm:cxn modelId="{26499F42-4F54-44C1-B39F-15E02A5B3048}" type="presOf" srcId="{797B06F4-2361-4939-AD57-A3295D170CDF}" destId="{060E117C-27EF-4A37-A55B-7EB772923BBE}" srcOrd="0" destOrd="0" presId="urn:microsoft.com/office/officeart/2005/8/layout/process4"/>
    <dgm:cxn modelId="{76D6BE01-07F3-41C1-84BB-1EC0711CF097}" srcId="{D0197DF2-32A3-4B0E-B4FD-698365E3FA68}" destId="{BF40BE9F-3165-4233-988D-81F14CDCF4C6}" srcOrd="0" destOrd="0" parTransId="{58C9C1E4-E5FD-4CFC-9BDA-092771A770B5}" sibTransId="{C3D6C674-82E8-4AB7-99B7-846CB4A5A9D7}"/>
    <dgm:cxn modelId="{F01DBD76-4F5B-4942-94DD-A41C9AC79E50}" srcId="{332D08D7-8510-443A-9761-0DCB255E2041}" destId="{D0197DF2-32A3-4B0E-B4FD-698365E3FA68}" srcOrd="1" destOrd="0" parTransId="{C2ED3380-D4C8-417B-BB3D-25546B50ACBF}" sibTransId="{1EB055D4-2408-4F87-AEDD-4B35514D5D3E}"/>
    <dgm:cxn modelId="{143FBC54-90A6-4452-A0E1-504A00256D9C}" type="presOf" srcId="{14069224-E7B2-4C63-B186-64304626ABEB}" destId="{2878EEEA-3BE7-48F0-B9D4-7CDC91A2679C}" srcOrd="0" destOrd="0" presId="urn:microsoft.com/office/officeart/2005/8/layout/process4"/>
    <dgm:cxn modelId="{2A309CA3-AD8C-479F-9386-24E27153D3AF}" type="presOf" srcId="{88FBF804-904C-4E42-B515-675D0C9D73C1}" destId="{A6E6BBD6-1D19-418D-A3DB-763801041F32}" srcOrd="0" destOrd="0" presId="urn:microsoft.com/office/officeart/2005/8/layout/process4"/>
    <dgm:cxn modelId="{DE4839B3-44DD-4341-8BBC-31CFCE1F2841}" type="presOf" srcId="{332D08D7-8510-443A-9761-0DCB255E2041}" destId="{7C78BDC6-9699-4A73-BB36-95FA94995485}" srcOrd="0" destOrd="0" presId="urn:microsoft.com/office/officeart/2005/8/layout/process4"/>
    <dgm:cxn modelId="{20AE71D3-B70D-4BBF-93DA-C0B840C19FBA}" type="presOf" srcId="{D0197DF2-32A3-4B0E-B4FD-698365E3FA68}" destId="{972C4503-24F3-4B04-9BAB-FE2CDC1FCF5B}" srcOrd="1" destOrd="0" presId="urn:microsoft.com/office/officeart/2005/8/layout/process4"/>
    <dgm:cxn modelId="{160F09FF-EEB7-4B87-A94F-E21BB0E99DC6}" type="presOf" srcId="{BF40BE9F-3165-4233-988D-81F14CDCF4C6}" destId="{F32227C0-05DA-4C48-8921-56407BCE4649}" srcOrd="0" destOrd="0" presId="urn:microsoft.com/office/officeart/2005/8/layout/process4"/>
    <dgm:cxn modelId="{FA6A2BA9-78F0-402C-97E9-45AA6227BDDC}" type="presOf" srcId="{2F96A31D-292D-4F37-91E0-A29C978A734A}" destId="{995E42D2-DB64-4E09-B32E-BB5DB98ADBF7}" srcOrd="0" destOrd="0" presId="urn:microsoft.com/office/officeart/2005/8/layout/process4"/>
    <dgm:cxn modelId="{804D8B7F-1031-41D4-93AD-1F7B9B9BFE32}" type="presOf" srcId="{D0197DF2-32A3-4B0E-B4FD-698365E3FA68}" destId="{540B737C-CC15-426D-A84B-4F029FCB601E}" srcOrd="0" destOrd="0" presId="urn:microsoft.com/office/officeart/2005/8/layout/process4"/>
    <dgm:cxn modelId="{07B7990F-B1A0-40FD-9AB5-4106D32610E6}" srcId="{332D08D7-8510-443A-9761-0DCB255E2041}" destId="{2F96A31D-292D-4F37-91E0-A29C978A734A}" srcOrd="0" destOrd="0" parTransId="{F58EDAC2-D5DF-4605-A7F0-FACD1CD64610}" sibTransId="{86BAA4D1-FEE6-4700-9D9E-C39425E54895}"/>
    <dgm:cxn modelId="{ACC4A13C-E7A6-4A1A-8E3D-0DCF0574A325}" type="presOf" srcId="{797B06F4-2361-4939-AD57-A3295D170CDF}" destId="{46177E92-35CC-46FF-9249-24CBA2A7D8B0}" srcOrd="1" destOrd="0" presId="urn:microsoft.com/office/officeart/2005/8/layout/process4"/>
    <dgm:cxn modelId="{CB48D959-8908-47FF-A6BB-046DAD4889E5}" srcId="{797B06F4-2361-4939-AD57-A3295D170CDF}" destId="{14069224-E7B2-4C63-B186-64304626ABEB}" srcOrd="0" destOrd="0" parTransId="{BD43DF43-78F5-4210-8DD5-FBAAE8CD6424}" sibTransId="{FD0D8269-79E4-48E6-8052-B5D659DD6D8B}"/>
    <dgm:cxn modelId="{B79461EB-7A91-4652-9483-82A4D4382DD8}" type="presParOf" srcId="{7C78BDC6-9699-4A73-BB36-95FA94995485}" destId="{08FB7210-E775-44CE-A03E-3DA62AE51C62}" srcOrd="0" destOrd="0" presId="urn:microsoft.com/office/officeart/2005/8/layout/process4"/>
    <dgm:cxn modelId="{7714DC81-507D-43EC-B65D-28600569B069}" type="presParOf" srcId="{08FB7210-E775-44CE-A03E-3DA62AE51C62}" destId="{060E117C-27EF-4A37-A55B-7EB772923BBE}" srcOrd="0" destOrd="0" presId="urn:microsoft.com/office/officeart/2005/8/layout/process4"/>
    <dgm:cxn modelId="{D9B9D9B9-8DB2-4940-8F56-7F85B4F2256A}" type="presParOf" srcId="{08FB7210-E775-44CE-A03E-3DA62AE51C62}" destId="{46177E92-35CC-46FF-9249-24CBA2A7D8B0}" srcOrd="1" destOrd="0" presId="urn:microsoft.com/office/officeart/2005/8/layout/process4"/>
    <dgm:cxn modelId="{5338A471-D3F9-4EF9-AEE0-BC5248F4872C}" type="presParOf" srcId="{08FB7210-E775-44CE-A03E-3DA62AE51C62}" destId="{C1379288-DF9A-4E6A-B75C-61E6AFCEC2E3}" srcOrd="2" destOrd="0" presId="urn:microsoft.com/office/officeart/2005/8/layout/process4"/>
    <dgm:cxn modelId="{DEE9FEBB-4178-43E2-87D3-444CB4A781C5}" type="presParOf" srcId="{C1379288-DF9A-4E6A-B75C-61E6AFCEC2E3}" destId="{2878EEEA-3BE7-48F0-B9D4-7CDC91A2679C}" srcOrd="0" destOrd="0" presId="urn:microsoft.com/office/officeart/2005/8/layout/process4"/>
    <dgm:cxn modelId="{67D96867-C7FF-499B-ACF7-0492F2608D3A}" type="presParOf" srcId="{7C78BDC6-9699-4A73-BB36-95FA94995485}" destId="{7F616F8D-FCBD-4E59-9125-AE6EE8130BA5}" srcOrd="1" destOrd="0" presId="urn:microsoft.com/office/officeart/2005/8/layout/process4"/>
    <dgm:cxn modelId="{F72F7F9A-7DB5-4E67-8F6F-09EA5F4D9F2C}" type="presParOf" srcId="{7C78BDC6-9699-4A73-BB36-95FA94995485}" destId="{6987DA0A-569F-419E-B0A3-48CF3B2CBA50}" srcOrd="2" destOrd="0" presId="urn:microsoft.com/office/officeart/2005/8/layout/process4"/>
    <dgm:cxn modelId="{7EBFF03F-B905-42A8-8AAD-6376AA1A2B6A}" type="presParOf" srcId="{6987DA0A-569F-419E-B0A3-48CF3B2CBA50}" destId="{540B737C-CC15-426D-A84B-4F029FCB601E}" srcOrd="0" destOrd="0" presId="urn:microsoft.com/office/officeart/2005/8/layout/process4"/>
    <dgm:cxn modelId="{C19647B0-0BD0-45E6-908A-FE339F40A38E}" type="presParOf" srcId="{6987DA0A-569F-419E-B0A3-48CF3B2CBA50}" destId="{972C4503-24F3-4B04-9BAB-FE2CDC1FCF5B}" srcOrd="1" destOrd="0" presId="urn:microsoft.com/office/officeart/2005/8/layout/process4"/>
    <dgm:cxn modelId="{8614486C-AB26-4BF9-A954-5C1B105DA2C1}" type="presParOf" srcId="{6987DA0A-569F-419E-B0A3-48CF3B2CBA50}" destId="{9A62ECB0-3861-4CFE-AA03-DCA704CC4F49}" srcOrd="2" destOrd="0" presId="urn:microsoft.com/office/officeart/2005/8/layout/process4"/>
    <dgm:cxn modelId="{24A9B580-5790-4C44-8AEE-65143905C960}" type="presParOf" srcId="{9A62ECB0-3861-4CFE-AA03-DCA704CC4F49}" destId="{F32227C0-05DA-4C48-8921-56407BCE4649}" srcOrd="0" destOrd="0" presId="urn:microsoft.com/office/officeart/2005/8/layout/process4"/>
    <dgm:cxn modelId="{66D42E37-1D79-44BC-BC79-E4A80C97717C}" type="presParOf" srcId="{7C78BDC6-9699-4A73-BB36-95FA94995485}" destId="{E168BCB8-BF35-477C-B2E7-D1329E8CF141}" srcOrd="3" destOrd="0" presId="urn:microsoft.com/office/officeart/2005/8/layout/process4"/>
    <dgm:cxn modelId="{124D74F5-4AFA-4B5C-ACF7-BC719012BD11}" type="presParOf" srcId="{7C78BDC6-9699-4A73-BB36-95FA94995485}" destId="{5FEDD6BC-F032-42D2-B081-BB7532081513}" srcOrd="4" destOrd="0" presId="urn:microsoft.com/office/officeart/2005/8/layout/process4"/>
    <dgm:cxn modelId="{82152F01-735E-419D-8CD7-1B0886888901}" type="presParOf" srcId="{5FEDD6BC-F032-42D2-B081-BB7532081513}" destId="{995E42D2-DB64-4E09-B32E-BB5DB98ADBF7}" srcOrd="0" destOrd="0" presId="urn:microsoft.com/office/officeart/2005/8/layout/process4"/>
    <dgm:cxn modelId="{3E48BD61-B55E-4540-9BF5-82F3E049E856}" type="presParOf" srcId="{5FEDD6BC-F032-42D2-B081-BB7532081513}" destId="{F0285F1D-979D-4813-A48F-8692177B00B2}" srcOrd="1" destOrd="0" presId="urn:microsoft.com/office/officeart/2005/8/layout/process4"/>
    <dgm:cxn modelId="{1916AF7C-0FF9-4142-9EAB-3A5568690B95}" type="presParOf" srcId="{5FEDD6BC-F032-42D2-B081-BB7532081513}" destId="{C1F63702-E605-45CA-9747-4EEB83A1991F}" srcOrd="2" destOrd="0" presId="urn:microsoft.com/office/officeart/2005/8/layout/process4"/>
    <dgm:cxn modelId="{261A9EEA-8E34-463B-B944-C9558467BC2C}" type="presParOf" srcId="{C1F63702-E605-45CA-9747-4EEB83A1991F}" destId="{A6E6BBD6-1D19-418D-A3DB-763801041F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593FC8-2B32-4D51-ABCA-B1E89DE9BC7F}">
      <dsp:nvSpPr>
        <dsp:cNvPr id="0" name=""/>
        <dsp:cNvSpPr/>
      </dsp:nvSpPr>
      <dsp:spPr>
        <a:xfrm rot="5400000">
          <a:off x="-232043" y="234288"/>
          <a:ext cx="1546959" cy="108287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/>
            <a:t>3 miesiące </a:t>
          </a:r>
        </a:p>
      </dsp:txBody>
      <dsp:txXfrm rot="5400000">
        <a:off x="-232043" y="234288"/>
        <a:ext cx="1546959" cy="1082871"/>
      </dsp:txXfrm>
    </dsp:sp>
    <dsp:sp modelId="{25A20A7C-E671-4572-8F42-BC4CEE66E96E}">
      <dsp:nvSpPr>
        <dsp:cNvPr id="0" name=""/>
        <dsp:cNvSpPr/>
      </dsp:nvSpPr>
      <dsp:spPr>
        <a:xfrm rot="5400000">
          <a:off x="4153473" y="-3068357"/>
          <a:ext cx="1005523" cy="71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podstawowy czas trwania śledztwa </a:t>
          </a:r>
        </a:p>
      </dsp:txBody>
      <dsp:txXfrm rot="5400000">
        <a:off x="4153473" y="-3068357"/>
        <a:ext cx="1005523" cy="7146728"/>
      </dsp:txXfrm>
    </dsp:sp>
    <dsp:sp modelId="{B4D5504F-3E45-43DF-B01F-DF606038542F}">
      <dsp:nvSpPr>
        <dsp:cNvPr id="0" name=""/>
        <dsp:cNvSpPr/>
      </dsp:nvSpPr>
      <dsp:spPr>
        <a:xfrm rot="5400000">
          <a:off x="-232043" y="1844935"/>
          <a:ext cx="1546959" cy="1082871"/>
        </a:xfrm>
        <a:prstGeom prst="chevron">
          <a:avLst/>
        </a:prstGeom>
        <a:solidFill>
          <a:schemeClr val="accent4">
            <a:hueOff val="609020"/>
            <a:satOff val="-10536"/>
            <a:lumOff val="-2255"/>
            <a:alphaOff val="0"/>
          </a:schemeClr>
        </a:solidFill>
        <a:ln w="55000" cap="flat" cmpd="thickThin" algn="ctr">
          <a:solidFill>
            <a:schemeClr val="accent4">
              <a:hueOff val="609020"/>
              <a:satOff val="-10536"/>
              <a:lumOff val="-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/>
            <a:t>do roku</a:t>
          </a:r>
        </a:p>
      </dsp:txBody>
      <dsp:txXfrm rot="5400000">
        <a:off x="-232043" y="1844935"/>
        <a:ext cx="1546959" cy="1082871"/>
      </dsp:txXfrm>
    </dsp:sp>
    <dsp:sp modelId="{12F6CFD7-39AC-4288-8A6F-E4C0EC4D7595}">
      <dsp:nvSpPr>
        <dsp:cNvPr id="0" name=""/>
        <dsp:cNvSpPr/>
      </dsp:nvSpPr>
      <dsp:spPr>
        <a:xfrm rot="5400000">
          <a:off x="3906693" y="-1457710"/>
          <a:ext cx="1499085" cy="71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609020"/>
              <a:satOff val="-10536"/>
              <a:lumOff val="-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może przedłużyć </a:t>
          </a:r>
          <a:r>
            <a:rPr lang="pl-PL" sz="1600" b="1" kern="1200" dirty="0"/>
            <a:t>prokurator nadzorujący lub bezpośrednio przełożony nad prokuratorem prowadzącym śledztwo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„uzasadnione wypadki”</a:t>
          </a:r>
        </a:p>
      </dsp:txBody>
      <dsp:txXfrm rot="5400000">
        <a:off x="3906693" y="-1457710"/>
        <a:ext cx="1499085" cy="7146728"/>
      </dsp:txXfrm>
    </dsp:sp>
    <dsp:sp modelId="{DED86272-13E6-44B4-B62C-CC8CF108F044}">
      <dsp:nvSpPr>
        <dsp:cNvPr id="0" name=""/>
        <dsp:cNvSpPr/>
      </dsp:nvSpPr>
      <dsp:spPr>
        <a:xfrm rot="5400000">
          <a:off x="-232043" y="3208801"/>
          <a:ext cx="1546959" cy="1082871"/>
        </a:xfrm>
        <a:prstGeom prst="chevron">
          <a:avLst/>
        </a:prstGeom>
        <a:solidFill>
          <a:schemeClr val="accent4">
            <a:hueOff val="1218040"/>
            <a:satOff val="-21072"/>
            <a:lumOff val="-4510"/>
            <a:alphaOff val="0"/>
          </a:schemeClr>
        </a:solidFill>
        <a:ln w="55000" cap="flat" cmpd="thickThin" algn="ctr">
          <a:solidFill>
            <a:schemeClr val="accent4">
              <a:hueOff val="1218040"/>
              <a:satOff val="-21072"/>
              <a:lumOff val="-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/>
            <a:t>dalszy czas oznaczony</a:t>
          </a:r>
        </a:p>
      </dsp:txBody>
      <dsp:txXfrm rot="5400000">
        <a:off x="-232043" y="3208801"/>
        <a:ext cx="1546959" cy="1082871"/>
      </dsp:txXfrm>
    </dsp:sp>
    <dsp:sp modelId="{AE5C3139-77C8-49F6-AD8F-65824B9A3FB4}">
      <dsp:nvSpPr>
        <dsp:cNvPr id="0" name=""/>
        <dsp:cNvSpPr/>
      </dsp:nvSpPr>
      <dsp:spPr>
        <a:xfrm rot="5400000">
          <a:off x="4153473" y="-93844"/>
          <a:ext cx="1005523" cy="714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1218040"/>
              <a:satOff val="-21072"/>
              <a:lumOff val="-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właściwy </a:t>
          </a:r>
          <a:r>
            <a:rPr lang="pl-PL" sz="1600" b="1" kern="1200" dirty="0"/>
            <a:t>prokurator nadrzędny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„szczególnie uzasadnione wypadki”</a:t>
          </a:r>
        </a:p>
      </dsp:txBody>
      <dsp:txXfrm rot="5400000">
        <a:off x="4153473" y="-93844"/>
        <a:ext cx="1005523" cy="71467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177E92-35CC-46FF-9249-24CBA2A7D8B0}">
      <dsp:nvSpPr>
        <dsp:cNvPr id="0" name=""/>
        <dsp:cNvSpPr/>
      </dsp:nvSpPr>
      <dsp:spPr>
        <a:xfrm>
          <a:off x="0" y="3094852"/>
          <a:ext cx="8229600" cy="14311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/>
            <a:t>Na dalszy czas oznaczony </a:t>
          </a:r>
          <a:r>
            <a:rPr lang="pl-PL" sz="1600" b="0" kern="1200" dirty="0"/>
            <a:t>może przedłużyć prokurator bezpośrednio przełożony nad prokuratorem prowadzącym lub nadzorującym dochodzenie </a:t>
          </a:r>
          <a:endParaRPr lang="pl-PL" sz="1600" b="1" kern="1200" dirty="0"/>
        </a:p>
      </dsp:txBody>
      <dsp:txXfrm>
        <a:off x="0" y="3094852"/>
        <a:ext cx="8229600" cy="772799"/>
      </dsp:txXfrm>
    </dsp:sp>
    <dsp:sp modelId="{2878EEEA-3BE7-48F0-B9D4-7CDC91A2679C}">
      <dsp:nvSpPr>
        <dsp:cNvPr id="0" name=""/>
        <dsp:cNvSpPr/>
      </dsp:nvSpPr>
      <dsp:spPr>
        <a:xfrm>
          <a:off x="0" y="4035421"/>
          <a:ext cx="8229600" cy="46711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„wyjątkowe wypadki, uzasadnione szczególnymi okolicznościami”</a:t>
          </a:r>
        </a:p>
      </dsp:txBody>
      <dsp:txXfrm>
        <a:off x="0" y="4035421"/>
        <a:ext cx="8229600" cy="467115"/>
      </dsp:txXfrm>
    </dsp:sp>
    <dsp:sp modelId="{972C4503-24F3-4B04-9BAB-FE2CDC1FCF5B}">
      <dsp:nvSpPr>
        <dsp:cNvPr id="0" name=""/>
        <dsp:cNvSpPr/>
      </dsp:nvSpPr>
      <dsp:spPr>
        <a:xfrm rot="10800000">
          <a:off x="0" y="1547426"/>
          <a:ext cx="8229600" cy="156179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Prokurator może przedłużyć do </a:t>
          </a:r>
          <a:r>
            <a:rPr lang="pl-PL" sz="1600" b="1" kern="1200" dirty="0"/>
            <a:t>3 miesięcy</a:t>
          </a:r>
        </a:p>
      </dsp:txBody>
      <dsp:txXfrm>
        <a:off x="0" y="1547426"/>
        <a:ext cx="8229600" cy="548188"/>
      </dsp:txXfrm>
    </dsp:sp>
    <dsp:sp modelId="{F32227C0-05DA-4C48-8921-56407BCE4649}">
      <dsp:nvSpPr>
        <dsp:cNvPr id="0" name=""/>
        <dsp:cNvSpPr/>
      </dsp:nvSpPr>
      <dsp:spPr>
        <a:xfrm>
          <a:off x="0" y="2095614"/>
          <a:ext cx="8229600" cy="4669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a w „uzasadnionych wypadkach” </a:t>
          </a:r>
          <a:r>
            <a:rPr lang="pl-PL" sz="1900" b="1" kern="1200" dirty="0"/>
            <a:t>do 1 roku </a:t>
          </a:r>
        </a:p>
      </dsp:txBody>
      <dsp:txXfrm>
        <a:off x="0" y="2095614"/>
        <a:ext cx="8229600" cy="466975"/>
      </dsp:txXfrm>
    </dsp:sp>
    <dsp:sp modelId="{F0285F1D-979D-4813-A48F-8692177B00B2}">
      <dsp:nvSpPr>
        <dsp:cNvPr id="0" name=""/>
        <dsp:cNvSpPr/>
      </dsp:nvSpPr>
      <dsp:spPr>
        <a:xfrm rot="10800000">
          <a:off x="0" y="867"/>
          <a:ext cx="8229600" cy="156179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/>
            <a:t>2 miesiące </a:t>
          </a:r>
        </a:p>
      </dsp:txBody>
      <dsp:txXfrm>
        <a:off x="0" y="867"/>
        <a:ext cx="8229600" cy="548188"/>
      </dsp:txXfrm>
    </dsp:sp>
    <dsp:sp modelId="{A6E6BBD6-1D19-418D-A3DB-763801041F32}">
      <dsp:nvSpPr>
        <dsp:cNvPr id="0" name=""/>
        <dsp:cNvSpPr/>
      </dsp:nvSpPr>
      <dsp:spPr>
        <a:xfrm>
          <a:off x="1064" y="549055"/>
          <a:ext cx="8227471" cy="4669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podstawowy czas trwania dochodzenia</a:t>
          </a:r>
        </a:p>
      </dsp:txBody>
      <dsp:txXfrm>
        <a:off x="1064" y="549055"/>
        <a:ext cx="8227471" cy="466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1AD9F-35E6-47BC-9A50-FF9C1FA04598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8BA9-468A-42C6-B858-99B77A783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8BA9-468A-42C6-B858-99B77A783E0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ZAJĘCIA 2.</a:t>
            </a:r>
            <a:br>
              <a:rPr lang="pl-PL" dirty="0" smtClean="0"/>
            </a:br>
            <a:r>
              <a:rPr lang="pl-PL" dirty="0" smtClean="0"/>
              <a:t>05.03.2019r.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mgr Klaudia </a:t>
            </a:r>
            <a:r>
              <a:rPr lang="pl-PL" dirty="0" err="1" smtClean="0"/>
              <a:t>Grum-Bilkiewicz</a:t>
            </a:r>
            <a:endParaRPr lang="pl-PL" dirty="0" smtClean="0"/>
          </a:p>
          <a:p>
            <a:r>
              <a:rPr lang="pl-PL" dirty="0" smtClean="0"/>
              <a:t>Katedra Postępowania Karnego</a:t>
            </a:r>
          </a:p>
          <a:p>
            <a:r>
              <a:rPr lang="pl-PL" dirty="0" smtClean="0"/>
              <a:t>Uniwersytet Wrocławski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Zasada prawdy materialnej </a:t>
            </a:r>
            <a:r>
              <a:rPr lang="pl-PL" dirty="0" smtClean="0"/>
              <a:t>to dyrektywa, w myśl której podstawę wszelkich rozstrzygnięć powinny stanowić ustalenia faktyczne zgodne z rzeczywistością.</a:t>
            </a:r>
          </a:p>
          <a:p>
            <a:pPr algn="just"/>
            <a:r>
              <a:rPr lang="pl-PL" b="1" dirty="0" smtClean="0"/>
              <a:t>Zasada obiektywizmu </a:t>
            </a:r>
            <a:r>
              <a:rPr lang="pl-PL" dirty="0" smtClean="0"/>
              <a:t>to dyrektywa, zgodnie z którą organ procesowy powinien mieć bezstronny stosunek do stron i innych uczestników procesu oraz nie powinien kierunkowo nastawiać się do samej sprawy.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Zasada współdziałania ze społeczeństwem i instytucjami w ściganiu przestępstw</a:t>
            </a:r>
            <a:r>
              <a:rPr lang="pl-PL" dirty="0" smtClean="0"/>
              <a:t> to dyrektywa, w myśl której organy procesowe powinny angażować do współdziałania w procesie karnym obywateli oraz instytucje państwowe i społeczne.</a:t>
            </a:r>
          </a:p>
          <a:p>
            <a:pPr algn="just"/>
            <a:r>
              <a:rPr lang="pl-PL" b="1" dirty="0" smtClean="0"/>
              <a:t>Zasada domniemania niewinności</a:t>
            </a:r>
            <a:r>
              <a:rPr lang="pl-PL" dirty="0" smtClean="0"/>
              <a:t> to dyrektywa, w myśl której oskarżonego należy traktować jak niewinnego, dopóki nie zostanie mu udowodniona wina w sposób przewidziany przez prawo karne procesowe.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Zasada </a:t>
            </a:r>
            <a:r>
              <a:rPr lang="pl-PL" b="1" i="1" dirty="0" err="1" smtClean="0"/>
              <a:t>in</a:t>
            </a:r>
            <a:r>
              <a:rPr lang="pl-PL" b="1" i="1" dirty="0" smtClean="0"/>
              <a:t> </a:t>
            </a:r>
            <a:r>
              <a:rPr lang="pl-PL" b="1" i="1" dirty="0" err="1" smtClean="0"/>
              <a:t>dubio</a:t>
            </a:r>
            <a:r>
              <a:rPr lang="pl-PL" b="1" i="1" dirty="0" smtClean="0"/>
              <a:t> pro </a:t>
            </a:r>
            <a:r>
              <a:rPr lang="pl-PL" b="1" i="1" dirty="0" err="1" smtClean="0"/>
              <a:t>reo</a:t>
            </a:r>
            <a:r>
              <a:rPr lang="pl-PL" b="1" dirty="0" smtClean="0"/>
              <a:t> </a:t>
            </a:r>
            <a:r>
              <a:rPr lang="pl-PL" dirty="0" smtClean="0"/>
              <a:t>to dyrektywa, w myśl której </a:t>
            </a:r>
            <a:r>
              <a:rPr lang="pl-PL" u="sng" dirty="0" smtClean="0"/>
              <a:t>niedające się usunąć wątpliwości </a:t>
            </a:r>
            <a:r>
              <a:rPr lang="pl-PL" dirty="0" smtClean="0"/>
              <a:t>rozstrzyga się na korzyść oskarżonego.</a:t>
            </a:r>
          </a:p>
          <a:p>
            <a:pPr algn="just"/>
            <a:r>
              <a:rPr lang="pl-PL" b="1" dirty="0" smtClean="0"/>
              <a:t>Zasada swobodnej oceny dowodów </a:t>
            </a:r>
            <a:r>
              <a:rPr lang="pl-PL" dirty="0" smtClean="0"/>
              <a:t>to dyrektywa, zgodnie z którą organy procesowe w ocenie dowodów kierują się swoim przekonaniem nieskrępowanym ustawowymi regułami oceny, ukształtowanym natomiast pod wpływem wskazań wiedzy, doświadczenia życiowego i zasad logicznego rozumowania.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dirty="0" smtClean="0"/>
              <a:t>Zasada bezpośredniości</a:t>
            </a:r>
            <a:r>
              <a:rPr lang="pl-PL" dirty="0" smtClean="0"/>
              <a:t> to dyrektywa, w myśl której organ procesowy powinien zetknąć się ze źródłem i środkiem dowodowym osobiście, a środkiem dowodowym, na którym opiera swe ustalenia, powinien być przede wszystkim środek dowodowy pierwotny (tzw. dowód pierwotny).</a:t>
            </a:r>
          </a:p>
          <a:p>
            <a:pPr algn="just"/>
            <a:r>
              <a:rPr lang="pl-PL" b="1" dirty="0" smtClean="0"/>
              <a:t>Zasada skargowości</a:t>
            </a:r>
            <a:r>
              <a:rPr lang="pl-PL" dirty="0" smtClean="0"/>
              <a:t> to dyrektywa, w myśl której organ procesowy wszczyna i prowadzi postępowanie tylko skutkiem skargi podmiotu bezpośrednio zainteresowanego rozstrzygnięciem. 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Zasada ścigania z urzędu</a:t>
            </a:r>
            <a:r>
              <a:rPr lang="pl-PL" dirty="0" smtClean="0"/>
              <a:t> to dyrektywa, w myśl której organ procesowy wszczyna i prowadzi postępowanie niezależnie od czyjejkolwiek skargi.</a:t>
            </a:r>
          </a:p>
          <a:p>
            <a:r>
              <a:rPr lang="pl-PL" b="1" dirty="0" smtClean="0"/>
              <a:t>Zasada kontradyktoryjności </a:t>
            </a:r>
            <a:r>
              <a:rPr lang="pl-PL" dirty="0" smtClean="0"/>
              <a:t>to dyrektywa, zgodnie z którą strony mają prawo do walki o korzystne dla siebie rozstrzygnięcie.</a:t>
            </a:r>
          </a:p>
          <a:p>
            <a:r>
              <a:rPr lang="pl-PL" b="1" dirty="0" smtClean="0"/>
              <a:t>Zasada inkwizycyjności (śledcza) </a:t>
            </a:r>
            <a:r>
              <a:rPr lang="pl-PL" dirty="0" smtClean="0"/>
              <a:t>to dyrektywa głosząca, że w procesie nie ma miejsca dla stron procesowych i że badanie sprawy należy wyłącznie do organu procesowego.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Zasada legalizmu</a:t>
            </a:r>
            <a:r>
              <a:rPr lang="pl-PL" dirty="0" smtClean="0"/>
              <a:t> to dyrektywa, w myśl której organ procesowy powołany do ścigania przestępstw zobowiązany jest z chwilą powzięcia uprawdopodobnionej wiadomości o przestępstwie ściganym z oskarżenia publicznego, wszcząć i przeprowadzić postępowanie karne.</a:t>
            </a:r>
          </a:p>
          <a:p>
            <a:pPr algn="just"/>
            <a:r>
              <a:rPr lang="pl-PL" b="1" dirty="0" smtClean="0"/>
              <a:t>Zasada prawa do obrony </a:t>
            </a:r>
            <a:r>
              <a:rPr lang="pl-PL" dirty="0" smtClean="0"/>
              <a:t>to dyrektywa, w myśl której oskarżony ma prawo bronić swych interesów i korzystać z pomocy obrońcy.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Zasada publiczności (jawności zewnętrznej)</a:t>
            </a:r>
            <a:r>
              <a:rPr lang="pl-PL" dirty="0" smtClean="0"/>
              <a:t> to dyrektywa, w myśl której społeczeństwo ma dostęp do wiadomości o procesie karnym.</a:t>
            </a:r>
          </a:p>
          <a:p>
            <a:pPr algn="just"/>
            <a:r>
              <a:rPr lang="pl-PL" b="1" dirty="0" smtClean="0"/>
              <a:t>Zasada kontroli procesu</a:t>
            </a:r>
            <a:r>
              <a:rPr lang="pl-PL" dirty="0" smtClean="0"/>
              <a:t> to dyrektywa, w myśl której wszystkie decyzje procesowe i inne czynności procesowe podlegają kontroli.</a:t>
            </a:r>
          </a:p>
          <a:p>
            <a:pPr algn="just"/>
            <a:r>
              <a:rPr lang="pl-PL" dirty="0" smtClean="0"/>
              <a:t>*</a:t>
            </a:r>
            <a:r>
              <a:rPr lang="pl-PL" b="1" dirty="0" smtClean="0"/>
              <a:t>Zasada uczciwego (rzetelnego) procesu</a:t>
            </a:r>
            <a:r>
              <a:rPr lang="pl-PL" dirty="0" smtClean="0"/>
              <a:t> to dyrektywa, zgodnie z którą organy procesowe powinny prowadzić postępowanie rzetelnie, z poszanowaniem godności uczestników procesu i w rozsądnym terminie.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DEFINICJE ZASAD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Wyjątek potwierdza zasadę, ale nie zawsze potwierdzają ją wyjątki.</a:t>
            </a:r>
          </a:p>
          <a:p>
            <a:pPr algn="just"/>
            <a:r>
              <a:rPr lang="pl-PL" dirty="0" smtClean="0"/>
              <a:t>Wykluczone jest równoczesne obowiązywanie w tym samym stadium procesu dwóch sprzecznych zasad. </a:t>
            </a:r>
          </a:p>
          <a:p>
            <a:pPr algn="just"/>
            <a:r>
              <a:rPr lang="pl-PL" dirty="0" smtClean="0"/>
              <a:t>Możliwe jest jednak obowiązywanie jednej zasady z wyjątkami na rzecz drugiej, np. kontradyktoryjności na rzecz inkwizycyjności.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WYJĄTKI OD ZASAD PROCESOWYCH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Nie ma jednak przeszkód, aby przeciwne sobie zasady obowiązywały w różnych stadiach procesu, np. zasada inkwizycyjności w postępowaniu przygotowawczym i kontradyktoryjności w sądowym.</a:t>
            </a:r>
          </a:p>
          <a:p>
            <a:pPr algn="just"/>
            <a:r>
              <a:rPr lang="pl-PL" dirty="0" smtClean="0"/>
              <a:t>Od zdecydowanej większości zasad procesowych przewidziano dość liczne wyjątki.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WYJĄTKI OD ZASAD PROCESOWYCH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Zasada kontradyktoryjności </a:t>
            </a:r>
            <a:r>
              <a:rPr lang="pl-PL" dirty="0" smtClean="0"/>
              <a:t>to dyrektywa, zgodnie z którą strony mają prawo do walki o korzystne dla siebie rozstrzygnięcie.</a:t>
            </a:r>
          </a:p>
          <a:p>
            <a:r>
              <a:rPr lang="pl-PL" b="1" dirty="0" smtClean="0"/>
              <a:t>Zasada inkwizycyjności (śledcza) </a:t>
            </a:r>
            <a:r>
              <a:rPr lang="pl-PL" dirty="0" smtClean="0"/>
              <a:t>to dyrektywa głosząca, że w procesie nie ma miejsca dla stron procesowych i że badanie sprawy należy wyłącznie do organu procesowego.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 smtClean="0"/>
              <a:t>Zasady prawa to normy prawne o szczególnym znaczeniu w systemie prawa, określane też jako normy zasadnicze (Z. Pulka),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 smtClean="0"/>
              <a:t>Zasady prawa są normami prawnymi nakazującymi (zakazującymi) realizowanie określonej wartości. Przedmiotem obowiązku jest więc spełnienie danej wartości, w przeciwieństwie do zwykłych norm (reguł), gdzie przedmiotem obowiązku jest określone zachowanie adresata tej normy,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 smtClean="0"/>
              <a:t>Istnieją zasady wspólne dla całego systemu prawa i zasady specyficzne dla danej gałęzi prawa.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PROCESOWE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Kontradyktoryjność - proces jako walka równouprawnionych stron przed bezstronnym arbitrem.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Inkwizycyjność - proces, w którym strony mają ograniczone uprawnienia, a gospodarzem i aktywnym uczestnikiem jest sąd.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i="1" dirty="0" smtClean="0"/>
              <a:t>De </a:t>
            </a:r>
            <a:r>
              <a:rPr lang="pl-PL" i="1" dirty="0" err="1" smtClean="0"/>
              <a:t>lege</a:t>
            </a:r>
            <a:r>
              <a:rPr lang="pl-PL" i="1" dirty="0" smtClean="0"/>
              <a:t> lata </a:t>
            </a:r>
            <a:r>
              <a:rPr lang="pl-PL" dirty="0" smtClean="0"/>
              <a:t>mamy do czynienia z inkwizycyjnym postępowaniem przygotowawczym i względnie inkwizycyjną rozprawą główną (w teorii kontradyktoryjną).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zasada prawnie niezdefiniowana - wywodzi się ją z analizy przepisów kodeksowych</a:t>
            </a:r>
          </a:p>
          <a:p>
            <a:pPr algn="just"/>
            <a:r>
              <a:rPr lang="pl-PL" dirty="0" smtClean="0"/>
              <a:t>postępowanie karne prowadzone jest w formie sporu toczonego przez równouprawnione strony przed bezstronnym sądem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Warunki kontradyktoryjności procesu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możliwie dokładne oznaczenie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przedmiotu procesu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istnienie przeciwstawnych sobie stron toczących spór oraz organu procesowego rozstrzygającego ten spór (istnienie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trójstronnego stosunku procesowego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w postaci: oskarżyciel, oskarżony, sąd)</a:t>
            </a:r>
          </a:p>
          <a:p>
            <a:pPr algn="just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równouprawnienie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stron wiodących spór (tzw.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równość broni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niezbędne minimum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dyspozycyjności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stron w procesie, czyli prawo stron do wpływania swym zachowaniem na przebieg i wynik proces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 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Zasada kontradyktoryjności przejawia się przede wszystkim na etapie postępowania sądowego m.in. poprzez:</a:t>
            </a:r>
          </a:p>
          <a:p>
            <a:r>
              <a:rPr lang="pl-PL" dirty="0" smtClean="0"/>
              <a:t>możliwość składania wniosków dowodowych</a:t>
            </a:r>
          </a:p>
          <a:p>
            <a:r>
              <a:rPr lang="pl-PL" dirty="0" smtClean="0"/>
              <a:t>prawo do uczestniczenia w czynnościach postępowania</a:t>
            </a:r>
          </a:p>
          <a:p>
            <a:r>
              <a:rPr lang="pl-PL" dirty="0" smtClean="0"/>
              <a:t>prawo do odpowiedzi na akt oskarżenia i na środek odwoławczy</a:t>
            </a:r>
          </a:p>
          <a:p>
            <a:r>
              <a:rPr lang="pl-PL" dirty="0" smtClean="0"/>
              <a:t>uprawnienie do pytania osób przesłuchiwanych</a:t>
            </a:r>
          </a:p>
          <a:p>
            <a:r>
              <a:rPr lang="pl-PL" dirty="0" smtClean="0"/>
              <a:t>możliwość wypowiedzenia się co do każdej kwestii podlegającej rozstrzygnięciu</a:t>
            </a:r>
          </a:p>
          <a:p>
            <a:r>
              <a:rPr lang="pl-PL" dirty="0" smtClean="0"/>
              <a:t>uprawnienie do wnoszenia środków zaskarżenia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 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Przejawy inkwizycyjności postępowania sądowego: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nieograniczona inicjatywa dowodowa sądu – art. 167 k.p.k.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prawo członków składu do zadawania pytań poza kolejnością – art. 370 k.p.k.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obowiązek wyjaśnienia wszystkich istotnych okoliczności sprawy – art. 366 k.p.k.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instytucja z art. 396a k.p.k.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8" indent="0" algn="just">
              <a:buSzPct val="45000"/>
              <a:buNone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Przejawy kontradyktoryjności w postępowaniu przygotowawczym: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postanowienie o przedstawieniu zarzutów i jego uzasadnienie;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inicjatywa dowodowa stron;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dostęp stron do akt postępowania;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udział stron w czynnościach postępowania przygotowawczego;</a:t>
            </a:r>
          </a:p>
          <a:p>
            <a:pPr marL="287338" indent="-215900" algn="just">
              <a:buSzPct val="45000"/>
              <a:buFont typeface="Wingdings" charset="2"/>
              <a:buChar char=""/>
              <a:tabLst>
                <a:tab pos="287338" algn="l"/>
                <a:tab pos="1128713" algn="l"/>
                <a:tab pos="2043113" algn="l"/>
                <a:tab pos="2957513" algn="l"/>
                <a:tab pos="3871913" algn="l"/>
                <a:tab pos="4786313" algn="l"/>
                <a:tab pos="5700713" algn="l"/>
                <a:tab pos="6615113" algn="l"/>
                <a:tab pos="7529513" algn="l"/>
                <a:tab pos="8443913" algn="l"/>
                <a:tab pos="9358313" algn="l"/>
                <a:tab pos="10272713" algn="l"/>
              </a:tabLst>
            </a:pPr>
            <a:r>
              <a:rPr lang="pl-PL" dirty="0" smtClean="0"/>
              <a:t>możliwość zaskarżenia przez strony kluczowych decyzji procesowych.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INKWIZYCYJNOŚCI I KONTRADYKTORYJNOŚCI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PRZYGOTOWAWCZE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strony i organy,</a:t>
            </a:r>
          </a:p>
          <a:p>
            <a:pPr>
              <a:buFontTx/>
              <a:buChar char="-"/>
            </a:pPr>
            <a:r>
              <a:rPr lang="pl-PL" dirty="0" smtClean="0"/>
              <a:t>zasady procesowe,</a:t>
            </a:r>
          </a:p>
          <a:p>
            <a:pPr>
              <a:buFontTx/>
              <a:buChar char="-"/>
            </a:pPr>
            <a:r>
              <a:rPr lang="pl-PL" dirty="0" smtClean="0"/>
              <a:t>przebieg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Postępowanie przygotowawcze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pierwsze stadium procesu karnego. Prowadzone jest celem weryfikacji, czy przestępstwo zostało popełnione, ujawnienia jego sprawcy oraz zebrania i zabezpieczenia dowodów dla sądu.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„Poszukiwanie i wybór właściwej koncepcji postępowania przygotowawczego, a następnie wyrażenie jej w ustawowym modelu wymaga uwzględnienia wielu potrzeb wymiaru sprawiedliwości, pogodzenia różnych, nieraz sprzecznych interesów występujących w procesie karnym, niekiedy opowiedzenia się za jednym z konkurujących kierunków regulacji, co może się łączyć ze wzmocnieniem ochrony pewnych dóbr kosztem innych wartości”. </a:t>
            </a:r>
          </a:p>
          <a:p>
            <a:pPr marL="0" indent="0"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T. Grzegorczyk, J. Tylman,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Polskie postępowanie karne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Warszawa 2011, s. 638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DEFINICJA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zasada legalizmu i oportunizmu</a:t>
            </a:r>
          </a:p>
          <a:p>
            <a:pPr algn="just"/>
            <a:r>
              <a:rPr lang="pl-PL" dirty="0" smtClean="0"/>
              <a:t>zasada działania z urzędu</a:t>
            </a:r>
          </a:p>
          <a:p>
            <a:pPr algn="just"/>
            <a:r>
              <a:rPr lang="pl-PL" dirty="0" smtClean="0"/>
              <a:t>zasada skargowości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WSZCZĘCIA PROCESU KARNEGO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Jest to zasada prawnie zdefiniowana,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pozakonstytucyjna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 określona w art. 9 § 1 k.p.k., wyrażająca dyrektywę, że organy procesowe prowadzą postępowanie i dokonują czynności z urzędu, chyba że ustawa uzależnia to od wniosku określonej osoby, instytucji lub organu albo od zezwolenia władzy.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Postępowanie przygotowawcze wszczyna się, jeżeli zachodzi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uzasadnione podejrzenie popełnienia przestępstwa ściganego z oskarżenia publicznego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Ściganie niektórych przestępstw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publicznoskargowych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uzależnione jest od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wniosku pokrzywdzonego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 który stanowi wyraz woli uprawnionej osoby i wywiera skutki prawne niezwłocznie po jego złożeniu.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Brak wniosku o ściganie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wyklucza wszczęcie postępowania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 a postępowanie wszczęte mimo braku wniosku podlega umorzeniu (art. 17 § 1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pkt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10 k.p.k.). Jeżeli postępowanie było prowadzone przy braku wniosku, to jego późniejsze złożenie </a:t>
            </a:r>
            <a:r>
              <a:rPr lang="pl-PL" sz="2800" b="1" dirty="0" err="1" smtClean="0">
                <a:latin typeface="Times New Roman" pitchFamily="18" charset="0"/>
                <a:cs typeface="Times New Roman" pitchFamily="18" charset="0"/>
              </a:rPr>
              <a:t>konwaliduje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ten brak. Brak wniosku stanowi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bezwzględną przyczynę odwoławczą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określoną w art. 439 § 1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pkt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9 k.p.k. powodującą uchylenie orzeczenia niezależnie od granic zaskarżenia i podniesionych zarzutów.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12 § 2 k.p.k. – zasada niepodzielności wniosku.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Wniosek może być cofnięty do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chwili rozpoczęcia przewodu sądowego na pierwszej rozprawie głównej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., Termin ten ma charakter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prekluzyjny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i nie podlega przywróceniu.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800" dirty="0" smtClean="0"/>
              <a:t>ZASADA SKARGOWOŚCI I ŚCIAGANIA Z URZĘDU</a:t>
            </a:r>
            <a:br>
              <a:rPr lang="pl-PL" sz="1800" dirty="0" smtClean="0"/>
            </a:br>
            <a:r>
              <a:rPr lang="pl-PL" sz="1800" dirty="0" smtClean="0"/>
              <a:t>- Z. DZIAŁANIA Z URZĘDU</a:t>
            </a:r>
            <a:endParaRPr lang="pl-PL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Zasady prawa </a:t>
            </a:r>
            <a:r>
              <a:rPr lang="pl-PL" dirty="0" smtClean="0"/>
              <a:t>to </a:t>
            </a:r>
            <a:r>
              <a:rPr lang="pl-PL" b="1" dirty="0" smtClean="0"/>
              <a:t>normy</a:t>
            </a:r>
            <a:r>
              <a:rPr lang="pl-PL" dirty="0" smtClean="0"/>
              <a:t> obowiązującego prawa lub ich logiczne konsekwencje oceniane jako </a:t>
            </a:r>
            <a:r>
              <a:rPr lang="pl-PL" b="1" dirty="0" smtClean="0"/>
              <a:t>podstawowe</a:t>
            </a:r>
            <a:r>
              <a:rPr lang="pl-PL" dirty="0" smtClean="0"/>
              <a:t> dla danego systemu prawa bądź jego części.</a:t>
            </a:r>
          </a:p>
          <a:p>
            <a:pPr algn="just"/>
            <a:r>
              <a:rPr lang="pl-PL" b="1" dirty="0" smtClean="0"/>
              <a:t>Naczelne zasady procesu</a:t>
            </a:r>
            <a:r>
              <a:rPr lang="pl-PL" dirty="0" smtClean="0"/>
              <a:t> to społecznie ważne ogólne dyrektywy uregulowania najbardziej istotnych kwestii z zakresu procesu</a:t>
            </a:r>
            <a:endParaRPr lang="pl-PL" b="1" dirty="0" smtClean="0"/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PROCESOWE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Zasada skargowości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to zasada prawnie zdefiniowana,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pozakonstytucyjna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określona w art. 14 § 1 k.p.k., wyrażająca dyrektywę, że wszczęcie postępowania sądowego następuje na żądanie uprawnionego oskarżyciela lub innego uprawnionego podmiotu.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Skarga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(żądanie) to wniosek podmiotu bezpośrednio zainteresowanego wszczęciem stosownego postępowania.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Skargi dzieli się na zasadnicze, etapowe i incydentalne.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Wszczęcie postępowania bez skargi uprawnionego oskarżyciela jest niedopuszczalne, a w razie wszczęcia podlega ono umorzeniu na podstawie art. 17 § 1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pkt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9 k.p.k.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SKARGOWOŚCI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Zasada legalizmu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wyraża dyrektywę nakazującą organowi procesowemu wszczynanie i prowadzenie postępowania o każde przestępstwo ścigane z urzędu, gdy zachodzi uzasadnione podejrzenie jego popełnienia, gdy jest to prawnie dopuszczalne.</a:t>
            </a:r>
          </a:p>
          <a:p>
            <a:pPr algn="just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Istotę legalizmu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wyraża art. 10 § 2 k.p.k.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 Polsce przyjęto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zasadę legalizmu materialnego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 gdyż postępowanie karne wszczyna się wówczas, gdy społeczna szkodliwość popełnionego czynu zabronionego nie jest znikoma.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Podejrzenie popełnienia przestępstwa musi być uzasadnione (art. 303 k.p.k.) – jest to tzw. podstawa faktyczna wszczęcia śledztwa lub dochodzenia, czyli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faktyczna zasadność ścigania w rozumieniu zasady legalizmu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Zasada legalizmu odnosi się do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czynów ściganych z urzędu.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Celem zasady legalizmu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jest uniemożliwienie zwolnienia kogokolwiek z odpowiedzialności za popełnione przestępstwo.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Przeciwieństwem zasady legalizmu jest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zasada oportunizmu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– oznacza uprawnienie do oceny celowości ścigania. Przejawem odstępstwa od zasady legalizmu na rzecz oportunizmu są: tzw.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umorzenie absorpcyjne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(art. 11 k.p.k.), instytucja świadka koronnego, art. 658 § 1 k.p.k.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LEGALIZMU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Cele szczegółowe postępowania przygotowawczego wskazane w art. 297 k.p.k.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należy rozpatrywać na tle celów ogólnych procesu karnego z art. 2 § 1 k.p.k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Przepis art. 2 § 1 k.p.k. stanowi, że przepisy k.p.k. mają na celu takie ukształtowanie postępowania karnego aby:</a:t>
            </a:r>
          </a:p>
          <a:p>
            <a:pPr marL="441325" lvl="1" indent="-168275" algn="just">
              <a:buFont typeface="+mj-lt"/>
              <a:buAutoNum type="arabicPeriod"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sprawca przestępstwa został wykryty i pociągnięty do odpowiedzialności a osoba niewinna nie poniosła tej odpowiedzialności </a:t>
            </a:r>
          </a:p>
          <a:p>
            <a:pPr marL="441325" lvl="1" indent="-168275" algn="just">
              <a:buFont typeface="+mj-lt"/>
              <a:buAutoNum type="arabicPeriod"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poprzez trafne zastosowanie środków przewidzianych w prawie karnym oraz ujawnienie okoliczności sprzyjających popełnieniu przestępstwa osiągnięte zostały zadania postępowania karnego nie tylko w zwalczaniu przestępstw, ale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również zapobieganiu im oraz umacnianiu poszanowania prawa i zasad współżycia społecznego</a:t>
            </a:r>
          </a:p>
          <a:p>
            <a:pPr marL="833120" lvl="2" indent="-285750" algn="just">
              <a:buFont typeface="Wingdings" panose="05000000000000000000" pitchFamily="2" charset="2"/>
              <a:buChar char="Ø"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ważne dla realizacji przez postępowanie przygotowawcze funkcji profilaktycznej po uchyleniu art. 297 § 2.</a:t>
            </a:r>
          </a:p>
          <a:p>
            <a:pPr marL="441325" lvl="1" indent="-168275" algn="just">
              <a:buFont typeface="+mj-lt"/>
              <a:buAutoNum type="arabicPeriod"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zostały uwzględnione prawnie chronione interesy pokrzywdzonego przy jednoczesnym poszanowaniu jego godności </a:t>
            </a:r>
          </a:p>
          <a:p>
            <a:pPr marL="441325" lvl="1" indent="-168275" algn="just">
              <a:buFont typeface="+mj-lt"/>
              <a:buAutoNum type="arabicPeriod"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rozstrzygnięcie sprawy nastąpiło w rozsądnym terminie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CELE POSTĘPOWANIA PRZYGOTOWAWCZEGO</a:t>
            </a: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 szczegółowe postępowania przygotowawczego – art. 297 § 1 k.p.k. </a:t>
            </a:r>
          </a:p>
          <a:p>
            <a:pPr marL="630238" lvl="1" indent="-357188" algn="just">
              <a:buFont typeface="+mj-lt"/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ustalenie czy został popełniony czyn zabroniony i czy stanowi on przestępstwo; </a:t>
            </a:r>
          </a:p>
          <a:p>
            <a:pPr marL="904558" lvl="2" indent="-357188"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podstawą wszczęcia postępowania w sprawie jest „uzasadnione podejrzenie popełnienia przestępstwa”, które weryfikuje się w toku postępowania</a:t>
            </a:r>
          </a:p>
          <a:p>
            <a:pPr marL="630238" lvl="1" indent="-357188" algn="just">
              <a:buFont typeface="+mj-lt"/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wykrycie i w razie potrzeby ujęcie sprawcy </a:t>
            </a:r>
          </a:p>
          <a:p>
            <a:pPr marL="904558" lvl="2" indent="-357188"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„w celu wykrycia” – dokonywanie czynności dowodowych (jak również czynności nieprocesowych) dopuszczalnych w świetle k.p.k. </a:t>
            </a:r>
          </a:p>
          <a:p>
            <a:pPr marL="904558" lvl="2" indent="-357188"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 osiągnięty, gdy organy dojdą do wniosku, że istnieje „dostatecznie uzasadnione podejrzenie, że czyn popełniła określona osoba”</a:t>
            </a:r>
          </a:p>
          <a:p>
            <a:pPr marL="630238" lvl="1" indent="-357188" algn="just">
              <a:buFont typeface="+mj-lt"/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zebranie danych stosownie do art. 213 i 214 k.p.k. </a:t>
            </a:r>
          </a:p>
          <a:p>
            <a:pPr marL="904558" lvl="2" indent="-357188"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ustalenie tożsamości, wieku, stosunków majątkowych, przeprowadzenie wywiadu środowiskowego (w razie potrzeby, chyba że zachodzi przypadek z art. 214 § 2 k.p.k.), czy czyn popełniono w warunkach recydywy</a:t>
            </a:r>
          </a:p>
          <a:p>
            <a:pPr marL="630238" lvl="1" indent="-357188" algn="just">
              <a:buFont typeface="+mj-lt"/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wyjaśnienie okoliczności sprawy, w tym ustalenie osób pokrzywdzonych i rozmiarów szkody </a:t>
            </a:r>
          </a:p>
          <a:p>
            <a:pPr marL="630238" lvl="1" indent="-357188" algn="just">
              <a:buFont typeface="+mj-lt"/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zebranie, zabezpieczenie i w niezbędnym zakresie utrwalenie dowodów dla sądu.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CELE POST. PRZYGOT.</a:t>
            </a: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Organy procesowe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Prokurator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dominus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litis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postępowania przygotowawczego 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Policja i inne ograny prowadzące postępowanie przygotowawcze 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zakresie czynności wykonywanych w postępowaniu przygotowawczym (np. stosowanie tymczasowego aresztowania, zwalnianie z tajemnicy adwokackiej itp.) organem jest również sąd, prezes sądu lub referendarz sądowy (np. w związku z wyznaczeniem obrońcy z urzędu). </a:t>
            </a:r>
          </a:p>
          <a:p>
            <a:pPr lvl="1" algn="just"/>
            <a:r>
              <a:rPr lang="pl-PL" b="1" u="sng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Prokurator nie jest stroną postępowania przygotowawczego!</a:t>
            </a:r>
          </a:p>
          <a:p>
            <a:pPr algn="just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Strony postępowania i reprezentanci stron</a:t>
            </a:r>
          </a:p>
          <a:p>
            <a:pPr lvl="1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podejrzany i obrońca oraz pokrzywdzony i pełnomocnik (art. 299 § 1) </a:t>
            </a:r>
          </a:p>
          <a:p>
            <a:pPr lvl="1" algn="just"/>
            <a:r>
              <a:rPr lang="pl-PL" b="1" u="sng" dirty="0" smtClean="0">
                <a:latin typeface="Times New Roman" pitchFamily="18" charset="0"/>
                <a:cs typeface="Times New Roman" pitchFamily="18" charset="0"/>
              </a:rPr>
              <a:t>W czynnościach sądowych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postępowaniu przygotowawczym prokuratorowi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przysługują prawa strony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(art. 299 § 3).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Świadkowie, biegli, tłumacze, specjaliści itp.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UCZESTNICY POST. PRZYG.</a:t>
            </a: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Art. 299. § 1.</a:t>
            </a:r>
            <a:r>
              <a:rPr lang="pl-PL" dirty="0" smtClean="0"/>
              <a:t> W postępowaniu przygotowawczym pokrzywdzony i podejrzany są stronami.</a:t>
            </a:r>
          </a:p>
          <a:p>
            <a:pPr algn="just"/>
            <a:r>
              <a:rPr lang="pl-PL" b="1" dirty="0" smtClean="0"/>
              <a:t>§ 2.</a:t>
            </a:r>
            <a:r>
              <a:rPr lang="pl-PL" dirty="0" smtClean="0"/>
              <a:t> W wypadkach wskazanych w ustawie określone uprawnienia przysługują również osobom nie będącym stronami.</a:t>
            </a:r>
          </a:p>
          <a:p>
            <a:pPr algn="just"/>
            <a:r>
              <a:rPr lang="pl-PL" b="1" dirty="0" smtClean="0"/>
              <a:t>§ 3.</a:t>
            </a:r>
            <a:r>
              <a:rPr lang="pl-PL" dirty="0" smtClean="0"/>
              <a:t> W czynnościach sądowych w postępowaniu przygotowawczym prokuratorowi przysługują prawa strony.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STRONY POSTĘPOWANIA PRZYGOT.</a:t>
            </a: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Osoba, co do której wydano </a:t>
            </a:r>
            <a:r>
              <a:rPr lang="pl-PL" sz="2400" b="1" dirty="0" smtClean="0"/>
              <a:t>postanowienie o przedstawieniu zarzutów</a:t>
            </a:r>
            <a:r>
              <a:rPr lang="pl-PL" sz="2400" dirty="0" smtClean="0"/>
              <a:t>, albo której bez wydania takiego postanowienia postawiono zarzut w związku z przystąpieniem do </a:t>
            </a:r>
            <a:r>
              <a:rPr lang="pl-PL" sz="2400" b="1" dirty="0" smtClean="0"/>
              <a:t>przesłuchania w charakterze podejrzanego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PODEJRZANY – 71 § 2 KPK</a:t>
            </a: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osoba, co do której organy posiadają informacje typujące ją na sprawcę przestępstwa i wobec której kierują postępowanie, pomimo że nie postawiono jej żadnych zarzutów. Osoba podejrzana nie posiada statusu strony, ale przysługują jej nieliczne uprawnienia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OSOBA PODEJRZANA</a:t>
            </a: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b="1" dirty="0" smtClean="0"/>
              <a:t>Oskarżony</a:t>
            </a:r>
            <a:r>
              <a:rPr lang="pl-PL" dirty="0" smtClean="0"/>
              <a:t>- osoba, przeciwko której wniesiono </a:t>
            </a:r>
            <a:r>
              <a:rPr lang="pl-PL" b="1" dirty="0" smtClean="0"/>
              <a:t>oskarżenie do sądu</a:t>
            </a:r>
            <a:r>
              <a:rPr lang="pl-PL" dirty="0" smtClean="0"/>
              <a:t>, a także osoba, co do której prokurator złożył </a:t>
            </a:r>
            <a:r>
              <a:rPr lang="pl-PL" b="1" dirty="0" smtClean="0"/>
              <a:t>wniosek o skazanie bez przeprowadzenia rozprawy </a:t>
            </a:r>
            <a:r>
              <a:rPr lang="pl-PL" dirty="0" smtClean="0"/>
              <a:t>(art. 335 § 1 k.p.k.) lub </a:t>
            </a:r>
            <a:r>
              <a:rPr lang="pl-PL" b="1" dirty="0" smtClean="0"/>
              <a:t>wniosek o warunkowe umorzenie postępowania </a:t>
            </a:r>
            <a:r>
              <a:rPr lang="pl-PL" dirty="0" smtClean="0"/>
              <a:t>(art. 71 § 2 k.p.k.).</a:t>
            </a:r>
          </a:p>
          <a:p>
            <a:pPr marL="0" indent="0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Pojęcie oskarżenia obejmuje oskarżenie publiczne, oskarżenie subsydiarne i prywatne. </a:t>
            </a:r>
          </a:p>
          <a:p>
            <a:pPr marL="0" indent="0" algn="just">
              <a:buNone/>
            </a:pPr>
            <a:endParaRPr lang="pl-PL" dirty="0" smtClean="0"/>
          </a:p>
          <a:p>
            <a:pPr algn="just"/>
            <a:r>
              <a:rPr lang="pl-PL" b="1" dirty="0" smtClean="0"/>
              <a:t>W szerokim ujęciu (</a:t>
            </a:r>
            <a:r>
              <a:rPr lang="pl-PL" b="1" i="1" dirty="0" smtClean="0"/>
              <a:t>sensu largo</a:t>
            </a:r>
            <a:r>
              <a:rPr lang="pl-PL" b="1" dirty="0" smtClean="0"/>
              <a:t>)</a:t>
            </a:r>
            <a:r>
              <a:rPr lang="pl-PL" dirty="0" smtClean="0"/>
              <a:t>, za oskarżonego uznaje się także </a:t>
            </a:r>
            <a:r>
              <a:rPr lang="pl-PL" b="1" dirty="0" smtClean="0"/>
              <a:t>podejrzanego</a:t>
            </a:r>
            <a:r>
              <a:rPr lang="pl-PL" dirty="0" smtClean="0"/>
              <a:t>, którym jest </a:t>
            </a:r>
          </a:p>
          <a:p>
            <a:pPr algn="just">
              <a:buFontTx/>
              <a:buChar char="-"/>
            </a:pPr>
            <a:r>
              <a:rPr lang="pl-PL" dirty="0" smtClean="0"/>
              <a:t>osoba, co do której wydano postanowienie o przedstawieniu zarzutów albo </a:t>
            </a:r>
          </a:p>
          <a:p>
            <a:pPr algn="just">
              <a:buFontTx/>
              <a:buChar char="-"/>
            </a:pPr>
            <a:r>
              <a:rPr lang="pl-PL" dirty="0" smtClean="0"/>
              <a:t>której bez wydania takiego postanowienia postawiono zarzut w związku z przystąpieniem do przesłuchania w charakterze podejrzanego.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OSKARŻONY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2900" dirty="0" smtClean="0"/>
              <a:t>Oskarżony </a:t>
            </a:r>
            <a:r>
              <a:rPr lang="pl-PL" sz="2900" b="1" dirty="0" smtClean="0"/>
              <a:t>nie ma obowiązku dowodzenia swojej niewinności</a:t>
            </a:r>
            <a:r>
              <a:rPr lang="pl-PL" sz="2900" dirty="0" smtClean="0"/>
              <a:t>, ani obowiązku dostarczania dowodów na swoją niekorzyść (art. 74 § 1 k.p.k.). </a:t>
            </a:r>
          </a:p>
          <a:p>
            <a:pPr marL="0" indent="0">
              <a:buNone/>
            </a:pPr>
            <a:endParaRPr lang="pl-PL" sz="2900" dirty="0" smtClean="0"/>
          </a:p>
          <a:p>
            <a:r>
              <a:rPr lang="pl-PL" sz="2900" dirty="0" smtClean="0"/>
              <a:t>Pomimo to, oskarżony obowiązany jest znosić </a:t>
            </a:r>
            <a:r>
              <a:rPr lang="pl-PL" sz="2900" b="1" dirty="0" smtClean="0"/>
              <a:t>pewne działania organów postępowania</a:t>
            </a:r>
            <a:r>
              <a:rPr lang="pl-PL" sz="2900" dirty="0" smtClean="0"/>
              <a:t>. Oskarżony jest obowiązany poddać się:</a:t>
            </a:r>
          </a:p>
          <a:p>
            <a:pPr marL="0" indent="0">
              <a:buNone/>
            </a:pPr>
            <a:endParaRPr lang="pl-PL" sz="2900" dirty="0" smtClean="0"/>
          </a:p>
          <a:p>
            <a:pPr marL="0" lvl="0" indent="0">
              <a:buNone/>
            </a:pPr>
            <a:r>
              <a:rPr lang="pl-PL" sz="2900" dirty="0" smtClean="0"/>
              <a:t>1. oględzinom zewnętrznym ciała oraz innym badaniom niepołączonym z naruszeniem integralności ciała; wolno także w szczególności od oskarżonego pobrać odciski, fotografować go oraz okazać w celach rozpoznawczych innym osobom,</a:t>
            </a:r>
          </a:p>
          <a:p>
            <a:pPr marL="0" lvl="0" indent="0">
              <a:buNone/>
            </a:pPr>
            <a:r>
              <a:rPr lang="pl-PL" sz="2900" dirty="0" smtClean="0"/>
              <a:t>2. badaniom psychologicznym i psychiatrycznym oraz badaniom połączonym z dokonaniem zabiegów na jego ciele, z wyjątkiem chirurgicznych, pod warunkiem, że dokonywane są przez uprawnionego do tego pracownika służby zdrowia z zachowaniem wskazań wiedzy lekarskiej i nie zagrażają zdrowiu oskarżonego, jeżeli przeprowadzenie tych badań jest nieodzowne; w szczególności oskarżony jest obowiązany przy zachowaniu tych warunków poddać się pobraniu krwi, włosów lub wydzielin organizmu z zastrzeżeniem </a:t>
            </a:r>
            <a:r>
              <a:rPr lang="pl-PL" sz="2900" dirty="0" err="1" smtClean="0"/>
              <a:t>pkt</a:t>
            </a:r>
            <a:r>
              <a:rPr lang="pl-PL" sz="2900" dirty="0" smtClean="0"/>
              <a:t> 3,</a:t>
            </a:r>
          </a:p>
          <a:p>
            <a:pPr marL="0" lvl="0" indent="0">
              <a:buNone/>
            </a:pPr>
            <a:r>
              <a:rPr lang="pl-PL" sz="2900" dirty="0" smtClean="0"/>
              <a:t>3. pobraniu przez funkcjonariusza Policji wymazu ze śluzówki policzków, jeżeli jest to nieodzowne i nie zachodzi obawa, że zagrażałoby to zdrowiu oskarżonego lub innych osób (art. 74 § 2 k.p.k.).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OBOWIĄZKI OSKARŻONEGO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pl-PL" sz="2000" dirty="0" smtClean="0"/>
              <a:t>Aby zasada procesowa mogła zostać uznana za zasadę naczelna konieczne jest spełnienie następujących warunków:</a:t>
            </a:r>
          </a:p>
          <a:p>
            <a:pPr lvl="0" algn="just"/>
            <a:r>
              <a:rPr lang="pl-PL" sz="2000" b="1" u="sng" dirty="0" smtClean="0"/>
              <a:t>1. Zasada posiada węzłowe znaczenie w procesie i jej brak utrudniałby określenie jego modelu; przy czym:</a:t>
            </a:r>
          </a:p>
          <a:p>
            <a:pPr lvl="1" algn="just"/>
            <a:r>
              <a:rPr lang="pl-PL" sz="2000" dirty="0" smtClean="0"/>
              <a:t>a) nie należy wyróżniać zbyt dużej liczby zasad, </a:t>
            </a:r>
          </a:p>
          <a:p>
            <a:pPr lvl="1" algn="just"/>
            <a:r>
              <a:rPr lang="pl-PL" sz="2000" dirty="0" smtClean="0"/>
              <a:t>b) nie może wyrażać prawd banalnych,</a:t>
            </a:r>
          </a:p>
          <a:p>
            <a:pPr lvl="1" algn="just"/>
            <a:r>
              <a:rPr lang="pl-PL" sz="2000" dirty="0" smtClean="0"/>
              <a:t>c) zasada zasługuje na taką nazwę, jeżeli jest co najmniej jedną z dwóch idei możliwych do pomyślenia (postulat ten nie odnosi się do zasad </a:t>
            </a:r>
            <a:r>
              <a:rPr lang="pl-PL" sz="2000" dirty="0" err="1" smtClean="0"/>
              <a:t>ogólnoprawnych</a:t>
            </a:r>
            <a:r>
              <a:rPr lang="pl-PL" sz="2000" dirty="0" smtClean="0"/>
              <a:t> np. zasady humanitaryzmu);</a:t>
            </a:r>
          </a:p>
          <a:p>
            <a:pPr lvl="0" algn="just"/>
            <a:r>
              <a:rPr lang="pl-PL" sz="2000" b="1" dirty="0" smtClean="0"/>
              <a:t>2. zawiera określoną treść ideologiczną i społeczną, </a:t>
            </a:r>
            <a:r>
              <a:rPr lang="pl-PL" sz="2000" dirty="0" smtClean="0"/>
              <a:t>ponieważ system zasad procesowych jest zawsze związany z układem stosunków społecznych i politycznych;</a:t>
            </a:r>
          </a:p>
          <a:p>
            <a:pPr lvl="0" algn="just"/>
            <a:r>
              <a:rPr lang="pl-PL" sz="2000" b="1" dirty="0" smtClean="0"/>
              <a:t>3. dotyczy bezpośrednio postępowania karnego i wprost wpływa na jego model </a:t>
            </a:r>
            <a:r>
              <a:rPr lang="pl-PL" sz="2000" dirty="0" smtClean="0"/>
              <a:t>(zasadami naczelnymi nie są więc zasady dotyczące wszystkich dziedzin prawa);</a:t>
            </a:r>
          </a:p>
          <a:p>
            <a:pPr lvl="0" algn="just"/>
            <a:r>
              <a:rPr lang="pl-PL" sz="2000" dirty="0" smtClean="0"/>
              <a:t>4. </a:t>
            </a:r>
            <a:r>
              <a:rPr lang="pl-PL" sz="2000" b="1" u="sng" dirty="0" smtClean="0"/>
              <a:t>powinna mieć charakter dyrektywny</a:t>
            </a:r>
            <a:r>
              <a:rPr lang="pl-PL" sz="2000" dirty="0" smtClean="0"/>
              <a:t>, to znaczy być regułą rozwiązania organizacyjnego lub zachowania, które w ten sposób powinno stać się prawidłowością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KRYTERIA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Obowiązek stawiennictwa </a:t>
            </a:r>
            <a:r>
              <a:rPr lang="pl-PL" dirty="0" smtClean="0"/>
              <a:t>na każde wezwanie (art. 75 </a:t>
            </a:r>
            <a:r>
              <a:rPr lang="pl-PL" sz="3200" dirty="0" smtClean="0"/>
              <a:t>§ 1 k.p.k.)</a:t>
            </a:r>
          </a:p>
          <a:p>
            <a:pPr algn="just"/>
            <a:r>
              <a:rPr lang="pl-PL" b="1" dirty="0" smtClean="0"/>
              <a:t>Obowiązek zawiadamiania o każdej zmianie swojego miejsca zamieszkania lub pobytu trwającego dłużej niż 7 dni</a:t>
            </a:r>
            <a:r>
              <a:rPr lang="pl-PL" dirty="0" smtClean="0"/>
              <a:t>, w tym także z powodu pozbawienia wolności w innej sprawie, jak również o każdej zmianie danych umożliwiających kontaktowanie się, wskazanych w art. 213 § 1 k.p.k., o których wie, że są znane organowi prowadzącemu postępowanie.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OBOWIĄZKI OSKARŻONEGO</a:t>
            </a: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800" b="1" dirty="0" smtClean="0"/>
              <a:t>Odmowa poddania się czynnościom</a:t>
            </a:r>
            <a:r>
              <a:rPr lang="pl-PL" sz="2800" dirty="0" smtClean="0"/>
              <a:t>       </a:t>
            </a:r>
            <a:r>
              <a:rPr lang="pl-PL" sz="2800" dirty="0" smtClean="0">
                <a:sym typeface="Wingdings" pitchFamily="2" charset="2"/>
              </a:rPr>
              <a:t></a:t>
            </a:r>
            <a:r>
              <a:rPr lang="pl-PL" sz="2800" dirty="0" smtClean="0"/>
              <a:t>               może skutkować zatrzymaniem i przymusowym doprowadzeniem oskarżonego, nawet z zastosowaniem siły fizycznej lub środków technicznych służących obezwładnieniu, w zakresie niezbędnym do wykonania danej czynności (art. 75 § 3a k.p.k.).</a:t>
            </a:r>
          </a:p>
          <a:p>
            <a:endParaRPr lang="pl-PL" sz="2800" dirty="0" smtClean="0"/>
          </a:p>
          <a:p>
            <a:r>
              <a:rPr lang="pl-PL" sz="2800" b="1" dirty="0" smtClean="0"/>
              <a:t>Nieusprawiedliwione niestawiennictwo    </a:t>
            </a:r>
            <a:r>
              <a:rPr lang="pl-PL" sz="2800" b="1" dirty="0" smtClean="0">
                <a:sym typeface="Wingdings" pitchFamily="2" charset="2"/>
              </a:rPr>
              <a:t> </a:t>
            </a:r>
            <a:r>
              <a:rPr lang="pl-PL" sz="2800" b="1" dirty="0" smtClean="0"/>
              <a:t>              </a:t>
            </a:r>
            <a:r>
              <a:rPr lang="pl-PL" sz="2800" dirty="0" smtClean="0"/>
              <a:t>może skutkować jego zatrzymaniem i przymusowym doprowadzeniem do organu wzywającego.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Osoba fizyczna lub prawna, której dobro prawne zostało bezpośrednio naruszone lub zagrożone przez przestępstwo.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POKRZYWDZONY – 49 KPK</a:t>
            </a: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Za pokrzywdzonego uważa się także </a:t>
            </a:r>
            <a:r>
              <a:rPr lang="pl-PL" b="1" dirty="0" smtClean="0"/>
              <a:t>zakład ubezpieczeń</a:t>
            </a:r>
            <a:r>
              <a:rPr lang="pl-PL" dirty="0" smtClean="0"/>
              <a:t> w zakresie w jakim pokrył szkodę wyrządzoną pokrzywdzonemu przez przestępstwo lub jest zobowiązany do jej pokrycia (art. 49 § 3 k.p.k.).</a:t>
            </a:r>
          </a:p>
          <a:p>
            <a:pPr algn="just"/>
            <a:r>
              <a:rPr lang="pl-PL" dirty="0" smtClean="0"/>
              <a:t>Prawa pokrzywdzonego mogą zaś wykonywać: </a:t>
            </a:r>
          </a:p>
          <a:p>
            <a:pPr marL="514350" lvl="0" indent="-514350" algn="just">
              <a:buAutoNum type="arabicPeriod"/>
            </a:pPr>
            <a:r>
              <a:rPr lang="pl-PL" b="1" dirty="0" smtClean="0"/>
              <a:t>organy Państwowej Inspekcji Pracy</a:t>
            </a:r>
            <a:r>
              <a:rPr lang="pl-PL" dirty="0" smtClean="0"/>
              <a:t>, w sprawach o przestępstwa przeciwko prawom osób wykonujących pracę zarobkową, o których mowa w art. 218-221 oraz w art. 225 § 2 k.k., jeżeli w zakresie swego działania ujawniły przestępstwo lub wystąpiły o wszczęcie postępowania (art. 49 § 3a k.p.k.),</a:t>
            </a:r>
          </a:p>
          <a:p>
            <a:pPr marL="514350" lvl="0" indent="-514350" algn="just">
              <a:buAutoNum type="arabicPeriod"/>
            </a:pPr>
            <a:r>
              <a:rPr lang="pl-PL" b="1" dirty="0" smtClean="0"/>
              <a:t>organy kontroli państwowej</a:t>
            </a:r>
            <a:r>
              <a:rPr lang="pl-PL" dirty="0" smtClean="0"/>
              <a:t> w sprawach o przestępstwa, którymi wyrządzono szkodę w mieniu instytucji lub jednostki organizacyjnej, o której mowa w art. 49 § 2 k.p.k., jeżeli nie działa organ pokrzywdzonej instytucji lub jednostki organizacyjnej, ale jedynie wówczas gdy organy kontroli państwowej w zakresie swojego działania ujawniły przestępstwo lub wystąpiły o wszczęcie postępowania.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POKRZYWDZONY</a:t>
            </a: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Posiada status strony postępowania przygotowawczego i ze względu na to przysługuje mu szereg uprawnień na tym etapie postępowania, o czym jest pouczany przed pierwszym przesłuchaniem</a:t>
            </a:r>
          </a:p>
          <a:p>
            <a:pPr algn="just"/>
            <a:r>
              <a:rPr lang="pl-PL" dirty="0" smtClean="0"/>
              <a:t>Przykładowe uprawnienia:</a:t>
            </a:r>
          </a:p>
          <a:p>
            <a:pPr algn="just">
              <a:buFontTx/>
              <a:buChar char="-"/>
            </a:pPr>
            <a:r>
              <a:rPr lang="pl-PL" dirty="0" smtClean="0"/>
              <a:t>składanie wniosków o dokonanie czynności śledztwa,</a:t>
            </a:r>
          </a:p>
          <a:p>
            <a:pPr algn="just">
              <a:buFontTx/>
              <a:buChar char="-"/>
            </a:pPr>
            <a:r>
              <a:rPr lang="pl-PL" dirty="0" smtClean="0"/>
              <a:t>korzystania z pomocy pełnomocnika,</a:t>
            </a:r>
          </a:p>
          <a:p>
            <a:pPr algn="just">
              <a:buFontTx/>
              <a:buChar char="-"/>
            </a:pPr>
            <a:r>
              <a:rPr lang="pl-PL" dirty="0" smtClean="0"/>
              <a:t>wyrażenie zgody na skierowanie sprawy do mediacji,</a:t>
            </a:r>
          </a:p>
          <a:p>
            <a:pPr algn="just">
              <a:buFontTx/>
              <a:buChar char="-"/>
            </a:pPr>
            <a:r>
              <a:rPr lang="pl-PL" dirty="0" smtClean="0"/>
              <a:t>złożenie zażalenia na odmowę wszczęcia śledztwa lub dochodzenia oraz na umorzenie postępowania przygotowawczego.</a:t>
            </a:r>
          </a:p>
          <a:p>
            <a:pPr algn="just"/>
            <a:r>
              <a:rPr lang="pl-PL" dirty="0" smtClean="0"/>
              <a:t>Zob. art. 300 § 2 k.p.k.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POKRZYDZONY</a:t>
            </a: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Inkwizycyjny charakter postępowania przygotowawczego nie wyłącza prawa stron do złożenia wniosku dowodowego. Zastosowanie ma art. 167 – dowody przeprowadza się na wniosek stron lub z urzędu. </a:t>
            </a:r>
          </a:p>
          <a:p>
            <a:pPr algn="just"/>
            <a:r>
              <a:rPr lang="pl-PL" dirty="0" smtClean="0"/>
              <a:t>Art. 315 § 1 k.p.k. – Podejrzany i jego obrońca oraz pokrzywdzony i jego pełnomocnik mogą składać wnioski o dokonanie czynności śledztwa (dot. także dochodzenia).  </a:t>
            </a:r>
          </a:p>
          <a:p>
            <a:pPr algn="just"/>
            <a:r>
              <a:rPr lang="pl-PL" dirty="0" smtClean="0"/>
              <a:t>Art. 316 § 3 k.p.k. – prawo do żądania przesłuchania świadka przez sąd, jeżeli istnieje niebezpieczeństwo, że nie będzie można go przesłuchać na rozprawie.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UPRAWNIENIA STRON W P.P.</a:t>
            </a: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sz="2200" dirty="0" smtClean="0"/>
              <a:t>Art. 315 </a:t>
            </a:r>
            <a:r>
              <a:rPr lang="pl-PL" dirty="0" smtClean="0"/>
              <a:t>§ 2 k.p.k. – „</a:t>
            </a:r>
            <a:r>
              <a:rPr lang="pl-PL" b="1" dirty="0" smtClean="0"/>
              <a:t>czynności wnioskowe</a:t>
            </a:r>
            <a:r>
              <a:rPr lang="pl-PL" dirty="0" smtClean="0"/>
              <a:t>” stronie, która złożyła wniosek oraz jej obrońcy lub pełnomocnikowi nie można odmówić wzięcia udziału w czynności, jeżeli tego żądają. Można jednak nie sprowadzać podejrzanego pozbawionego wolności, jeżeli spowodowałoby to poważne trudności. 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uprawniony do udziału w czynności powinien zostać o niej powiadomiony zgodnie z art. 117 k.p.k. 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„Poważne trudności” to np. znaczna odległość między miejscem, gdzie przebywa podejrzany a miejscem przeprowadzenia czynności. 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Jeżeli strona złożyła wniosek, ale nie uczestniczyła w czynności nie można jej odmówić udostępnienia akt w tym zakresie (np. protokołu przesłuchania – por. art. 157 § 3)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Art. 316  §  1 – prawo do udziału w </a:t>
            </a:r>
            <a:r>
              <a:rPr lang="pl-PL" b="1" u="sng" dirty="0" smtClean="0"/>
              <a:t>czynnościach niepowtarzalnych </a:t>
            </a:r>
            <a:r>
              <a:rPr lang="pl-PL" dirty="0" smtClean="0"/>
              <a:t>(chyba że zachodzi niebezpieczeństwo utraty lub zniekształcenia dowodu)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art. 316 § 2 – podejrzanego pozbawionego wolności nie sprowadza się, wtedy gdy zwłoka grozi utratą lub zniekształceniem dowodu.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UPRAWNIENIA STRON W P.P.</a:t>
            </a: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 smtClean="0"/>
              <a:t>Art. 317 </a:t>
            </a:r>
            <a:r>
              <a:rPr lang="pl-PL" sz="2400" dirty="0" smtClean="0"/>
              <a:t>§ 1 – prawo do udziału w innych czynnościach niż powyższe, jeżeli strony zgłosiły takie żądanie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w szczególnie uzasadnionym wypadku prokurator może odmówić dopuszczenia do udziału w czynności ze względu na interes śledztwa albo może odmówić sprowadzenia podejrzanego pozbawionego wolności gdy spowodowałoby to poważne trudności.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 smtClean="0"/>
              <a:t>Art. 318 – prawo do zapoznania się z opinią biegłego i uczestniczeniu w przesłuchaniu biegłego.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 smtClean="0"/>
              <a:t>Art. 185a, 185b, 185c, 316 </a:t>
            </a:r>
            <a:r>
              <a:rPr lang="pl-PL" sz="2400" dirty="0" smtClean="0"/>
              <a:t>§ 3 – uprawnienie do wzięcia udziału w sądowym przesłuchaniu świadka w toku postępowania przygotowawczego </a:t>
            </a:r>
          </a:p>
          <a:p>
            <a:pPr lvl="1" algn="just">
              <a:lnSpc>
                <a:spcPct val="120000"/>
              </a:lnSpc>
            </a:pPr>
            <a:r>
              <a:rPr lang="pl-PL" dirty="0" smtClean="0"/>
              <a:t>w przypadku sądowego przesłuchania świadka z art. 185a – 185c </a:t>
            </a:r>
            <a:r>
              <a:rPr lang="pl-PL" b="1" dirty="0" smtClean="0"/>
              <a:t>podejrzany nie ma prawa do wzięcia udziału w czynności! Uczestnicy w niej obrońca podejrzanego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UPRAWNIENIA STRON W P.P.</a:t>
            </a: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Uprawnienie, które przysługuje również podmiotom, które nie są stroną w postępowaniu przygotowawczym. </a:t>
            </a:r>
          </a:p>
          <a:p>
            <a:pPr lvl="1" algn="just"/>
            <a:r>
              <a:rPr lang="pl-PL" dirty="0" smtClean="0"/>
              <a:t>Art. 302 § 1 – osobom nie będącym stronami przysługuje zażalenie na postanowienia i zarządzenia naruszające ich prawa. </a:t>
            </a:r>
          </a:p>
          <a:p>
            <a:pPr lvl="1" algn="just"/>
            <a:r>
              <a:rPr lang="pl-PL" dirty="0" smtClean="0"/>
              <a:t>Art. 302 § 2 – Stronom oraz osobom nie będącym stronami służy zażalenie na czynności inne niż postanowienia i zarządzenia naruszające ich prawa. </a:t>
            </a:r>
          </a:p>
          <a:p>
            <a:pPr algn="just"/>
            <a:r>
              <a:rPr lang="pl-PL" dirty="0" smtClean="0"/>
              <a:t>Ponadto, osoba, która złożyła zawiadomienie o możliwości popełnienia przestępstwa może złożyć zażalenie na odmowę wszczęcia postępowania przygotowawczego lub na umorzenie śledztwa (dochodzenia) – art. 306 § 1 i 1a. </a:t>
            </a:r>
          </a:p>
          <a:p>
            <a:pPr algn="just"/>
            <a:r>
              <a:rPr lang="pl-PL" dirty="0" smtClean="0"/>
              <a:t>Zasada – zażalenie na postanowienia prokuratora składa się do sądu (albo właściwego do rozpoznania sprawy albo zgodnie z przepisami szczególnymi, np. art. 252 § 2). </a:t>
            </a:r>
          </a:p>
          <a:p>
            <a:pPr algn="just"/>
            <a:r>
              <a:rPr lang="pl-PL" dirty="0" smtClean="0"/>
              <a:t>Postanowienia </a:t>
            </a:r>
            <a:r>
              <a:rPr lang="pl-PL" dirty="0" err="1" smtClean="0"/>
              <a:t>nieprokuratorskich</a:t>
            </a:r>
            <a:r>
              <a:rPr lang="pl-PL" dirty="0" smtClean="0"/>
              <a:t> organów prowadzących postępowanie przygotowawcze rozpoznaje prokurator.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UPRAWNIENIA STRON W P.P.</a:t>
            </a: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Jeżeli pokrzywdzony złoży oświadczenie o występowaniu w roli oskarżyciela posiłkowego, przysługują mu uprawnienia strony. </a:t>
            </a:r>
          </a:p>
          <a:p>
            <a:r>
              <a:rPr lang="pl-PL" dirty="0" smtClean="0"/>
              <a:t>Jeżeli nie złoży takiego oświadczenia, w postępowaniu sądowym przysługują mu uprawnienia do:</a:t>
            </a:r>
          </a:p>
          <a:p>
            <a:pPr marL="0" indent="0">
              <a:buNone/>
            </a:pPr>
            <a:endParaRPr lang="pl-PL" dirty="0" smtClean="0"/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udziału w posiedzeniu w przedmiocie warunkowego umorzenia postępowania (art. 341 § 1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udziału w posiedzeniu w przedmiocie skazania bez przeprowadzania rozprawy w wyniku złożenia wniosku w trybie art. 335 § 1 k.p.k. oraz aktu oskarżenia wraz z wnioskiem w trybie art. 335 § 2 k.p.k. (art. 343 § 5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udział w posiedzeniu w przedmiocie wniosku oskarżonego skierowanego w trybie art. 338a k.p.k. (art. 343a § 2 k.p.k. w zw. z art. 343 § 5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sprzeciwienia się wnioskowi o skazanie bez przeprowadzania rozprawy (art. 343 § 2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udział w rozprawie, jeżeli się stawi i pozostawania na sali rozpraw, choćby miał składać zeznania jako świadek (art. 384 § 2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sprzeciwienia się wnioskowi o dobrowolne poddanie się odpowiedzialności karnej (art. 387 § 2 k.p.k.),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wniesienia apelacji od wyroku warunkowo umarzającego postępowanie (art. 444 k.p.k.).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UPRAWNIENIA POKRZYWDZONEGO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dirty="0" smtClean="0"/>
              <a:t>Zasada abstrakcyjna </a:t>
            </a:r>
            <a:r>
              <a:rPr lang="pl-PL" dirty="0" smtClean="0"/>
              <a:t>- ogólna idea rozstrzygnięcia węzłowej kwestii prawnej w procesie, niezwiązana z konkretnym ustawodawstwem; ma charakter uniwersalny i bezwzględny</a:t>
            </a:r>
          </a:p>
          <a:p>
            <a:pPr algn="just"/>
            <a:r>
              <a:rPr lang="pl-PL" b="1" dirty="0" smtClean="0"/>
              <a:t>Zasada konkretna </a:t>
            </a:r>
            <a:r>
              <a:rPr lang="pl-PL" dirty="0" smtClean="0"/>
              <a:t>- zasada abstrakcyjna wtłoczona w ramy obowiązującego ustawodawstwa, dopasowana do konkretnego systemu prawnego; zasada konkretna obowiązuje tak jak norma prawna; od takiej zasady zazwyczaj przewidziane są różne wyjątki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ABSTRAKCYJNE I KONKRETNE</a:t>
            </a:r>
            <a:endParaRPr lang="pl-PL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Zasada prawa do obrony</a:t>
            </a:r>
            <a:r>
              <a:rPr lang="pl-PL" dirty="0" smtClean="0"/>
              <a:t>- dyrektywa, w myśl której oskarżony ma prawo bronić swoich interesów w procesie i korzystać z pomocy obrońcy.</a:t>
            </a:r>
          </a:p>
          <a:p>
            <a:endParaRPr lang="pl-PL" dirty="0" smtClean="0"/>
          </a:p>
          <a:p>
            <a:r>
              <a:rPr lang="pl-PL" dirty="0" smtClean="0"/>
              <a:t>art. 42 ust. 2 Konstytucji</a:t>
            </a:r>
          </a:p>
          <a:p>
            <a:endParaRPr lang="pl-PL" dirty="0" smtClean="0"/>
          </a:p>
          <a:p>
            <a:r>
              <a:rPr lang="pl-PL" dirty="0" smtClean="0"/>
              <a:t>Art. 6 k.p.k.</a:t>
            </a:r>
          </a:p>
          <a:p>
            <a:endParaRPr lang="pl-PL" dirty="0" smtClean="0"/>
          </a:p>
          <a:p>
            <a:r>
              <a:rPr lang="pl-PL" dirty="0" smtClean="0"/>
              <a:t>Art. 6 ust. 3 lit. c </a:t>
            </a:r>
            <a:r>
              <a:rPr lang="pl-PL" dirty="0" err="1" smtClean="0"/>
              <a:t>EKPCz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Na prawo do obrony składa się zespół uprawnień procesowych pozwalających dokonać czynności zmierzających do odparcia oskarżenia lub złagodzenia odpowiedzialności.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Art. 6 k.p.k. zapewnia prawo do obrony w znaczeniu materialnym i formalnym, prawo do zachowania biernego oraz aktywnego.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OBRONA MATERIALNA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podejmowanie przez jakąkolwiek osobę wszelkich czynności procesowych w celu ochrony interesów oskarżonego w procesie.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Art. 74 § 1 k.p.k.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OBRONA FORMALNA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korzystanie z pomocy obrońcy przez oskarżonego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Uprawnienie do wyboru obrońcy (art. 83 § 1 k.p.k.)</a:t>
            </a:r>
          </a:p>
          <a:p>
            <a:endParaRPr lang="pl-PL" dirty="0" smtClean="0"/>
          </a:p>
          <a:p>
            <a:r>
              <a:rPr lang="pl-PL" dirty="0" smtClean="0"/>
              <a:t>Uprawnienie do korzystania z pomocy obrońcy z urzędu (art. 78-81 k.p.k.)</a:t>
            </a:r>
          </a:p>
          <a:p>
            <a:endParaRPr lang="pl-PL" dirty="0" smtClean="0"/>
          </a:p>
          <a:p>
            <a:r>
              <a:rPr lang="pl-PL" dirty="0" smtClean="0"/>
              <a:t>Obrona obligatoryjna (art. 79, 80, 451, 548 k.p.k.).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Obrońca</a:t>
            </a:r>
            <a:r>
              <a:rPr lang="pl-PL" dirty="0" smtClean="0"/>
              <a:t>- przedstawiciel procesowy </a:t>
            </a:r>
            <a:r>
              <a:rPr lang="pl-PL" b="1" dirty="0" smtClean="0"/>
              <a:t>oskarżonego</a:t>
            </a:r>
            <a:r>
              <a:rPr lang="pl-PL" dirty="0" smtClean="0"/>
              <a:t>, reprezentujący go w toku postępowania karnego i działający w jego imieniu i na jego rzecz; obrońcą może być jedynie adwokat lub radca prawny.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Pełnomocnik-</a:t>
            </a:r>
            <a:r>
              <a:rPr lang="pl-PL" dirty="0" smtClean="0"/>
              <a:t>reprezentant procesowy (radca prawny lub adwokat) </a:t>
            </a:r>
            <a:r>
              <a:rPr lang="pl-PL" b="1" dirty="0" smtClean="0"/>
              <a:t>strony innej niż oskarżony </a:t>
            </a:r>
            <a:r>
              <a:rPr lang="pl-PL" dirty="0" smtClean="0"/>
              <a:t>(np. pokrzywdzonego), a także </a:t>
            </a:r>
            <a:r>
              <a:rPr lang="pl-PL" b="1" dirty="0" smtClean="0"/>
              <a:t>osoby niebędącej stroną </a:t>
            </a:r>
            <a:r>
              <a:rPr lang="pl-PL" dirty="0" smtClean="0"/>
              <a:t>(np. świadka).</a:t>
            </a:r>
          </a:p>
          <a:p>
            <a:endParaRPr lang="pl-PL" dirty="0" smtClean="0"/>
          </a:p>
          <a:p>
            <a:r>
              <a:rPr lang="pl-PL" b="1" dirty="0" smtClean="0"/>
              <a:t>Przedstawiciele ustawowi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OBROŃCA</a:t>
            </a:r>
          </a:p>
          <a:p>
            <a:endParaRPr lang="pl-PL" b="1" dirty="0" smtClean="0"/>
          </a:p>
          <a:p>
            <a:r>
              <a:rPr lang="pl-PL" dirty="0" smtClean="0"/>
              <a:t>Art. 83 k.p.k.</a:t>
            </a:r>
          </a:p>
          <a:p>
            <a:r>
              <a:rPr lang="pl-PL" dirty="0" smtClean="0"/>
              <a:t>Obrońcę ustanawia </a:t>
            </a:r>
            <a:r>
              <a:rPr lang="pl-PL" b="1" dirty="0" smtClean="0"/>
              <a:t>oskarżony!</a:t>
            </a:r>
          </a:p>
          <a:p>
            <a:r>
              <a:rPr lang="pl-PL" dirty="0" smtClean="0"/>
              <a:t>Do czasu ustanowienia obrońcy przez </a:t>
            </a:r>
            <a:r>
              <a:rPr lang="pl-PL" b="1" dirty="0" smtClean="0"/>
              <a:t>oskarżonego pozbawionego wolności</a:t>
            </a:r>
            <a:r>
              <a:rPr lang="pl-PL" dirty="0" smtClean="0"/>
              <a:t>, obrońcę może ustanowić </a:t>
            </a:r>
            <a:r>
              <a:rPr lang="pl-PL" b="1" dirty="0" smtClean="0"/>
              <a:t>inna osoba</a:t>
            </a:r>
            <a:r>
              <a:rPr lang="pl-PL" dirty="0" smtClean="0"/>
              <a:t>, o czym niezwłocznie zawiadamia się oskarżonego.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Obrońca może przedsiębrać czynności procesowe </a:t>
            </a:r>
            <a:r>
              <a:rPr lang="pl-PL" b="1" dirty="0" smtClean="0"/>
              <a:t>jedynie na korzyść </a:t>
            </a:r>
            <a:r>
              <a:rPr lang="pl-PL" dirty="0" smtClean="0"/>
              <a:t>oskarżonego(art. 86 § 1 k.p.k.).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Udział obrońcy </a:t>
            </a:r>
            <a:r>
              <a:rPr lang="pl-PL" dirty="0" smtClean="0"/>
              <a:t>w postępowaniu </a:t>
            </a:r>
            <a:r>
              <a:rPr lang="pl-PL" b="1" dirty="0" smtClean="0"/>
              <a:t>nie wyłącza osobistego działania w nim oskarżonego </a:t>
            </a:r>
            <a:r>
              <a:rPr lang="pl-PL" dirty="0" smtClean="0"/>
              <a:t>(art. 86 § 2 k.p.k.). </a:t>
            </a:r>
          </a:p>
          <a:p>
            <a:endParaRPr lang="pl-PL" dirty="0" smtClean="0"/>
          </a:p>
          <a:p>
            <a:r>
              <a:rPr lang="pl-PL" dirty="0" smtClean="0"/>
              <a:t>Obrońca </a:t>
            </a:r>
            <a:r>
              <a:rPr lang="pl-PL" b="1" dirty="0" smtClean="0"/>
              <a:t>może bronić kilku oskarżonych</a:t>
            </a:r>
            <a:r>
              <a:rPr lang="pl-PL" dirty="0" smtClean="0"/>
              <a:t>, jeżeli ich </a:t>
            </a:r>
            <a:r>
              <a:rPr lang="pl-PL" b="1" dirty="0" smtClean="0"/>
              <a:t>interesy nie pozostają w sprzeczności </a:t>
            </a:r>
            <a:r>
              <a:rPr lang="pl-PL" dirty="0" smtClean="0"/>
              <a:t>(art. 85 §  1 k.p.k.).</a:t>
            </a:r>
          </a:p>
          <a:p>
            <a:endParaRPr lang="pl-PL" dirty="0" smtClean="0"/>
          </a:p>
          <a:p>
            <a:r>
              <a:rPr lang="pl-PL" dirty="0" smtClean="0"/>
              <a:t>W razie </a:t>
            </a:r>
            <a:r>
              <a:rPr lang="pl-PL" b="1" dirty="0" smtClean="0"/>
              <a:t>rażącego naruszenia przez obrońcę jego obowiązków procesowych </a:t>
            </a:r>
            <a:r>
              <a:rPr lang="pl-PL" dirty="0" smtClean="0"/>
              <a:t>sąd, a w postępowaniu przygotowawczym prokurator, zawiadamia o tym właściwą </a:t>
            </a:r>
            <a:r>
              <a:rPr lang="pl-PL" b="1" dirty="0" smtClean="0"/>
              <a:t>okręgową radę adwokacką </a:t>
            </a:r>
            <a:r>
              <a:rPr lang="pl-PL" dirty="0" smtClean="0"/>
              <a:t>(art. 20 § 1 k.p.k.).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Z. DOMNIEMANIA NIEWINNOŚCI – to dyrektywa, w myśl której oskarżonego należy traktować jak niewinnego , dopóki nie zostanie mu udowodniona wina w sposób przewidziany przez prawo karne procesowe.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Z. IN DUBIO PRO REO – to dyrektywa, w myśl której wszystkie niedające się rozstrzygnąć wątpliwości należy rozstrzygać na korzyść oskarżonego.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DOMNIEMANIA NIEWINNOŚCI I IN DUBIO PRO REO</a:t>
            </a:r>
            <a:endParaRPr lang="pl-PL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Zasada konstytucyjna ( 42  ust. 3 Konstytucji)</a:t>
            </a:r>
          </a:p>
          <a:p>
            <a:pPr algn="just"/>
            <a:r>
              <a:rPr lang="pl-PL" dirty="0" smtClean="0"/>
              <a:t>Kodeksowa – art. 5 § 1 k.p.k.</a:t>
            </a:r>
          </a:p>
          <a:p>
            <a:pPr algn="just"/>
            <a:r>
              <a:rPr lang="pl-PL" dirty="0" smtClean="0"/>
              <a:t>Konwencyjna – 6 ust. 2 </a:t>
            </a:r>
            <a:r>
              <a:rPr lang="pl-PL" dirty="0" err="1" smtClean="0"/>
              <a:t>EKPCz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Powyższe definiują </a:t>
            </a:r>
            <a:r>
              <a:rPr lang="pl-PL" dirty="0" err="1" smtClean="0"/>
              <a:t>z.d.n</a:t>
            </a:r>
            <a:r>
              <a:rPr lang="pl-PL" dirty="0" smtClean="0"/>
              <a:t>. od strony pozytywnej – jako nakaz domniemania niewinności , a nie zakaz domniemania winy. </a:t>
            </a:r>
          </a:p>
          <a:p>
            <a:pPr algn="just"/>
            <a:r>
              <a:rPr lang="pl-PL" dirty="0" smtClean="0"/>
              <a:t>Nakaz ten wyraża powinność traktowania oskarżonego jak niewinnego i krytycznego nastawienia do zarzutu wysuniętego przeciwko niemu.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Z. DOMNIEMANIA NIEWINNOŚCI</a:t>
            </a:r>
            <a:endParaRPr lang="pl-PL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ASPEKT PROCESOWY – zasada obowiązuje w trzech pierwszych stadiach procesu, a więc już od pierwszej chwili postępowania przygotowawczego, gdy został ujawniony podejrzany. Odnosi się do wszystkich organów procesowych w tych stadiach, nie tylko do sądu, lecz również do Policji, prokuratora i innych organów prowadzących postępowanie przygotowawcze. </a:t>
            </a:r>
            <a:r>
              <a:rPr lang="pl-PL" b="1" dirty="0" smtClean="0"/>
              <a:t>Momentem końcowym jest uprawomocnienie się wyroku skazującego lub orzeczenia o warunkowym umorzeniu postępowania.</a:t>
            </a:r>
          </a:p>
          <a:p>
            <a:pPr algn="just"/>
            <a:r>
              <a:rPr lang="pl-PL" dirty="0" smtClean="0"/>
              <a:t>ASPEKT POZAPROCESOWY – całe społeczeństwo jest adresatem zasady domniemania niewinności.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Z. DOMNIEMANIA NIEWINNOŚCI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dirty="0" smtClean="0"/>
              <a:t>Zasady - dyrektywy </a:t>
            </a:r>
            <a:r>
              <a:rPr lang="pl-PL" dirty="0" smtClean="0"/>
              <a:t>- mają charakter optymalizacyjny, wskazują sposób postępowania; są to dyrektywy, które obowiązują w danym porządku prawnym, ale nie w zakresie absolutnym, dopuszczają wyjątki podyktowane różnymi wartościami (np. zasada bezpośredniości, zasada prawdy materialnej)</a:t>
            </a:r>
          </a:p>
          <a:p>
            <a:pPr algn="just"/>
            <a:r>
              <a:rPr lang="pl-PL" b="1" dirty="0" smtClean="0"/>
              <a:t>Zasady - reguły </a:t>
            </a:r>
            <a:r>
              <a:rPr lang="pl-PL" dirty="0" smtClean="0"/>
              <a:t>- ich realizacja musi być pełna bez żadnych wyjątków; prawo nie pozwala na żadne złagodzenia zasady - reguły (np. zasada domniemania niewinności)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PODZIAŁ ZASAD KONKRETNYCH</a:t>
            </a:r>
            <a:endParaRPr lang="pl-PL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Obowiązuje w wersji pozytywnej (Art. 5 § 2 k.p.k.) – niedające się usunąć wątpliwości rozstrzyga się na korzyść oskarżonego. </a:t>
            </a:r>
          </a:p>
          <a:p>
            <a:pPr algn="just"/>
            <a:r>
              <a:rPr lang="pl-PL" dirty="0" smtClean="0"/>
              <a:t>Zasada ta ma zastosowanie nie tylko do wątpliwości faktycznych, lecz także wątpliwości prawnych.</a:t>
            </a:r>
          </a:p>
          <a:p>
            <a:pPr algn="just"/>
            <a:r>
              <a:rPr lang="pl-PL" dirty="0" smtClean="0"/>
              <a:t>Zasada obowiązuje we wszystkich stadiach procesu, wszędzie tam, gdzie są przewidziane czynności rozpoznawcze. Oczywiście doniosłe znaczenie ma w postępowaniu głównym, odwoławczym i przygotowawczym.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Z. IN DUBIO PRO REO</a:t>
            </a:r>
            <a:endParaRPr lang="pl-PL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ŚLEDZTWO:</a:t>
            </a:r>
            <a:r>
              <a:rPr lang="pl-PL" sz="2800" b="1" u="sng" dirty="0" smtClean="0">
                <a:solidFill>
                  <a:srgbClr val="FF0000"/>
                </a:solidFill>
              </a:rPr>
              <a:t> </a:t>
            </a:r>
            <a:r>
              <a:rPr lang="pl-PL" sz="2800" dirty="0" smtClean="0"/>
              <a:t>zarezerwowane dla spraw o wyższym ciężarze gatunkowym lub bardziej skomplikowanych oraz ze względu na osobę, którą podejrzewa się o popełnienie przestępstwa.</a:t>
            </a:r>
          </a:p>
          <a:p>
            <a:pPr algn="just"/>
            <a:r>
              <a:rPr lang="pl-PL" sz="2800" b="1" u="sng" dirty="0" smtClean="0">
                <a:solidFill>
                  <a:srgbClr val="FF0000"/>
                </a:solidFill>
              </a:rPr>
              <a:t>DOCHODZENIE: </a:t>
            </a:r>
            <a:r>
              <a:rPr lang="pl-PL" sz="2800" dirty="0" smtClean="0"/>
              <a:t>uproszczona i mniej sformalizowana forma postępowania przygotowawczego. </a:t>
            </a:r>
          </a:p>
          <a:p>
            <a:pPr algn="just"/>
            <a:r>
              <a:rPr lang="pl-PL" sz="2800" dirty="0" smtClean="0"/>
              <a:t>Prowadzi się w sprawach o niższym (lżejszym) ciężarze gatunkowym.</a:t>
            </a:r>
          </a:p>
          <a:p>
            <a:endParaRPr lang="pl-PL" sz="2800" b="1" u="sng" dirty="0" smtClean="0">
              <a:solidFill>
                <a:srgbClr val="FF0000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FORMY POST. PRZYG.</a:t>
            </a:r>
            <a:endParaRPr lang="pl-PL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l-PL" sz="2800" dirty="0" smtClean="0"/>
              <a:t>Rodzaju </a:t>
            </a:r>
            <a:r>
              <a:rPr lang="pl-PL" sz="2800" b="1" dirty="0" smtClean="0"/>
              <a:t>spraw</a:t>
            </a:r>
            <a:r>
              <a:rPr lang="pl-PL" sz="2800" dirty="0" smtClean="0"/>
              <a:t>, w jakich się je prowadzi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l-PL" sz="2800" b="1" dirty="0" smtClean="0"/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800" b="1" dirty="0" smtClean="0"/>
              <a:t>Organów</a:t>
            </a:r>
            <a:r>
              <a:rPr lang="pl-PL" sz="2800" dirty="0" smtClean="0"/>
              <a:t> prowadzących 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l-PL" sz="2800" b="1" dirty="0" smtClean="0"/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800" b="1" dirty="0" smtClean="0"/>
              <a:t>Czasu</a:t>
            </a:r>
            <a:r>
              <a:rPr lang="pl-PL" sz="2800" dirty="0" smtClean="0"/>
              <a:t> trwania 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l-PL" sz="2800" dirty="0" smtClean="0"/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800" dirty="0" smtClean="0"/>
              <a:t>Stopnia </a:t>
            </a:r>
            <a:r>
              <a:rPr lang="pl-PL" sz="2800" b="1" dirty="0" smtClean="0"/>
              <a:t>formalizmu</a:t>
            </a:r>
            <a:r>
              <a:rPr lang="pl-PL" sz="2800" dirty="0" smtClean="0"/>
              <a:t>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RÓŻNICE M. ŚLEDZTWEM A DOCHODZENIEM DOTYCZĄ:</a:t>
            </a:r>
            <a:endParaRPr lang="pl-PL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1600" b="1" u="sng" dirty="0" smtClean="0">
                <a:latin typeface="Times New Roman" pitchFamily="18" charset="0"/>
                <a:cs typeface="Times New Roman" pitchFamily="18" charset="0"/>
              </a:rPr>
              <a:t>Śledztwo obligatoryjne: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 sprawach, których rozpoznanie w I instancji należy do właściwości sądu okręgowego </a:t>
            </a:r>
          </a:p>
          <a:p>
            <a:pPr marL="361950" lvl="1" indent="-190500" algn="just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zbrodnie i występki wskazane w art. 25 § 1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o występki – gdy osobą podejrzaną jest sędzia, prokurator, funkcjonariusz Policji, ABW, AW, SKW, SWW, Służby Celnej lub CBA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o występki – gdy osobą podejrzaną jest funkcjonariusz Straży Granicznej, ŻW, finansowego organu postępowania przygotowawczego lub organu nadrzędnego nad finansowym organem postępowania przygotowawczego, </a:t>
            </a:r>
            <a:r>
              <a:rPr lang="pl-PL" sz="1600" u="sng" dirty="0" smtClean="0">
                <a:latin typeface="Times New Roman" pitchFamily="18" charset="0"/>
                <a:cs typeface="Times New Roman" pitchFamily="18" charset="0"/>
              </a:rPr>
              <a:t>w zakresie spraw należących do właściwości tych organów lub o występki popełnione przez tych funkcjonariuszy w związku z wykonywaniem czynności służbowych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o występku, w których nie prowadzi się dochodzenia </a:t>
            </a:r>
          </a:p>
          <a:p>
            <a:pPr marL="0" indent="0" algn="just">
              <a:buNone/>
            </a:pPr>
            <a:r>
              <a:rPr lang="pl-PL" sz="1600" b="1" u="sng" dirty="0" smtClean="0">
                <a:latin typeface="Times New Roman" pitchFamily="18" charset="0"/>
                <a:cs typeface="Times New Roman" pitchFamily="18" charset="0"/>
              </a:rPr>
              <a:t>Śledztwo fakultatywne: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 sprawach o występku, w których prowadzi się dochodzenie</a:t>
            </a: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, jeżeli prokurator tak postanowi ze względu na wagę lub zawiłość sprawy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RODZAJ SPRAW A FORMA P.P.</a:t>
            </a:r>
            <a:br>
              <a:rPr lang="pl-PL" dirty="0" smtClean="0"/>
            </a:br>
            <a:r>
              <a:rPr lang="pl-PL" dirty="0" smtClean="0"/>
              <a:t>ŚLEDZTWO (309 KPK)</a:t>
            </a:r>
            <a:endParaRPr lang="pl-PL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Dochodzenie prowadzi się w sprawach o przestępstwa należące do właściwości sądu rejonowego: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zagrożone karą nieprzekraczającą 5 lat pozbawienia wolności, z tym że w wypadku przestępstw przeciwko mieniu tylko wówczas, gdy wartość przedmiotu przestępstwa albo szkoda wyrządzona lub grożąca nie przekracza 200.000 zł</a:t>
            </a:r>
          </a:p>
          <a:p>
            <a:pPr lvl="1" algn="just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dochodzenia 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nie prowadzi się jednak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 sprawach o przestępstwa wskazane w art. 325b § 2 m.in. art. 155, 156 § 2, 157a § 1, 168, k.k., w sprawach o przestępstwa przeciwko obrotowi gospodarczemu (z wyjątkiem art. 297 i 300 k.k.) oraz przeciwko obrotowi pieniędzmi i papierami wartościowymi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przewidziane w art. 159, 254a i 262 § 2 k.k. 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przewidziane w art. 279 § 1, 286 § 1 i 2 k.k. oraz w art. 289 § 2 k.k., jeżeli wartość przedmiotu przestępstwa albo szkoda wyrządzona lub grożąca nie przekracza 200.000 zł </a:t>
            </a:r>
          </a:p>
          <a:p>
            <a:pPr marL="0" indent="0" algn="just">
              <a:buNone/>
            </a:pPr>
            <a:r>
              <a:rPr lang="pl-PL" sz="1600" b="1" u="sng" dirty="0" smtClean="0">
                <a:latin typeface="Times New Roman" pitchFamily="18" charset="0"/>
                <a:cs typeface="Times New Roman" pitchFamily="18" charset="0"/>
              </a:rPr>
              <a:t>UWAGA!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Uchylono art. 325c k.p.k. – nie ma już dochodzenia prowadzonego ze względów podmiotowych tj. szczególne warunki podejrzanego </a:t>
            </a:r>
            <a:endParaRPr lang="pl-PL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DOCHODZENIE (325B)</a:t>
            </a:r>
            <a:endParaRPr lang="pl-PL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3038" indent="-17303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Śledztwo zasadniczo prowadzi prokurator.</a:t>
            </a:r>
          </a:p>
          <a:p>
            <a:pPr marL="173038" indent="-17303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Prokurator może powierzyć prowadzenie śledztwa Policji (innym uprawnionym organom z art. 312):</a:t>
            </a:r>
          </a:p>
          <a:p>
            <a:pPr marL="441325" lvl="1" indent="-16668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całości </a:t>
            </a:r>
          </a:p>
          <a:p>
            <a:pPr marL="715645" lvl="2" indent="-16668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ważne! Nawet przekazanie śledztwa w całości nie obejmuje niektórych czynności np. tych z art. 180 § 1 czy 184, </a:t>
            </a:r>
          </a:p>
          <a:p>
            <a:pPr marL="441325" lvl="1" indent="-16668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określonym zakresie </a:t>
            </a:r>
          </a:p>
          <a:p>
            <a:pPr marL="441325" lvl="1" indent="-16668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dokonanie poszczególnych czynności</a:t>
            </a:r>
          </a:p>
          <a:p>
            <a:pPr marL="173038" indent="-17303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Powierzenie śledztwa nie może obejmować: </a:t>
            </a:r>
          </a:p>
          <a:p>
            <a:pPr marL="536575" lvl="1" indent="-263525" algn="just">
              <a:buFont typeface="+mj-lt"/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wydania postanowienia o wszczęciu śledztwa (art. 305 § 3)</a:t>
            </a:r>
          </a:p>
          <a:p>
            <a:pPr marL="173038" indent="-17303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przypadku śledztwa prowadzonego ze względu na osobę podejrzaną (podejrzanego) prokurator może powierzyć jedynie dokonanie poszczególnych czynności śledztwa.</a:t>
            </a:r>
          </a:p>
          <a:p>
            <a:pPr marL="173038" indent="-173038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Prokurator może również zastrzec do osobistego wykonania jakąkolwiek czynność śledztwa.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ORGANY PROWADZĄCE:</a:t>
            </a:r>
            <a:br>
              <a:rPr lang="pl-PL" dirty="0" smtClean="0"/>
            </a:br>
            <a:r>
              <a:rPr lang="pl-PL" dirty="0" smtClean="0"/>
              <a:t>ŚLEDZTWO</a:t>
            </a:r>
            <a:endParaRPr lang="pl-PL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Zasadniczo – Policja lub organy wskazane w art. 312 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Prokurator może przejąć dochodzenie do własnego prowadzenia ze względu na szczególną wagę lub zawiłość sprawy </a:t>
            </a:r>
          </a:p>
          <a:p>
            <a:pPr lvl="1" algn="just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raczej nie korzysta z tego uprawnienia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Art. 325d – podmioty uprawnione, obok Policji, do prowadzenia dochodzeń oraz organy uprawnione do wnoszenia i popierania oskarżenia przed sądem I instancji określone w rozporządzeni MS z dnia 22 września 2015 r.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DOCHODZENIE</a:t>
            </a:r>
            <a:endParaRPr lang="pl-PL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Powinno zostać ukończone w ciągu </a:t>
            </a:r>
            <a:r>
              <a:rPr lang="pl-PL" b="1" u="sng" dirty="0" smtClean="0"/>
              <a:t>3 miesięcy. </a:t>
            </a:r>
            <a:endParaRPr lang="pl-PL" dirty="0" smtClean="0"/>
          </a:p>
          <a:p>
            <a:pPr algn="just"/>
            <a:r>
              <a:rPr lang="pl-PL" dirty="0" smtClean="0"/>
              <a:t>Prokurator </a:t>
            </a:r>
            <a:r>
              <a:rPr lang="pl-PL" b="1" dirty="0" smtClean="0">
                <a:solidFill>
                  <a:srgbClr val="FF0000"/>
                </a:solidFill>
              </a:rPr>
              <a:t>nadzorujący śledztwo lub bezpośrednio przełożony </a:t>
            </a:r>
            <a:r>
              <a:rPr lang="pl-PL" dirty="0" smtClean="0"/>
              <a:t>wobec prokuratora, który prowadzi śledztwo może – w uzasadnionych wypadkach - przedłużyć je na </a:t>
            </a:r>
            <a:r>
              <a:rPr lang="pl-PL" b="1" u="sng" dirty="0" smtClean="0"/>
              <a:t>dalszy czas oznaczony</a:t>
            </a:r>
            <a:r>
              <a:rPr lang="pl-PL" dirty="0" smtClean="0"/>
              <a:t>, ale nie dłuższy niż </a:t>
            </a:r>
            <a:r>
              <a:rPr lang="pl-PL" b="1" u="sng" dirty="0" smtClean="0"/>
              <a:t>rok</a:t>
            </a:r>
            <a:r>
              <a:rPr lang="pl-PL" dirty="0" smtClean="0"/>
              <a:t>. 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Prokurator nadrzędny </a:t>
            </a:r>
            <a:r>
              <a:rPr lang="pl-PL" dirty="0" smtClean="0"/>
              <a:t>nad prokuratorem nadzorującym lub prowadzącym śledztwo może je przedłużyć </a:t>
            </a:r>
            <a:r>
              <a:rPr lang="pl-PL" b="1" u="sng" dirty="0" smtClean="0"/>
              <a:t>na dalszy czas oznaczony</a:t>
            </a:r>
            <a:r>
              <a:rPr lang="pl-PL" dirty="0" smtClean="0"/>
              <a:t>. 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CZAS TRWANIA:</a:t>
            </a:r>
            <a:br>
              <a:rPr lang="pl-PL" dirty="0" smtClean="0"/>
            </a:br>
            <a:r>
              <a:rPr lang="pl-PL" dirty="0" smtClean="0"/>
              <a:t>ŚLEDZTWO</a:t>
            </a:r>
            <a:endParaRPr lang="pl-PL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Powinno być ukończone w ciągu </a:t>
            </a:r>
            <a:r>
              <a:rPr lang="pl-PL" b="1" u="sng" dirty="0" smtClean="0"/>
              <a:t>2 miesięcy</a:t>
            </a:r>
            <a:r>
              <a:rPr lang="pl-PL" dirty="0" smtClean="0"/>
              <a:t>. 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Prokurator</a:t>
            </a:r>
            <a:r>
              <a:rPr lang="pl-PL" dirty="0" smtClean="0"/>
              <a:t> może przedłużyć ten okres </a:t>
            </a:r>
            <a:r>
              <a:rPr lang="pl-PL" b="1" u="sng" dirty="0" smtClean="0"/>
              <a:t>do 3 miesięcy</a:t>
            </a:r>
            <a:r>
              <a:rPr lang="pl-PL" dirty="0" smtClean="0"/>
              <a:t> a w uzasadnionych wypadkach na </a:t>
            </a:r>
            <a:r>
              <a:rPr lang="pl-PL" b="1" u="sng" dirty="0" smtClean="0"/>
              <a:t>dalszy czas oznaczony</a:t>
            </a:r>
            <a:r>
              <a:rPr lang="pl-PL" dirty="0" smtClean="0"/>
              <a:t>. 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Prokurator bezpośrednio przełożony nad prokuratorem prowadzącym lub nadzorującym </a:t>
            </a:r>
            <a:r>
              <a:rPr lang="pl-PL" dirty="0" smtClean="0"/>
              <a:t>dochodzenie może – w wyjątkowych wypadach, uzasadnionych szczególnymi okolicznościami – przedłużyć jego okres </a:t>
            </a:r>
            <a:r>
              <a:rPr lang="pl-PL" b="1" dirty="0" smtClean="0"/>
              <a:t>na dalszy czas oznaczony.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DOCHODZENIE</a:t>
            </a:r>
            <a:endParaRPr lang="pl-PL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ŚLEDZTWO</a:t>
            </a:r>
            <a:endParaRPr lang="pl-PL" dirty="0"/>
          </a:p>
        </p:txBody>
      </p:sp>
      <p:graphicFrame>
        <p:nvGraphicFramePr>
          <p:cNvPr id="4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1625269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Zasada prawnie zdefiniowana </a:t>
            </a:r>
            <a:r>
              <a:rPr lang="pl-PL" dirty="0" smtClean="0"/>
              <a:t>- zasada, której definicję lub co najmniej określenie w przybliżeniu określa obowiązujące ustawodawstwo (np. zasada prawdy materialnej - art. 2 § </a:t>
            </a:r>
            <a:r>
              <a:rPr lang="pl-PL" dirty="0" err="1" smtClean="0"/>
              <a:t>2</a:t>
            </a:r>
            <a:r>
              <a:rPr lang="pl-PL" dirty="0" smtClean="0"/>
              <a:t> k.p.k., zasada obiektywizmu - art. 4 k.p.k., zasada domniemania niewinności - art. 5 § 1 k.p.k., zasada prawa do obrony - art. 6 k.p.k., zasada legalizmu - art. 10 k.p.k.)</a:t>
            </a:r>
          </a:p>
          <a:p>
            <a:pPr algn="just"/>
            <a:r>
              <a:rPr lang="pl-PL" b="1" dirty="0" smtClean="0"/>
              <a:t>Zasada prawnie niezdefiniowana </a:t>
            </a:r>
            <a:r>
              <a:rPr lang="pl-PL" dirty="0" smtClean="0"/>
              <a:t>- obowiązywanie zasady wynika z wielu przepisów ustawy, tworzących z punktu widzenia tej zasady </a:t>
            </a:r>
            <a:r>
              <a:rPr lang="pl-PL" dirty="0" err="1" smtClean="0"/>
              <a:t>harmonĳną</a:t>
            </a:r>
            <a:r>
              <a:rPr lang="pl-PL" dirty="0" smtClean="0"/>
              <a:t> całość (np. zasada bezpośredniości, zasada kontradyktoryjności)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Podział zasad procesowych ze względu na sposób ich ujęcia w obowiązującym prawie</a:t>
            </a:r>
            <a:endParaRPr lang="pl-PL" sz="20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DOCHODZENIE</a:t>
            </a:r>
            <a:endParaRPr lang="pl-PL" dirty="0"/>
          </a:p>
        </p:txBody>
      </p:sp>
      <p:graphicFrame>
        <p:nvGraphicFramePr>
          <p:cNvPr id="4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6062184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1950" indent="-361950" algn="just"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325e § 1 – postanowienie o wszczęciu dochodzenia, odmowie wszczęcia dochodzenia, umorzeniu dochodzenia i wpisaniu sprawy do rejestru przestępstw, umorzeniu dochodzenia oraz zawieszeniu dochodzenia mogą zostać zamieszczone w łącznym protokole (art. 304a) i nie wymagają uzasadnienia. Organ powinien ustnie podać powody rozstrzygnięcia.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325g § 1 – nie jest wymagane sporządzenie postanowienia o przedstawieniu zarzutów oraz wydanie postanowienia o zamknięciu dochodzenia, chyba że podejrzany jest tymczasowo aresztowany. 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325g § 2 – przesłuchanie osoby podejrzanej zaczyna się od powiadomienia jej o treści zarzutu wpisanego do protokołu przesłuchania. Od chwili rozpoczęcia przesłuchania uważa się tę osobę za podejrzanego. 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325h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zd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 1 – możliwość ograniczenia zakresu dochodzenia do „ustalenia czy zachodzą wystarczające podstawy do wniesienia aktu oskarżenia albo innego zakończenia postępowania”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art. 325h – protokół ograniczony - Utrwalenie innych czynności dowodowych następuje w formie protokołu ograniczonego do zapisu najbardziej istotnych oświadczeń osób biorących udział w czynności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UPROSZCZENIA PROCEDURALN E W DOCHODZENIU</a:t>
            </a:r>
            <a:endParaRPr lang="pl-PL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Prokurator jest „panem” postępowania przygotowawczego (</a:t>
            </a:r>
            <a:r>
              <a:rPr lang="pl-PL" sz="2100" i="1" dirty="0" err="1" smtClean="0">
                <a:latin typeface="Times New Roman" pitchFamily="18" charset="0"/>
                <a:cs typeface="Times New Roman" pitchFamily="18" charset="0"/>
              </a:rPr>
              <a:t>dominus</a:t>
            </a:r>
            <a:r>
              <a:rPr lang="pl-PL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100" i="1" dirty="0" err="1" smtClean="0">
                <a:latin typeface="Times New Roman" pitchFamily="18" charset="0"/>
                <a:cs typeface="Times New Roman" pitchFamily="18" charset="0"/>
              </a:rPr>
              <a:t>litis</a:t>
            </a:r>
            <a:r>
              <a:rPr lang="pl-PL" sz="21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Gdy prokurator nie prowadzi bezpośrednio całego postępowania przygotowawczego, to – wykonując osobiście niektóre czynności procesowe, zatwierdzając postanowienia albo czynności innych organów ścigania, rozpatrując zażalenia – w określonym zakresie kontroluje jego przebieg.</a:t>
            </a:r>
          </a:p>
          <a:p>
            <a:pPr marL="0" indent="0" algn="just">
              <a:buNone/>
            </a:pPr>
            <a:endParaRPr lang="pl-PL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2100" b="1" dirty="0" smtClean="0">
                <a:latin typeface="Times New Roman" pitchFamily="18" charset="0"/>
                <a:cs typeface="Times New Roman" pitchFamily="18" charset="0"/>
              </a:rPr>
              <a:t>Ogólny nadzór: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art. 15 § 1 – Policja i inne organy w zakresie postępowania karnego wykonują m.in. polecenia prokuratora oraz pod nadzorem prokuratora prowadzą śledztwo lub dochodzenie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konieczność zatwierdzenia przez prokuratora niektórych decyzji (rozstrzygnięć) wydawanych w postępowaniu przygotowawczym</a:t>
            </a:r>
          </a:p>
          <a:p>
            <a:pPr lvl="1" algn="just"/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np. postanowienie o umorzeniu dochodzenia prowadzonego przeciwko osobie; postanowienie o zawieszeniu dochodzenia (art. 325e § 2); postanowienie o zawieszeniu śledztwa (art. 325)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Prokurator rozpoznaje część zażaleń – tzw. horyzontalna kontrola postępowania przygotowawczego (art. 302)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NADZÓR PROKURATORA NAD PP</a:t>
            </a:r>
            <a:endParaRPr lang="pl-PL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Formy wykonywania nadzoru: </a:t>
            </a:r>
          </a:p>
          <a:p>
            <a:pPr marL="514350" indent="-514350" algn="just">
              <a:buAutoNum type="arabicPeriod"/>
            </a:pPr>
            <a:r>
              <a:rPr lang="pl-PL" b="1" dirty="0" smtClean="0"/>
              <a:t>Zaznajamianie</a:t>
            </a:r>
            <a:r>
              <a:rPr lang="pl-PL" dirty="0" smtClean="0"/>
              <a:t> </a:t>
            </a:r>
            <a:r>
              <a:rPr lang="pl-PL" b="1" dirty="0" smtClean="0"/>
              <a:t>się</a:t>
            </a:r>
            <a:r>
              <a:rPr lang="pl-PL" dirty="0" smtClean="0"/>
              <a:t> z zamierzeniami prowadzącego postępowanie, </a:t>
            </a:r>
            <a:r>
              <a:rPr lang="pl-PL" b="1" dirty="0" smtClean="0"/>
              <a:t>wskazywanie kierunków </a:t>
            </a:r>
            <a:r>
              <a:rPr lang="pl-PL" dirty="0" smtClean="0"/>
              <a:t>postępowania oraz </a:t>
            </a:r>
            <a:r>
              <a:rPr lang="pl-PL" b="1" dirty="0" smtClean="0"/>
              <a:t>wydawanie</a:t>
            </a:r>
            <a:r>
              <a:rPr lang="pl-PL" dirty="0" smtClean="0"/>
              <a:t> co do powyższych kwestii </a:t>
            </a:r>
            <a:r>
              <a:rPr lang="pl-PL" b="1" dirty="0" smtClean="0"/>
              <a:t>zarządzeń.</a:t>
            </a:r>
            <a:endParaRPr lang="pl-PL" dirty="0" smtClean="0"/>
          </a:p>
          <a:p>
            <a:pPr marL="514350" indent="-514350" algn="just">
              <a:buAutoNum type="arabicPeriod"/>
            </a:pPr>
            <a:r>
              <a:rPr lang="pl-PL" dirty="0" smtClean="0"/>
              <a:t>Żądanie </a:t>
            </a:r>
            <a:r>
              <a:rPr lang="pl-PL" b="1" dirty="0" smtClean="0"/>
              <a:t>przedstawienia materiałów </a:t>
            </a:r>
            <a:r>
              <a:rPr lang="pl-PL" dirty="0" smtClean="0"/>
              <a:t>zbieranych w postępowaniu przygotowawczym. </a:t>
            </a:r>
          </a:p>
          <a:p>
            <a:pPr marL="514350" indent="-514350" algn="just">
              <a:buAutoNum type="arabicPeriod"/>
            </a:pPr>
            <a:r>
              <a:rPr lang="pl-PL" b="1" dirty="0" smtClean="0"/>
              <a:t>Uczestniczenie w czynnościach</a:t>
            </a:r>
            <a:r>
              <a:rPr lang="pl-PL" dirty="0" smtClean="0"/>
              <a:t> dokonywanych przez prowadzących postępowanie, </a:t>
            </a:r>
            <a:r>
              <a:rPr lang="pl-PL" b="1" dirty="0" smtClean="0"/>
              <a:t>osobiste przeprowadzanie niektórych czynności albo przejęcie sprawy do swojego prowadzenia</a:t>
            </a:r>
            <a:r>
              <a:rPr lang="pl-PL" dirty="0" smtClean="0"/>
              <a:t>. </a:t>
            </a:r>
          </a:p>
          <a:p>
            <a:pPr marL="514350" indent="-514350" algn="just">
              <a:buAutoNum type="arabicPeriod"/>
            </a:pPr>
            <a:r>
              <a:rPr lang="pl-PL" b="1" dirty="0" smtClean="0"/>
              <a:t>Wydawanie postanowień, zarządzeń lub poleceń </a:t>
            </a:r>
            <a:r>
              <a:rPr lang="pl-PL" dirty="0" smtClean="0"/>
              <a:t>oraz </a:t>
            </a:r>
            <a:r>
              <a:rPr lang="pl-PL" b="1" dirty="0" smtClean="0"/>
              <a:t>zmienianie i uchylanie </a:t>
            </a:r>
            <a:r>
              <a:rPr lang="pl-PL" dirty="0" smtClean="0"/>
              <a:t>postanowień i zarządzeń wydanych przez prowadzącego postępowanie. </a:t>
            </a:r>
          </a:p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b="1" dirty="0" smtClean="0"/>
              <a:t>Ważne! </a:t>
            </a:r>
            <a:r>
              <a:rPr lang="pl-PL" dirty="0" smtClean="0"/>
              <a:t>Prokurator nie bardzo ma możliwość sprawowania nadzoru nad wszystkimi czynnościami, bo nie o wszystkich wie. Por.: art. 325 i umorzenie rejestrowe.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Prokurator sprawuje nadzór nad postępowaniem przygotowawczym, </a:t>
            </a:r>
            <a:r>
              <a:rPr lang="pl-PL" b="1" dirty="0" smtClean="0"/>
              <a:t>w zakresie w jakim sam go nie prowadzi. </a:t>
            </a:r>
            <a:r>
              <a:rPr lang="pl-PL" dirty="0" smtClean="0"/>
              <a:t>Może również objąć nadzorem tzw. czynności sprawdzające (art. 307)</a:t>
            </a:r>
          </a:p>
          <a:p>
            <a:pPr algn="just"/>
            <a:r>
              <a:rPr lang="pl-PL" dirty="0" smtClean="0"/>
              <a:t>Ponadto, ma obowiązek czuwać nad prawidłowym i sprawnym przebiegiem całego postępowania. </a:t>
            </a:r>
          </a:p>
          <a:p>
            <a:pPr algn="just"/>
            <a:r>
              <a:rPr lang="pl-PL" dirty="0" smtClean="0"/>
              <a:t>W ramach sprawowanego nadzoru prokurator powinien zadbać by zostały zrealizowane cele z art. 297 k.p.k., czuwać nad zgodnością przebiegu postępowania z przepisami prawa, w szczególności z zachowaniem praw podejrzanego, pokrzywdzonego i innych uczestników postępowania oraz udzielać organom ścigania pomocy w rozstrzyganiu kwestii prawnych.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Wyróżniamy trzy formy udziału sądu w postępowaniu przygotowawczym:</a:t>
            </a:r>
          </a:p>
          <a:p>
            <a:pPr marL="514350" indent="-514350" algn="just">
              <a:buAutoNum type="arabicParenR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klasyczna instytucja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sędziego śledczego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AutoNum type="arabicParenR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instytucja tzw.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sędziego ds. postępowania przygotowawczego (ds. śledztwa)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AutoNum type="arabicParenR"/>
            </a:pPr>
            <a:r>
              <a:rPr lang="pl-PL" sz="2800" u="sng" dirty="0" smtClean="0">
                <a:latin typeface="Times New Roman" pitchFamily="18" charset="0"/>
                <a:cs typeface="Times New Roman" pitchFamily="18" charset="0"/>
              </a:rPr>
              <a:t>model występujący </a:t>
            </a:r>
            <a:r>
              <a:rPr lang="pl-PL" sz="2800" i="1" u="sng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l-PL" sz="2800" i="1" u="sng" dirty="0" err="1" smtClean="0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pl-PL" sz="2800" i="1" u="sng" dirty="0" smtClean="0">
                <a:latin typeface="Times New Roman" pitchFamily="18" charset="0"/>
                <a:cs typeface="Times New Roman" pitchFamily="18" charset="0"/>
              </a:rPr>
              <a:t> lata</a:t>
            </a:r>
            <a:r>
              <a:rPr lang="pl-PL" sz="2800" u="sng" dirty="0" smtClean="0">
                <a:latin typeface="Times New Roman" pitchFamily="18" charset="0"/>
                <a:cs typeface="Times New Roman" pitchFamily="18" charset="0"/>
              </a:rPr>
              <a:t> w Polsce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 rola sądu w PP wyraża się w spełnianiu 3 funkcji: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a) organu decyzyjnego, podejmującego określone decyzje procesowe dotyczącego określonych praw i wolności oskarżonego, np. decyzje o TA, obserwacji psychiatrycznej, kontroli rozmów, wydawania listu żelaznego;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b) organu kontrolnego, rozpoznające zażalenia na decyzję prokuratora, stosowanie do art. 465 § 2 KPK i innych organów PP stosownie do art. 246;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c) stosownie do czynności dowodowych (dokonując je) 185a i 185d; art. 316 § 3 k.p.k.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Doczytać samodzielnie – art. 329 i 330 k.p.k.!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UDZIAŁ SĄDU W P.P.</a:t>
            </a:r>
            <a:endParaRPr lang="pl-PL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Wielokrotny recydywista, Jacek R. szedł ulicą za przypadkowym przechodniem – Edwardem Ż. W pewnym momencie podbiegł do niczego nieświadomego mężczyzny, jedną ręką założył mu tzw. dźwignię a drugą przystawił do gardła nóż i zwrócił się do niego słowami „Wyskakuj z kasy!”. Edward Ż. oddał Jackowi R. portfel z gotówką w kwocie 250 zł i telefon komórkowy. Sprawca natychmiast uciekł z miejsca zdarzenia, lecz jeszcze tego samego dnia został ujęty przez Policję. </a:t>
            </a:r>
          </a:p>
          <a:p>
            <a:pPr algn="just"/>
            <a:r>
              <a:rPr lang="pl-PL" b="1" dirty="0" smtClean="0"/>
              <a:t>Jaki sąd </a:t>
            </a:r>
            <a:r>
              <a:rPr lang="pl-PL" b="1" dirty="0" smtClean="0"/>
              <a:t>i w jakim składzie będzie </a:t>
            </a:r>
            <a:r>
              <a:rPr lang="pl-PL" b="1" dirty="0" smtClean="0"/>
              <a:t>rozpoznawał sprawę Jacka R</a:t>
            </a:r>
            <a:r>
              <a:rPr lang="pl-PL" b="1" dirty="0" smtClean="0"/>
              <a:t>.? </a:t>
            </a:r>
            <a:r>
              <a:rPr lang="pl-PL" b="1" dirty="0" smtClean="0"/>
              <a:t>Jaki sąd i w jakim składzie będzie rozpoznawał ewentualną apelację? Podaj przepisy, z których to wynika.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KAZUS 1</a:t>
            </a:r>
            <a:endParaRPr lang="pl-PL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W toku postępowania przed Sądem Rejonowym w G. pojawiły się wątpliwości co do stanu zdrowia psychicznego samodzielnie występującego przed sądem oskarżonego Wojciecha W., do którego – jak się zdawało – w ogóle nie docierało, że znajduje się na sali sądowej. Wojciech W. samodzielnie występujący przed sądem często wypowiadał wyrwane z kontekstu słowa, a na pytania prokuratora kilkakrotnie udzielił pozbawionych sensu odpowiedzi. Sąd zlecił przeprowadzenia badań sądowo-psychiatrycznych, jednak biegli stwierdzili, że oskarżony w chwili popełnienia czynu był w pełni poczytalny tj. rozpoznawał znaczenie czynu i umiał pokierować swoim postępowaniem. Po zapoznaniu się z opinią, sąd postanowił kontynuować postępowanie. </a:t>
            </a:r>
          </a:p>
          <a:p>
            <a:pPr algn="just"/>
            <a:r>
              <a:rPr lang="pl-PL" b="1" dirty="0" smtClean="0"/>
              <a:t>Czy sąd postąpił słusznie?</a:t>
            </a:r>
            <a:endParaRPr lang="pl-PL" b="1" smtClean="0"/>
          </a:p>
          <a:p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KAZUS 2</a:t>
            </a:r>
            <a:endParaRPr lang="pl-PL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PORZĄDEK CZYNNOŚCI W Ś. I D.</a:t>
            </a:r>
            <a:endParaRPr lang="pl-PL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748871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indent="-355600" algn="just">
              <a:buAutoNum type="arabicPeriod"/>
            </a:pPr>
            <a:r>
              <a:rPr lang="pl-PL" dirty="0" smtClean="0"/>
              <a:t>Czynności poprzedzające formalne wszczęcie postępowania przygotowawczego </a:t>
            </a:r>
          </a:p>
          <a:p>
            <a:pPr marL="916686" lvl="1" indent="-514350" algn="just"/>
            <a:r>
              <a:rPr lang="pl-PL" dirty="0" smtClean="0"/>
              <a:t>czynności sprawdzające (art. 307)</a:t>
            </a:r>
          </a:p>
          <a:p>
            <a:pPr marL="916686" lvl="1" indent="-514350" algn="just"/>
            <a:r>
              <a:rPr lang="pl-PL" dirty="0" smtClean="0"/>
              <a:t>czynności w niezbędnym zakresie (art. 308)</a:t>
            </a:r>
          </a:p>
          <a:p>
            <a:pPr marL="355600" indent="-355600" algn="just">
              <a:buAutoNum type="arabicPeriod"/>
            </a:pPr>
            <a:r>
              <a:rPr lang="pl-PL" dirty="0" smtClean="0"/>
              <a:t>Formalne wszczęcie śledztwa/dochodzenia w sprawie (faza </a:t>
            </a:r>
            <a:r>
              <a:rPr lang="pl-PL" i="1" dirty="0" err="1" smtClean="0"/>
              <a:t>in</a:t>
            </a:r>
            <a:r>
              <a:rPr lang="pl-PL" i="1" dirty="0" smtClean="0"/>
              <a:t> rem</a:t>
            </a:r>
            <a:r>
              <a:rPr lang="pl-PL" dirty="0" smtClean="0"/>
              <a:t>) </a:t>
            </a:r>
          </a:p>
          <a:p>
            <a:pPr marL="355600" indent="-355600" algn="just">
              <a:buAutoNum type="arabicPeriod"/>
            </a:pPr>
            <a:r>
              <a:rPr lang="pl-PL" dirty="0" smtClean="0"/>
              <a:t>Przedstawienie zarzutów (faza </a:t>
            </a:r>
            <a:r>
              <a:rPr lang="pl-PL" i="1" dirty="0" err="1" smtClean="0"/>
              <a:t>in</a:t>
            </a:r>
            <a:r>
              <a:rPr lang="pl-PL" i="1" dirty="0" smtClean="0"/>
              <a:t> </a:t>
            </a:r>
            <a:r>
              <a:rPr lang="pl-PL" i="1" dirty="0" err="1" smtClean="0"/>
              <a:t>personam</a:t>
            </a:r>
            <a:r>
              <a:rPr lang="pl-PL" dirty="0" smtClean="0"/>
              <a:t>) i modyfikacja zarzutów </a:t>
            </a:r>
          </a:p>
          <a:p>
            <a:pPr marL="355600" indent="-355600" algn="just">
              <a:buAutoNum type="arabicPeriod"/>
            </a:pPr>
            <a:r>
              <a:rPr lang="pl-PL" dirty="0" smtClean="0"/>
              <a:t>Czynności dowodowe </a:t>
            </a:r>
          </a:p>
          <a:p>
            <a:pPr marL="355600" indent="-355600" algn="just">
              <a:buAutoNum type="arabicPeriod"/>
            </a:pPr>
            <a:r>
              <a:rPr lang="pl-PL" dirty="0" smtClean="0"/>
              <a:t>Zakończenie postępowania przygotowawczego</a:t>
            </a:r>
          </a:p>
          <a:p>
            <a:pPr marL="355600" indent="-355600" algn="just">
              <a:buAutoNum type="arabicPeriod"/>
            </a:pPr>
            <a:r>
              <a:rPr lang="pl-PL" dirty="0" smtClean="0"/>
              <a:t>Sposoby zakończenia postępowania przygotowawczego </a:t>
            </a:r>
            <a:r>
              <a:rPr lang="pl-PL" dirty="0" smtClean="0">
                <a:sym typeface="Wingdings" panose="05000000000000000000" pitchFamily="2" charset="2"/>
              </a:rPr>
              <a:t> umorzenie (różne wersje) albo skierowanie sprawy do sądu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PORZĄDEK CZYNNOŚCI W Ś. I D.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Zasada konstytucyjna </a:t>
            </a:r>
            <a:r>
              <a:rPr lang="pl-PL" dirty="0" smtClean="0"/>
              <a:t>- zasada wymieniona przez Konstytucję RP (np. zasada domniemania niewinności, zasada prawa do obrony, zasada obiektywizmu)</a:t>
            </a:r>
          </a:p>
          <a:p>
            <a:pPr algn="just"/>
            <a:r>
              <a:rPr lang="pl-PL" b="1" dirty="0" smtClean="0"/>
              <a:t>Zasada </a:t>
            </a:r>
            <a:r>
              <a:rPr lang="pl-PL" b="1" dirty="0" err="1" smtClean="0"/>
              <a:t>pozakonstytucyjna</a:t>
            </a:r>
            <a:r>
              <a:rPr lang="pl-PL" b="1" dirty="0" smtClean="0"/>
              <a:t> </a:t>
            </a:r>
            <a:r>
              <a:rPr lang="pl-PL" dirty="0" smtClean="0"/>
              <a:t>– zasada niewymieniona przez Konstytucję RP, niemająca rangi zasady konstytucyjnej (np. zasada swobodnej oceny dowodów)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KONSTYTUCYJNE I NIEKONSTYTUCYJNE</a:t>
            </a:r>
            <a:endParaRPr lang="pl-PL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Art. 303 k.p.k.</a:t>
            </a:r>
          </a:p>
          <a:p>
            <a:pPr marL="109728" indent="0" algn="just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Postępowanie przygotowawcze wszczyna się z urzędu lub na skutek zawiadomienia, jeżeli istnieje </a:t>
            </a:r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uzasadnione podejrzenie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popełnienia przestępstwa. 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Postępowanie wszczyna się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w sprawie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(faza </a:t>
            </a:r>
            <a:r>
              <a:rPr lang="pl-PL" sz="2400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rem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organy nie wiedzą jeszcze kto jest podejrzanym, </a:t>
            </a:r>
          </a:p>
          <a:p>
            <a:pPr lvl="1"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zbierają informacje, które pozwoliłyby na postawienie zarzutów konkretnej osobie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Uzasadnione podejrzenie popełnienie przestępstwa to tzw. faktyczna podstawa wszczęcia śledztwa lub dochodzenia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Konieczne jest posiadanie danych, na podstawie których można zasadnie podejrzewać, że miało miejsce przestępstwa</a:t>
            </a:r>
          </a:p>
          <a:p>
            <a:pPr marL="109728" indent="0" algn="just"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WSZCZĘCIE POST. PRZYG.</a:t>
            </a:r>
            <a:endParaRPr lang="pl-PL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 algn="just"/>
            <a:r>
              <a:rPr lang="pl-PL" dirty="0" smtClean="0"/>
              <a:t>SPOŁECZNY: </a:t>
            </a:r>
            <a:r>
              <a:rPr lang="pl-PL" sz="2800" dirty="0" smtClean="0"/>
              <a:t>Art. 304 § 1 – każdy dowiedziawszy się o popełnieniu przestępstwa </a:t>
            </a:r>
            <a:r>
              <a:rPr lang="pl-PL" sz="2800" b="1" dirty="0" smtClean="0"/>
              <a:t>ściganego z urzędu</a:t>
            </a:r>
            <a:r>
              <a:rPr lang="pl-PL" sz="2800" dirty="0" smtClean="0"/>
              <a:t> ma społeczny obowiązek zawiadomić o tym prokuratora lub Policję </a:t>
            </a:r>
          </a:p>
          <a:p>
            <a:pPr marL="171450" indent="-171450" algn="just"/>
            <a:r>
              <a:rPr lang="pl-PL" sz="2800" dirty="0" smtClean="0"/>
              <a:t>Za naruszenie społecznego obowiązku zawiadomienia o przestępstwie nie ponosi się odpowiedzialności prawnej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OBOWIĄZEK ZAWIADOMIENIA O PRZESTĘPSTWIE</a:t>
            </a:r>
            <a:endParaRPr lang="pl-PL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1463" indent="-176213" algn="just"/>
            <a:r>
              <a:rPr lang="pl-PL" dirty="0" smtClean="0"/>
              <a:t>PRAWWNY: </a:t>
            </a:r>
            <a:r>
              <a:rPr lang="pl-PL" sz="1400" dirty="0" smtClean="0"/>
              <a:t>Szczególna postać obowiązku zawiadomienia o przestępstwie; naruszenie wiąże się z ponoszeniem odpowiedzialności karnej (lub dyscyplinarnej).</a:t>
            </a:r>
          </a:p>
          <a:p>
            <a:pPr marL="271463" indent="-176213" algn="just"/>
            <a:r>
              <a:rPr lang="pl-PL" sz="1400" dirty="0" smtClean="0"/>
              <a:t>Dotyczy: </a:t>
            </a:r>
          </a:p>
          <a:p>
            <a:pPr marL="536575" lvl="1" indent="-268288" algn="just">
              <a:buFont typeface="+mj-lt"/>
              <a:buAutoNum type="arabicPeriod"/>
            </a:pPr>
            <a:r>
              <a:rPr lang="pl-PL" sz="1400" dirty="0" smtClean="0"/>
              <a:t>art. 304 § 2 –</a:t>
            </a:r>
            <a:r>
              <a:rPr lang="pl-PL" sz="1400" b="1" dirty="0" smtClean="0"/>
              <a:t>instytucji państwowych i samorządowych, które </a:t>
            </a:r>
            <a:r>
              <a:rPr lang="pl-PL" sz="1400" b="1" u="sng" dirty="0" smtClean="0"/>
              <a:t>w związku ze swoją działalnością </a:t>
            </a:r>
            <a:r>
              <a:rPr lang="pl-PL" sz="1400" b="1" dirty="0" smtClean="0"/>
              <a:t>dowiedziały się o popełnieniu przestępstwa </a:t>
            </a:r>
          </a:p>
          <a:p>
            <a:pPr marL="536575" lvl="1" indent="-269875" algn="just">
              <a:buFont typeface="+mj-lt"/>
              <a:buAutoNum type="arabicPeriod"/>
            </a:pPr>
            <a:r>
              <a:rPr lang="pl-PL" sz="1400" dirty="0" smtClean="0"/>
              <a:t>art. 240 § 1 k.k. – każdy ma </a:t>
            </a:r>
            <a:r>
              <a:rPr lang="pl-PL" sz="1400" b="1" dirty="0" smtClean="0"/>
              <a:t>prawny obowiązek </a:t>
            </a:r>
            <a:r>
              <a:rPr lang="pl-PL" sz="1400" dirty="0" smtClean="0"/>
              <a:t>zawiadomić o przestępstwach wyliczonych w tym przepisie. Są to m.in. ludobójstwo, zdrada, zamach stanu, zabójstwo, bezprawne pozbawienie wolności, przestępstwa o charakterze terrorystycznym</a:t>
            </a:r>
          </a:p>
          <a:p>
            <a:pPr marL="0" lvl="1" indent="0" algn="just">
              <a:buNone/>
              <a:tabLst>
                <a:tab pos="0" algn="l"/>
              </a:tabLst>
            </a:pPr>
            <a:r>
              <a:rPr lang="pl-PL" sz="1400" b="1" dirty="0" smtClean="0">
                <a:solidFill>
                  <a:schemeClr val="accent4"/>
                </a:solidFill>
              </a:rPr>
              <a:t>   </a:t>
            </a:r>
            <a:r>
              <a:rPr lang="pl-PL" sz="1400" b="1" u="sng" dirty="0" smtClean="0">
                <a:solidFill>
                  <a:schemeClr val="accent4"/>
                </a:solidFill>
              </a:rPr>
              <a:t>UWAGA NA:</a:t>
            </a:r>
          </a:p>
          <a:p>
            <a:pPr marL="630238" lvl="2" indent="-192088" algn="just"/>
            <a:r>
              <a:rPr lang="pl-PL" sz="1200" dirty="0" smtClean="0">
                <a:solidFill>
                  <a:schemeClr val="accent4"/>
                </a:solidFill>
              </a:rPr>
              <a:t>Art. 240 § 2 – kontratyp „nie popełnia przestępstwa” </a:t>
            </a:r>
          </a:p>
          <a:p>
            <a:pPr marL="627063" lvl="2" indent="-185738" algn="just"/>
            <a:r>
              <a:rPr lang="pl-PL" sz="1200" dirty="0" smtClean="0">
                <a:solidFill>
                  <a:schemeClr val="accent4"/>
                </a:solidFill>
              </a:rPr>
              <a:t>Art. 240 § 3 – klauzula niekaralności „nie podlega karze”</a:t>
            </a:r>
          </a:p>
          <a:p>
            <a:pPr marL="630238" lvl="2" indent="-188913" algn="just"/>
            <a:r>
              <a:rPr lang="pl-PL" sz="1200" dirty="0" smtClean="0">
                <a:solidFill>
                  <a:schemeClr val="accent4"/>
                </a:solidFill>
              </a:rPr>
              <a:t>Prawny obowiązek z art. 240 § 1 nie dotyczy także osób z art. 178 k.p.k. </a:t>
            </a:r>
            <a:endParaRPr lang="pl-PL" sz="1200" dirty="0" smtClean="0"/>
          </a:p>
          <a:p>
            <a:r>
              <a:rPr lang="pl-PL" sz="2800" dirty="0" smtClean="0">
                <a:solidFill>
                  <a:schemeClr val="accent4"/>
                </a:solidFill>
              </a:rPr>
              <a:t>Oprócz niezwłocznego zawiadomienia, instytucje z art. 304 § 2 są obowiązane przedsięwziąć niezbędne czynności do czasu przybycia organu powołanego do ścigania przestępstw lub wydania przez ten organ zarządzenia, aby nie dopuścić do zatarcia śladów i dowodów przestępstwa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OBOWIĄZEK ZAWIADOMIENIA O PRZESTĘSTWIE</a:t>
            </a:r>
            <a:endParaRPr lang="pl-PL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ZAWIADOMIENIE O PRZESTĘSTWIE</a:t>
            </a:r>
            <a:endParaRPr lang="pl-PL" dirty="0"/>
          </a:p>
        </p:txBody>
      </p:sp>
      <p:sp>
        <p:nvSpPr>
          <p:cNvPr id="4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2400" dirty="0"/>
              <a:t>Niezwłocznie po otrzymaniu zawiadomienia o przestępstwie organ powołany do prowadzenia postępowania przygotowawczego jest obowiązany wydać postanowienie o: </a:t>
            </a:r>
            <a:r>
              <a:rPr lang="pl-PL" sz="2400" dirty="0" smtClean="0"/>
              <a:t> WSZCZĘSCIU LUB ODMOWIE WSZCZĘCIA P.P.</a:t>
            </a:r>
          </a:p>
          <a:p>
            <a:pPr marL="109728" indent="0" algn="just">
              <a:buNone/>
            </a:pPr>
            <a:r>
              <a:rPr lang="pl-PL" sz="2400" dirty="0" smtClean="0"/>
              <a:t>Jeżeli organ procesowy nie znajduje dostatecznej podstawy (w świetle wymagań z art. 303) do wszczęcia postępowania, ale jednocześnie możliwość popełnienia przestępstwa nie jest wykluczona, k.p.k. dla takich sytuacji przewiduje instytucję </a:t>
            </a:r>
            <a:r>
              <a:rPr lang="pl-PL" sz="2400" b="1" dirty="0" smtClean="0"/>
              <a:t>czynności sprawdzających </a:t>
            </a:r>
            <a:r>
              <a:rPr lang="pl-PL" sz="2400" dirty="0" smtClean="0"/>
              <a:t>– art. 307 k.p.k. </a:t>
            </a:r>
          </a:p>
          <a:p>
            <a:pPr marL="109728" indent="0" algn="just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 wszczęciu lub odmowie wszczęcia zawiadamia się osobę lub instytucję państwową, samorządową lub społeczną, która złożyła zawiadomienie o przestępstwie. Jeżeli nie zostaną oni w ciągu 6 tygodni powiadomieni o wydaniu odpowiedniego postanowienia, mogą wnieść </a:t>
            </a:r>
            <a:r>
              <a:rPr lang="pl-PL" b="1" dirty="0" smtClean="0"/>
              <a:t>zażalenie </a:t>
            </a:r>
            <a:r>
              <a:rPr lang="pl-PL" dirty="0" smtClean="0"/>
              <a:t>do </a:t>
            </a:r>
            <a:r>
              <a:rPr lang="pl-PL" u="sng" dirty="0" smtClean="0"/>
              <a:t>prokuratora nadrzędnego albo powołanego do nadzoru nad organem, któremu złożono zawiadomienie. </a:t>
            </a:r>
            <a:r>
              <a:rPr lang="pl-PL" dirty="0" smtClean="0">
                <a:sym typeface="Wingdings" pitchFamily="2" charset="2"/>
              </a:rPr>
              <a:t> tzw. </a:t>
            </a:r>
            <a:r>
              <a:rPr lang="pl-PL" b="1" u="sng" dirty="0" smtClean="0">
                <a:sym typeface="Wingdings" pitchFamily="2" charset="2"/>
              </a:rPr>
              <a:t>skarga na bezczynność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ZAWIADOMIENIE O PRZESTĘPSTWIE</a:t>
            </a:r>
            <a:endParaRPr lang="pl-PL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 algn="just">
              <a:buNone/>
            </a:pPr>
            <a:r>
              <a:rPr lang="pl-PL" dirty="0" smtClean="0"/>
              <a:t>Organy postępowania mogą sprawdzać własne informacje o przypuszczeniu popełnienia przestępstwa albo te, zawarte w zawiadomieniu. </a:t>
            </a:r>
          </a:p>
          <a:p>
            <a:pPr algn="just"/>
            <a:r>
              <a:rPr lang="pl-PL" dirty="0" smtClean="0"/>
              <a:t>Czynności sprawdzające </a:t>
            </a:r>
            <a:r>
              <a:rPr lang="pl-PL" b="1" dirty="0" smtClean="0"/>
              <a:t>wyprzedzają postępowanie karne, ponieważ toczą się przed jego wszczęciem</a:t>
            </a:r>
            <a:r>
              <a:rPr lang="pl-PL" dirty="0" smtClean="0"/>
              <a:t>. Powinny być ograniczone do zbadania dopuszczalności wszczęcia śledztwa (dochodzenia). </a:t>
            </a:r>
          </a:p>
          <a:p>
            <a:pPr algn="just"/>
            <a:r>
              <a:rPr lang="pl-PL" dirty="0" smtClean="0"/>
              <a:t>Można żądać uzupełnienia danych zawartych w zawiadomieniu o przestępstwie lub dokonać w tym zakresie sprawdzenia faktów. </a:t>
            </a:r>
          </a:p>
          <a:p>
            <a:pPr lvl="1" algn="just"/>
            <a:r>
              <a:rPr lang="pl-PL" dirty="0" smtClean="0"/>
              <a:t>Uzupełnienie danych – np. przekazanie dodatkowej informacji</a:t>
            </a:r>
          </a:p>
          <a:p>
            <a:pPr lvl="1" algn="just"/>
            <a:r>
              <a:rPr lang="pl-PL" dirty="0" smtClean="0"/>
              <a:t>Sprawdzenie faktów – przeprowadzenie rozmów, wywiadów i obserwacji przez Policję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CZYNNOŚCI SPRAWDZAJĄCE 307 KPK</a:t>
            </a:r>
            <a:endParaRPr lang="pl-PL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/>
              <a:t>W postępowaniu sprawdzającym nie przeprowadza się dowodu z opinii biegłego ani czynności wymagających spisania protokołu! </a:t>
            </a:r>
          </a:p>
          <a:p>
            <a:pPr lvl="1" algn="just"/>
            <a:r>
              <a:rPr lang="pl-PL" b="1" dirty="0" smtClean="0"/>
              <a:t>Wyjątek! </a:t>
            </a:r>
            <a:r>
              <a:rPr lang="pl-PL" dirty="0" smtClean="0"/>
              <a:t>Art. 307 § 2 i 3 </a:t>
            </a:r>
            <a:r>
              <a:rPr lang="pl-PL" dirty="0" smtClean="0">
                <a:sym typeface="Wingdings" pitchFamily="2" charset="2"/>
              </a:rPr>
              <a:t> przyjęcie ustnego zawiadomienia o przestępstwie i przesłuchanie w charakterze świadka osoby zawiadamiającej utrwalane w formie protokołu </a:t>
            </a:r>
          </a:p>
          <a:p>
            <a:pPr lvl="1" algn="just"/>
            <a:r>
              <a:rPr lang="pl-PL" dirty="0" smtClean="0">
                <a:sym typeface="Wingdings" pitchFamily="2" charset="2"/>
              </a:rPr>
              <a:t>Pozostałe czynności nie są protokołowane, nie mają charakteru czynności procesowych a ich wyniki nie nabierają mocy dowodowej w postępowaniu karnym </a:t>
            </a:r>
          </a:p>
          <a:p>
            <a:pPr lvl="1" algn="just"/>
            <a:r>
              <a:rPr lang="pl-PL" dirty="0" smtClean="0">
                <a:sym typeface="Wingdings" pitchFamily="2" charset="2"/>
              </a:rPr>
              <a:t>Utrwala się je w formie notatek urzędowych (por. art. 143 </a:t>
            </a:r>
            <a:r>
              <a:rPr lang="pl-PL" dirty="0" smtClean="0"/>
              <a:t>§ 2)</a:t>
            </a:r>
            <a:r>
              <a:rPr lang="pl-PL" dirty="0" smtClean="0">
                <a:sym typeface="Wingdings" pitchFamily="2" charset="2"/>
              </a:rPr>
              <a:t> </a:t>
            </a:r>
          </a:p>
          <a:p>
            <a:pPr algn="just"/>
            <a:r>
              <a:rPr lang="pl-PL" dirty="0" smtClean="0">
                <a:sym typeface="Wingdings" pitchFamily="2" charset="2"/>
              </a:rPr>
              <a:t>Czynności sprawdzające powinny być ukończone </a:t>
            </a:r>
            <a:r>
              <a:rPr lang="pl-PL" b="1" dirty="0" smtClean="0">
                <a:sym typeface="Wingdings" pitchFamily="2" charset="2"/>
              </a:rPr>
              <a:t>w ciągu 30 dni</a:t>
            </a:r>
            <a:r>
              <a:rPr lang="pl-PL" dirty="0" smtClean="0">
                <a:sym typeface="Wingdings" pitchFamily="2" charset="2"/>
              </a:rPr>
              <a:t>. Po tym okresie należy: </a:t>
            </a:r>
          </a:p>
          <a:p>
            <a:pPr lvl="1" algn="just"/>
            <a:r>
              <a:rPr lang="pl-PL" b="1" dirty="0" smtClean="0">
                <a:sym typeface="Wingdings" pitchFamily="2" charset="2"/>
              </a:rPr>
              <a:t>albo wszcząć śledztwo (dochodzenie) albo odmówić wszczęcia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CZYNNOŚCI SPRAWDZAJĄCE 307 KPK</a:t>
            </a:r>
            <a:endParaRPr lang="pl-PL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Poza uzasadnionym podejrzeniem popełnienia przestępstwa niezbędna jest również </a:t>
            </a:r>
            <a:r>
              <a:rPr lang="pl-PL" b="1" dirty="0" smtClean="0"/>
              <a:t>prawna dopuszczalność ścigania, </a:t>
            </a:r>
            <a:r>
              <a:rPr lang="pl-PL" dirty="0" smtClean="0"/>
              <a:t>czyli brak przeszkód prawnych w ściganiu danego czynu</a:t>
            </a:r>
          </a:p>
          <a:p>
            <a:pPr algn="just"/>
            <a:r>
              <a:rPr lang="pl-PL" dirty="0" smtClean="0"/>
              <a:t>Warunki dopuszczalności procesu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b="1" dirty="0" smtClean="0">
                <a:sym typeface="Wingdings" pitchFamily="2" charset="2"/>
              </a:rPr>
              <a:t>art. 17 </a:t>
            </a:r>
            <a:r>
              <a:rPr lang="pl-PL" b="1" dirty="0" smtClean="0"/>
              <a:t>§ 1 </a:t>
            </a:r>
          </a:p>
          <a:p>
            <a:pPr lvl="1" algn="just"/>
            <a:r>
              <a:rPr lang="pl-PL" b="1" dirty="0" smtClean="0"/>
              <a:t>ważne – na art. 17 § 2 </a:t>
            </a:r>
          </a:p>
          <a:p>
            <a:pPr lvl="1" algn="just"/>
            <a:r>
              <a:rPr lang="pl-PL" dirty="0" smtClean="0"/>
              <a:t>.Do chwili otrzymania wniosku lub zezwolenia władzy, od których ustawa uzależnia ściganie, organy procesowe dokonują </a:t>
            </a:r>
            <a:r>
              <a:rPr lang="pl-PL" b="1" dirty="0" smtClean="0"/>
              <a:t>tylko czynności nie cierpiących zwłoki</a:t>
            </a:r>
            <a:r>
              <a:rPr lang="pl-PL" dirty="0" smtClean="0"/>
              <a:t> w celu zabezpieczenia śladów i dowodów, a także czynności zmierzających do wyjaśnienia, czy wniosek będzie złożony lub zezwolenie będzie wydane</a:t>
            </a:r>
            <a:endParaRPr lang="pl-PL" b="1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WSZCZĘCIE POST. PRZYG.</a:t>
            </a:r>
            <a:endParaRPr lang="pl-PL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Wtedy, gdy konieczne jest natychmiastowe wszczęcie postępowania, bezpośrednio po ujawnieniu przestępstwa a zwłoka może skutkować utratą lub zniekształceniem dowodów. </a:t>
            </a:r>
          </a:p>
          <a:p>
            <a:pPr marL="0" indent="0" algn="just">
              <a:buNone/>
              <a:tabLst>
                <a:tab pos="95250" algn="l"/>
              </a:tabLst>
            </a:pPr>
            <a:r>
              <a:rPr lang="pl-PL" dirty="0" smtClean="0"/>
              <a:t>Faktyczne wszczęcie postępowania przygotowawczego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„papierek” czyli odpowiednie postanowienie zostanie wydane później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W </a:t>
            </a:r>
            <a:r>
              <a:rPr lang="pl-PL" b="1" dirty="0" smtClean="0"/>
              <a:t>wypadkach niecierpiących zwłoki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/>
              <a:t>W granicach koniecznych dla </a:t>
            </a:r>
            <a:r>
              <a:rPr lang="pl-PL" b="1" dirty="0" smtClean="0"/>
              <a:t>zabezpieczenia śladów i dowodów </a:t>
            </a:r>
            <a:r>
              <a:rPr lang="pl-PL" dirty="0" smtClean="0"/>
              <a:t>przestępstwa przed ich utratą, zniekształceniem lub zniszczeniem </a:t>
            </a:r>
          </a:p>
          <a:p>
            <a:pPr marL="109728" indent="0" algn="just">
              <a:buNone/>
            </a:pPr>
            <a:r>
              <a:rPr lang="pl-PL" dirty="0" smtClean="0"/>
              <a:t>W przeciwieństwie do czynności sprawdzających, są częścią postępowania przygotowawczego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CZYNNOŚCI W NIEZBĘDNYM ZAKRESIE</a:t>
            </a:r>
            <a:endParaRPr lang="pl-PL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Prokurator lub Policja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może w każdej sprawie, przed wydaniem postanowienia o wszczęciu śledztwa lub dochodzenia, przeprowadzić w niezbędnym zakresie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czynności procesowe,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 zwłaszcza dokonać oględzin (w razie potrzeby z udziałem biegłego), przeszukania, czynności wymienionych w art. 74 § 2 pkt. 1 w stosunku do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osoby podejrzanej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a także przedsięwziąć wobec niej inne niezbędne czynności. </a:t>
            </a:r>
          </a:p>
          <a:p>
            <a:pPr marL="95250" indent="-95250"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Można przesłuchać osobę podejrzaną w charakterze podejrzanego </a:t>
            </a:r>
          </a:p>
          <a:p>
            <a:pPr marL="171450" indent="-171450"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Czynności w niezbędnym zakresie mogą być dokonywane tylko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 ciągu 5 dni od dnia pierwszej tego rodzaju czynności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 Czas trwania śledztwa lub dochodzenia liczy się od dnia pierwszej dokonanej czynności. </a:t>
            </a:r>
          </a:p>
          <a:p>
            <a:pPr marL="171450" indent="-171450"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Mają pełną moc dowodową</a:t>
            </a:r>
          </a:p>
          <a:p>
            <a:pPr marL="171450" indent="-171450"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 upływie 5 dni należy wydać postanowienie 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wszczęciu śledztwa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albo 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umorzeniu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(jeżeli nie istnieje uzasadnione podejrzenie popełnienia przestępstwa).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CZYNNOŚCI W NIEZBĘDYM ZAKRESIE 308 KPK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/>
              <a:t>zasady dotyczące wszczęcia procesu </a:t>
            </a:r>
            <a:r>
              <a:rPr lang="pl-PL" dirty="0" smtClean="0"/>
              <a:t>(zasada legalizmu, skargowości i działania z urzędu)</a:t>
            </a:r>
          </a:p>
          <a:p>
            <a:pPr algn="just"/>
            <a:r>
              <a:rPr lang="pl-PL" b="1" dirty="0" smtClean="0"/>
              <a:t>zasady dotyczące praw oskarżonego </a:t>
            </a:r>
            <a:r>
              <a:rPr lang="pl-PL" dirty="0" smtClean="0"/>
              <a:t>(zasada domniemania niewinności, prawa do obrony, </a:t>
            </a:r>
            <a:r>
              <a:rPr lang="pl-PL" i="1" dirty="0" err="1" smtClean="0"/>
              <a:t>in</a:t>
            </a:r>
            <a:r>
              <a:rPr lang="pl-PL" i="1" dirty="0" smtClean="0"/>
              <a:t> </a:t>
            </a:r>
            <a:r>
              <a:rPr lang="pl-PL" i="1" dirty="0" err="1" smtClean="0"/>
              <a:t>dubio</a:t>
            </a:r>
            <a:r>
              <a:rPr lang="pl-PL" i="1" dirty="0" smtClean="0"/>
              <a:t> pro </a:t>
            </a:r>
            <a:r>
              <a:rPr lang="pl-PL" i="1" dirty="0" err="1" smtClean="0"/>
              <a:t>reo</a:t>
            </a:r>
            <a:r>
              <a:rPr lang="pl-PL" dirty="0" smtClean="0"/>
              <a:t>)</a:t>
            </a:r>
          </a:p>
          <a:p>
            <a:pPr algn="just"/>
            <a:r>
              <a:rPr lang="pl-PL" b="1" dirty="0" smtClean="0"/>
              <a:t>zasady gwarancyjne </a:t>
            </a:r>
            <a:r>
              <a:rPr lang="pl-PL" dirty="0" smtClean="0"/>
              <a:t>(zasada obiektywizmu, prawa do informacji, kontroli orzeczeń)</a:t>
            </a:r>
          </a:p>
          <a:p>
            <a:pPr algn="just"/>
            <a:r>
              <a:rPr lang="pl-PL" b="1" dirty="0" smtClean="0"/>
              <a:t>zasady  dotyczące poznania dowodowego </a:t>
            </a:r>
            <a:r>
              <a:rPr lang="pl-PL" dirty="0" smtClean="0"/>
              <a:t>(zasada prawdy materialnej, swobodnej oceny dowodów, bezpośredniości)</a:t>
            </a:r>
          </a:p>
          <a:p>
            <a:pPr algn="just"/>
            <a:r>
              <a:rPr lang="pl-PL" b="1" dirty="0" smtClean="0"/>
              <a:t>zasady  dotyczące przebiegu procesu </a:t>
            </a:r>
            <a:r>
              <a:rPr lang="pl-PL" dirty="0" smtClean="0"/>
              <a:t>(zasada samodzielności jurysdykcyjnej sądu, kontradyktoryjności, jawności, szybkości i ekonomii procesowej)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PODZIAŁ ZASAD WG PROF. E. ŚWIDY</a:t>
            </a:r>
            <a:endParaRPr lang="pl-PL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Przekształcenie postępowania z fazy </a:t>
            </a:r>
            <a:r>
              <a:rPr lang="pl-PL" i="1" dirty="0" err="1" smtClean="0"/>
              <a:t>in</a:t>
            </a:r>
            <a:r>
              <a:rPr lang="pl-PL" i="1" dirty="0" smtClean="0"/>
              <a:t> rem </a:t>
            </a:r>
            <a:r>
              <a:rPr lang="pl-PL" dirty="0" smtClean="0"/>
              <a:t>w fazę </a:t>
            </a:r>
            <a:r>
              <a:rPr lang="pl-PL" i="1" dirty="0" err="1" smtClean="0"/>
              <a:t>in</a:t>
            </a:r>
            <a:r>
              <a:rPr lang="pl-PL" i="1" dirty="0" smtClean="0"/>
              <a:t> </a:t>
            </a:r>
            <a:r>
              <a:rPr lang="pl-PL" i="1" dirty="0" err="1" smtClean="0"/>
              <a:t>personam</a:t>
            </a:r>
            <a:r>
              <a:rPr lang="pl-PL" i="1" dirty="0" smtClean="0"/>
              <a:t>. </a:t>
            </a:r>
          </a:p>
          <a:p>
            <a:pPr algn="just"/>
            <a:r>
              <a:rPr lang="pl-PL" dirty="0" smtClean="0"/>
              <a:t>Postępowanie przygotowawcze od chwili przedstawienia zarzutów zaczyna toczyć się </a:t>
            </a:r>
            <a:r>
              <a:rPr lang="pl-PL" b="1" dirty="0" smtClean="0"/>
              <a:t>przeciwko osobie.</a:t>
            </a:r>
          </a:p>
          <a:p>
            <a:pPr algn="just"/>
            <a:r>
              <a:rPr lang="pl-PL" dirty="0" smtClean="0"/>
              <a:t>Art. 313 § 1 – jeżeli dane istniejące w chwili wszczęcia śledztwa lub zebrane w jego toku </a:t>
            </a:r>
            <a:r>
              <a:rPr lang="pl-PL" b="1" u="sng" dirty="0" smtClean="0"/>
              <a:t>uzasadniają dostatecznie podejrzenie, że czyn popełniła określona osoba</a:t>
            </a:r>
            <a:r>
              <a:rPr lang="pl-PL" dirty="0" smtClean="0"/>
              <a:t>, sporządza się postanowienie o przedstawieniu zarzutów, ogłasza się je niezwłocznie podejrzanemu i przesłuchuje go, chyba że ogłoszenie postanowienia lub przesłuchanie nie jest możliwe z powodu ukrywania się podejrzanego lub jego nieobecności w kraju.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PRZEDSTAWIENIE ZARZUTÓW</a:t>
            </a:r>
            <a:endParaRPr lang="pl-PL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Zasada </a:t>
            </a:r>
            <a:r>
              <a:rPr lang="pl-PL" dirty="0" smtClean="0">
                <a:sym typeface="Wingdings" panose="05000000000000000000" pitchFamily="2" charset="2"/>
              </a:rPr>
              <a:t> wydaje się postanowienie o przedstawieniu zarzutów (art. 313 </a:t>
            </a:r>
            <a:r>
              <a:rPr lang="pl-PL" dirty="0" smtClean="0"/>
              <a:t>§ 1) </a:t>
            </a:r>
          </a:p>
          <a:p>
            <a:pPr algn="just"/>
            <a:r>
              <a:rPr lang="pl-PL" dirty="0" smtClean="0"/>
              <a:t>Wyjątek </a:t>
            </a:r>
            <a:r>
              <a:rPr lang="pl-PL" dirty="0" smtClean="0">
                <a:sym typeface="Wingdings" panose="05000000000000000000" pitchFamily="2" charset="2"/>
              </a:rPr>
              <a:t> przesłuchanie osoby podejrzanej w charakterze podejrzanego bez uprzedniego wydania postanowienia (art. 308 </a:t>
            </a:r>
            <a:r>
              <a:rPr lang="pl-PL" dirty="0" smtClean="0"/>
              <a:t>§ 2)</a:t>
            </a:r>
            <a:endParaRPr lang="pl-PL" dirty="0" smtClean="0">
              <a:sym typeface="Wingdings" panose="05000000000000000000" pitchFamily="2" charset="2"/>
            </a:endParaRPr>
          </a:p>
          <a:p>
            <a:pPr lvl="1" algn="just"/>
            <a:r>
              <a:rPr lang="pl-PL" dirty="0" smtClean="0"/>
              <a:t>Trzeba wydać „po fakcie” postanowienie o przedstawieniu zarzutów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PRZEDSTAWIENIE ZARZUTÓW W ŚLEDZTWIE</a:t>
            </a:r>
            <a:endParaRPr lang="pl-PL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Zasada </a:t>
            </a:r>
            <a:r>
              <a:rPr lang="pl-PL" dirty="0" smtClean="0">
                <a:sym typeface="Wingdings" panose="05000000000000000000" pitchFamily="2" charset="2"/>
              </a:rPr>
              <a:t> przesłuchanie osoby podejrzanej w charakterze podejrzanego (art. 325g </a:t>
            </a:r>
            <a:r>
              <a:rPr lang="pl-PL" dirty="0" smtClean="0"/>
              <a:t>§ 1 i 2) nie trzeba wydawać postanowienia </a:t>
            </a:r>
          </a:p>
          <a:p>
            <a:pPr algn="just"/>
            <a:r>
              <a:rPr lang="pl-PL" dirty="0" smtClean="0"/>
              <a:t>Wyjątek </a:t>
            </a:r>
            <a:r>
              <a:rPr lang="pl-PL" dirty="0" smtClean="0">
                <a:sym typeface="Wingdings" panose="05000000000000000000" pitchFamily="2" charset="2"/>
              </a:rPr>
              <a:t> jeżeli podejrzany jest tymczasowo aresztowany, konieczne jest wydanie postanowienia o przedstawieniu zarzutów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PRZEDSTAWIENIE ZARZUTÓW W DOCHODZENIU</a:t>
            </a:r>
            <a:endParaRPr lang="pl-PL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uzasadnieniu postanowienia o przedstawieniu zarzutów należy wskazać jakie fakty i dowody zostały przyjęte za podstawę zarzutów.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Uzasadnienie nie może być ogólnikowe. Tylko znajomość faktów i dowodów, które – zdaniem organów procesowych – są wystarczające dla skierowania postępowania przeciwko konkretnej osobie pozwala jej na podjęcie realnej i efektywnej obrony.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Przejaw jawności wewnętrznej postępowania przygotowawczego.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 chwili przedstawienia zarzutów określona osoba staje się stroną postępowania przygotowawczego, z czym wiąże się szereg korzyści, ale również ciężarów procesowych. 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Najważniejsze - formalnie od chwili przedstawienia zarzutów podejrzanemu przysługuje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prawo do obrony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PRZEDSTAWIENIE ZARZUTÓW</a:t>
            </a:r>
            <a:endParaRPr lang="pl-PL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Czynność przedstawienia zarzutów składa się z 4 etapów: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Sporządzenia postanowienia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Ogłoszenia go podejrzanemu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Pouczenia go o prawach i obowiązkach – art. 300 § 1 i 313 § 3</a:t>
            </a:r>
          </a:p>
          <a:p>
            <a:pPr marL="1191006" lvl="2" indent="-514350" algn="just"/>
            <a:r>
              <a:rPr lang="pl-PL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Art. 313 § 2 – prawo do żądania ustnego uzasadnienia stawianych zarzutów oraz prawo do otrzymania pisemnego uzasadnienia zarzutów w ciągu 14 dni od dnia zgłoszenia takiego żądania</a:t>
            </a:r>
          </a:p>
          <a:p>
            <a:pPr marL="1657350" lvl="4" indent="-514350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Ustnego podania podstaw zarzutów można żądać do momentu zaznajomienia się z materiałami postępowania przygotowawczego – art. 321 </a:t>
            </a:r>
            <a:endParaRPr lang="pl-PL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Przesłuchania go </a:t>
            </a:r>
          </a:p>
          <a:p>
            <a:pPr marL="1019556" lvl="2" indent="-342900" algn="just"/>
            <a:r>
              <a:rPr lang="pl-PL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Podejrzany może skorzystać z prawa do odmowy składania wyjaśnień. Przesłuchanie może ograniczyć się jedynie np. do jego oświadczenia co do zrozumienia przedstawionych mu zarzutów i powołania się na prawo do nieskładania wyjaśnień. Może też oświadczyć, że złoży wyjaśnienia, ale jedynie w obecności swojego obrońcy. </a:t>
            </a: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18872" indent="0"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Wszystkie czynności muszą następować bezpośrednio po sobie, we wskazanej kolejności </a:t>
            </a:r>
          </a:p>
          <a:p>
            <a:pPr algn="just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sytuacji wskazanej w art. 308 § 2 treść zarzutu wpisuje się do protokołu przesłuchania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PRZEDSTAWIENIE ZARZUTÓW</a:t>
            </a:r>
            <a:endParaRPr lang="pl-PL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powinno zawierać postanowienie o przedstawieniu zarzutów?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Wskazanie podejrzanego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Dokładne określenie zarzucanego mu czynu </a:t>
            </a:r>
          </a:p>
          <a:p>
            <a:pPr marL="916686" lvl="1" indent="-514350"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tj. czasu, miejsca i okoliczności jego popełnienia, i to w taki sposób, aby wykazać, że wypełnia on znamiona określonego przestępstwa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Kwalifikację prawną czynu</a:t>
            </a:r>
          </a:p>
          <a:p>
            <a:pPr marL="624078" indent="-514350" algn="just">
              <a:buFont typeface="+mj-lt"/>
              <a:buAutoNum type="arabicPeriod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Opis czynu + kwalifikacja prawna = zarzut</a:t>
            </a:r>
          </a:p>
          <a:p>
            <a:pPr marL="109728" indent="0"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Uzasadnienie postanowienia o przedstawieniu zarzutów sporządza się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na żądanie podejrzanego.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 tym uprawnieniu należy go pouczyć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PRZEDSTAWIENIE ZARZUTÓW</a:t>
            </a:r>
            <a:endParaRPr lang="pl-PL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b="1" dirty="0" smtClean="0"/>
              <a:t>Instytucja przedstawienia zarzutów ma charakter gwarancyjny.</a:t>
            </a:r>
            <a:r>
              <a:rPr lang="pl-PL" dirty="0" smtClean="0"/>
              <a:t> Ma zapobiegać sytuacjom, w których organy procesowe </a:t>
            </a:r>
            <a:r>
              <a:rPr lang="pl-PL" b="1" dirty="0" smtClean="0"/>
              <a:t> </a:t>
            </a:r>
            <a:r>
              <a:rPr lang="pl-PL" dirty="0" smtClean="0"/>
              <a:t>taktycznie odwlekają moment formalnego przekształcenia postępowania w sprawie w postępowanie przeciwko osobie. </a:t>
            </a:r>
          </a:p>
          <a:p>
            <a:pPr algn="just"/>
            <a:r>
              <a:rPr lang="pl-PL" i="1" u="sng" dirty="0" smtClean="0"/>
              <a:t>„Nie ponosi odpowiedzialności karnej na podstawie art. 233 § 1 k.k. osoba, która przesłuchana została w charakterze świadka wbrew wynikającemu z art. 313 § 1 k.p.k. nakazowi przesłuchania jej jako podejrzanego.” </a:t>
            </a:r>
            <a:r>
              <a:rPr lang="pl-PL" i="1" dirty="0" smtClean="0">
                <a:sym typeface="Wingdings" panose="05000000000000000000" pitchFamily="2" charset="2"/>
              </a:rPr>
              <a:t> uchwała SN z dnia 26 kwietnia 2007 r. </a:t>
            </a:r>
          </a:p>
          <a:p>
            <a:pPr algn="just"/>
            <a:r>
              <a:rPr lang="pl-PL" dirty="0" smtClean="0"/>
              <a:t> Uchwała została wydana w związku z niedopuszczalną – w świetle art. 313 – praktyką, gdzie organy ścigania, mimo że dysponowały wystarczającymi dowodami, uzasadniającymi przedstawienie zarzutów konkretnej osobie, wzywały ją na przesłuchanie w charakterze świadka. </a:t>
            </a:r>
          </a:p>
          <a:p>
            <a:pPr algn="just"/>
            <a:r>
              <a:rPr lang="pl-PL" dirty="0" smtClean="0"/>
              <a:t>Określenie zarzucanego czynu gwarantuje również podejrzanemu, że postępowanie będzie przebiegało w wytyczonych w ten sposób granicach. </a:t>
            </a:r>
          </a:p>
          <a:p>
            <a:pPr algn="just"/>
            <a:r>
              <a:rPr lang="pl-PL" dirty="0" smtClean="0"/>
              <a:t>Zarzut z 313 </a:t>
            </a:r>
            <a:r>
              <a:rPr lang="pl-PL" u="sng" dirty="0" smtClean="0"/>
              <a:t>§ 1 (ewentualnie później zmodyfikowany) zakreśla ramy postępowania. </a:t>
            </a:r>
            <a:r>
              <a:rPr lang="pl-PL" dirty="0" smtClean="0"/>
              <a:t>Szczególnie ważne jest dokładne określenie czynu zarzucanego podejrzanemu. Całe postępowanie może toczyć się wyłącznie w związku z tym zachowaniem </a:t>
            </a:r>
          </a:p>
          <a:p>
            <a:pPr lvl="1" algn="just"/>
            <a:r>
              <a:rPr lang="pl-PL" dirty="0" smtClean="0"/>
              <a:t>Ciekawe zagadnienie – problematyka tożsamości czynu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PRZEDSTAWIENIE ZARZUTÓW</a:t>
            </a:r>
            <a:endParaRPr lang="pl-PL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Jeżeli w toku śledztwa okaże się, że podejrzanemu należy zarzucić: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czyn nieobjęty uprzednio postanowienie o przedstawieniu zarzutów (rozszerzenie lub uzupełnienie zarzutów);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czyn w zmienionej w istotny sposób postaci;</a:t>
            </a:r>
          </a:p>
          <a:p>
            <a:pPr marL="916686" lvl="1" indent="-514350" algn="just"/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takie zmiany, które wiążą się z istotą czynu, przedmiotem ochrony, przedmiotem zamachu, rodzajem czynności wykonawczej, a także datą, czasem i miejscem przestępstwa, rodzajem i rozmiarem szkody czy osobą pokrzywdzonego, mając wpływ na odpowiedzialność karną podejrzanego</a:t>
            </a:r>
          </a:p>
          <a:p>
            <a:pPr marL="109728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Lub też, że: </a:t>
            </a:r>
          </a:p>
          <a:p>
            <a:pPr marL="624078" indent="-514350" algn="just">
              <a:buFont typeface="+mj-lt"/>
              <a:buAutoNum type="arabicPeriod" startAt="3"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czyn należy zakwalifikować z surowszego przepisu </a:t>
            </a:r>
          </a:p>
          <a:p>
            <a:pPr marL="109728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Wydaje się niezwłocznie nowe postanowienie, ogłasza się je podejrzanemu i przesłuchuje go. </a:t>
            </a:r>
          </a:p>
          <a:p>
            <a:pPr marL="109728" indent="0" algn="just">
              <a:buNone/>
            </a:pPr>
            <a:endParaRPr lang="pl-PL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Podejrzany może żądać podania ustnie podstaw zarzutów oraz żądać sporządzenia pisemnego uzasadnienia w terminie 14 dni, o czym należy go pouczyć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MODYFIKACJA ZARZUTÓW 314 KPK</a:t>
            </a:r>
            <a:endParaRPr lang="pl-PL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Art. 22 – gdy zachodzi długotrwała przeszkoda uniemożliwiająca prowadzenie postępowania, w szczególności: </a:t>
            </a:r>
          </a:p>
          <a:p>
            <a:pPr lvl="1" algn="just"/>
            <a:r>
              <a:rPr lang="pl-PL" dirty="0" smtClean="0"/>
              <a:t>Nie można ująć oskarżonego</a:t>
            </a:r>
          </a:p>
          <a:p>
            <a:pPr lvl="1" algn="just"/>
            <a:r>
              <a:rPr lang="pl-PL" dirty="0" smtClean="0"/>
              <a:t>Nie może on brać udziału w postępowaniu z powodu choroby psychicznej lub innej ciężkiej choroby </a:t>
            </a:r>
          </a:p>
          <a:p>
            <a:pPr algn="just"/>
            <a:r>
              <a:rPr lang="pl-PL" dirty="0" smtClean="0"/>
              <a:t>Na postanowienie o zawieszeniu postępowania przysługuje zażalenie </a:t>
            </a:r>
          </a:p>
          <a:p>
            <a:pPr algn="just"/>
            <a:r>
              <a:rPr lang="pl-PL" dirty="0" smtClean="0"/>
              <a:t>W czasie zawieszenia postępowania należy dokonać odpowiednich czynności w celu zabezpieczenia dowodów przed ich utratą lub zniekształceniem. </a:t>
            </a:r>
          </a:p>
          <a:p>
            <a:pPr algn="just"/>
            <a:r>
              <a:rPr lang="pl-PL" dirty="0" smtClean="0"/>
              <a:t>Organ uprawniony do wydania postanowienia o zawieszeniu: </a:t>
            </a:r>
          </a:p>
          <a:p>
            <a:pPr lvl="1" algn="just"/>
            <a:r>
              <a:rPr lang="pl-PL" dirty="0" smtClean="0"/>
              <a:t>W śledztwie </a:t>
            </a:r>
            <a:r>
              <a:rPr lang="pl-PL" dirty="0" smtClean="0">
                <a:sym typeface="Wingdings" panose="05000000000000000000" pitchFamily="2" charset="2"/>
              </a:rPr>
              <a:t> prokurator lub inny organ </a:t>
            </a:r>
          </a:p>
          <a:p>
            <a:pPr lvl="2" algn="just"/>
            <a:r>
              <a:rPr lang="pl-PL" dirty="0" smtClean="0">
                <a:sym typeface="Wingdings" panose="05000000000000000000" pitchFamily="2" charset="2"/>
              </a:rPr>
              <a:t>Konieczne zatwierdzenie przez prokuratora </a:t>
            </a:r>
          </a:p>
          <a:p>
            <a:pPr lvl="1" algn="just"/>
            <a:r>
              <a:rPr lang="pl-PL" dirty="0" smtClean="0">
                <a:sym typeface="Wingdings" panose="05000000000000000000" pitchFamily="2" charset="2"/>
              </a:rPr>
              <a:t>W dochodzeniu  Policja lub prokurator jeżeli prowadzi dochodzenie</a:t>
            </a:r>
          </a:p>
          <a:p>
            <a:pPr lvl="2" algn="just"/>
            <a:r>
              <a:rPr lang="pl-PL" dirty="0" smtClean="0"/>
              <a:t>Konieczne </a:t>
            </a:r>
            <a:r>
              <a:rPr lang="pl-PL" b="1" dirty="0" smtClean="0"/>
              <a:t>zatwierdzenie przez prokuratora </a:t>
            </a:r>
            <a:r>
              <a:rPr lang="pl-PL" dirty="0" smtClean="0"/>
              <a:t>(art. 325e § 2 k.p.k.)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ZAWIESZENIE POSTĘPOWANIA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8038</Words>
  <Application>Microsoft Office PowerPoint</Application>
  <PresentationFormat>Pokaz na ekranie (4:3)</PresentationFormat>
  <Paragraphs>557</Paragraphs>
  <Slides>98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98</vt:i4>
      </vt:variant>
    </vt:vector>
  </HeadingPairs>
  <TitlesOfParts>
    <vt:vector size="99" baseType="lpstr">
      <vt:lpstr>Hol</vt:lpstr>
      <vt:lpstr>ZAJĘCIA 2. 05.03.2019r.</vt:lpstr>
      <vt:lpstr>ZASADY PROCESOWE</vt:lpstr>
      <vt:lpstr>ZASADY PROCESOWE</vt:lpstr>
      <vt:lpstr>KRYTERIA</vt:lpstr>
      <vt:lpstr>ZASADY ABSTRAKCYJNE I KONKRETNE</vt:lpstr>
      <vt:lpstr>PODZIAŁ ZASAD KONKRETNYCH</vt:lpstr>
      <vt:lpstr>Podział zasad procesowych ze względu na sposób ich ujęcia w obowiązującym prawie</vt:lpstr>
      <vt:lpstr>ZASADY KONSTYTUCYJNE I NIEKONSTYTUCYJNE</vt:lpstr>
      <vt:lpstr>PODZIAŁ ZASAD WG PROF. E. ŚWIDY</vt:lpstr>
      <vt:lpstr>DEFINICJE ZASAD</vt:lpstr>
      <vt:lpstr>DEFINICJE ZASAD</vt:lpstr>
      <vt:lpstr>DEFINICJE ZASAD</vt:lpstr>
      <vt:lpstr>DEFINICJE ZASAD</vt:lpstr>
      <vt:lpstr>DEFINICJE ZASAD</vt:lpstr>
      <vt:lpstr>DEFINICJE ZASAD</vt:lpstr>
      <vt:lpstr>DEFINICJE ZASAD</vt:lpstr>
      <vt:lpstr>WYJĄTKI OD ZASAD PROCESOWYCH</vt:lpstr>
      <vt:lpstr>WYJĄTKI OD ZASAD PROCESOWYCH</vt:lpstr>
      <vt:lpstr>ZASADA INKWIZYCYJNOŚCI I KONTRADYKTORYJNOŚCI</vt:lpstr>
      <vt:lpstr>ZASADA INKWIZYCYJNOŚCI I KONTRADYKTORYJNOŚCI</vt:lpstr>
      <vt:lpstr>ZASADA INKWIZYCYJNOŚCI I KONTRADYKTORYJNOŚCI</vt:lpstr>
      <vt:lpstr>ZASADA INKWIZYCYJNOŚCI I KONTRADYKTORYJNOŚCI </vt:lpstr>
      <vt:lpstr>ZASADA INKWIZYCYJNOŚCI I KONTRADYKTORYJNOŚCI </vt:lpstr>
      <vt:lpstr>ZASADA INKWIZYCYJNOŚCI I KONTRADYKTORYJNOŚCI</vt:lpstr>
      <vt:lpstr>ZASADA INKWIZYCYJNOŚCI I KONTRADYKTORYJNOŚCI</vt:lpstr>
      <vt:lpstr>POSTĘPOWANIE PRZYGOTOWAWCZE</vt:lpstr>
      <vt:lpstr>DEFINICJA</vt:lpstr>
      <vt:lpstr>ZASADY WSZCZĘCIA PROCESU KARNEGO</vt:lpstr>
      <vt:lpstr>ZASADA SKARGOWOŚCI I ŚCIAGANIA Z URZĘDU - Z. DZIAŁANIA Z URZĘDU</vt:lpstr>
      <vt:lpstr>ZASADA SKARGOWOŚCI</vt:lpstr>
      <vt:lpstr>ZASADA LEGALIZMU</vt:lpstr>
      <vt:lpstr>CELE POSTĘPOWANIA PRZYGOTOWAWCZEGO</vt:lpstr>
      <vt:lpstr>CELE POST. PRZYGOT.</vt:lpstr>
      <vt:lpstr>UCZESTNICY POST. PRZYG.</vt:lpstr>
      <vt:lpstr>STRONY POSTĘPOWANIA PRZYGOT.</vt:lpstr>
      <vt:lpstr>PODEJRZANY – 71 § 2 KPK</vt:lpstr>
      <vt:lpstr>OSOBA PODEJRZANA</vt:lpstr>
      <vt:lpstr>OSKARŻONY</vt:lpstr>
      <vt:lpstr>OBOWIĄZKI OSKARŻONEGO</vt:lpstr>
      <vt:lpstr>OBOWIĄZKI OSKARŻONEGO</vt:lpstr>
      <vt:lpstr>Slajd 41</vt:lpstr>
      <vt:lpstr>POKRZYWDZONY – 49 KPK</vt:lpstr>
      <vt:lpstr>POKRZYWDZONY</vt:lpstr>
      <vt:lpstr>POKRZYDZONY</vt:lpstr>
      <vt:lpstr>UPRAWNIENIA STRON W P.P.</vt:lpstr>
      <vt:lpstr>UPRAWNIENIA STRON W P.P.</vt:lpstr>
      <vt:lpstr>UPRAWNIENIA STRON W P.P.</vt:lpstr>
      <vt:lpstr>UPRAWNIENIA STRON W P.P.</vt:lpstr>
      <vt:lpstr>UPRAWNIENIA POKRZYWDZONEGO</vt:lpstr>
      <vt:lpstr>ZASADA PRAWA DO OBRONY</vt:lpstr>
      <vt:lpstr>ZASADA PRAWA DO OBRONY</vt:lpstr>
      <vt:lpstr>ZASADA PRAWA DO OBRONY</vt:lpstr>
      <vt:lpstr>ZASADA PRAWA DO OBRONY</vt:lpstr>
      <vt:lpstr>PRZEDSTAWICIELE PROCESOWI STRON</vt:lpstr>
      <vt:lpstr>PRZEDSTAWICIELE PROCESOWI STRON</vt:lpstr>
      <vt:lpstr>PRZEDSTAWICIELE PROCESOWI STRON</vt:lpstr>
      <vt:lpstr>ZASADA DOMNIEMANIA NIEWINNOŚCI I IN DUBIO PRO REO</vt:lpstr>
      <vt:lpstr>Z. DOMNIEMANIA NIEWINNOŚCI</vt:lpstr>
      <vt:lpstr>Z. DOMNIEMANIA NIEWINNOŚCI</vt:lpstr>
      <vt:lpstr>Z. IN DUBIO PRO REO</vt:lpstr>
      <vt:lpstr>FORMY POST. PRZYG.</vt:lpstr>
      <vt:lpstr>RÓŻNICE M. ŚLEDZTWEM A DOCHODZENIEM DOTYCZĄ:</vt:lpstr>
      <vt:lpstr>RODZAJ SPRAW A FORMA P.P. ŚLEDZTWO (309 KPK)</vt:lpstr>
      <vt:lpstr>DOCHODZENIE (325B)</vt:lpstr>
      <vt:lpstr>ORGANY PROWADZĄCE: ŚLEDZTWO</vt:lpstr>
      <vt:lpstr>DOCHODZENIE</vt:lpstr>
      <vt:lpstr>CZAS TRWANIA: ŚLEDZTWO</vt:lpstr>
      <vt:lpstr>DOCHODZENIE</vt:lpstr>
      <vt:lpstr>ŚLEDZTWO</vt:lpstr>
      <vt:lpstr>DOCHODZENIE</vt:lpstr>
      <vt:lpstr>UPROSZCZENIA PROCEDURALN E W DOCHODZENIU</vt:lpstr>
      <vt:lpstr>NADZÓR PROKURATORA NAD PP</vt:lpstr>
      <vt:lpstr>Slajd 73</vt:lpstr>
      <vt:lpstr>Slajd 74</vt:lpstr>
      <vt:lpstr>UDZIAŁ SĄDU W P.P.</vt:lpstr>
      <vt:lpstr>KAZUS 1</vt:lpstr>
      <vt:lpstr>KAZUS 2</vt:lpstr>
      <vt:lpstr>PORZĄDEK CZYNNOŚCI W Ś. I D.</vt:lpstr>
      <vt:lpstr>PORZĄDEK CZYNNOŚCI W Ś. I D.</vt:lpstr>
      <vt:lpstr>WSZCZĘCIE POST. PRZYG.</vt:lpstr>
      <vt:lpstr>OBOWIĄZEK ZAWIADOMIENIA O PRZESTĘPSTWIE</vt:lpstr>
      <vt:lpstr>OBOWIĄZEK ZAWIADOMIENIA O PRZESTĘSTWIE</vt:lpstr>
      <vt:lpstr>ZAWIADOMIENIE O PRZESTĘSTWIE</vt:lpstr>
      <vt:lpstr>ZAWIADOMIENIE O PRZESTĘPSTWIE</vt:lpstr>
      <vt:lpstr>CZYNNOŚCI SPRAWDZAJĄCE 307 KPK</vt:lpstr>
      <vt:lpstr>CZYNNOŚCI SPRAWDZAJĄCE 307 KPK</vt:lpstr>
      <vt:lpstr>WSZCZĘCIE POST. PRZYG.</vt:lpstr>
      <vt:lpstr>CZYNNOŚCI W NIEZBĘDNYM ZAKRESIE</vt:lpstr>
      <vt:lpstr>CZYNNOŚCI W NIEZBĘDYM ZAKRESIE 308 KPK</vt:lpstr>
      <vt:lpstr>PRZEDSTAWIENIE ZARZUTÓW</vt:lpstr>
      <vt:lpstr>PRZEDSTAWIENIE ZARZUTÓW W ŚLEDZTWIE</vt:lpstr>
      <vt:lpstr>PRZEDSTAWIENIE ZARZUTÓW W DOCHODZENIU</vt:lpstr>
      <vt:lpstr>PRZEDSTAWIENIE ZARZUTÓW</vt:lpstr>
      <vt:lpstr>PRZEDSTAWIENIE ZARZUTÓW</vt:lpstr>
      <vt:lpstr>PRZEDSTAWIENIE ZARZUTÓW</vt:lpstr>
      <vt:lpstr>PRZEDSTAWIENIE ZARZUTÓW</vt:lpstr>
      <vt:lpstr>MODYFIKACJA ZARZUTÓW 314 KPK</vt:lpstr>
      <vt:lpstr>ZAWIESZENIE POSTĘPOWANIA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2. 05.03.2019r.</dc:title>
  <dc:creator>Pani Mecenas</dc:creator>
  <cp:lastModifiedBy>Microsoft</cp:lastModifiedBy>
  <cp:revision>4</cp:revision>
  <dcterms:created xsi:type="dcterms:W3CDTF">2019-03-03T10:04:14Z</dcterms:created>
  <dcterms:modified xsi:type="dcterms:W3CDTF">2019-03-11T17:10:23Z</dcterms:modified>
</cp:coreProperties>
</file>