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75448" autoAdjust="0"/>
  </p:normalViewPr>
  <p:slideViewPr>
    <p:cSldViewPr>
      <p:cViewPr varScale="1">
        <p:scale>
          <a:sx n="73" d="100"/>
          <a:sy n="73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5F65D-DE21-4AB7-8DB7-C644E657BCEA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9B624-A84E-45CA-8ED6-99413F1E924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9B624-A84E-45CA-8ED6-99413F1E924B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klaudia.grum@uwr.edu.p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SSA </a:t>
            </a:r>
            <a:br>
              <a:rPr lang="pl-PL" dirty="0" smtClean="0"/>
            </a:br>
            <a:r>
              <a:rPr lang="pl-PL" dirty="0" smtClean="0"/>
              <a:t>SEMESTR LETNI 2018/2019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Kolokwium oceniane będzie według następującej skali:</a:t>
            </a:r>
          </a:p>
          <a:p>
            <a:pPr algn="just"/>
            <a:r>
              <a:rPr lang="pl-PL" dirty="0" smtClean="0"/>
              <a:t>0-20 </a:t>
            </a:r>
            <a:r>
              <a:rPr lang="pl-PL" dirty="0" err="1" smtClean="0"/>
              <a:t>pkt</a:t>
            </a:r>
            <a:r>
              <a:rPr lang="pl-PL" dirty="0" smtClean="0"/>
              <a:t> </a:t>
            </a:r>
            <a:r>
              <a:rPr lang="pl-PL" dirty="0" err="1" smtClean="0"/>
              <a:t>ndst</a:t>
            </a:r>
            <a:r>
              <a:rPr lang="pl-PL" dirty="0" smtClean="0"/>
              <a:t> (2,0)</a:t>
            </a:r>
          </a:p>
          <a:p>
            <a:pPr algn="just"/>
            <a:r>
              <a:rPr lang="pl-PL" dirty="0" smtClean="0"/>
              <a:t>21-25 </a:t>
            </a:r>
            <a:r>
              <a:rPr lang="pl-PL" dirty="0" err="1" smtClean="0"/>
              <a:t>pkt</a:t>
            </a:r>
            <a:r>
              <a:rPr lang="pl-PL" dirty="0" smtClean="0"/>
              <a:t> – </a:t>
            </a:r>
            <a:r>
              <a:rPr lang="pl-PL" dirty="0" err="1" smtClean="0"/>
              <a:t>dst</a:t>
            </a:r>
            <a:r>
              <a:rPr lang="pl-PL" dirty="0" smtClean="0"/>
              <a:t> (3,0)</a:t>
            </a:r>
          </a:p>
          <a:p>
            <a:pPr algn="just"/>
            <a:r>
              <a:rPr lang="pl-PL" dirty="0" smtClean="0"/>
              <a:t>26-29 </a:t>
            </a:r>
            <a:r>
              <a:rPr lang="pl-PL" dirty="0" err="1" smtClean="0"/>
              <a:t>pkt</a:t>
            </a:r>
            <a:r>
              <a:rPr lang="pl-PL" dirty="0" smtClean="0"/>
              <a:t> –  </a:t>
            </a:r>
            <a:r>
              <a:rPr lang="pl-PL" dirty="0" err="1" smtClean="0"/>
              <a:t>dst</a:t>
            </a:r>
            <a:r>
              <a:rPr lang="pl-PL" dirty="0" smtClean="0"/>
              <a:t>+ (3,5)</a:t>
            </a:r>
          </a:p>
          <a:p>
            <a:pPr algn="just"/>
            <a:r>
              <a:rPr lang="pl-PL" dirty="0" smtClean="0"/>
              <a:t>30-34 </a:t>
            </a:r>
            <a:r>
              <a:rPr lang="pl-PL" dirty="0" err="1" smtClean="0"/>
              <a:t>pkt</a:t>
            </a:r>
            <a:r>
              <a:rPr lang="pl-PL" dirty="0" smtClean="0"/>
              <a:t> – </a:t>
            </a:r>
            <a:r>
              <a:rPr lang="pl-PL" dirty="0" err="1" smtClean="0"/>
              <a:t>db</a:t>
            </a:r>
            <a:r>
              <a:rPr lang="pl-PL" dirty="0" smtClean="0"/>
              <a:t> (4,0)</a:t>
            </a:r>
          </a:p>
          <a:p>
            <a:pPr algn="just"/>
            <a:r>
              <a:rPr lang="pl-PL" dirty="0" smtClean="0"/>
              <a:t>35-37 </a:t>
            </a:r>
            <a:r>
              <a:rPr lang="pl-PL" dirty="0" err="1" smtClean="0"/>
              <a:t>pkt</a:t>
            </a:r>
            <a:r>
              <a:rPr lang="pl-PL" dirty="0" smtClean="0"/>
              <a:t> – </a:t>
            </a:r>
            <a:r>
              <a:rPr lang="pl-PL" dirty="0" err="1" smtClean="0"/>
              <a:t>db</a:t>
            </a:r>
            <a:r>
              <a:rPr lang="pl-PL" dirty="0" smtClean="0"/>
              <a:t>+ (4,5)</a:t>
            </a:r>
          </a:p>
          <a:p>
            <a:pPr algn="just"/>
            <a:r>
              <a:rPr lang="pl-PL" dirty="0" smtClean="0"/>
              <a:t>38-40 </a:t>
            </a:r>
            <a:r>
              <a:rPr lang="pl-PL" dirty="0" err="1" smtClean="0"/>
              <a:t>pkt</a:t>
            </a:r>
            <a:r>
              <a:rPr lang="pl-PL" dirty="0" smtClean="0"/>
              <a:t> – </a:t>
            </a:r>
            <a:r>
              <a:rPr lang="pl-PL" dirty="0" err="1" smtClean="0"/>
              <a:t>bdb</a:t>
            </a:r>
            <a:r>
              <a:rPr lang="pl-PL" dirty="0" smtClean="0"/>
              <a:t> (5,0)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OCENA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Poprawiać można </a:t>
            </a:r>
            <a:r>
              <a:rPr lang="pl-PL" b="1" dirty="0" smtClean="0"/>
              <a:t>tylko ocenę niedostateczną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Poprawa kolokwium odbywa się </a:t>
            </a:r>
            <a:r>
              <a:rPr lang="pl-PL" b="1" dirty="0" smtClean="0"/>
              <a:t>najpóźniej na ostatnich konsultacjach w kwietniu. </a:t>
            </a:r>
            <a:endParaRPr lang="pl-PL" dirty="0" smtClean="0"/>
          </a:p>
          <a:p>
            <a:pPr algn="just"/>
            <a:r>
              <a:rPr lang="pl-PL" dirty="0" smtClean="0"/>
              <a:t>Poprawa odbywa się w </a:t>
            </a:r>
            <a:r>
              <a:rPr lang="pl-PL" b="1" dirty="0" smtClean="0"/>
              <a:t>formie ustnej.</a:t>
            </a:r>
            <a:r>
              <a:rPr lang="pl-PL" dirty="0" smtClean="0"/>
              <a:t> 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POPRAWA KOLOKWIUM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 smtClean="0"/>
              <a:t>Niezaliczenie kolokwium skutkuje oceną niedostateczną z zajęć niezależnie od pozostałej aktywności studenta na zajęciach.</a:t>
            </a:r>
            <a:endParaRPr lang="pl-PL" dirty="0" smtClean="0"/>
          </a:p>
          <a:p>
            <a:pPr algn="just"/>
            <a:r>
              <a:rPr lang="pl-PL" b="1" dirty="0" smtClean="0"/>
              <a:t>Zaliczenie kolokwium </a:t>
            </a:r>
            <a:r>
              <a:rPr lang="pl-PL" b="1" u="sng" dirty="0" smtClean="0"/>
              <a:t>nie zwalnia</a:t>
            </a:r>
            <a:r>
              <a:rPr lang="pl-PL" dirty="0" smtClean="0"/>
              <a:t> </a:t>
            </a:r>
            <a:r>
              <a:rPr lang="pl-PL" b="1" dirty="0" smtClean="0"/>
              <a:t>studenta z konieczności uczestniczenia w dalszych zajęciach. Wyjątkiem jest sytuacja, kiedy student uzyska wcześniej zaliczenie i zda egzamin przedterminowy. W takim przypadku dalsza obecność na zajęciach nie będzie wymagana. 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19.03.2019r.</a:t>
            </a:r>
          </a:p>
          <a:p>
            <a:pPr algn="just"/>
            <a:r>
              <a:rPr lang="pl-PL" dirty="0" smtClean="0"/>
              <a:t>Test 10-20 pytań zamkniętych</a:t>
            </a:r>
          </a:p>
          <a:p>
            <a:pPr algn="just"/>
            <a:r>
              <a:rPr lang="pl-PL" dirty="0" smtClean="0"/>
              <a:t>Zakres materiału podany zostanie na zajęciach w dniu 12.03.2019</a:t>
            </a:r>
          </a:p>
          <a:p>
            <a:pPr algn="just"/>
            <a:r>
              <a:rPr lang="pl-PL" dirty="0" smtClean="0"/>
              <a:t>Poprawa kartkówki na konsultacjach, forma ustna – odpowiedź na dwa pytania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KARTKÓWKA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Kartkówka będzie oceniana wg następującej skali: </a:t>
            </a:r>
          </a:p>
          <a:p>
            <a:pPr algn="just"/>
            <a:r>
              <a:rPr lang="pl-PL" dirty="0" smtClean="0"/>
              <a:t>0-50 % </a:t>
            </a:r>
            <a:r>
              <a:rPr lang="pl-PL" dirty="0" err="1" smtClean="0"/>
              <a:t>ndst</a:t>
            </a:r>
            <a:r>
              <a:rPr lang="pl-PL" dirty="0" smtClean="0"/>
              <a:t> (2,0)</a:t>
            </a:r>
          </a:p>
          <a:p>
            <a:pPr algn="just"/>
            <a:r>
              <a:rPr lang="pl-PL" dirty="0" smtClean="0"/>
              <a:t>51-60% </a:t>
            </a:r>
            <a:r>
              <a:rPr lang="pl-PL" dirty="0" err="1" smtClean="0"/>
              <a:t>dst</a:t>
            </a:r>
            <a:r>
              <a:rPr lang="pl-PL" dirty="0" smtClean="0"/>
              <a:t> (3,0)</a:t>
            </a:r>
          </a:p>
          <a:p>
            <a:pPr algn="just"/>
            <a:r>
              <a:rPr lang="pl-PL" dirty="0" smtClean="0"/>
              <a:t>61-70% </a:t>
            </a:r>
            <a:r>
              <a:rPr lang="pl-PL" dirty="0" err="1" smtClean="0"/>
              <a:t>dst</a:t>
            </a:r>
            <a:r>
              <a:rPr lang="pl-PL" dirty="0" smtClean="0"/>
              <a:t>+ (3,5)</a:t>
            </a:r>
          </a:p>
          <a:p>
            <a:pPr algn="just"/>
            <a:r>
              <a:rPr lang="pl-PL" dirty="0" smtClean="0"/>
              <a:t>71-80% </a:t>
            </a:r>
            <a:r>
              <a:rPr lang="pl-PL" dirty="0" err="1" smtClean="0"/>
              <a:t>db</a:t>
            </a:r>
            <a:r>
              <a:rPr lang="pl-PL" dirty="0" smtClean="0"/>
              <a:t> (4,0)</a:t>
            </a:r>
          </a:p>
          <a:p>
            <a:pPr algn="just"/>
            <a:r>
              <a:rPr lang="pl-PL" dirty="0" smtClean="0"/>
              <a:t>81-90% </a:t>
            </a:r>
            <a:r>
              <a:rPr lang="pl-PL" dirty="0" err="1" smtClean="0"/>
              <a:t>db</a:t>
            </a:r>
            <a:r>
              <a:rPr lang="pl-PL" dirty="0" smtClean="0"/>
              <a:t>+ (4,5)</a:t>
            </a:r>
          </a:p>
          <a:p>
            <a:pPr algn="just"/>
            <a:r>
              <a:rPr lang="pl-PL" dirty="0" smtClean="0"/>
              <a:t>91-100% </a:t>
            </a:r>
            <a:r>
              <a:rPr lang="pl-PL" dirty="0" err="1" smtClean="0"/>
              <a:t>bdb</a:t>
            </a:r>
            <a:r>
              <a:rPr lang="pl-PL" dirty="0" smtClean="0"/>
              <a:t> (5,0)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Na zajęciach</a:t>
            </a:r>
          </a:p>
          <a:p>
            <a:pPr algn="just"/>
            <a:r>
              <a:rPr lang="pl-PL" dirty="0" smtClean="0"/>
              <a:t>Ok. 15 minut</a:t>
            </a:r>
          </a:p>
          <a:p>
            <a:pPr algn="just"/>
            <a:r>
              <a:rPr lang="pl-PL" dirty="0" smtClean="0"/>
              <a:t>Grupy dwuosobowe</a:t>
            </a:r>
          </a:p>
          <a:p>
            <a:pPr algn="just"/>
            <a:r>
              <a:rPr lang="pl-PL" dirty="0" smtClean="0"/>
              <a:t>Temat dowolny – interesujące orzeczenie, medialny proces karny, ciekawostka z zakresu k.p.k. itd.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PREZENTACJA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Na każdych zajęciach zadane zostanie zadanie domowe polegające na przygotowaniu projektu pisma procesowego (np. wniosku dowodowego) lub udzielenie odpowiedzi na zadane pytanie.</a:t>
            </a:r>
          </a:p>
          <a:p>
            <a:pPr algn="just"/>
            <a:r>
              <a:rPr lang="pl-PL" dirty="0" smtClean="0"/>
              <a:t>Forma: pisemnie ODRĘCZNIE!</a:t>
            </a:r>
          </a:p>
          <a:p>
            <a:pPr algn="just"/>
            <a:r>
              <a:rPr lang="pl-PL" dirty="0" smtClean="0"/>
              <a:t>Termin na oddanie zadania domowego to następne zajęcia.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ZADANIA DOMOWE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Pozytywna lub wyróżniająca aktywność studenta na danych zajęciach może zostać nagrodzona „+”. Każde trzy „+” skutkować będą podwyższeniem oceny za dany semestr o pół (0,5) stopnia, nie więcej jednak niż o 1 stopień. </a:t>
            </a:r>
          </a:p>
          <a:p>
            <a:pPr algn="just"/>
            <a:r>
              <a:rPr lang="pl-PL" dirty="0" smtClean="0"/>
              <a:t>Prowadząca zastrzega sobie możliwość bieżącego weryfikowania przygotowania studentów do zajęć. Weryfikacja wiedzy może nastąpić poprzez odpowiedź ustną, pytanie „na wyrywki”.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AKTYWNOŚĆ NA ZAJĘCIACH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Prawidłowa odpowiedź na zadane pytania będzie skutkowała uzyskaniem „+” wliczanego do aktywności. Niezaliczenie odpowiedzi ustnej będzie skutkowało „-”. Każdy „-” obniża ocenę końcową za dany semestr o pół (0,5) stopnia. Istnieje możliwość poprawy „-” na dwóch najbliższych terminach konsultacyjnych od odpowiedzi ustnej. W przypadku pozytywnej poprawy uzyskany „-” nie będzie skutkował obniżeniem oceny.</a:t>
            </a:r>
          </a:p>
          <a:p>
            <a:pPr algn="just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DO 18.04.2019r.</a:t>
            </a:r>
          </a:p>
          <a:p>
            <a:pPr>
              <a:buNone/>
            </a:pPr>
            <a:r>
              <a:rPr lang="pl-PL" smtClean="0"/>
              <a:t>Czwartki 16:15-18:15</a:t>
            </a:r>
            <a:endParaRPr lang="pl-PL" dirty="0" smtClean="0"/>
          </a:p>
          <a:p>
            <a:pPr>
              <a:buNone/>
            </a:pPr>
            <a:r>
              <a:rPr lang="pl-PL" dirty="0" smtClean="0">
                <a:solidFill>
                  <a:srgbClr val="FF0000"/>
                </a:solidFill>
              </a:rPr>
              <a:t>OD 18.04.2019r. Termin konsultacji ulegnie zmianie</a:t>
            </a:r>
          </a:p>
          <a:p>
            <a:pPr>
              <a:buFontTx/>
              <a:buChar char="-"/>
            </a:pPr>
            <a:r>
              <a:rPr lang="pl-PL" dirty="0" smtClean="0"/>
              <a:t>Ewentualnie konsultacje w weekendy dla ZSP</a:t>
            </a:r>
          </a:p>
          <a:p>
            <a:pPr>
              <a:buFontTx/>
              <a:buChar char="-"/>
            </a:pPr>
            <a:r>
              <a:rPr lang="pl-PL" dirty="0" smtClean="0"/>
              <a:t>W każdej sprawie związanej z zajęciami z można kontaktować się pod następującym adresem e-mail: </a:t>
            </a:r>
            <a:r>
              <a:rPr lang="pl-PL" u="sng" dirty="0" err="1" smtClean="0">
                <a:hlinkClick r:id="rId2"/>
              </a:rPr>
              <a:t>klaudia.grum@uwr.edu.pl</a:t>
            </a:r>
            <a:endParaRPr lang="pl-PL" dirty="0" smtClean="0"/>
          </a:p>
          <a:p>
            <a:pPr>
              <a:buFontTx/>
              <a:buChar char="-"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KONSULTACJE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1. część organizacyjna</a:t>
            </a:r>
          </a:p>
          <a:p>
            <a:r>
              <a:rPr lang="pl-PL" dirty="0" smtClean="0"/>
              <a:t>2. zagadnienia podstawowe</a:t>
            </a:r>
          </a:p>
          <a:p>
            <a:r>
              <a:rPr lang="pl-PL" dirty="0" smtClean="0"/>
              <a:t>3. przesłanki procesowe</a:t>
            </a:r>
          </a:p>
          <a:p>
            <a:r>
              <a:rPr lang="pl-PL" dirty="0" smtClean="0"/>
              <a:t>4. uczestnicy postępowania karnego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ZAJĘCIA 26.02.2019r.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Uczestnictwo w zajęciach jest obowiązkowe.</a:t>
            </a:r>
          </a:p>
          <a:p>
            <a:pPr algn="just"/>
            <a:r>
              <a:rPr lang="pl-PL" dirty="0" smtClean="0"/>
              <a:t>W semestrze letnim dopuszczalna 1 nieusprawiedliwiona nieobecność.</a:t>
            </a:r>
          </a:p>
          <a:p>
            <a:pPr algn="just"/>
            <a:r>
              <a:rPr lang="pl-PL" dirty="0" smtClean="0"/>
              <a:t>Każdą kolejną należy zaliczyć (bez względu na powód nieobecności) na konsultacjach przez ustną odpowiedź na pytanie z materii poruszanej na zajęciach, na których student był nieobecny.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Uczestniczenie w zajęciach. Zaliczanie nieobecności.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Nieobecność należy zaliczyć możliwie szybko, nie później niż w ciągu 14 dni od ustania przyczyny, która ją wywołała.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Niezaliczenie nieobecności w terminie będzie skutkowało obniżeniem oceny za dany semestr o pół stopnia (0,5).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ZALICZENIE NIEOBECNOŚCI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Jeżeli student będzie posiadał więcej niż 3 nieobecności (poza szczególnymi wypadkami) będzie to stanowić podstawę do skreślenie z listy osób uczestniczących w kursie i do niezaliczenia przedmiotu (por. Zarządzenie Dziekana nr 18/2017).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Ocena końcowa = ocena wypadkowa za:</a:t>
            </a:r>
          </a:p>
          <a:p>
            <a:pPr marL="624078" indent="-514350">
              <a:buAutoNum type="alphaLcParenR"/>
            </a:pPr>
            <a:r>
              <a:rPr lang="pl-PL" dirty="0" smtClean="0"/>
              <a:t>Kolokwium – 60%</a:t>
            </a:r>
          </a:p>
          <a:p>
            <a:pPr marL="624078" indent="-514350">
              <a:buAutoNum type="alphaLcParenR"/>
            </a:pPr>
            <a:r>
              <a:rPr lang="pl-PL" dirty="0" smtClean="0"/>
              <a:t>Kartkówka – 20 %</a:t>
            </a:r>
          </a:p>
          <a:p>
            <a:pPr marL="624078" indent="-514350">
              <a:buAutoNum type="alphaLcParenR"/>
            </a:pPr>
            <a:r>
              <a:rPr lang="pl-PL" dirty="0" smtClean="0"/>
              <a:t>Prezentacja – 20 %</a:t>
            </a:r>
          </a:p>
          <a:p>
            <a:pPr marL="624078" indent="-514350">
              <a:buNone/>
            </a:pPr>
            <a:r>
              <a:rPr lang="pl-PL" dirty="0" smtClean="0"/>
              <a:t>= średnia ważona</a:t>
            </a:r>
          </a:p>
          <a:p>
            <a:pPr marL="624078" indent="-514350">
              <a:buNone/>
            </a:pPr>
            <a:endParaRPr lang="pl-PL" dirty="0" smtClean="0"/>
          </a:p>
          <a:p>
            <a:pPr marL="624078" indent="-514350">
              <a:buNone/>
            </a:pPr>
            <a:r>
              <a:rPr lang="pl-PL" dirty="0" smtClean="0"/>
              <a:t>ZADANIA DOMOWE – „+” (6 zadań domowych, 5 plusów – podwyższenie oceny o 0.5 stopnia)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OCENA KOŃCOWA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Ocena końcowa będzie ustalona wg następującej skali:</a:t>
            </a:r>
          </a:p>
          <a:p>
            <a:pPr algn="just"/>
            <a:r>
              <a:rPr lang="de-DE" dirty="0" smtClean="0"/>
              <a:t>2,0 – 2,99 </a:t>
            </a:r>
            <a:r>
              <a:rPr lang="de-DE" dirty="0" err="1" smtClean="0"/>
              <a:t>ndst</a:t>
            </a:r>
            <a:r>
              <a:rPr lang="de-DE" dirty="0" smtClean="0"/>
              <a:t> (2,0)</a:t>
            </a:r>
            <a:endParaRPr lang="pl-PL" dirty="0" smtClean="0"/>
          </a:p>
          <a:p>
            <a:pPr algn="just"/>
            <a:r>
              <a:rPr lang="de-DE" dirty="0" smtClean="0"/>
              <a:t>3,0 – 3,24 </a:t>
            </a:r>
            <a:r>
              <a:rPr lang="de-DE" dirty="0" err="1" smtClean="0"/>
              <a:t>dst</a:t>
            </a:r>
            <a:r>
              <a:rPr lang="de-DE" dirty="0" smtClean="0"/>
              <a:t> (3,0)</a:t>
            </a:r>
            <a:endParaRPr lang="pl-PL" dirty="0" smtClean="0"/>
          </a:p>
          <a:p>
            <a:pPr algn="just"/>
            <a:r>
              <a:rPr lang="de-DE" dirty="0" smtClean="0"/>
              <a:t>3,25 – 3,74 </a:t>
            </a:r>
            <a:r>
              <a:rPr lang="de-DE" dirty="0" err="1" smtClean="0"/>
              <a:t>dst</a:t>
            </a:r>
            <a:r>
              <a:rPr lang="de-DE" dirty="0" smtClean="0"/>
              <a:t>+ (3,5)</a:t>
            </a:r>
            <a:endParaRPr lang="pl-PL" dirty="0" smtClean="0"/>
          </a:p>
          <a:p>
            <a:pPr algn="just"/>
            <a:r>
              <a:rPr lang="de-DE" dirty="0" smtClean="0"/>
              <a:t>3,75 – 4,24 </a:t>
            </a:r>
            <a:r>
              <a:rPr lang="de-DE" dirty="0" err="1" smtClean="0"/>
              <a:t>db</a:t>
            </a:r>
            <a:r>
              <a:rPr lang="de-DE" dirty="0" smtClean="0"/>
              <a:t> (4,0)</a:t>
            </a:r>
            <a:endParaRPr lang="pl-PL" dirty="0" smtClean="0"/>
          </a:p>
          <a:p>
            <a:pPr algn="just"/>
            <a:r>
              <a:rPr lang="de-DE" dirty="0" smtClean="0"/>
              <a:t>4,25 – 4,74 </a:t>
            </a:r>
            <a:r>
              <a:rPr lang="de-DE" dirty="0" err="1" smtClean="0"/>
              <a:t>db</a:t>
            </a:r>
            <a:r>
              <a:rPr lang="de-DE" dirty="0" smtClean="0"/>
              <a:t>+ (4,5)</a:t>
            </a:r>
            <a:endParaRPr lang="pl-PL" dirty="0" smtClean="0"/>
          </a:p>
          <a:p>
            <a:pPr algn="just"/>
            <a:r>
              <a:rPr lang="pl-PL" dirty="0" smtClean="0"/>
              <a:t>4,75 – 5,0 </a:t>
            </a:r>
            <a:r>
              <a:rPr lang="pl-PL" dirty="0" err="1" smtClean="0"/>
              <a:t>bdb</a:t>
            </a:r>
            <a:r>
              <a:rPr lang="pl-PL" dirty="0" smtClean="0"/>
              <a:t> (5,0)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 KOŃCOWA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9.04.2019r. </a:t>
            </a:r>
          </a:p>
          <a:p>
            <a:r>
              <a:rPr lang="pl-PL" dirty="0" smtClean="0"/>
              <a:t>Forma pisemna – 5 pytań otwartych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KOLOKWIUM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Szczegółowe informacje dotyczące zakresu materiału, który obejmować będzie kolokwium zostanie udzielone ok. trzy tygodnie przed kolokwium.</a:t>
            </a:r>
          </a:p>
          <a:p>
            <a:pPr algn="just"/>
            <a:r>
              <a:rPr lang="pl-PL" b="1" dirty="0" smtClean="0"/>
              <a:t>Obecność na zajęciach, na których przeprowadzane jest kolokwium jest obowiązkowa</a:t>
            </a:r>
            <a:r>
              <a:rPr lang="pl-PL" dirty="0" smtClean="0"/>
              <a:t>. Każdemu studentowi przysługują dwa terminy zaliczenia kolokwium. Brak obecności będzie skutkował utratą pierwszego terminu. Jeżeli jednak student przedstawi usprawiedliwienie nieobecności (np. w postaci zwolnienia lekarskiego), to pierwszy termin może zostać mu przywrócony.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KOLOKWIUM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753</Words>
  <Application>Microsoft Office PowerPoint</Application>
  <PresentationFormat>Pokaz na ekranie (4:3)</PresentationFormat>
  <Paragraphs>83</Paragraphs>
  <Slides>20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Hol</vt:lpstr>
      <vt:lpstr>SSA  SEMESTR LETNI 2018/2019</vt:lpstr>
      <vt:lpstr>ZAJĘCIA 26.02.2019r.</vt:lpstr>
      <vt:lpstr>Uczestniczenie w zajęciach. Zaliczanie nieobecności.</vt:lpstr>
      <vt:lpstr>ZALICZENIE NIEOBECNOŚCI</vt:lpstr>
      <vt:lpstr>Slajd 5</vt:lpstr>
      <vt:lpstr>OCENA KOŃCOWA</vt:lpstr>
      <vt:lpstr>OCENA KOŃCOWA</vt:lpstr>
      <vt:lpstr>KOLOKWIUM</vt:lpstr>
      <vt:lpstr>KOLOKWIUM</vt:lpstr>
      <vt:lpstr>OCENA</vt:lpstr>
      <vt:lpstr>POPRAWA KOLOKWIUM</vt:lpstr>
      <vt:lpstr>Slajd 12</vt:lpstr>
      <vt:lpstr>KARTKÓWKA</vt:lpstr>
      <vt:lpstr>Slajd 14</vt:lpstr>
      <vt:lpstr>PREZENTACJA</vt:lpstr>
      <vt:lpstr>ZADANIA DOMOWE</vt:lpstr>
      <vt:lpstr>AKTYWNOŚĆ NA ZAJĘCIACH</vt:lpstr>
      <vt:lpstr>Slajd 18</vt:lpstr>
      <vt:lpstr>KONSULTACJE</vt:lpstr>
      <vt:lpstr>Slajd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SSA  SEMESTR LETNI 2018/2019</dc:title>
  <dc:creator>Pani Mecenas</dc:creator>
  <cp:lastModifiedBy>Microsoft</cp:lastModifiedBy>
  <cp:revision>2</cp:revision>
  <dcterms:created xsi:type="dcterms:W3CDTF">2019-02-25T17:55:56Z</dcterms:created>
  <dcterms:modified xsi:type="dcterms:W3CDTF">2019-03-11T16:55:57Z</dcterms:modified>
</cp:coreProperties>
</file>