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3" r:id="rId10"/>
    <p:sldId id="264" r:id="rId11"/>
    <p:sldId id="270" r:id="rId12"/>
    <p:sldId id="271" r:id="rId13"/>
    <p:sldId id="272" r:id="rId14"/>
    <p:sldId id="273" r:id="rId15"/>
    <p:sldId id="280" r:id="rId16"/>
    <p:sldId id="274" r:id="rId17"/>
    <p:sldId id="275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2019-02-25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KARNY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zespół prawnie uregulowanych czynności, których celem jest wykrycie przestępstwa i jego sprawcy, osądzenie go za to przestępstwo i ewentualne wykonanie kary, środków karnych oraz środków zabezpieczających (prof. Stanisław Waltoś) –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abstracto</a:t>
            </a:r>
            <a:r>
              <a:rPr lang="pl-PL" dirty="0" smtClean="0"/>
              <a:t>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 prawnie uregulowana działalność zmierzająca do realizacji prawa karnego materialnego (prof. Tomasz Grzegorczyk, prof. Janusz Tylman) </a:t>
            </a:r>
          </a:p>
          <a:p>
            <a:pPr algn="just"/>
            <a:r>
              <a:rPr lang="pl-PL" dirty="0" smtClean="0"/>
              <a:t>In </a:t>
            </a:r>
            <a:r>
              <a:rPr lang="pl-PL" dirty="0" err="1" smtClean="0"/>
              <a:t>concreto</a:t>
            </a:r>
            <a:r>
              <a:rPr lang="pl-PL" dirty="0" smtClean="0"/>
              <a:t> – przeciwko określonej osobie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Postępowanie zwyczajne i postępowania szczególne </a:t>
            </a:r>
            <a:r>
              <a:rPr lang="pl-PL" dirty="0" smtClean="0">
                <a:latin typeface="Baskerville Old Face" pitchFamily="18" charset="0"/>
              </a:rPr>
              <a:t>  </a:t>
            </a:r>
            <a:r>
              <a:rPr lang="pl-PL" b="1" dirty="0" smtClean="0">
                <a:latin typeface="Baskerville Old Face" pitchFamily="18" charset="0"/>
              </a:rPr>
              <a:t>TRYBY PROCESU KARNEGO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sz="2800" dirty="0" smtClean="0"/>
              <a:t>postępowanie szczególne – tak jak zwyczajne – zmierza do rozstrzygnięcia o głównym przedmiocie procesu, ale istotnie różni się od postępowania zwyczajnego w sposób z góry przewidziany przez prawo procesowe</a:t>
            </a:r>
          </a:p>
          <a:p>
            <a:pPr lvl="0"/>
            <a:endParaRPr lang="pl-PL" sz="3000" dirty="0" smtClean="0"/>
          </a:p>
          <a:p>
            <a:pPr lvl="0"/>
            <a:r>
              <a:rPr lang="pl-PL" sz="3000" dirty="0" smtClean="0"/>
              <a:t>postępowanie szczególne mogą się toczyć: obligatoryjnie i fakultatywnie, w sprawach wielkiej wagi i o drobne czyny zabronione, przed sądem powszechnym lub szczególnym, na podstawie k.p.k. lub innych aktów ustawodawczych </a:t>
            </a:r>
          </a:p>
          <a:p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6215074" y="785794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STADIA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postępowanie przygotowawcze </a:t>
            </a:r>
          </a:p>
          <a:p>
            <a:pPr>
              <a:buNone/>
            </a:pPr>
            <a:r>
              <a:rPr lang="pl-PL" dirty="0" smtClean="0"/>
              <a:t>      - śledztwo </a:t>
            </a:r>
          </a:p>
          <a:p>
            <a:pPr>
              <a:buNone/>
            </a:pPr>
            <a:r>
              <a:rPr lang="pl-PL" dirty="0" smtClean="0"/>
              <a:t>      - dochodzenie  </a:t>
            </a:r>
          </a:p>
          <a:p>
            <a:r>
              <a:rPr lang="pl-PL" dirty="0" smtClean="0"/>
              <a:t>postępowanie główne (przed sądem I instancji)</a:t>
            </a:r>
          </a:p>
          <a:p>
            <a:r>
              <a:rPr lang="pl-PL" dirty="0" smtClean="0"/>
              <a:t> postępowanie odwoławcze </a:t>
            </a:r>
          </a:p>
          <a:p>
            <a:r>
              <a:rPr lang="pl-PL" dirty="0" smtClean="0"/>
              <a:t>postępowanie wykonawcze (uregulowane w Kodeksie karnym wykonawczym)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postępowanie główne + postępowanie odwoławcze = postępowanie jurysdykcyjne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7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śledztwo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dochodzenie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większym ciężarze gatunkowym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mniejszym ciężarze gatunkowym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zwiększony formalizm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mniejszy formalizm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prowadzone co do zasady przez prokuratora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prowadzone co do zasady przez Policję pod nadzorem prokurator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Policję (lub inne organy ścigania) lub prokuratora </a:t>
            </a:r>
          </a:p>
          <a:p>
            <a:r>
              <a:rPr lang="pl-PL" dirty="0" smtClean="0"/>
              <a:t>strony: podejrzany i pokrzywdzony</a:t>
            </a:r>
          </a:p>
          <a:p>
            <a:r>
              <a:rPr lang="pl-PL" dirty="0" smtClean="0"/>
              <a:t> prokurator - </a:t>
            </a:r>
            <a:r>
              <a:rPr lang="pl-PL" dirty="0" err="1" smtClean="0"/>
              <a:t>dominus</a:t>
            </a:r>
            <a:r>
              <a:rPr lang="pl-PL" dirty="0" smtClean="0"/>
              <a:t> </a:t>
            </a:r>
            <a:r>
              <a:rPr lang="pl-PL" dirty="0" err="1" smtClean="0"/>
              <a:t>litis</a:t>
            </a:r>
            <a:r>
              <a:rPr lang="pl-PL" dirty="0" smtClean="0"/>
              <a:t> postępowania przygotowawczego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POSTĘPOWANIE JURYSDYKCYJNE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sąd </a:t>
            </a:r>
          </a:p>
          <a:p>
            <a:endParaRPr lang="pl-PL" dirty="0" smtClean="0"/>
          </a:p>
          <a:p>
            <a:r>
              <a:rPr lang="pl-PL" dirty="0" smtClean="0"/>
              <a:t>strony: oskarżyciel (publiczny, posiłkowy, subsydiarny, prywatny) i oskarżony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ŹRÓDŁA PRAWA KARNEGO PROCESOWEGO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Konstytucja RP </a:t>
            </a:r>
            <a:r>
              <a:rPr lang="pl-PL" dirty="0" smtClean="0"/>
              <a:t>(zob. m.in. art. 41-45),</a:t>
            </a:r>
          </a:p>
          <a:p>
            <a:r>
              <a:rPr lang="pl-PL" dirty="0" smtClean="0"/>
              <a:t>Europejska Konwencja Praw Człowieka i Podstawowych Wolności z 4 XI 1950 r. (</a:t>
            </a:r>
            <a:r>
              <a:rPr lang="pl-PL" b="1" dirty="0" smtClean="0"/>
              <a:t>EKPCZ</a:t>
            </a:r>
            <a:r>
              <a:rPr lang="pl-PL" dirty="0" smtClean="0"/>
              <a:t>) i inne akty prawa międzynarodowego,</a:t>
            </a:r>
          </a:p>
          <a:p>
            <a:r>
              <a:rPr lang="pl-PL" b="1" dirty="0" smtClean="0"/>
              <a:t>Ustawa z dnia 6 czerwca 1997 r. – Kodeks Postępowania Karnego,</a:t>
            </a:r>
          </a:p>
          <a:p>
            <a:r>
              <a:rPr lang="pl-PL" dirty="0" smtClean="0"/>
              <a:t>Inne ustawy (np. ustawa o świadku koronnym, ustawa o postępowaniu w sprawach nieletnich),</a:t>
            </a:r>
          </a:p>
          <a:p>
            <a:r>
              <a:rPr lang="pl-PL" dirty="0" smtClean="0"/>
              <a:t>Akty ustrojowe organów procesowych i innych uczestników procesu (np. prawo o ustroju sądów powszechnych, ustawa o Policji).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TRYBY ŚCIGANIA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przestępstwa ścigane z oskarżenia publicznego </a:t>
            </a:r>
          </a:p>
          <a:p>
            <a:pPr>
              <a:buNone/>
            </a:pPr>
            <a:r>
              <a:rPr lang="pl-PL" dirty="0" smtClean="0"/>
              <a:t>     - przestępstwa ścigane z urzędu</a:t>
            </a:r>
          </a:p>
          <a:p>
            <a:pPr>
              <a:buNone/>
            </a:pPr>
            <a:r>
              <a:rPr lang="pl-PL" dirty="0" smtClean="0"/>
              <a:t>     - przestępstwa ścigane na wniosek</a:t>
            </a:r>
          </a:p>
          <a:p>
            <a:pPr>
              <a:buNone/>
            </a:pPr>
            <a:r>
              <a:rPr lang="pl-PL" dirty="0" smtClean="0"/>
              <a:t>		    • przestępstwa bezwzględnie wnioskowe (np. 190, 190a k.k.) </a:t>
            </a:r>
          </a:p>
          <a:p>
            <a:pPr>
              <a:buNone/>
            </a:pPr>
            <a:r>
              <a:rPr lang="pl-PL" dirty="0" smtClean="0"/>
              <a:t>		    • przestępstwa względnie wnioskowe	(np. 157, 278 k.k.)</a:t>
            </a:r>
          </a:p>
          <a:p>
            <a:r>
              <a:rPr lang="pl-PL" dirty="0" smtClean="0"/>
              <a:t> przestępstwa ścigane z oskarżenia prywatnego (np. 212, 213, 157 k.k.)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PUBLICZNOSKARGOWY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Postępowanie prowadzone z własnej inicjatywy przez organy ścigania, które w razie podejrzenia popełnienia przestępstwa mają obowiązek podjąć wszelkie działania w celu wykrycia sprawcy. </a:t>
            </a:r>
          </a:p>
          <a:p>
            <a:pPr algn="just"/>
            <a:r>
              <a:rPr lang="pl-PL" dirty="0" smtClean="0"/>
              <a:t>BEZWARUNKOWY-gdy w k.k. brak informacji co do trybu,</a:t>
            </a:r>
          </a:p>
          <a:p>
            <a:pPr algn="just"/>
            <a:r>
              <a:rPr lang="pl-PL" dirty="0" smtClean="0"/>
              <a:t>WARUNKOWY – uzależniony od </a:t>
            </a:r>
            <a:r>
              <a:rPr lang="pl-PL" u="sng" dirty="0" smtClean="0"/>
              <a:t>wniosku o ściganie </a:t>
            </a:r>
            <a:r>
              <a:rPr lang="pl-PL" dirty="0" smtClean="0"/>
              <a:t>właściwego podmiotu (art. 12 k.p.k.) lub </a:t>
            </a:r>
            <a:r>
              <a:rPr lang="pl-PL" u="sng" dirty="0" smtClean="0"/>
              <a:t>zezwolenia na ściganie</a:t>
            </a:r>
            <a:r>
              <a:rPr lang="pl-PL" dirty="0" smtClean="0"/>
              <a:t> właściwego organu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PRYWATNOSKARGOWY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Postępowanie prowadzone na skutek </a:t>
            </a:r>
            <a:r>
              <a:rPr lang="pl-PL" b="1" dirty="0" smtClean="0"/>
              <a:t>prywatnego aktu oskarżenia</a:t>
            </a:r>
            <a:r>
              <a:rPr lang="pl-PL" dirty="0" smtClean="0"/>
              <a:t> wniesionego przez pokrzywdzonego, który staje się oskarżycielem prywatnym.</a:t>
            </a:r>
          </a:p>
          <a:p>
            <a:pPr algn="just"/>
            <a:r>
              <a:rPr lang="pl-PL" dirty="0" smtClean="0"/>
              <a:t>Oskarżyciel publiczny może wszcząć lub wstąpić, gdy zachodzi przesłanka interesu społecznego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z urzędu</a:t>
            </a:r>
          </a:p>
          <a:p>
            <a:pPr marL="0" indent="0" algn="just">
              <a:buNone/>
            </a:pPr>
            <a:r>
              <a:rPr lang="pl-PL" dirty="0" smtClean="0"/>
              <a:t>- znakomita większość spraw karnych jest inicjowana w tym trybie</a:t>
            </a:r>
          </a:p>
          <a:p>
            <a:pPr marL="0" indent="0" algn="just">
              <a:buNone/>
            </a:pPr>
            <a:r>
              <a:rPr lang="pl-PL" dirty="0" smtClean="0"/>
              <a:t>- prawo nakazuje odpowiednim organom państwowym, aby niezależnie od źródła informacji dającej podstawę do podejrzenia, że mogło mieć miejsce</a:t>
            </a:r>
          </a:p>
          <a:p>
            <a:pPr marL="0" indent="0" algn="just">
              <a:buNone/>
            </a:pPr>
            <a:r>
              <a:rPr lang="pl-PL" dirty="0" smtClean="0"/>
              <a:t>zachowanie przestępne, i bez oczekiwania na reakcję podmiotu dotkniętego takim zachowaniem, podjęły czynności zmierzające do realizacji ścigania karnego</a:t>
            </a:r>
          </a:p>
          <a:p>
            <a:pPr marL="0" indent="0" algn="just">
              <a:buNone/>
            </a:pPr>
            <a:r>
              <a:rPr lang="pl-PL" dirty="0" smtClean="0"/>
              <a:t>- przestępstwa ścigane niezależnie od woli pokrzywdzonego (interes społeczny w ich ściganiu)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PRZEDMIOT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przedmiotem procesu jest kwestia odpowiedzialności karnej oskarżonego za zarzucane mu przestępstwo</a:t>
            </a:r>
          </a:p>
          <a:p>
            <a:endParaRPr lang="pl-PL" dirty="0" smtClean="0"/>
          </a:p>
          <a:p>
            <a:r>
              <a:rPr lang="pl-PL" dirty="0" smtClean="0"/>
              <a:t>odpowiedzialnością karną jest tutaj powinność poniesienia przez konkretną osobę konsekwencji określonych w prawie karnym za konkretne przestępstwo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na wniosek (art. 12 k.p.k.)</a:t>
            </a:r>
          </a:p>
          <a:p>
            <a:pPr marL="0" indent="0" algn="just">
              <a:buNone/>
            </a:pPr>
            <a:r>
              <a:rPr lang="pl-PL" dirty="0" smtClean="0"/>
              <a:t>- w sprawach o przestępstwa ścigane na wniosek postępowanie z chwilą złożenia</a:t>
            </a:r>
          </a:p>
          <a:p>
            <a:pPr marL="0" indent="0" algn="just">
              <a:buNone/>
            </a:pPr>
            <a:r>
              <a:rPr lang="pl-PL" dirty="0" smtClean="0"/>
              <a:t>wniosku toczy się z urzędu, czyli jest </a:t>
            </a:r>
            <a:r>
              <a:rPr lang="pl-PL" dirty="0" err="1" smtClean="0"/>
              <a:t>publicznoskargowe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- przestępstwa bezwzględnie wnioskowe - ścigane dopiero po złożeniu wniosku</a:t>
            </a:r>
          </a:p>
          <a:p>
            <a:pPr marL="0" indent="0" algn="just">
              <a:buNone/>
            </a:pPr>
            <a:r>
              <a:rPr lang="pl-PL" dirty="0" smtClean="0"/>
              <a:t>przez pokrzywdzonego, niezależnie od relacji łączącej pokrzywdzonego z</a:t>
            </a:r>
          </a:p>
          <a:p>
            <a:pPr marL="0" indent="0" algn="just">
              <a:buNone/>
            </a:pPr>
            <a:r>
              <a:rPr lang="pl-PL" dirty="0" smtClean="0"/>
              <a:t>podejrzanym (np. art. 190 k.k. - groźba karalna, art. 192 k.k. - zabieg leczniczy bez</a:t>
            </a:r>
          </a:p>
          <a:p>
            <a:pPr marL="0" indent="0" algn="just">
              <a:buNone/>
            </a:pPr>
            <a:r>
              <a:rPr lang="pl-PL" dirty="0" smtClean="0"/>
              <a:t>zgody pacjenta)</a:t>
            </a:r>
          </a:p>
          <a:p>
            <a:pPr marL="0" indent="0" algn="just">
              <a:buNone/>
            </a:pPr>
            <a:r>
              <a:rPr lang="pl-PL" dirty="0" smtClean="0"/>
              <a:t>- przestępstwa względnie wnioskowe - wniosek jest wymagany z powodu osobistego stosunku łączącego sprawcę z pokrzywdzonym (np. art. 278 § 4 k.k. - kradzież na szkodę osoby najbliższej, art. 279 § 2 k.k. - kradzież z włamaniem na szkodę osoby najbliższej)</a:t>
            </a:r>
          </a:p>
          <a:p>
            <a:r>
              <a:rPr lang="pl-PL" b="1" dirty="0" smtClean="0"/>
              <a:t>Przeszkoda procesowa i bezwzględna przyczyna odwoławcza WZGLĘDNA – wniosek </a:t>
            </a:r>
            <a:r>
              <a:rPr lang="pl-PL" b="1" dirty="0" err="1" smtClean="0"/>
              <a:t>konwaliduje</a:t>
            </a:r>
            <a:r>
              <a:rPr lang="pl-PL" b="1" dirty="0" smtClean="0"/>
              <a:t> czynność !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ŚCIGANIE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Wniosek o ściganie przestępstwa stanowi wyraz woli uprawnionego podmiotu i wywiera skutki prawne niezwłocznie po jego złożeniu (wyrok SA w Krakowie z 14.7.2005 r., II AKA 140/05). Wniosek powinien stanowić jednoznaczny wyraz woli ścigania (wyrok SA w Katowicach z 4.2.2010 r., II AKA 406/09). Wniosek nie musi zawierać imiennego wskazania sprawców.</a:t>
            </a:r>
          </a:p>
          <a:p>
            <a:pPr marL="0" indent="0" algn="just">
              <a:buNone/>
            </a:pPr>
            <a:r>
              <a:rPr lang="pl-PL" dirty="0" smtClean="0"/>
              <a:t>Art. 12 § 3 k.p.k.: Wniosek może być cofnięty w postępowaniu przygotowawczym za zgodą prokuratora, a w postępowaniu sądowym za zgodą sądu - do rozpoczęcia przewodu sądowego na pierwszej rozprawie głównej. Ponowne złożenie wniosku jest niedopuszczalne.</a:t>
            </a:r>
          </a:p>
          <a:p>
            <a:pPr marL="0" indent="0" algn="just">
              <a:buNone/>
            </a:pPr>
            <a:r>
              <a:rPr lang="pl-PL" dirty="0" smtClean="0"/>
              <a:t>Cofnięcie wniosku jest definitywne i wymaga:</a:t>
            </a:r>
          </a:p>
          <a:p>
            <a:pPr marL="0" indent="0" algn="just">
              <a:buNone/>
            </a:pPr>
            <a:r>
              <a:rPr lang="pl-PL" dirty="0" smtClean="0"/>
              <a:t>- zgody prokuratora lub sądu</a:t>
            </a:r>
          </a:p>
          <a:p>
            <a:pPr marL="0" indent="0" algn="just">
              <a:buNone/>
            </a:pPr>
            <a:r>
              <a:rPr lang="pl-PL" dirty="0" smtClean="0"/>
              <a:t>- zachowania terminu - do rozpoczęcia przewodu sądowego na pierwszej (termin prekluzyjny)</a:t>
            </a:r>
          </a:p>
          <a:p>
            <a:pPr marL="0" indent="0" algn="just">
              <a:buNone/>
            </a:pPr>
            <a:r>
              <a:rPr lang="pl-PL" dirty="0" smtClean="0"/>
              <a:t>rozprawie głównej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prywatnego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Postępowanie w sprawach z oskarżenia prywatnego jest wszczynane i popierane przez samego pokrzywdzonego będącego „kreatorem” tego postępowania.</a:t>
            </a:r>
          </a:p>
          <a:p>
            <a:pPr marL="0" indent="0" algn="just">
              <a:buNone/>
            </a:pPr>
            <a:r>
              <a:rPr lang="pl-PL" dirty="0" smtClean="0"/>
              <a:t>„W konkretnych przypadkach wstępna ocena danego czynu zależy i musi zależeć od tej osoby [pokrzywdzonego], zdecydowanie niewskazane byłoby uszczęśliwianie na siłę w sytuacjach, gdy pokrzywdzony nie jest zainteresowany ściganiem albo zgoła nie dopatruje się jakiegokolwiek przestępstwa i własnego pokrzywdzenia.” (dr hab. Andrzej Światłowski, prof. UJ)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pl-PL" sz="3600" dirty="0" smtClean="0"/>
              <a:t>Odpowiedzialność karna opiera się na dwóch podstawach:</a:t>
            </a:r>
            <a:br>
              <a:rPr lang="pl-PL" sz="3600" dirty="0" smtClean="0"/>
            </a:br>
            <a:r>
              <a:rPr lang="pl-PL" sz="3600" dirty="0" smtClean="0"/>
              <a:t> faktycznej i normatywnej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• podstawą faktyczną jest czyn zarzucany oskarżonemu, który w sytuacji udowodnienia jego popełnienia przypisuje się oskarżonemu w wyroku </a:t>
            </a:r>
          </a:p>
          <a:p>
            <a:pPr>
              <a:buNone/>
            </a:pPr>
            <a:r>
              <a:rPr lang="pl-PL" dirty="0" smtClean="0"/>
              <a:t>          - zasadą jest, że między czynem zarzucanym, a więc tym umieszczonym w akcie oskarżenia, a czynem przypisanym, czyli tym, za który oskarżony zostaje skazany, powinna zachodzić tożsamość; oznacza to, że podstawy faktycznej nie można w sposób istotny zmieniać w toku postępowania karnego (zasada niezmienności przedmiotu procesu) – SKARGA WYZNACZA GRANICE PRZEDMIOTOWE I PODMIOTOWE SPRAWY</a:t>
            </a:r>
          </a:p>
          <a:p>
            <a:r>
              <a:rPr lang="pl-PL" dirty="0" smtClean="0"/>
              <a:t>podstawa normatywna to kwalifikacja prawna czynu zarzucanego oskarżonemu; w odróżnieniu od podstawy faktycznej może ona zmieniać się w toku postępowania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pojęcie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 smtClean="0"/>
              <a:t>postępowanie karne – pojęcie wieloznaczne – może być równoważne procesowi karnemu; samo </a:t>
            </a:r>
            <a:r>
              <a:rPr lang="pl-PL" i="1" dirty="0" smtClean="0"/>
              <a:t>postępowanie </a:t>
            </a:r>
            <a:r>
              <a:rPr lang="pl-PL" dirty="0" smtClean="0"/>
              <a:t>może też określać poszczególne etapy całego postępowania (np. postępowanie przygotowawcze) lub postępowania szczególne (np. nakazowe)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również kodeks używa tego pojęcia w różnych znaczeniach – zob. art. 2, art. 160, art. 297 k.p.k.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Podstawowe pojęcia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dirty="0" smtClean="0"/>
              <a:t>postępowanie karne można także rozumieć jako postępowanie zasadnicze, zwyczajne (dotyczące głównego przedmiotu procesu) w odróżnieniu od postępowań dodatkowych, wśród których wyróżniamy: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incydentalne (dot. kwestii wpadkowych) – np. kwestia tymczasowego aresztowania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pomocnicze (usuwają szczególne trudności) – np. pomoc prawna, postępowanie renowacyjne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następcze (toczą się po uprawomocnieniu wyroku) – np. o ułaskawienie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uzupełniające prowadzone na podstawie art. 420 k.p.k.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§ 1. Przepisy niniejszego kodeksu mają na celu takie ukształtowanie postępowania karnego, aby: 1) sprawca przestępstwa został wykryty i pociągnięty do odpowiedzialności karnej, a osoba niewinna nie poniosła tej odpowiedzialności,</a:t>
            </a:r>
          </a:p>
          <a:p>
            <a:r>
              <a:rPr lang="pl-PL" dirty="0" smtClean="0"/>
              <a:t> 2)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</a:t>
            </a:r>
          </a:p>
          <a:p>
            <a:r>
              <a:rPr lang="pl-PL" dirty="0" smtClean="0"/>
              <a:t>3) zostały uwzględnione prawnie chronione interesy pokrzywdzonego przy jednoczesnym poszanowaniu jego godności, 4) rozstrzygnięcie sprawy nastąpiło w rozsądnym terminie.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1 i 2 k.p.k. - dyrektywa trafnej represji karnej</a:t>
            </a:r>
          </a:p>
          <a:p>
            <a:r>
              <a:rPr lang="pl-PL" dirty="0" smtClean="0"/>
              <a:t> art. 2 § 1 </a:t>
            </a:r>
            <a:r>
              <a:rPr lang="pl-PL" dirty="0" err="1" smtClean="0"/>
              <a:t>pkt</a:t>
            </a:r>
            <a:r>
              <a:rPr lang="pl-PL" dirty="0" smtClean="0"/>
              <a:t> 2 k.p.k. - prewencja ogólna i szczególna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3 k.p.k. - dyrektywa ochrony interesu i godności pokrzywdzonego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4 k.p.k. - dyrektywa rozstrzygnięcia sprawy w rozsądnym terminie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DOKTRYNALNE CELE PROCESU KARNEGO - S. WALTOŚ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1. Osiągnięcie </a:t>
            </a:r>
            <a:r>
              <a:rPr lang="pl-PL" b="1" dirty="0" smtClean="0"/>
              <a:t>stanu sprawiedliwości </a:t>
            </a:r>
            <a:r>
              <a:rPr lang="pl-PL" b="1" dirty="0" err="1" smtClean="0"/>
              <a:t>prawnomaterialnej</a:t>
            </a:r>
            <a:r>
              <a:rPr lang="pl-PL" dirty="0" smtClean="0"/>
              <a:t>, czyli doprowadzenie do słusznego zastosowania normy prawa karnego materialnego.</a:t>
            </a:r>
          </a:p>
          <a:p>
            <a:pPr algn="just"/>
            <a:r>
              <a:rPr lang="pl-PL" dirty="0" smtClean="0"/>
              <a:t> 2. Osiągnięcie </a:t>
            </a:r>
            <a:r>
              <a:rPr lang="pl-PL" b="1" dirty="0" smtClean="0"/>
              <a:t>stanu sprawiedliwości proceduralnej</a:t>
            </a:r>
            <a:r>
              <a:rPr lang="pl-PL" dirty="0" smtClean="0"/>
              <a:t>. Sprawiedliwość w tym znaczeniu to sytuacja, w której osoba, przeciwko której lub na rzecz której proces się toczy, nabiera przekonania, że organy procesowe zrobiły wszystko, aby prawu stało się zadość, postępując w stosunku do niej zgodnie z prawem, sumiennie i z najlepszą wolą. W literaturze przedmiotu pojęcie sprawiedliwości proceduralnej łączy się z zasadą uczciwego (rzetelnego) procesu.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Odmiany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z uwagi na sposób ścigania: z oskarżenia publicznego lub prywatnego → </a:t>
            </a:r>
            <a:r>
              <a:rPr lang="pl-PL" b="1" dirty="0" smtClean="0">
                <a:latin typeface="Baskerville Old Face" pitchFamily="18" charset="0"/>
              </a:rPr>
              <a:t>TRYBY PROCESU KARNEGO</a:t>
            </a:r>
            <a:endParaRPr lang="pl-PL" dirty="0" smtClean="0">
              <a:latin typeface="Baskerville Old Face" pitchFamily="18" charset="0"/>
            </a:endParaRPr>
          </a:p>
          <a:p>
            <a:pPr lvl="0"/>
            <a:r>
              <a:rPr lang="pl-PL" dirty="0" smtClean="0"/>
              <a:t>ze względu na osobę oskarżonego: postępowanie w sprawach osób pełnoletnich, nieletnich i wobec osób wojskowych</a:t>
            </a:r>
          </a:p>
          <a:p>
            <a:pPr lvl="0"/>
            <a:r>
              <a:rPr lang="pl-PL" dirty="0" smtClean="0"/>
              <a:t>postępowanie podstawowe w trybie zwyczajnym i postępowania w trybach szczególnych</a:t>
            </a:r>
          </a:p>
          <a:p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5572132" y="214311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1444</Words>
  <Application>Microsoft Office PowerPoint</Application>
  <PresentationFormat>Pokaz na ekranie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PROCES KARNY</vt:lpstr>
      <vt:lpstr>PRZEDMIOT PROCESU KARNEGO</vt:lpstr>
      <vt:lpstr>Odpowiedzialność karna opiera się na dwóch podstawach:  faktycznej i normatywnej</vt:lpstr>
      <vt:lpstr>Podstawowe pojęcie procesu karnego</vt:lpstr>
      <vt:lpstr>Podstawowe pojęcia procesu karnego </vt:lpstr>
      <vt:lpstr>CELE PROCESU KARNEGO - ART. 2 § 1 KPK</vt:lpstr>
      <vt:lpstr>CELE PROCESU KARNEGO - ART. 2 § 1 KPK</vt:lpstr>
      <vt:lpstr>DOKTRYNALNE CELE PROCESU KARNEGO - S. WALTOŚ</vt:lpstr>
      <vt:lpstr>Odmiany procesu karnego </vt:lpstr>
      <vt:lpstr>Postępowanie zwyczajne i postępowania szczególne   TRYBY PROCESU KARNEGO </vt:lpstr>
      <vt:lpstr>STADIA PROCESU</vt:lpstr>
      <vt:lpstr>POSTĘPOWANIE PRZYGOTOWAWCZE</vt:lpstr>
      <vt:lpstr>POSTĘPOWANIE PRZYGOTOWAWCZE</vt:lpstr>
      <vt:lpstr>POSTĘPOWANIE JURYSDYKCYJNE</vt:lpstr>
      <vt:lpstr>ŹRÓDŁA PRAWA KARNEGO PROCESOWEGO</vt:lpstr>
      <vt:lpstr>TRYBY ŚCIGANIA</vt:lpstr>
      <vt:lpstr>TRYB PUBLICZNOSKARGOWY</vt:lpstr>
      <vt:lpstr>TRYB PRYWATNOSKARGOWY</vt:lpstr>
      <vt:lpstr>Przestępstwa ścigane z oskarżenia publicznego</vt:lpstr>
      <vt:lpstr>Przestępstwa ścigane z oskarżenia publicznego</vt:lpstr>
      <vt:lpstr>WNIOSEK O ŚCIGANIE</vt:lpstr>
      <vt:lpstr>Przestępstwa ścigane z oskarżenia prywatnego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KARNY</dc:title>
  <dc:creator>MATI</dc:creator>
  <cp:lastModifiedBy>Microsoft</cp:lastModifiedBy>
  <cp:revision>32</cp:revision>
  <dcterms:created xsi:type="dcterms:W3CDTF">2017-10-01T08:36:13Z</dcterms:created>
  <dcterms:modified xsi:type="dcterms:W3CDTF">2019-02-25T19:08:06Z</dcterms:modified>
</cp:coreProperties>
</file>