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59" r:id="rId8"/>
    <p:sldId id="263" r:id="rId9"/>
    <p:sldId id="264" r:id="rId10"/>
    <p:sldId id="266" r:id="rId11"/>
    <p:sldId id="267" r:id="rId12"/>
    <p:sldId id="268" r:id="rId13"/>
    <p:sldId id="271" r:id="rId14"/>
    <p:sldId id="272" r:id="rId15"/>
    <p:sldId id="278" r:id="rId16"/>
    <p:sldId id="270" r:id="rId17"/>
    <p:sldId id="274" r:id="rId18"/>
    <p:sldId id="275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93" r:id="rId30"/>
    <p:sldId id="294" r:id="rId31"/>
    <p:sldId id="290" r:id="rId32"/>
    <p:sldId id="295" r:id="rId33"/>
    <p:sldId id="292" r:id="rId34"/>
    <p:sldId id="318" r:id="rId35"/>
    <p:sldId id="319" r:id="rId36"/>
    <p:sldId id="321" r:id="rId37"/>
    <p:sldId id="323" r:id="rId38"/>
    <p:sldId id="328" r:id="rId39"/>
    <p:sldId id="329" r:id="rId40"/>
    <p:sldId id="340" r:id="rId41"/>
    <p:sldId id="341" r:id="rId42"/>
    <p:sldId id="331" r:id="rId43"/>
    <p:sldId id="332" r:id="rId44"/>
    <p:sldId id="333" r:id="rId45"/>
    <p:sldId id="334" r:id="rId46"/>
    <p:sldId id="335" r:id="rId47"/>
    <p:sldId id="336" r:id="rId48"/>
    <p:sldId id="337" r:id="rId49"/>
    <p:sldId id="338" r:id="rId50"/>
    <p:sldId id="339" r:id="rId51"/>
    <p:sldId id="371" r:id="rId52"/>
    <p:sldId id="367" r:id="rId53"/>
    <p:sldId id="368" r:id="rId54"/>
    <p:sldId id="370" r:id="rId55"/>
    <p:sldId id="369" r:id="rId56"/>
    <p:sldId id="327" r:id="rId57"/>
    <p:sldId id="374" r:id="rId58"/>
    <p:sldId id="373" r:id="rId59"/>
    <p:sldId id="375" r:id="rId60"/>
    <p:sldId id="376" r:id="rId61"/>
    <p:sldId id="377" r:id="rId62"/>
    <p:sldId id="379" r:id="rId63"/>
    <p:sldId id="380" r:id="rId64"/>
    <p:sldId id="381" r:id="rId65"/>
    <p:sldId id="382" r:id="rId66"/>
    <p:sldId id="378" r:id="rId67"/>
    <p:sldId id="395" r:id="rId68"/>
    <p:sldId id="396" r:id="rId69"/>
    <p:sldId id="397" r:id="rId70"/>
    <p:sldId id="383" r:id="rId71"/>
    <p:sldId id="384" r:id="rId72"/>
    <p:sldId id="385" r:id="rId73"/>
    <p:sldId id="386" r:id="rId74"/>
    <p:sldId id="387" r:id="rId75"/>
    <p:sldId id="388" r:id="rId76"/>
    <p:sldId id="393" r:id="rId77"/>
    <p:sldId id="394" r:id="rId7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6" autoAdjust="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D8D913-5B88-4C37-AF07-0D82994D2C76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03B3DC0-21C6-4482-9E56-DB448D84C1B5}">
      <dgm:prSet phldrT="[Text]"/>
      <dgm:spPr/>
      <dgm:t>
        <a:bodyPr/>
        <a:lstStyle/>
        <a:p>
          <a:r>
            <a:rPr lang="pl-PL" b="1" dirty="0" smtClean="0"/>
            <a:t>OSKARŻYCIEL</a:t>
          </a:r>
          <a:endParaRPr lang="pl-PL" b="1" dirty="0"/>
        </a:p>
      </dgm:t>
    </dgm:pt>
    <dgm:pt modelId="{2E2FBAAE-C180-464E-9376-33926B1E2EB0}" type="parTrans" cxnId="{828C62EA-E83D-4D6D-9392-51E6A8EFC853}">
      <dgm:prSet/>
      <dgm:spPr/>
      <dgm:t>
        <a:bodyPr/>
        <a:lstStyle/>
        <a:p>
          <a:endParaRPr lang="pl-PL"/>
        </a:p>
      </dgm:t>
    </dgm:pt>
    <dgm:pt modelId="{CD22029C-24A4-41C7-9563-9785A1208DD0}" type="sibTrans" cxnId="{828C62EA-E83D-4D6D-9392-51E6A8EFC853}">
      <dgm:prSet/>
      <dgm:spPr/>
      <dgm:t>
        <a:bodyPr/>
        <a:lstStyle/>
        <a:p>
          <a:endParaRPr lang="pl-PL"/>
        </a:p>
      </dgm:t>
    </dgm:pt>
    <dgm:pt modelId="{645A82DE-37B7-4042-9E8A-7D81568580E0}">
      <dgm:prSet phldrT="[Text]"/>
      <dgm:spPr/>
      <dgm:t>
        <a:bodyPr/>
        <a:lstStyle/>
        <a:p>
          <a:r>
            <a:rPr lang="pl-PL" dirty="0" smtClean="0"/>
            <a:t>PUBLICZNY</a:t>
          </a:r>
          <a:endParaRPr lang="pl-PL" dirty="0"/>
        </a:p>
      </dgm:t>
    </dgm:pt>
    <dgm:pt modelId="{CF6C112B-5A1B-4CF0-8D18-8BB28206E513}" type="parTrans" cxnId="{EE091D90-5D2A-4A99-98F1-210F9D468E8D}">
      <dgm:prSet/>
      <dgm:spPr/>
      <dgm:t>
        <a:bodyPr/>
        <a:lstStyle/>
        <a:p>
          <a:endParaRPr lang="pl-PL"/>
        </a:p>
      </dgm:t>
    </dgm:pt>
    <dgm:pt modelId="{846D2A79-5801-47B3-8A3F-9DE3CF4728DB}" type="sibTrans" cxnId="{EE091D90-5D2A-4A99-98F1-210F9D468E8D}">
      <dgm:prSet/>
      <dgm:spPr/>
      <dgm:t>
        <a:bodyPr/>
        <a:lstStyle/>
        <a:p>
          <a:endParaRPr lang="pl-PL"/>
        </a:p>
      </dgm:t>
    </dgm:pt>
    <dgm:pt modelId="{81D8C9CF-3F70-4A8E-BAE4-648D2D414B2F}">
      <dgm:prSet phldrT="[Text]"/>
      <dgm:spPr/>
      <dgm:t>
        <a:bodyPr/>
        <a:lstStyle/>
        <a:p>
          <a:r>
            <a:rPr lang="pl-PL" dirty="0" smtClean="0"/>
            <a:t>POSIŁKOWY</a:t>
          </a:r>
          <a:endParaRPr lang="pl-PL" dirty="0"/>
        </a:p>
      </dgm:t>
    </dgm:pt>
    <dgm:pt modelId="{69C1943B-3747-4039-96A1-207DC959EEFD}" type="parTrans" cxnId="{8327CDC5-40B6-4B0A-9B5B-FFAE99DFB7BF}">
      <dgm:prSet/>
      <dgm:spPr/>
      <dgm:t>
        <a:bodyPr/>
        <a:lstStyle/>
        <a:p>
          <a:endParaRPr lang="pl-PL"/>
        </a:p>
      </dgm:t>
    </dgm:pt>
    <dgm:pt modelId="{B06184F9-8BD7-4B83-A124-4093AD24454F}" type="sibTrans" cxnId="{8327CDC5-40B6-4B0A-9B5B-FFAE99DFB7BF}">
      <dgm:prSet/>
      <dgm:spPr/>
      <dgm:t>
        <a:bodyPr/>
        <a:lstStyle/>
        <a:p>
          <a:endParaRPr lang="pl-PL"/>
        </a:p>
      </dgm:t>
    </dgm:pt>
    <dgm:pt modelId="{522CAA5A-92E5-4EA1-8599-E3E86AB752DD}">
      <dgm:prSet phldrT="[Text]"/>
      <dgm:spPr/>
      <dgm:t>
        <a:bodyPr/>
        <a:lstStyle/>
        <a:p>
          <a:r>
            <a:rPr lang="pl-PL" dirty="0" smtClean="0"/>
            <a:t>PRYWATNY</a:t>
          </a:r>
          <a:endParaRPr lang="pl-PL" dirty="0"/>
        </a:p>
      </dgm:t>
    </dgm:pt>
    <dgm:pt modelId="{F1DA8A1D-E9D2-4B5C-98B2-21186D917FD2}" type="parTrans" cxnId="{516F8997-6C84-4853-8F8C-DFAF595713E5}">
      <dgm:prSet/>
      <dgm:spPr/>
      <dgm:t>
        <a:bodyPr/>
        <a:lstStyle/>
        <a:p>
          <a:endParaRPr lang="pl-PL"/>
        </a:p>
      </dgm:t>
    </dgm:pt>
    <dgm:pt modelId="{F439AAF9-491A-4F0C-B792-23D7A96E6AD2}" type="sibTrans" cxnId="{516F8997-6C84-4853-8F8C-DFAF595713E5}">
      <dgm:prSet/>
      <dgm:spPr/>
      <dgm:t>
        <a:bodyPr/>
        <a:lstStyle/>
        <a:p>
          <a:endParaRPr lang="pl-PL"/>
        </a:p>
      </dgm:t>
    </dgm:pt>
    <dgm:pt modelId="{1D1D86A2-18A8-432E-B3F0-474113747634}" type="pres">
      <dgm:prSet presAssocID="{F1D8D913-5B88-4C37-AF07-0D82994D2C7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E9814CF-339E-4633-BA1A-3FABE034CA70}" type="pres">
      <dgm:prSet presAssocID="{D03B3DC0-21C6-4482-9E56-DB448D84C1B5}" presName="root1" presStyleCnt="0"/>
      <dgm:spPr/>
    </dgm:pt>
    <dgm:pt modelId="{F0ABB39D-A395-46F3-9855-ABBC8A5A9269}" type="pres">
      <dgm:prSet presAssocID="{D03B3DC0-21C6-4482-9E56-DB448D84C1B5}" presName="LevelOneTextNode" presStyleLbl="node0" presStyleIdx="0" presStyleCnt="1" custLinFactNeighborX="-33637" custLinFactNeighborY="189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2823C5A-3AC5-4A9B-9E80-E251E9CDD643}" type="pres">
      <dgm:prSet presAssocID="{D03B3DC0-21C6-4482-9E56-DB448D84C1B5}" presName="level2hierChild" presStyleCnt="0"/>
      <dgm:spPr/>
    </dgm:pt>
    <dgm:pt modelId="{696C574F-2FAF-4F6E-9A18-2EB3FDB40FC1}" type="pres">
      <dgm:prSet presAssocID="{CF6C112B-5A1B-4CF0-8D18-8BB28206E513}" presName="conn2-1" presStyleLbl="parChTrans1D2" presStyleIdx="0" presStyleCnt="3"/>
      <dgm:spPr/>
      <dgm:t>
        <a:bodyPr/>
        <a:lstStyle/>
        <a:p>
          <a:endParaRPr lang="pl-PL"/>
        </a:p>
      </dgm:t>
    </dgm:pt>
    <dgm:pt modelId="{FD3AE330-B660-4CFB-9498-020E5B4C50F9}" type="pres">
      <dgm:prSet presAssocID="{CF6C112B-5A1B-4CF0-8D18-8BB28206E513}" presName="connTx" presStyleLbl="parChTrans1D2" presStyleIdx="0" presStyleCnt="3"/>
      <dgm:spPr/>
      <dgm:t>
        <a:bodyPr/>
        <a:lstStyle/>
        <a:p>
          <a:endParaRPr lang="pl-PL"/>
        </a:p>
      </dgm:t>
    </dgm:pt>
    <dgm:pt modelId="{C56DEEDD-3CB8-47FD-BA92-1FB876D7B1F7}" type="pres">
      <dgm:prSet presAssocID="{645A82DE-37B7-4042-9E8A-7D81568580E0}" presName="root2" presStyleCnt="0"/>
      <dgm:spPr/>
    </dgm:pt>
    <dgm:pt modelId="{7DFE301B-157E-4C52-9076-19044195C47F}" type="pres">
      <dgm:prSet presAssocID="{645A82DE-37B7-4042-9E8A-7D81568580E0}" presName="LevelTwoTextNode" presStyleLbl="node2" presStyleIdx="0" presStyleCnt="3" custLinFactNeighborX="-41948" custLinFactNeighborY="1154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25872E5-A001-4D53-AF8F-F49C671030C4}" type="pres">
      <dgm:prSet presAssocID="{645A82DE-37B7-4042-9E8A-7D81568580E0}" presName="level3hierChild" presStyleCnt="0"/>
      <dgm:spPr/>
    </dgm:pt>
    <dgm:pt modelId="{B43C18C3-8FF1-45DF-BF20-3017B568A641}" type="pres">
      <dgm:prSet presAssocID="{69C1943B-3747-4039-96A1-207DC959EEFD}" presName="conn2-1" presStyleLbl="parChTrans1D2" presStyleIdx="1" presStyleCnt="3"/>
      <dgm:spPr/>
      <dgm:t>
        <a:bodyPr/>
        <a:lstStyle/>
        <a:p>
          <a:endParaRPr lang="pl-PL"/>
        </a:p>
      </dgm:t>
    </dgm:pt>
    <dgm:pt modelId="{3958FF55-7C70-4ABC-8598-2836421C029E}" type="pres">
      <dgm:prSet presAssocID="{69C1943B-3747-4039-96A1-207DC959EEFD}" presName="connTx" presStyleLbl="parChTrans1D2" presStyleIdx="1" presStyleCnt="3"/>
      <dgm:spPr/>
      <dgm:t>
        <a:bodyPr/>
        <a:lstStyle/>
        <a:p>
          <a:endParaRPr lang="pl-PL"/>
        </a:p>
      </dgm:t>
    </dgm:pt>
    <dgm:pt modelId="{5AD742DB-3179-4487-8E8D-A71E3C6BA9CC}" type="pres">
      <dgm:prSet presAssocID="{81D8C9CF-3F70-4A8E-BAE4-648D2D414B2F}" presName="root2" presStyleCnt="0"/>
      <dgm:spPr/>
    </dgm:pt>
    <dgm:pt modelId="{F3871BEB-2571-4CE8-8C7A-25B34C5B1948}" type="pres">
      <dgm:prSet presAssocID="{81D8C9CF-3F70-4A8E-BAE4-648D2D414B2F}" presName="LevelTwoTextNode" presStyleLbl="node2" presStyleIdx="1" presStyleCnt="3" custLinFactNeighborX="-41271" custLinFactNeighborY="321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C507B0E1-97E5-401E-9945-F6D0FF9EA21A}" type="pres">
      <dgm:prSet presAssocID="{81D8C9CF-3F70-4A8E-BAE4-648D2D414B2F}" presName="level3hierChild" presStyleCnt="0"/>
      <dgm:spPr/>
    </dgm:pt>
    <dgm:pt modelId="{C71FEFAE-D9C5-4F67-921D-DC1A5B64C724}" type="pres">
      <dgm:prSet presAssocID="{F1DA8A1D-E9D2-4B5C-98B2-21186D917FD2}" presName="conn2-1" presStyleLbl="parChTrans1D2" presStyleIdx="2" presStyleCnt="3"/>
      <dgm:spPr/>
      <dgm:t>
        <a:bodyPr/>
        <a:lstStyle/>
        <a:p>
          <a:endParaRPr lang="pl-PL"/>
        </a:p>
      </dgm:t>
    </dgm:pt>
    <dgm:pt modelId="{B23459BD-6686-432B-80F0-8D2012A77300}" type="pres">
      <dgm:prSet presAssocID="{F1DA8A1D-E9D2-4B5C-98B2-21186D917FD2}" presName="connTx" presStyleLbl="parChTrans1D2" presStyleIdx="2" presStyleCnt="3"/>
      <dgm:spPr/>
      <dgm:t>
        <a:bodyPr/>
        <a:lstStyle/>
        <a:p>
          <a:endParaRPr lang="pl-PL"/>
        </a:p>
      </dgm:t>
    </dgm:pt>
    <dgm:pt modelId="{880AC556-0A28-42A6-8635-36976F14285F}" type="pres">
      <dgm:prSet presAssocID="{522CAA5A-92E5-4EA1-8599-E3E86AB752DD}" presName="root2" presStyleCnt="0"/>
      <dgm:spPr/>
    </dgm:pt>
    <dgm:pt modelId="{20056DB1-97BB-4BCE-8F47-FF7A460D3A3E}" type="pres">
      <dgm:prSet presAssocID="{522CAA5A-92E5-4EA1-8599-E3E86AB752DD}" presName="LevelTwoTextNode" presStyleLbl="node2" presStyleIdx="2" presStyleCnt="3" custLinFactNeighborX="-41361" custLinFactNeighborY="318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E250B64-8BE2-445A-986A-B60E9EBADF4A}" type="pres">
      <dgm:prSet presAssocID="{522CAA5A-92E5-4EA1-8599-E3E86AB752DD}" presName="level3hierChild" presStyleCnt="0"/>
      <dgm:spPr/>
    </dgm:pt>
  </dgm:ptLst>
  <dgm:cxnLst>
    <dgm:cxn modelId="{1A95A88E-1445-4CE3-AC7A-28255EF8355E}" type="presOf" srcId="{69C1943B-3747-4039-96A1-207DC959EEFD}" destId="{3958FF55-7C70-4ABC-8598-2836421C029E}" srcOrd="1" destOrd="0" presId="urn:microsoft.com/office/officeart/2005/8/layout/hierarchy2"/>
    <dgm:cxn modelId="{8327CDC5-40B6-4B0A-9B5B-FFAE99DFB7BF}" srcId="{D03B3DC0-21C6-4482-9E56-DB448D84C1B5}" destId="{81D8C9CF-3F70-4A8E-BAE4-648D2D414B2F}" srcOrd="1" destOrd="0" parTransId="{69C1943B-3747-4039-96A1-207DC959EEFD}" sibTransId="{B06184F9-8BD7-4B83-A124-4093AD24454F}"/>
    <dgm:cxn modelId="{360B9294-11D7-413F-A02B-B3DE63FEAC6E}" type="presOf" srcId="{F1D8D913-5B88-4C37-AF07-0D82994D2C76}" destId="{1D1D86A2-18A8-432E-B3F0-474113747634}" srcOrd="0" destOrd="0" presId="urn:microsoft.com/office/officeart/2005/8/layout/hierarchy2"/>
    <dgm:cxn modelId="{38CD4D9A-7FB6-4806-AA14-292B3CE1E8F0}" type="presOf" srcId="{D03B3DC0-21C6-4482-9E56-DB448D84C1B5}" destId="{F0ABB39D-A395-46F3-9855-ABBC8A5A9269}" srcOrd="0" destOrd="0" presId="urn:microsoft.com/office/officeart/2005/8/layout/hierarchy2"/>
    <dgm:cxn modelId="{EE091D90-5D2A-4A99-98F1-210F9D468E8D}" srcId="{D03B3DC0-21C6-4482-9E56-DB448D84C1B5}" destId="{645A82DE-37B7-4042-9E8A-7D81568580E0}" srcOrd="0" destOrd="0" parTransId="{CF6C112B-5A1B-4CF0-8D18-8BB28206E513}" sibTransId="{846D2A79-5801-47B3-8A3F-9DE3CF4728DB}"/>
    <dgm:cxn modelId="{376D21F9-84E5-4670-A20B-3FB8A32D73B3}" type="presOf" srcId="{F1DA8A1D-E9D2-4B5C-98B2-21186D917FD2}" destId="{C71FEFAE-D9C5-4F67-921D-DC1A5B64C724}" srcOrd="0" destOrd="0" presId="urn:microsoft.com/office/officeart/2005/8/layout/hierarchy2"/>
    <dgm:cxn modelId="{516F8997-6C84-4853-8F8C-DFAF595713E5}" srcId="{D03B3DC0-21C6-4482-9E56-DB448D84C1B5}" destId="{522CAA5A-92E5-4EA1-8599-E3E86AB752DD}" srcOrd="2" destOrd="0" parTransId="{F1DA8A1D-E9D2-4B5C-98B2-21186D917FD2}" sibTransId="{F439AAF9-491A-4F0C-B792-23D7A96E6AD2}"/>
    <dgm:cxn modelId="{89220003-59DB-4F5A-B7FF-1E587DF0C1AB}" type="presOf" srcId="{CF6C112B-5A1B-4CF0-8D18-8BB28206E513}" destId="{FD3AE330-B660-4CFB-9498-020E5B4C50F9}" srcOrd="1" destOrd="0" presId="urn:microsoft.com/office/officeart/2005/8/layout/hierarchy2"/>
    <dgm:cxn modelId="{ED7E578F-3244-4DC1-890E-9DB79E3207E2}" type="presOf" srcId="{522CAA5A-92E5-4EA1-8599-E3E86AB752DD}" destId="{20056DB1-97BB-4BCE-8F47-FF7A460D3A3E}" srcOrd="0" destOrd="0" presId="urn:microsoft.com/office/officeart/2005/8/layout/hierarchy2"/>
    <dgm:cxn modelId="{ECB0FCE9-5DA1-42AE-9D00-E4CBAB4024DE}" type="presOf" srcId="{69C1943B-3747-4039-96A1-207DC959EEFD}" destId="{B43C18C3-8FF1-45DF-BF20-3017B568A641}" srcOrd="0" destOrd="0" presId="urn:microsoft.com/office/officeart/2005/8/layout/hierarchy2"/>
    <dgm:cxn modelId="{EBD87449-FF4D-483E-B56B-2C54FEA8CF45}" type="presOf" srcId="{F1DA8A1D-E9D2-4B5C-98B2-21186D917FD2}" destId="{B23459BD-6686-432B-80F0-8D2012A77300}" srcOrd="1" destOrd="0" presId="urn:microsoft.com/office/officeart/2005/8/layout/hierarchy2"/>
    <dgm:cxn modelId="{0419D652-6BE1-4F6B-808E-52DB4B16D29A}" type="presOf" srcId="{CF6C112B-5A1B-4CF0-8D18-8BB28206E513}" destId="{696C574F-2FAF-4F6E-9A18-2EB3FDB40FC1}" srcOrd="0" destOrd="0" presId="urn:microsoft.com/office/officeart/2005/8/layout/hierarchy2"/>
    <dgm:cxn modelId="{828C62EA-E83D-4D6D-9392-51E6A8EFC853}" srcId="{F1D8D913-5B88-4C37-AF07-0D82994D2C76}" destId="{D03B3DC0-21C6-4482-9E56-DB448D84C1B5}" srcOrd="0" destOrd="0" parTransId="{2E2FBAAE-C180-464E-9376-33926B1E2EB0}" sibTransId="{CD22029C-24A4-41C7-9563-9785A1208DD0}"/>
    <dgm:cxn modelId="{C716BA2E-0B35-4360-A2E9-B7BB2CE4D0DE}" type="presOf" srcId="{645A82DE-37B7-4042-9E8A-7D81568580E0}" destId="{7DFE301B-157E-4C52-9076-19044195C47F}" srcOrd="0" destOrd="0" presId="urn:microsoft.com/office/officeart/2005/8/layout/hierarchy2"/>
    <dgm:cxn modelId="{7C1EF448-916E-4AD3-B215-971F7E3FED67}" type="presOf" srcId="{81D8C9CF-3F70-4A8E-BAE4-648D2D414B2F}" destId="{F3871BEB-2571-4CE8-8C7A-25B34C5B1948}" srcOrd="0" destOrd="0" presId="urn:microsoft.com/office/officeart/2005/8/layout/hierarchy2"/>
    <dgm:cxn modelId="{DA1F311B-3391-44E9-BBB6-1713287BF334}" type="presParOf" srcId="{1D1D86A2-18A8-432E-B3F0-474113747634}" destId="{AE9814CF-339E-4633-BA1A-3FABE034CA70}" srcOrd="0" destOrd="0" presId="urn:microsoft.com/office/officeart/2005/8/layout/hierarchy2"/>
    <dgm:cxn modelId="{2D089E6A-6DBC-402B-BE51-84A68606C29B}" type="presParOf" srcId="{AE9814CF-339E-4633-BA1A-3FABE034CA70}" destId="{F0ABB39D-A395-46F3-9855-ABBC8A5A9269}" srcOrd="0" destOrd="0" presId="urn:microsoft.com/office/officeart/2005/8/layout/hierarchy2"/>
    <dgm:cxn modelId="{5CB903A3-E3F6-49B2-837B-66DD5AE8C4E3}" type="presParOf" srcId="{AE9814CF-339E-4633-BA1A-3FABE034CA70}" destId="{22823C5A-3AC5-4A9B-9E80-E251E9CDD643}" srcOrd="1" destOrd="0" presId="urn:microsoft.com/office/officeart/2005/8/layout/hierarchy2"/>
    <dgm:cxn modelId="{4A3326EC-2BF7-4190-A737-DFC002A3C09B}" type="presParOf" srcId="{22823C5A-3AC5-4A9B-9E80-E251E9CDD643}" destId="{696C574F-2FAF-4F6E-9A18-2EB3FDB40FC1}" srcOrd="0" destOrd="0" presId="urn:microsoft.com/office/officeart/2005/8/layout/hierarchy2"/>
    <dgm:cxn modelId="{59EFA793-38BD-47AA-BF6F-643DB54262D9}" type="presParOf" srcId="{696C574F-2FAF-4F6E-9A18-2EB3FDB40FC1}" destId="{FD3AE330-B660-4CFB-9498-020E5B4C50F9}" srcOrd="0" destOrd="0" presId="urn:microsoft.com/office/officeart/2005/8/layout/hierarchy2"/>
    <dgm:cxn modelId="{5278C859-523A-4D03-9510-475C8E08623E}" type="presParOf" srcId="{22823C5A-3AC5-4A9B-9E80-E251E9CDD643}" destId="{C56DEEDD-3CB8-47FD-BA92-1FB876D7B1F7}" srcOrd="1" destOrd="0" presId="urn:microsoft.com/office/officeart/2005/8/layout/hierarchy2"/>
    <dgm:cxn modelId="{1EABD10A-CB6E-4244-9F85-4B80D0A5F227}" type="presParOf" srcId="{C56DEEDD-3CB8-47FD-BA92-1FB876D7B1F7}" destId="{7DFE301B-157E-4C52-9076-19044195C47F}" srcOrd="0" destOrd="0" presId="urn:microsoft.com/office/officeart/2005/8/layout/hierarchy2"/>
    <dgm:cxn modelId="{F360B0FA-FE0F-4C72-BD9B-1F1438803242}" type="presParOf" srcId="{C56DEEDD-3CB8-47FD-BA92-1FB876D7B1F7}" destId="{425872E5-A001-4D53-AF8F-F49C671030C4}" srcOrd="1" destOrd="0" presId="urn:microsoft.com/office/officeart/2005/8/layout/hierarchy2"/>
    <dgm:cxn modelId="{5A17FFD0-8738-4801-8A06-B40EFCDA5119}" type="presParOf" srcId="{22823C5A-3AC5-4A9B-9E80-E251E9CDD643}" destId="{B43C18C3-8FF1-45DF-BF20-3017B568A641}" srcOrd="2" destOrd="0" presId="urn:microsoft.com/office/officeart/2005/8/layout/hierarchy2"/>
    <dgm:cxn modelId="{5CC6DADF-FFF3-486D-8338-25B5F965D703}" type="presParOf" srcId="{B43C18C3-8FF1-45DF-BF20-3017B568A641}" destId="{3958FF55-7C70-4ABC-8598-2836421C029E}" srcOrd="0" destOrd="0" presId="urn:microsoft.com/office/officeart/2005/8/layout/hierarchy2"/>
    <dgm:cxn modelId="{2E2320C3-6DC4-453E-A24D-D81010230BF4}" type="presParOf" srcId="{22823C5A-3AC5-4A9B-9E80-E251E9CDD643}" destId="{5AD742DB-3179-4487-8E8D-A71E3C6BA9CC}" srcOrd="3" destOrd="0" presId="urn:microsoft.com/office/officeart/2005/8/layout/hierarchy2"/>
    <dgm:cxn modelId="{098593FE-3DAB-452E-857D-9C8A2854865C}" type="presParOf" srcId="{5AD742DB-3179-4487-8E8D-A71E3C6BA9CC}" destId="{F3871BEB-2571-4CE8-8C7A-25B34C5B1948}" srcOrd="0" destOrd="0" presId="urn:microsoft.com/office/officeart/2005/8/layout/hierarchy2"/>
    <dgm:cxn modelId="{8AD6F1C2-2E0A-4A41-962D-684FB40DD40E}" type="presParOf" srcId="{5AD742DB-3179-4487-8E8D-A71E3C6BA9CC}" destId="{C507B0E1-97E5-401E-9945-F6D0FF9EA21A}" srcOrd="1" destOrd="0" presId="urn:microsoft.com/office/officeart/2005/8/layout/hierarchy2"/>
    <dgm:cxn modelId="{BD08F7E4-0F38-41EC-8B31-FEF30725F949}" type="presParOf" srcId="{22823C5A-3AC5-4A9B-9E80-E251E9CDD643}" destId="{C71FEFAE-D9C5-4F67-921D-DC1A5B64C724}" srcOrd="4" destOrd="0" presId="urn:microsoft.com/office/officeart/2005/8/layout/hierarchy2"/>
    <dgm:cxn modelId="{05E20FC7-4ED7-4B63-B322-E0BAAC7D0D69}" type="presParOf" srcId="{C71FEFAE-D9C5-4F67-921D-DC1A5B64C724}" destId="{B23459BD-6686-432B-80F0-8D2012A77300}" srcOrd="0" destOrd="0" presId="urn:microsoft.com/office/officeart/2005/8/layout/hierarchy2"/>
    <dgm:cxn modelId="{2EF01F41-7F7E-4F3D-A59F-367E70FC6682}" type="presParOf" srcId="{22823C5A-3AC5-4A9B-9E80-E251E9CDD643}" destId="{880AC556-0A28-42A6-8635-36976F14285F}" srcOrd="5" destOrd="0" presId="urn:microsoft.com/office/officeart/2005/8/layout/hierarchy2"/>
    <dgm:cxn modelId="{335501FC-3BCB-4A8E-AA54-38B7E6AB983D}" type="presParOf" srcId="{880AC556-0A28-42A6-8635-36976F14285F}" destId="{20056DB1-97BB-4BCE-8F47-FF7A460D3A3E}" srcOrd="0" destOrd="0" presId="urn:microsoft.com/office/officeart/2005/8/layout/hierarchy2"/>
    <dgm:cxn modelId="{46699199-634D-4AE2-AE9A-ABCBB6F3C3C1}" type="presParOf" srcId="{880AC556-0A28-42A6-8635-36976F14285F}" destId="{3E250B64-8BE2-445A-986A-B60E9EBADF4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072448-983E-469C-96FB-615F4B5D47D2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2BA3307-A5ED-4B82-995C-DE77B8F7EBA7}">
      <dgm:prSet phldrT="[Text]"/>
      <dgm:spPr/>
      <dgm:t>
        <a:bodyPr/>
        <a:lstStyle/>
        <a:p>
          <a:r>
            <a:rPr lang="pl-PL" dirty="0" smtClean="0"/>
            <a:t>Prokurator</a:t>
          </a:r>
          <a:endParaRPr lang="pl-PL" dirty="0"/>
        </a:p>
      </dgm:t>
    </dgm:pt>
    <dgm:pt modelId="{762DDFCC-601B-48DE-8265-A143DB70AD48}" type="parTrans" cxnId="{4F15051F-EF12-4974-BC73-3D222A99B832}">
      <dgm:prSet/>
      <dgm:spPr/>
      <dgm:t>
        <a:bodyPr/>
        <a:lstStyle/>
        <a:p>
          <a:endParaRPr lang="pl-PL"/>
        </a:p>
      </dgm:t>
    </dgm:pt>
    <dgm:pt modelId="{3F318275-2CA6-41F8-9DB4-080CF7A4B45D}" type="sibTrans" cxnId="{4F15051F-EF12-4974-BC73-3D222A99B832}">
      <dgm:prSet/>
      <dgm:spPr/>
      <dgm:t>
        <a:bodyPr/>
        <a:lstStyle/>
        <a:p>
          <a:endParaRPr lang="pl-PL"/>
        </a:p>
      </dgm:t>
    </dgm:pt>
    <dgm:pt modelId="{60A5283A-7CF0-4DAD-8E01-CBE3D1B379CC}">
      <dgm:prSet phldrT="[Text]"/>
      <dgm:spPr/>
      <dgm:t>
        <a:bodyPr/>
        <a:lstStyle/>
        <a:p>
          <a:r>
            <a:rPr lang="pl-PL" dirty="0" smtClean="0"/>
            <a:t>Organ postępowania przygotowawczego</a:t>
          </a:r>
          <a:endParaRPr lang="pl-PL" dirty="0"/>
        </a:p>
      </dgm:t>
    </dgm:pt>
    <dgm:pt modelId="{1F053215-2E57-45CA-A61F-B322F24ABB7A}" type="parTrans" cxnId="{328165B7-F777-4CE1-BF9C-3F2729448C5E}">
      <dgm:prSet/>
      <dgm:spPr/>
      <dgm:t>
        <a:bodyPr/>
        <a:lstStyle/>
        <a:p>
          <a:endParaRPr lang="pl-PL"/>
        </a:p>
      </dgm:t>
    </dgm:pt>
    <dgm:pt modelId="{E74BB218-435B-483A-BC76-2F2331E68297}" type="sibTrans" cxnId="{328165B7-F777-4CE1-BF9C-3F2729448C5E}">
      <dgm:prSet/>
      <dgm:spPr/>
      <dgm:t>
        <a:bodyPr/>
        <a:lstStyle/>
        <a:p>
          <a:endParaRPr lang="pl-PL"/>
        </a:p>
      </dgm:t>
    </dgm:pt>
    <dgm:pt modelId="{B1D3ECA0-8207-436E-A147-C5FAA933B4A8}">
      <dgm:prSet phldrT="[Text]"/>
      <dgm:spPr/>
      <dgm:t>
        <a:bodyPr/>
        <a:lstStyle/>
        <a:p>
          <a:r>
            <a:rPr lang="pl-PL" dirty="0" smtClean="0"/>
            <a:t>Rzecznik interesu społecznego</a:t>
          </a:r>
          <a:endParaRPr lang="pl-PL" dirty="0"/>
        </a:p>
      </dgm:t>
    </dgm:pt>
    <dgm:pt modelId="{DAA373B6-AC60-41B6-8742-C658898E4922}" type="parTrans" cxnId="{B5523107-AE60-4EEF-B1A9-7B8A7FFB4160}">
      <dgm:prSet/>
      <dgm:spPr/>
      <dgm:t>
        <a:bodyPr/>
        <a:lstStyle/>
        <a:p>
          <a:endParaRPr lang="pl-PL"/>
        </a:p>
      </dgm:t>
    </dgm:pt>
    <dgm:pt modelId="{95F1B686-900A-4A7B-B58F-775F937F6DA5}" type="sibTrans" cxnId="{B5523107-AE60-4EEF-B1A9-7B8A7FFB4160}">
      <dgm:prSet/>
      <dgm:spPr/>
      <dgm:t>
        <a:bodyPr/>
        <a:lstStyle/>
        <a:p>
          <a:endParaRPr lang="pl-PL"/>
        </a:p>
      </dgm:t>
    </dgm:pt>
    <dgm:pt modelId="{30D91371-F6CE-4DCC-9FB4-869E648CDC4B}">
      <dgm:prSet phldrT="[Text]"/>
      <dgm:spPr/>
      <dgm:t>
        <a:bodyPr/>
        <a:lstStyle/>
        <a:p>
          <a:r>
            <a:rPr lang="pl-PL" dirty="0" smtClean="0"/>
            <a:t>Oskarżyciel publiczny</a:t>
          </a:r>
          <a:endParaRPr lang="pl-PL" dirty="0"/>
        </a:p>
      </dgm:t>
    </dgm:pt>
    <dgm:pt modelId="{74DEC9DF-292B-4698-BB18-1568C4D38796}" type="parTrans" cxnId="{555FFED4-80FD-4835-8DE4-75A14D555309}">
      <dgm:prSet/>
      <dgm:spPr/>
      <dgm:t>
        <a:bodyPr/>
        <a:lstStyle/>
        <a:p>
          <a:endParaRPr lang="pl-PL"/>
        </a:p>
      </dgm:t>
    </dgm:pt>
    <dgm:pt modelId="{408B346B-09E5-4AF1-BCE5-828FBD3ED3F0}" type="sibTrans" cxnId="{555FFED4-80FD-4835-8DE4-75A14D555309}">
      <dgm:prSet/>
      <dgm:spPr/>
      <dgm:t>
        <a:bodyPr/>
        <a:lstStyle/>
        <a:p>
          <a:endParaRPr lang="pl-PL"/>
        </a:p>
      </dgm:t>
    </dgm:pt>
    <dgm:pt modelId="{CBABFFE8-BCEB-4FEC-937A-16282520974A}" type="pres">
      <dgm:prSet presAssocID="{55072448-983E-469C-96FB-615F4B5D47D2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B0F055D-A843-43F5-87A4-F568E5EE1F8A}" type="pres">
      <dgm:prSet presAssocID="{72BA3307-A5ED-4B82-995C-DE77B8F7EBA7}" presName="roof" presStyleLbl="dkBgShp" presStyleIdx="0" presStyleCnt="2"/>
      <dgm:spPr/>
      <dgm:t>
        <a:bodyPr/>
        <a:lstStyle/>
        <a:p>
          <a:endParaRPr lang="pl-PL"/>
        </a:p>
      </dgm:t>
    </dgm:pt>
    <dgm:pt modelId="{216F0496-9558-459B-B9C7-29F935E40CC5}" type="pres">
      <dgm:prSet presAssocID="{72BA3307-A5ED-4B82-995C-DE77B8F7EBA7}" presName="pillars" presStyleCnt="0"/>
      <dgm:spPr/>
    </dgm:pt>
    <dgm:pt modelId="{B5C5E892-AA55-43DA-BAB7-167EAE8D50AA}" type="pres">
      <dgm:prSet presAssocID="{72BA3307-A5ED-4B82-995C-DE77B8F7EBA7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F005497-C478-4B27-8DCB-8CB41AF97BF9}" type="pres">
      <dgm:prSet presAssocID="{B1D3ECA0-8207-436E-A147-C5FAA933B4A8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447A299-B2C1-4D3C-B7D5-36DBBE0A1CB7}" type="pres">
      <dgm:prSet presAssocID="{30D91371-F6CE-4DCC-9FB4-869E648CDC4B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FE78649-AF93-44A5-B727-F212B64E1F7A}" type="pres">
      <dgm:prSet presAssocID="{72BA3307-A5ED-4B82-995C-DE77B8F7EBA7}" presName="base" presStyleLbl="dkBgShp" presStyleIdx="1" presStyleCnt="2"/>
      <dgm:spPr/>
    </dgm:pt>
  </dgm:ptLst>
  <dgm:cxnLst>
    <dgm:cxn modelId="{3EACB0E7-046F-40E1-BA93-AF2D1753547D}" type="presOf" srcId="{B1D3ECA0-8207-436E-A147-C5FAA933B4A8}" destId="{1F005497-C478-4B27-8DCB-8CB41AF97BF9}" srcOrd="0" destOrd="0" presId="urn:microsoft.com/office/officeart/2005/8/layout/hList3"/>
    <dgm:cxn modelId="{B5523107-AE60-4EEF-B1A9-7B8A7FFB4160}" srcId="{72BA3307-A5ED-4B82-995C-DE77B8F7EBA7}" destId="{B1D3ECA0-8207-436E-A147-C5FAA933B4A8}" srcOrd="1" destOrd="0" parTransId="{DAA373B6-AC60-41B6-8742-C658898E4922}" sibTransId="{95F1B686-900A-4A7B-B58F-775F937F6DA5}"/>
    <dgm:cxn modelId="{555FFED4-80FD-4835-8DE4-75A14D555309}" srcId="{72BA3307-A5ED-4B82-995C-DE77B8F7EBA7}" destId="{30D91371-F6CE-4DCC-9FB4-869E648CDC4B}" srcOrd="2" destOrd="0" parTransId="{74DEC9DF-292B-4698-BB18-1568C4D38796}" sibTransId="{408B346B-09E5-4AF1-BCE5-828FBD3ED3F0}"/>
    <dgm:cxn modelId="{774AC97D-694A-4100-A777-7AB4C1B2F66A}" type="presOf" srcId="{30D91371-F6CE-4DCC-9FB4-869E648CDC4B}" destId="{6447A299-B2C1-4D3C-B7D5-36DBBE0A1CB7}" srcOrd="0" destOrd="0" presId="urn:microsoft.com/office/officeart/2005/8/layout/hList3"/>
    <dgm:cxn modelId="{328165B7-F777-4CE1-BF9C-3F2729448C5E}" srcId="{72BA3307-A5ED-4B82-995C-DE77B8F7EBA7}" destId="{60A5283A-7CF0-4DAD-8E01-CBE3D1B379CC}" srcOrd="0" destOrd="0" parTransId="{1F053215-2E57-45CA-A61F-B322F24ABB7A}" sibTransId="{E74BB218-435B-483A-BC76-2F2331E68297}"/>
    <dgm:cxn modelId="{9E3BE058-202E-4ACB-A388-117B0C35BD15}" type="presOf" srcId="{72BA3307-A5ED-4B82-995C-DE77B8F7EBA7}" destId="{5B0F055D-A843-43F5-87A4-F568E5EE1F8A}" srcOrd="0" destOrd="0" presId="urn:microsoft.com/office/officeart/2005/8/layout/hList3"/>
    <dgm:cxn modelId="{6014827C-EA04-4347-8AA0-517A26BB0B10}" type="presOf" srcId="{60A5283A-7CF0-4DAD-8E01-CBE3D1B379CC}" destId="{B5C5E892-AA55-43DA-BAB7-167EAE8D50AA}" srcOrd="0" destOrd="0" presId="urn:microsoft.com/office/officeart/2005/8/layout/hList3"/>
    <dgm:cxn modelId="{0C8CA4C8-7F5A-42C9-990A-05B3E1A586BB}" type="presOf" srcId="{55072448-983E-469C-96FB-615F4B5D47D2}" destId="{CBABFFE8-BCEB-4FEC-937A-16282520974A}" srcOrd="0" destOrd="0" presId="urn:microsoft.com/office/officeart/2005/8/layout/hList3"/>
    <dgm:cxn modelId="{4F15051F-EF12-4974-BC73-3D222A99B832}" srcId="{55072448-983E-469C-96FB-615F4B5D47D2}" destId="{72BA3307-A5ED-4B82-995C-DE77B8F7EBA7}" srcOrd="0" destOrd="0" parTransId="{762DDFCC-601B-48DE-8265-A143DB70AD48}" sibTransId="{3F318275-2CA6-41F8-9DB4-080CF7A4B45D}"/>
    <dgm:cxn modelId="{CC3CC1AF-69D7-4740-8E34-DCF8DF56C0D5}" type="presParOf" srcId="{CBABFFE8-BCEB-4FEC-937A-16282520974A}" destId="{5B0F055D-A843-43F5-87A4-F568E5EE1F8A}" srcOrd="0" destOrd="0" presId="urn:microsoft.com/office/officeart/2005/8/layout/hList3"/>
    <dgm:cxn modelId="{11414DDD-D2AE-434C-8D69-138ED558059B}" type="presParOf" srcId="{CBABFFE8-BCEB-4FEC-937A-16282520974A}" destId="{216F0496-9558-459B-B9C7-29F935E40CC5}" srcOrd="1" destOrd="0" presId="urn:microsoft.com/office/officeart/2005/8/layout/hList3"/>
    <dgm:cxn modelId="{402CE266-5CF0-48F4-A201-0399CEE3F054}" type="presParOf" srcId="{216F0496-9558-459B-B9C7-29F935E40CC5}" destId="{B5C5E892-AA55-43DA-BAB7-167EAE8D50AA}" srcOrd="0" destOrd="0" presId="urn:microsoft.com/office/officeart/2005/8/layout/hList3"/>
    <dgm:cxn modelId="{C93BDE50-51FD-4500-818F-08D59284EB09}" type="presParOf" srcId="{216F0496-9558-459B-B9C7-29F935E40CC5}" destId="{1F005497-C478-4B27-8DCB-8CB41AF97BF9}" srcOrd="1" destOrd="0" presId="urn:microsoft.com/office/officeart/2005/8/layout/hList3"/>
    <dgm:cxn modelId="{50C49CC9-BA5C-4E95-B85C-8A84879B5FF8}" type="presParOf" srcId="{216F0496-9558-459B-B9C7-29F935E40CC5}" destId="{6447A299-B2C1-4D3C-B7D5-36DBBE0A1CB7}" srcOrd="2" destOrd="0" presId="urn:microsoft.com/office/officeart/2005/8/layout/hList3"/>
    <dgm:cxn modelId="{F12FB049-3EFC-480A-9DCC-AA807E53612B}" type="presParOf" srcId="{CBABFFE8-BCEB-4FEC-937A-16282520974A}" destId="{2FE78649-AF93-44A5-B727-F212B64E1F7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ABB39D-A395-46F3-9855-ABBC8A5A9269}">
      <dsp:nvSpPr>
        <dsp:cNvPr id="0" name=""/>
        <dsp:cNvSpPr/>
      </dsp:nvSpPr>
      <dsp:spPr>
        <a:xfrm>
          <a:off x="31640" y="1555483"/>
          <a:ext cx="2657666" cy="13288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b="1" kern="1200" dirty="0" smtClean="0"/>
            <a:t>OSKARŻYCIEL</a:t>
          </a:r>
          <a:endParaRPr lang="pl-PL" sz="2900" b="1" kern="1200" dirty="0"/>
        </a:p>
      </dsp:txBody>
      <dsp:txXfrm>
        <a:off x="31640" y="1555483"/>
        <a:ext cx="2657666" cy="1328833"/>
      </dsp:txXfrm>
    </dsp:sp>
    <dsp:sp modelId="{696C574F-2FAF-4F6E-9A18-2EB3FDB40FC1}">
      <dsp:nvSpPr>
        <dsp:cNvPr id="0" name=""/>
        <dsp:cNvSpPr/>
      </dsp:nvSpPr>
      <dsp:spPr>
        <a:xfrm rot="18061839">
          <a:off x="2293530" y="1492684"/>
          <a:ext cx="1633741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633741" y="27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 rot="18061839">
        <a:off x="3069557" y="1479086"/>
        <a:ext cx="81687" cy="81687"/>
      </dsp:txXfrm>
    </dsp:sp>
    <dsp:sp modelId="{7DFE301B-157E-4C52-9076-19044195C47F}">
      <dsp:nvSpPr>
        <dsp:cNvPr id="0" name=""/>
        <dsp:cNvSpPr/>
      </dsp:nvSpPr>
      <dsp:spPr>
        <a:xfrm>
          <a:off x="3531495" y="155543"/>
          <a:ext cx="2657666" cy="13288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 smtClean="0"/>
            <a:t>PUBLICZNY</a:t>
          </a:r>
          <a:endParaRPr lang="pl-PL" sz="2900" kern="1200" dirty="0"/>
        </a:p>
      </dsp:txBody>
      <dsp:txXfrm>
        <a:off x="3531495" y="155543"/>
        <a:ext cx="2657666" cy="1328833"/>
      </dsp:txXfrm>
    </dsp:sp>
    <dsp:sp modelId="{B43C18C3-8FF1-45DF-BF20-3017B568A641}">
      <dsp:nvSpPr>
        <dsp:cNvPr id="0" name=""/>
        <dsp:cNvSpPr/>
      </dsp:nvSpPr>
      <dsp:spPr>
        <a:xfrm rot="69827">
          <a:off x="2689218" y="2201390"/>
          <a:ext cx="860357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860357" y="27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500" kern="1200"/>
        </a:p>
      </dsp:txBody>
      <dsp:txXfrm rot="69827">
        <a:off x="3097888" y="2207128"/>
        <a:ext cx="43017" cy="43017"/>
      </dsp:txXfrm>
    </dsp:sp>
    <dsp:sp modelId="{F3871BEB-2571-4CE8-8C7A-25B34C5B1948}">
      <dsp:nvSpPr>
        <dsp:cNvPr id="0" name=""/>
        <dsp:cNvSpPr/>
      </dsp:nvSpPr>
      <dsp:spPr>
        <a:xfrm>
          <a:off x="3549487" y="1572957"/>
          <a:ext cx="2657666" cy="13288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 smtClean="0"/>
            <a:t>POSIŁKOWY</a:t>
          </a:r>
          <a:endParaRPr lang="pl-PL" sz="2900" kern="1200" dirty="0"/>
        </a:p>
      </dsp:txBody>
      <dsp:txXfrm>
        <a:off x="3549487" y="1572957"/>
        <a:ext cx="2657666" cy="1328833"/>
      </dsp:txXfrm>
    </dsp:sp>
    <dsp:sp modelId="{C71FEFAE-D9C5-4F67-921D-DC1A5B64C724}">
      <dsp:nvSpPr>
        <dsp:cNvPr id="0" name=""/>
        <dsp:cNvSpPr/>
      </dsp:nvSpPr>
      <dsp:spPr>
        <a:xfrm rot="3619236">
          <a:off x="2252004" y="2945213"/>
          <a:ext cx="1732393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732393" y="27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600" kern="1200"/>
        </a:p>
      </dsp:txBody>
      <dsp:txXfrm rot="3619236">
        <a:off x="3074891" y="2929150"/>
        <a:ext cx="86619" cy="86619"/>
      </dsp:txXfrm>
    </dsp:sp>
    <dsp:sp modelId="{20056DB1-97BB-4BCE-8F47-FF7A460D3A3E}">
      <dsp:nvSpPr>
        <dsp:cNvPr id="0" name=""/>
        <dsp:cNvSpPr/>
      </dsp:nvSpPr>
      <dsp:spPr>
        <a:xfrm>
          <a:off x="3547095" y="3060603"/>
          <a:ext cx="2657666" cy="13288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 smtClean="0"/>
            <a:t>PRYWATNY</a:t>
          </a:r>
          <a:endParaRPr lang="pl-PL" sz="2900" kern="1200" dirty="0"/>
        </a:p>
      </dsp:txBody>
      <dsp:txXfrm>
        <a:off x="3547095" y="3060603"/>
        <a:ext cx="2657666" cy="132883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B0F055D-A843-43F5-87A4-F568E5EE1F8A}">
      <dsp:nvSpPr>
        <dsp:cNvPr id="0" name=""/>
        <dsp:cNvSpPr/>
      </dsp:nvSpPr>
      <dsp:spPr>
        <a:xfrm>
          <a:off x="0" y="0"/>
          <a:ext cx="8291264" cy="1529514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500" kern="1200" dirty="0" smtClean="0"/>
            <a:t>Prokurator</a:t>
          </a:r>
          <a:endParaRPr lang="pl-PL" sz="6500" kern="1200" dirty="0"/>
        </a:p>
      </dsp:txBody>
      <dsp:txXfrm>
        <a:off x="0" y="0"/>
        <a:ext cx="8291264" cy="1529514"/>
      </dsp:txXfrm>
    </dsp:sp>
    <dsp:sp modelId="{B5C5E892-AA55-43DA-BAB7-167EAE8D50AA}">
      <dsp:nvSpPr>
        <dsp:cNvPr id="0" name=""/>
        <dsp:cNvSpPr/>
      </dsp:nvSpPr>
      <dsp:spPr>
        <a:xfrm>
          <a:off x="4048" y="1529514"/>
          <a:ext cx="2761055" cy="3211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Organ postępowania przygotowawczego</a:t>
          </a:r>
          <a:endParaRPr lang="pl-PL" sz="2500" kern="1200" dirty="0"/>
        </a:p>
      </dsp:txBody>
      <dsp:txXfrm>
        <a:off x="4048" y="1529514"/>
        <a:ext cx="2761055" cy="3211979"/>
      </dsp:txXfrm>
    </dsp:sp>
    <dsp:sp modelId="{1F005497-C478-4B27-8DCB-8CB41AF97BF9}">
      <dsp:nvSpPr>
        <dsp:cNvPr id="0" name=""/>
        <dsp:cNvSpPr/>
      </dsp:nvSpPr>
      <dsp:spPr>
        <a:xfrm>
          <a:off x="2765104" y="1529514"/>
          <a:ext cx="2761055" cy="3211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Rzecznik interesu społecznego</a:t>
          </a:r>
          <a:endParaRPr lang="pl-PL" sz="2500" kern="1200" dirty="0"/>
        </a:p>
      </dsp:txBody>
      <dsp:txXfrm>
        <a:off x="2765104" y="1529514"/>
        <a:ext cx="2761055" cy="3211979"/>
      </dsp:txXfrm>
    </dsp:sp>
    <dsp:sp modelId="{6447A299-B2C1-4D3C-B7D5-36DBBE0A1CB7}">
      <dsp:nvSpPr>
        <dsp:cNvPr id="0" name=""/>
        <dsp:cNvSpPr/>
      </dsp:nvSpPr>
      <dsp:spPr>
        <a:xfrm>
          <a:off x="5526159" y="1529514"/>
          <a:ext cx="2761055" cy="3211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Oskarżyciel publiczny</a:t>
          </a:r>
          <a:endParaRPr lang="pl-PL" sz="2500" kern="1200" dirty="0"/>
        </a:p>
      </dsp:txBody>
      <dsp:txXfrm>
        <a:off x="5526159" y="1529514"/>
        <a:ext cx="2761055" cy="3211979"/>
      </dsp:txXfrm>
    </dsp:sp>
    <dsp:sp modelId="{2FE78649-AF93-44A5-B727-F212B64E1F7A}">
      <dsp:nvSpPr>
        <dsp:cNvPr id="0" name=""/>
        <dsp:cNvSpPr/>
      </dsp:nvSpPr>
      <dsp:spPr>
        <a:xfrm>
          <a:off x="0" y="4741493"/>
          <a:ext cx="8291264" cy="35688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7FA0-9385-44FA-9E29-1F4CBD0CE166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667FA0-9385-44FA-9E29-1F4CBD0CE166}" type="datetimeFigureOut">
              <a:rPr lang="pl-PL" smtClean="0"/>
              <a:pPr/>
              <a:t>2019-03-11</a:t>
            </a:fld>
            <a:endParaRPr lang="pl-P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AC0F08-6F9D-4E55-913C-0E984C71FC4A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sz="4400" dirty="0" smtClean="0"/>
              <a:t>Podstawy procesu karnego</a:t>
            </a:r>
            <a:br>
              <a:rPr lang="pl-PL" sz="4400" dirty="0" smtClean="0"/>
            </a:br>
            <a:r>
              <a:rPr lang="pl-PL" sz="4400" dirty="0" smtClean="0"/>
              <a:t>zajęcia 26.02.2019</a:t>
            </a:r>
            <a:endParaRPr lang="pl-PL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Przesłanki procesowe. Uczestnicy postępowania.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26943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69776"/>
            <a:ext cx="2952328" cy="3575248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Uczestnicy </a:t>
            </a:r>
            <a:r>
              <a:rPr lang="pl-PL" dirty="0" smtClean="0">
                <a:latin typeface="+mn-lt"/>
              </a:rPr>
              <a:t>procesu</a:t>
            </a:r>
            <a:r>
              <a:rPr lang="pl-PL" dirty="0" smtClean="0"/>
              <a:t> karnego</a:t>
            </a:r>
            <a:endParaRPr lang="pl-PL" dirty="0"/>
          </a:p>
        </p:txBody>
      </p:sp>
      <p:sp>
        <p:nvSpPr>
          <p:cNvPr id="5" name="Rectangle 4"/>
          <p:cNvSpPr/>
          <p:nvPr/>
        </p:nvSpPr>
        <p:spPr>
          <a:xfrm>
            <a:off x="3851920" y="1124744"/>
            <a:ext cx="44644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STRONY PROCESOWE</a:t>
            </a:r>
            <a:endParaRPr lang="pl-PL" b="1" dirty="0"/>
          </a:p>
        </p:txBody>
      </p:sp>
      <p:sp>
        <p:nvSpPr>
          <p:cNvPr id="7" name="Rectangle 6"/>
          <p:cNvSpPr/>
          <p:nvPr/>
        </p:nvSpPr>
        <p:spPr>
          <a:xfrm>
            <a:off x="3851920" y="2204864"/>
            <a:ext cx="44644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PRZEDSTAWICIELE PROCESOWI STRON</a:t>
            </a:r>
            <a:endParaRPr lang="pl-PL" b="1" dirty="0"/>
          </a:p>
        </p:txBody>
      </p:sp>
      <p:sp>
        <p:nvSpPr>
          <p:cNvPr id="8" name="Rectangle 7"/>
          <p:cNvSpPr/>
          <p:nvPr/>
        </p:nvSpPr>
        <p:spPr>
          <a:xfrm>
            <a:off x="3851920" y="3370637"/>
            <a:ext cx="44644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PRZEDSTAWICIEL SPOŁECZNY</a:t>
            </a:r>
            <a:endParaRPr lang="pl-PL" b="1" dirty="0"/>
          </a:p>
        </p:txBody>
      </p:sp>
      <p:sp>
        <p:nvSpPr>
          <p:cNvPr id="9" name="Rectangle 8"/>
          <p:cNvSpPr/>
          <p:nvPr/>
        </p:nvSpPr>
        <p:spPr>
          <a:xfrm>
            <a:off x="3817493" y="4562547"/>
            <a:ext cx="44644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OSOBOWE ŹRÓDŁA DOWODOWE</a:t>
            </a:r>
            <a:endParaRPr lang="pl-PL" b="1" dirty="0"/>
          </a:p>
        </p:txBody>
      </p:sp>
      <p:sp>
        <p:nvSpPr>
          <p:cNvPr id="10" name="Rectangle 9"/>
          <p:cNvSpPr/>
          <p:nvPr/>
        </p:nvSpPr>
        <p:spPr>
          <a:xfrm>
            <a:off x="3817493" y="5733256"/>
            <a:ext cx="44644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PRACOWNICY ORGANÓW PROCESOWYCH</a:t>
            </a:r>
            <a:endParaRPr lang="pl-PL" b="1" dirty="0"/>
          </a:p>
        </p:txBody>
      </p:sp>
      <p:sp>
        <p:nvSpPr>
          <p:cNvPr id="11" name="Rectangle 10"/>
          <p:cNvSpPr/>
          <p:nvPr/>
        </p:nvSpPr>
        <p:spPr>
          <a:xfrm>
            <a:off x="3817671" y="0"/>
            <a:ext cx="44644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ORGANY PROCESOWE</a:t>
            </a:r>
            <a:endParaRPr lang="pl-PL" b="1" dirty="0"/>
          </a:p>
        </p:txBody>
      </p:sp>
      <p:sp>
        <p:nvSpPr>
          <p:cNvPr id="13" name="Frame 12"/>
          <p:cNvSpPr/>
          <p:nvPr/>
        </p:nvSpPr>
        <p:spPr>
          <a:xfrm>
            <a:off x="323528" y="3660870"/>
            <a:ext cx="3096344" cy="319350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1580" y="4159131"/>
            <a:ext cx="21602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Uczestnik procesu- </a:t>
            </a:r>
            <a:r>
              <a:rPr lang="pl-PL" dirty="0" smtClean="0"/>
              <a:t>osoba biorąca udział w postępowaniu karnym w roli określonej przez przepisy prawa.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52136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883776"/>
          </a:xfrm>
        </p:spPr>
        <p:txBody>
          <a:bodyPr/>
          <a:lstStyle/>
          <a:p>
            <a:pPr marL="109728" indent="0">
              <a:buNone/>
            </a:pPr>
            <a:r>
              <a:rPr lang="pl-PL" b="1" dirty="0" smtClean="0"/>
              <a:t>Organ procesowy</a:t>
            </a:r>
            <a:r>
              <a:rPr lang="pl-PL" dirty="0" smtClean="0"/>
              <a:t>- uczestnik postępowania, organ państwowy o strukturze organizacyjnej określonej przez przepisy prawa oraz wyposażony przez te przepisy w określone uprawnienia i obowiązki.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61801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 smtClean="0"/>
              <a:t>Centralne miejsce sądu w procesie karnym</a:t>
            </a:r>
            <a:r>
              <a:rPr lang="pl-PL" dirty="0" smtClean="0"/>
              <a:t>, który m.in. </a:t>
            </a:r>
            <a:r>
              <a:rPr lang="pl-PL" b="1" dirty="0" smtClean="0"/>
              <a:t>rozstrzyga o odpowiedzialności karnej oskarżonego </a:t>
            </a:r>
            <a:r>
              <a:rPr lang="pl-PL" dirty="0" smtClean="0"/>
              <a:t>oraz dokonuje wielu innych czynności związanych z zagwarantowaniem praw i wolności uczestników postępowania.</a:t>
            </a:r>
          </a:p>
          <a:p>
            <a:endParaRPr lang="pl-PL" dirty="0"/>
          </a:p>
          <a:p>
            <a:r>
              <a:rPr lang="pl-PL" b="1" dirty="0" smtClean="0"/>
              <a:t>Prawo do sądu </a:t>
            </a:r>
            <a:r>
              <a:rPr lang="pl-PL" dirty="0" smtClean="0"/>
              <a:t>to jedno z podstawowych praw człowieka, które jest zagwarantowane nie tylko na gruncie konstytucyjnym, ale także konwencyjnym (art. 6 EKPCz, art. 14 MPPOiP, art., 45 ust. 1 Konstytucji RP). 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>
                <a:latin typeface="+mn-lt"/>
              </a:rPr>
              <a:t>Sąd jako organ postępowania karnego</a:t>
            </a:r>
            <a:endParaRPr lang="pl-PL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950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731520" y="213678"/>
            <a:ext cx="7528560" cy="1304727"/>
          </a:xfrm>
        </p:spPr>
        <p:txBody>
          <a:bodyPr/>
          <a:lstStyle/>
          <a:p>
            <a:pPr algn="ctr"/>
            <a:r>
              <a:rPr lang="pl-PL" dirty="0" smtClean="0"/>
              <a:t>Pojęcie sądu</a:t>
            </a:r>
            <a:endParaRPr lang="pl-PL" dirty="0"/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731520" y="1539240"/>
            <a:ext cx="7528560" cy="5166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dirty="0" smtClean="0"/>
              <a:t>Nazwa „sąd” występuje także w następujących znaczeniach:</a:t>
            </a:r>
          </a:p>
          <a:p>
            <a:pPr marL="514350" indent="-514350">
              <a:buAutoNum type="arabicParenR"/>
            </a:pPr>
            <a:r>
              <a:rPr lang="pl-PL" sz="2800" dirty="0" smtClean="0"/>
              <a:t>jako jednostka organizacyjna w systemie sądownictwa (sąd rejonowy, Sąd Najwyższy, etc.);</a:t>
            </a:r>
          </a:p>
          <a:p>
            <a:pPr marL="514350" indent="-514350">
              <a:buAutoNum type="arabicParenR"/>
            </a:pPr>
            <a:r>
              <a:rPr lang="pl-PL" sz="2800" dirty="0" smtClean="0"/>
              <a:t>jako budynek będący siedzibą sądu;</a:t>
            </a:r>
          </a:p>
          <a:p>
            <a:pPr marL="514350" indent="-514350">
              <a:buAutoNum type="arabicParenR"/>
            </a:pPr>
            <a:r>
              <a:rPr lang="pl-PL" sz="2800" dirty="0" smtClean="0"/>
              <a:t>w zdaniach oceniających, np. „Jan Kowalski wyraził taki a taki sąd o swoim koledze”.</a:t>
            </a:r>
            <a:endParaRPr lang="pl-PL" sz="2800" dirty="0"/>
          </a:p>
        </p:txBody>
      </p:sp>
    </p:spTree>
    <p:extLst>
      <p:ext uri="{BB962C8B-B14F-4D97-AF65-F5344CB8AC3E}">
        <p14:creationId xmlns="" xmlns:p14="http://schemas.microsoft.com/office/powerpoint/2010/main" val="346966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53440" y="426720"/>
            <a:ext cx="6682740" cy="1112838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Znaczenie procesowe pojęcia „sąd”</a:t>
            </a:r>
            <a:endParaRPr lang="pl-PL" dirty="0"/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853440" y="1841553"/>
            <a:ext cx="6682740" cy="4406530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sz="2800" b="1" dirty="0" smtClean="0"/>
              <a:t>Sąd </a:t>
            </a:r>
            <a:r>
              <a:rPr lang="pl-PL" sz="2800" dirty="0" smtClean="0"/>
              <a:t>to </a:t>
            </a:r>
            <a:r>
              <a:rPr lang="pl-PL" sz="2800" u="sng" dirty="0" smtClean="0"/>
              <a:t>zespół osób lub osoba wyposażeni w atrybut niezawisłości, powołani do sprawowania wymiaru sprawiedliwości w imieniu Rzeczypospolitej Polskiej oraz w szczególnej procesowej formie.</a:t>
            </a:r>
          </a:p>
          <a:p>
            <a:pPr algn="just"/>
            <a:r>
              <a:rPr lang="pl-PL" sz="2800" dirty="0" smtClean="0"/>
              <a:t>Procesowe znaczenie pojęcia „sąd” jest synonimem takich nazw jak „skład orzekający” czy też „sędzia orzekający jednoosobowo”.</a:t>
            </a:r>
            <a:endParaRPr lang="pl-PL" sz="2800" dirty="0"/>
          </a:p>
        </p:txBody>
      </p:sp>
    </p:spTree>
    <p:extLst>
      <p:ext uri="{BB962C8B-B14F-4D97-AF65-F5344CB8AC3E}">
        <p14:creationId xmlns="" xmlns:p14="http://schemas.microsoft.com/office/powerpoint/2010/main" val="175729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1485900" y="437198"/>
            <a:ext cx="6172200" cy="1143000"/>
          </a:xfrm>
        </p:spPr>
        <p:txBody>
          <a:bodyPr/>
          <a:lstStyle/>
          <a:p>
            <a:pPr algn="ctr"/>
            <a:r>
              <a:rPr lang="pl-PL" dirty="0" smtClean="0"/>
              <a:t>Prawo do sądu</a:t>
            </a:r>
            <a:endParaRPr lang="pl-PL" dirty="0"/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19354"/>
            <a:ext cx="7929696" cy="435632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sz="2400" b="1" dirty="0" smtClean="0">
                <a:solidFill>
                  <a:srgbClr val="FF0000"/>
                </a:solidFill>
              </a:rPr>
              <a:t>Art. 45 § 1 Konstytucji RP</a:t>
            </a:r>
          </a:p>
          <a:p>
            <a:pPr marL="0" indent="0" algn="ctr">
              <a:buNone/>
            </a:pPr>
            <a:r>
              <a:rPr lang="pl-PL" sz="4400" dirty="0"/>
              <a:t>Każdy ma prawo do sprawiedliwego i jawnego rozpatrzenia sprawy bez </a:t>
            </a:r>
            <a:r>
              <a:rPr lang="pl-PL" sz="4400" dirty="0" smtClean="0"/>
              <a:t>nieuzasadnionej </a:t>
            </a:r>
            <a:r>
              <a:rPr lang="pl-PL" sz="4400" dirty="0"/>
              <a:t>zwłoki przez </a:t>
            </a:r>
            <a:r>
              <a:rPr lang="pl-PL" sz="4400" b="1" dirty="0"/>
              <a:t>właściwy</a:t>
            </a:r>
            <a:r>
              <a:rPr lang="pl-PL" sz="4400" dirty="0"/>
              <a:t>, niezależny, bezstronny i niezawisły sąd</a:t>
            </a:r>
            <a:r>
              <a:rPr lang="pl-PL" sz="4000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5288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96544"/>
          </a:xfrm>
        </p:spPr>
        <p:txBody>
          <a:bodyPr>
            <a:normAutofit fontScale="92500" lnSpcReduction="10000"/>
          </a:bodyPr>
          <a:lstStyle/>
          <a:p>
            <a:r>
              <a:rPr lang="pl-PL" b="1" dirty="0"/>
              <a:t>Art. </a:t>
            </a:r>
            <a:r>
              <a:rPr lang="pl-PL" b="1" dirty="0" smtClean="0"/>
              <a:t>10 Konstytucji RP</a:t>
            </a:r>
          </a:p>
          <a:p>
            <a:pPr marL="109728" indent="0">
              <a:buNone/>
            </a:pPr>
            <a:endParaRPr lang="pl-PL" b="1" dirty="0"/>
          </a:p>
          <a:p>
            <a:pPr marL="624078" indent="-514350">
              <a:buAutoNum type="arabicPeriod"/>
            </a:pPr>
            <a:r>
              <a:rPr lang="pl-PL" dirty="0" smtClean="0"/>
              <a:t>Ustrój </a:t>
            </a:r>
            <a:r>
              <a:rPr lang="pl-PL" dirty="0"/>
              <a:t>Rzeczypospolitej Polskiej opiera się na </a:t>
            </a:r>
            <a:r>
              <a:rPr lang="pl-PL" b="1" dirty="0"/>
              <a:t>podziale i równowadze</a:t>
            </a:r>
            <a:r>
              <a:rPr lang="pl-PL" dirty="0"/>
              <a:t> władzy ustawodawczej, władzy wykonawczej i władzy </a:t>
            </a:r>
            <a:r>
              <a:rPr lang="pl-PL" b="1" dirty="0"/>
              <a:t>sądowniczej</a:t>
            </a:r>
            <a:r>
              <a:rPr lang="pl-PL" dirty="0" smtClean="0"/>
              <a:t>.</a:t>
            </a:r>
          </a:p>
          <a:p>
            <a:pPr marL="624078" indent="-514350">
              <a:buAutoNum type="arabicPeriod"/>
            </a:pPr>
            <a:endParaRPr lang="pl-PL" dirty="0" smtClean="0"/>
          </a:p>
          <a:p>
            <a:pPr marL="624078" indent="-514350">
              <a:buFont typeface="Wingdings 3"/>
              <a:buAutoNum type="arabicPeriod"/>
            </a:pPr>
            <a:r>
              <a:rPr lang="pl-PL" dirty="0"/>
              <a:t>Władzę ustawodawczą sprawują Sejm i Senat, władzę wykonawczą Prezydent Rzeczypospolitej Polskiej i Rada Ministrów, a </a:t>
            </a:r>
            <a:r>
              <a:rPr lang="pl-PL" b="1" dirty="0"/>
              <a:t>władzę sądowniczą sądy i trybunały</a:t>
            </a:r>
            <a:r>
              <a:rPr lang="pl-PL" dirty="0"/>
              <a:t>.</a:t>
            </a:r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b="1" dirty="0"/>
              <a:t/>
            </a:r>
            <a:br>
              <a:rPr lang="pl-PL" b="1" dirty="0"/>
            </a:b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03514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1268760"/>
            <a:ext cx="8229600" cy="5044016"/>
          </a:xfrm>
        </p:spPr>
        <p:txBody>
          <a:bodyPr>
            <a:normAutofit fontScale="77500" lnSpcReduction="20000"/>
          </a:bodyPr>
          <a:lstStyle/>
          <a:p>
            <a:r>
              <a:rPr lang="pl-PL" b="1" dirty="0"/>
              <a:t>Art. </a:t>
            </a:r>
            <a:r>
              <a:rPr lang="pl-PL" b="1" dirty="0" smtClean="0"/>
              <a:t>173 Konstytucji RP</a:t>
            </a:r>
            <a:endParaRPr lang="pl-PL" b="1" dirty="0"/>
          </a:p>
          <a:p>
            <a:pPr marL="109728" indent="0">
              <a:buNone/>
            </a:pPr>
            <a:r>
              <a:rPr lang="pl-PL" dirty="0"/>
              <a:t>Sądy i Trybunały są władzą </a:t>
            </a:r>
            <a:r>
              <a:rPr lang="pl-PL" b="1" dirty="0"/>
              <a:t>odrębną i niezależną </a:t>
            </a:r>
            <a:r>
              <a:rPr lang="pl-PL" dirty="0"/>
              <a:t>od innych władz</a:t>
            </a:r>
            <a:r>
              <a:rPr lang="pl-PL" dirty="0" smtClean="0"/>
              <a:t>.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b="1" dirty="0"/>
              <a:t>Art. </a:t>
            </a:r>
            <a:r>
              <a:rPr lang="pl-PL" b="1" dirty="0" smtClean="0"/>
              <a:t>178 ust. 1 Konstytucji RP</a:t>
            </a:r>
            <a:endParaRPr lang="pl-PL" b="1" dirty="0"/>
          </a:p>
          <a:p>
            <a:pPr marL="109728" indent="0">
              <a:buNone/>
            </a:pPr>
            <a:r>
              <a:rPr lang="pl-PL" dirty="0"/>
              <a:t>Sędziowie w sprawowaniu swojego urzędu są </a:t>
            </a:r>
            <a:r>
              <a:rPr lang="pl-PL" b="1" dirty="0"/>
              <a:t>niezawiśli</a:t>
            </a:r>
            <a:r>
              <a:rPr lang="pl-PL" dirty="0"/>
              <a:t> i podlegają tylko Konstytucji oraz ustawom</a:t>
            </a:r>
            <a:r>
              <a:rPr lang="pl-PL" dirty="0" smtClean="0"/>
              <a:t>.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b="1" dirty="0"/>
              <a:t>Art. </a:t>
            </a:r>
            <a:r>
              <a:rPr lang="pl-PL" b="1" dirty="0" smtClean="0"/>
              <a:t>175 ust. 1 Konstytucji RP</a:t>
            </a:r>
            <a:endParaRPr lang="pl-PL" b="1" dirty="0"/>
          </a:p>
          <a:p>
            <a:pPr marL="109728" indent="0">
              <a:buNone/>
            </a:pPr>
            <a:r>
              <a:rPr lang="pl-PL" dirty="0"/>
              <a:t>Wymiar sprawiedliwości w Rzeczypospolitej Polskiej sprawują Sąd Najwyższy, </a:t>
            </a:r>
            <a:r>
              <a:rPr lang="pl-PL" b="1" dirty="0"/>
              <a:t>sądy powszechne</a:t>
            </a:r>
            <a:r>
              <a:rPr lang="pl-PL" dirty="0"/>
              <a:t>, sądy administracyjne oraz sądy wojskowe</a:t>
            </a:r>
            <a:r>
              <a:rPr lang="pl-PL" dirty="0" smtClean="0"/>
              <a:t>.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b="1" dirty="0"/>
              <a:t>Art. </a:t>
            </a:r>
            <a:r>
              <a:rPr lang="pl-PL" b="1" dirty="0" smtClean="0"/>
              <a:t>177 Konstytucji RP</a:t>
            </a:r>
            <a:endParaRPr lang="pl-PL" b="1" dirty="0"/>
          </a:p>
          <a:p>
            <a:pPr marL="109728" indent="0">
              <a:buNone/>
            </a:pPr>
            <a:r>
              <a:rPr lang="pl-PL" b="1" dirty="0"/>
              <a:t>Sądy powszechne</a:t>
            </a:r>
            <a:r>
              <a:rPr lang="pl-PL" dirty="0"/>
              <a:t> sprawują wymiar sprawiedliwości we wszystkich sprawach z wyjątkiem spraw ustawowo zastrzeżonych dla właściwości innych sądów.</a:t>
            </a:r>
          </a:p>
          <a:p>
            <a:pPr marL="109728" indent="0">
              <a:buNone/>
            </a:pPr>
            <a:endParaRPr lang="pl-PL" dirty="0"/>
          </a:p>
          <a:p>
            <a:endParaRPr lang="pl-PL" dirty="0"/>
          </a:p>
          <a:p>
            <a:pPr marL="109728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43124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268760"/>
            <a:ext cx="8229600" cy="4389120"/>
          </a:xfrm>
        </p:spPr>
        <p:txBody>
          <a:bodyPr/>
          <a:lstStyle/>
          <a:p>
            <a:endParaRPr lang="pl-PL" b="1" dirty="0" smtClean="0"/>
          </a:p>
          <a:p>
            <a:endParaRPr lang="pl-PL" b="1" dirty="0"/>
          </a:p>
          <a:p>
            <a:r>
              <a:rPr lang="pl-PL" b="1" dirty="0" smtClean="0"/>
              <a:t>Art. 179 Konstytucji RP</a:t>
            </a:r>
          </a:p>
          <a:p>
            <a:pPr marL="109728" indent="0">
              <a:buNone/>
            </a:pPr>
            <a:r>
              <a:rPr lang="pl-PL" dirty="0" smtClean="0"/>
              <a:t>„Sędziowie </a:t>
            </a:r>
            <a:r>
              <a:rPr lang="pl-PL" dirty="0"/>
              <a:t>są powoływani </a:t>
            </a:r>
            <a:r>
              <a:rPr lang="pl-PL" b="1" dirty="0"/>
              <a:t>przez Prezydenta Rzeczypospolitej, na wniosek Krajowej Rady Sądownictwa</a:t>
            </a:r>
            <a:r>
              <a:rPr lang="pl-PL" dirty="0"/>
              <a:t>, na czas nieoznaczony</a:t>
            </a:r>
            <a:r>
              <a:rPr lang="pl-PL" dirty="0" smtClean="0"/>
              <a:t>.”</a:t>
            </a:r>
          </a:p>
          <a:p>
            <a:pPr marL="109728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06792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l-PL" b="1" dirty="0" smtClean="0"/>
              <a:t>Właściwość sądu- </a:t>
            </a:r>
            <a:r>
              <a:rPr lang="pl-PL" dirty="0" smtClean="0"/>
              <a:t>obowiązek i zarazem uprawnienie sądu do dokonania określonej czynności procesowej lub zespołu czynności procesowych.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Właściwość rzeczowa</a:t>
            </a:r>
          </a:p>
          <a:p>
            <a:r>
              <a:rPr lang="pl-PL" dirty="0" smtClean="0"/>
              <a:t>Właściwość miejscowa</a:t>
            </a:r>
          </a:p>
          <a:p>
            <a:r>
              <a:rPr lang="pl-PL" dirty="0" smtClean="0"/>
              <a:t>Właściwość funkcjonalna</a:t>
            </a:r>
          </a:p>
          <a:p>
            <a:r>
              <a:rPr lang="pl-PL" dirty="0" smtClean="0"/>
              <a:t>Właściwość z delegacji</a:t>
            </a:r>
          </a:p>
          <a:p>
            <a:r>
              <a:rPr lang="pl-PL" dirty="0" smtClean="0"/>
              <a:t>Właściwość z łączności spraw</a:t>
            </a:r>
          </a:p>
          <a:p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Właściwość sądu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50014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564904"/>
            <a:ext cx="7772400" cy="1362456"/>
          </a:xfrm>
        </p:spPr>
        <p:txBody>
          <a:bodyPr/>
          <a:lstStyle/>
          <a:p>
            <a:pPr algn="ctr"/>
            <a:r>
              <a:rPr lang="pl-PL" dirty="0" smtClean="0"/>
              <a:t>Przesłanki procesowe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0628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389120"/>
          </a:xfrm>
        </p:spPr>
        <p:txBody>
          <a:bodyPr/>
          <a:lstStyle/>
          <a:p>
            <a:r>
              <a:rPr lang="pl-PL" b="1" dirty="0" smtClean="0"/>
              <a:t>Właściwość rzeczowa- </a:t>
            </a:r>
            <a:r>
              <a:rPr lang="pl-PL" dirty="0" smtClean="0"/>
              <a:t>kompetencja sądu do rozpoznawania sprawy w pierwszej instancji.</a:t>
            </a:r>
          </a:p>
          <a:p>
            <a:endParaRPr lang="pl-PL" dirty="0"/>
          </a:p>
          <a:p>
            <a:r>
              <a:rPr lang="pl-PL" dirty="0" smtClean="0"/>
              <a:t>Kryterium: rodzaj przestępstwa.</a:t>
            </a:r>
          </a:p>
          <a:p>
            <a:endParaRPr lang="pl-PL" dirty="0"/>
          </a:p>
          <a:p>
            <a:r>
              <a:rPr lang="pl-PL" dirty="0" smtClean="0"/>
              <a:t>Sąd rejonowy rozstrzyga w pierwszej instancji w sprawach dotyczących wszystkich kategorii przestępstw z wyjątkiem tych, które zostały przekazane rozpoznawania sądowi okręgowemu (art. 24 k.p.k.)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62887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 fontScale="85000" lnSpcReduction="10000"/>
          </a:bodyPr>
          <a:lstStyle/>
          <a:p>
            <a:r>
              <a:rPr lang="pl-PL" b="1" dirty="0"/>
              <a:t>Art. 25. §  1</a:t>
            </a:r>
            <a:r>
              <a:rPr lang="pl-PL" dirty="0"/>
              <a:t>.  Sąd  okręgowy  orzeka  w  pierwszej  instancji  w  sprawach  o </a:t>
            </a:r>
            <a:r>
              <a:rPr lang="pl-PL" dirty="0" smtClean="0"/>
              <a:t>następujące </a:t>
            </a:r>
            <a:r>
              <a:rPr lang="pl-PL" dirty="0"/>
              <a:t>przestępstwa: </a:t>
            </a:r>
          </a:p>
          <a:p>
            <a:pPr marL="109728" indent="0">
              <a:buNone/>
            </a:pPr>
            <a:r>
              <a:rPr lang="pl-PL" dirty="0" smtClean="0"/>
              <a:t>1)  o </a:t>
            </a:r>
            <a:r>
              <a:rPr lang="pl-PL" dirty="0"/>
              <a:t>zbrodnie określone w Kodeksie karnym oraz w ustawach szczególnych</a:t>
            </a:r>
            <a:r>
              <a:rPr lang="pl-PL" dirty="0" smtClean="0"/>
              <a:t>;</a:t>
            </a:r>
            <a:endParaRPr lang="pl-PL" dirty="0"/>
          </a:p>
          <a:p>
            <a:pPr marL="109728" indent="0">
              <a:buNone/>
            </a:pPr>
            <a:r>
              <a:rPr lang="pl-PL" dirty="0" smtClean="0"/>
              <a:t>2</a:t>
            </a:r>
            <a:r>
              <a:rPr lang="pl-PL" dirty="0"/>
              <a:t>)  o występki określone w rozdziałach XVI i XVII oraz w art. 140–142, art. 148 </a:t>
            </a:r>
          </a:p>
          <a:p>
            <a:pPr marL="109728" indent="0">
              <a:buNone/>
            </a:pPr>
            <a:r>
              <a:rPr lang="pl-PL" dirty="0"/>
              <a:t>§ 4, art. 149, art. 150 § 1, art. 151–154, art. 156 § 3, art. 158 § 3, art. 163 § 3 i </a:t>
            </a:r>
            <a:r>
              <a:rPr lang="pl-PL" dirty="0" smtClean="0"/>
              <a:t>4</a:t>
            </a:r>
            <a:r>
              <a:rPr lang="pl-PL" dirty="0"/>
              <a:t>, art. 165 § 1, 3 i 4, art. 166 § 1, art. 173 § 3 i 4, art. 185 § 2, art. 189a § 2, </a:t>
            </a:r>
            <a:r>
              <a:rPr lang="pl-PL" dirty="0" smtClean="0"/>
              <a:t>art</a:t>
            </a:r>
            <a:r>
              <a:rPr lang="pl-PL" dirty="0"/>
              <a:t>. 210 § 2, art. 211a, art. 252 § 3, art. 258 § 1–3, art. 265 § 1 i 2, art. 269, art. </a:t>
            </a:r>
            <a:r>
              <a:rPr lang="pl-PL" dirty="0" smtClean="0"/>
              <a:t>278 </a:t>
            </a:r>
            <a:r>
              <a:rPr lang="pl-PL" dirty="0"/>
              <a:t>§ 1 i 2 w zw. z art. 294, art. 284 § 1 i 2 w zw. z art. 294, art. 286 § 1 w </a:t>
            </a:r>
            <a:r>
              <a:rPr lang="pl-PL" dirty="0" smtClean="0"/>
              <a:t>zw</a:t>
            </a:r>
            <a:r>
              <a:rPr lang="pl-PL" dirty="0"/>
              <a:t>. z art. 294, art. 287 § 1 w zw. z art. 294, art. 296 § 3 oraz art. 299 Kodeksu </a:t>
            </a:r>
            <a:r>
              <a:rPr lang="pl-PL" dirty="0" smtClean="0"/>
              <a:t> karnego</a:t>
            </a:r>
            <a:r>
              <a:rPr lang="pl-PL" dirty="0"/>
              <a:t>;</a:t>
            </a:r>
          </a:p>
          <a:p>
            <a:pPr marL="109728" indent="0">
              <a:buNone/>
            </a:pPr>
            <a:r>
              <a:rPr lang="pl-PL" dirty="0"/>
              <a:t>3)  o występki, które z mocy przepisu szczególnego należą do właściwości sądu </a:t>
            </a:r>
            <a:r>
              <a:rPr lang="pl-PL" dirty="0" smtClean="0"/>
              <a:t>okręgowego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33847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389120"/>
          </a:xfrm>
        </p:spPr>
        <p:txBody>
          <a:bodyPr/>
          <a:lstStyle/>
          <a:p>
            <a:r>
              <a:rPr lang="pl-PL" b="1" dirty="0" smtClean="0"/>
              <a:t>Właściwość miejscowa- </a:t>
            </a:r>
            <a:r>
              <a:rPr lang="pl-PL" dirty="0" smtClean="0"/>
              <a:t>pozwala na stwierdzenie, który z sądów tego samego rzędu posiada kompetencje do rozpoznania konkretnej sprawy.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Podstawowe kryterium: miejsce popełnienia przestępstwa.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69686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8764" y="1381299"/>
            <a:ext cx="8229600" cy="4389120"/>
          </a:xfrm>
        </p:spPr>
        <p:txBody>
          <a:bodyPr>
            <a:normAutofit/>
          </a:bodyPr>
          <a:lstStyle/>
          <a:p>
            <a:r>
              <a:rPr lang="pl-PL" dirty="0" smtClean="0"/>
              <a:t>Art. 31 § 1 k.p.k.</a:t>
            </a:r>
          </a:p>
          <a:p>
            <a:pPr marL="109728" indent="0">
              <a:buNone/>
            </a:pPr>
            <a:r>
              <a:rPr lang="pl-PL" dirty="0"/>
              <a:t>Miejscowo właściwy do rozpoznania sprawy jest sąd, w którego </a:t>
            </a:r>
            <a:r>
              <a:rPr lang="pl-PL" dirty="0" smtClean="0"/>
              <a:t>okręgu </a:t>
            </a:r>
            <a:r>
              <a:rPr lang="pl-PL" dirty="0"/>
              <a:t>popełniono </a:t>
            </a:r>
            <a:r>
              <a:rPr lang="pl-PL" dirty="0" smtClean="0"/>
              <a:t>przestępstwo.</a:t>
            </a:r>
          </a:p>
          <a:p>
            <a:pPr marL="109728" indent="0">
              <a:buNone/>
            </a:pPr>
            <a:endParaRPr lang="pl-PL" dirty="0"/>
          </a:p>
          <a:p>
            <a:r>
              <a:rPr lang="pl-PL" dirty="0" smtClean="0"/>
              <a:t>Art. 31</a:t>
            </a:r>
            <a:r>
              <a:rPr lang="pl-PL" dirty="0"/>
              <a:t> </a:t>
            </a:r>
            <a:r>
              <a:rPr lang="pl-PL" dirty="0" smtClean="0"/>
              <a:t>§ 2 k.p.k.</a:t>
            </a:r>
          </a:p>
          <a:p>
            <a:pPr marL="109728" indent="0">
              <a:buNone/>
            </a:pPr>
            <a:r>
              <a:rPr lang="pl-PL" dirty="0"/>
              <a:t>Jeżeli  przestępstwo  popełniono  na  polskim  statku  wodnym  lub </a:t>
            </a:r>
            <a:r>
              <a:rPr lang="pl-PL" dirty="0" smtClean="0"/>
              <a:t>powietrznym</a:t>
            </a:r>
            <a:r>
              <a:rPr lang="pl-PL" dirty="0"/>
              <a:t>, a § 1 nie może mieć zastosowania, właściwy jest sąd macierzystego </a:t>
            </a:r>
            <a:r>
              <a:rPr lang="pl-PL" dirty="0" smtClean="0"/>
              <a:t>portu </a:t>
            </a:r>
            <a:r>
              <a:rPr lang="pl-PL" dirty="0"/>
              <a:t>statku.</a:t>
            </a:r>
          </a:p>
        </p:txBody>
      </p:sp>
    </p:spTree>
    <p:extLst>
      <p:ext uri="{BB962C8B-B14F-4D97-AF65-F5344CB8AC3E}">
        <p14:creationId xmlns="" xmlns:p14="http://schemas.microsoft.com/office/powerpoint/2010/main" val="73443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Art. 31 § 3 k.p.k.</a:t>
            </a:r>
          </a:p>
          <a:p>
            <a:pPr marL="109728" indent="0">
              <a:buNone/>
            </a:pPr>
            <a:r>
              <a:rPr lang="pl-PL" dirty="0"/>
              <a:t>Jeżeli przestępstwo popełniono w okręgu kilku sądów, właściwy jest ten </a:t>
            </a:r>
            <a:r>
              <a:rPr lang="pl-PL" dirty="0" smtClean="0"/>
              <a:t>sąd</a:t>
            </a:r>
            <a:r>
              <a:rPr lang="pl-PL" dirty="0"/>
              <a:t>, </a:t>
            </a:r>
            <a:r>
              <a:rPr lang="pl-PL" b="1" dirty="0"/>
              <a:t>w którego okręgu najpierw wszczęto </a:t>
            </a:r>
            <a:r>
              <a:rPr lang="pl-PL" b="1" dirty="0" smtClean="0"/>
              <a:t>postępowanie przygotowawcze</a:t>
            </a:r>
            <a:r>
              <a:rPr lang="pl-PL" dirty="0" smtClean="0"/>
              <a:t>.</a:t>
            </a:r>
          </a:p>
          <a:p>
            <a:endParaRPr lang="pl-PL" dirty="0"/>
          </a:p>
          <a:p>
            <a:r>
              <a:rPr lang="pl-PL" dirty="0" smtClean="0"/>
              <a:t>Miejsce popełnienia przestępstwa- art. 6 § 2 k.k.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b="1" dirty="0" smtClean="0"/>
              <a:t>Miejscem popełnienia </a:t>
            </a:r>
            <a:r>
              <a:rPr lang="pl-PL" dirty="0" smtClean="0"/>
              <a:t>przestępstwa jest miejsce, gdzie sprawca </a:t>
            </a:r>
            <a:r>
              <a:rPr lang="pl-PL" b="1" dirty="0" smtClean="0"/>
              <a:t>działał lub zaniechał </a:t>
            </a:r>
            <a:r>
              <a:rPr lang="pl-PL" dirty="0" smtClean="0"/>
              <a:t>działania, do którego był zobowiązany, albo gdzie </a:t>
            </a:r>
            <a:r>
              <a:rPr lang="pl-PL" b="1" dirty="0" smtClean="0"/>
              <a:t>skutek</a:t>
            </a:r>
            <a:r>
              <a:rPr lang="pl-PL" dirty="0" smtClean="0"/>
              <a:t> przestępny </a:t>
            </a:r>
            <a:r>
              <a:rPr lang="pl-PL" b="1" dirty="0" smtClean="0"/>
              <a:t>nastąpił lub miał nastąpić</a:t>
            </a:r>
            <a:r>
              <a:rPr lang="pl-PL" dirty="0" smtClean="0"/>
              <a:t>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0868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04208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Jeżeli nie można ustalić miejsca popełnienia przestępstwa, czyli nie znajdują zastosowania reguły z art. 31 k.p.k., właściwość należy ustalić na podstawie art. 32 </a:t>
            </a:r>
            <a:r>
              <a:rPr lang="pl-PL" dirty="0"/>
              <a:t>§ </a:t>
            </a:r>
            <a:r>
              <a:rPr lang="pl-PL" dirty="0" smtClean="0"/>
              <a:t>1 k.p.k.</a:t>
            </a:r>
          </a:p>
          <a:p>
            <a:endParaRPr lang="pl-PL" dirty="0"/>
          </a:p>
          <a:p>
            <a:r>
              <a:rPr lang="pl-PL" dirty="0" smtClean="0"/>
              <a:t>Właściwy jest sąd, w okręgu którego:</a:t>
            </a:r>
          </a:p>
          <a:p>
            <a:pPr marL="109728" indent="0">
              <a:buNone/>
            </a:pPr>
            <a:r>
              <a:rPr lang="pl-PL" dirty="0"/>
              <a:t>1)  </a:t>
            </a:r>
            <a:r>
              <a:rPr lang="pl-PL" b="1" dirty="0"/>
              <a:t>ujawniono</a:t>
            </a:r>
            <a:r>
              <a:rPr lang="pl-PL" dirty="0"/>
              <a:t> przestępstwo,</a:t>
            </a:r>
          </a:p>
          <a:p>
            <a:pPr marL="109728" indent="0">
              <a:buNone/>
            </a:pPr>
            <a:r>
              <a:rPr lang="pl-PL" dirty="0"/>
              <a:t>2)  </a:t>
            </a:r>
            <a:r>
              <a:rPr lang="pl-PL" b="1" dirty="0"/>
              <a:t>ujęto</a:t>
            </a:r>
            <a:r>
              <a:rPr lang="pl-PL" dirty="0"/>
              <a:t> oskarżonego,</a:t>
            </a:r>
          </a:p>
          <a:p>
            <a:pPr marL="109728" indent="0">
              <a:buNone/>
            </a:pPr>
            <a:r>
              <a:rPr lang="pl-PL" dirty="0"/>
              <a:t>3)  oskarżony  przed  popełnieniem  przestępstwa  </a:t>
            </a:r>
            <a:r>
              <a:rPr lang="pl-PL" b="1" dirty="0"/>
              <a:t>stale  mieszkał  lub  czasowo </a:t>
            </a:r>
            <a:r>
              <a:rPr lang="pl-PL" b="1" dirty="0" smtClean="0"/>
              <a:t>przebywał</a:t>
            </a:r>
            <a:endParaRPr lang="pl-PL" b="1" dirty="0"/>
          </a:p>
          <a:p>
            <a:pPr marL="109728" indent="0">
              <a:buNone/>
            </a:pPr>
            <a:r>
              <a:rPr lang="pl-PL" dirty="0"/>
              <a:t>– zależnie od tego, gdzie najpierw wszczęto postępowanie przygotowawcze.</a:t>
            </a:r>
          </a:p>
        </p:txBody>
      </p:sp>
    </p:spTree>
    <p:extLst>
      <p:ext uri="{BB962C8B-B14F-4D97-AF65-F5344CB8AC3E}">
        <p14:creationId xmlns="" xmlns:p14="http://schemas.microsoft.com/office/powerpoint/2010/main" val="104916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3456384"/>
          </a:xfrm>
        </p:spPr>
        <p:txBody>
          <a:bodyPr/>
          <a:lstStyle/>
          <a:p>
            <a:r>
              <a:rPr lang="pl-PL" dirty="0" smtClean="0"/>
              <a:t>Jeżeli jednak ustalenie właściwości miejscowej na podstawie reguł z art. 31 i 32 § 1 k.p.k. jest niemożliwe, sprawę rozpoznaje </a:t>
            </a:r>
            <a:r>
              <a:rPr lang="pl-PL" b="1" dirty="0" smtClean="0"/>
              <a:t>sąd właściwy dla dzielnicy  Śródmieście miasta stołecznego Warszawy </a:t>
            </a:r>
            <a:r>
              <a:rPr lang="pl-PL" dirty="0" smtClean="0"/>
              <a:t>(art. 32 § 3 k.p.k.).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6074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2523736"/>
          </a:xfrm>
        </p:spPr>
        <p:txBody>
          <a:bodyPr/>
          <a:lstStyle/>
          <a:p>
            <a:r>
              <a:rPr lang="pl-PL" b="1" dirty="0" smtClean="0"/>
              <a:t>Właściwość funkcjonalna- </a:t>
            </a:r>
            <a:r>
              <a:rPr lang="pl-PL" dirty="0" smtClean="0"/>
              <a:t>wskazuje do dokonywania jakich czynności jest uprawniony dany sąd.</a:t>
            </a:r>
          </a:p>
          <a:p>
            <a:endParaRPr lang="pl-PL" dirty="0"/>
          </a:p>
          <a:p>
            <a:pPr marL="109728" indent="0">
              <a:buNone/>
            </a:pPr>
            <a:endParaRPr lang="pl-PL" i="1" dirty="0"/>
          </a:p>
        </p:txBody>
      </p:sp>
    </p:spTree>
    <p:extLst>
      <p:ext uri="{BB962C8B-B14F-4D97-AF65-F5344CB8AC3E}">
        <p14:creationId xmlns="" xmlns:p14="http://schemas.microsoft.com/office/powerpoint/2010/main" val="109957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6827873"/>
              </p:ext>
            </p:extLst>
          </p:nvPr>
        </p:nvGraphicFramePr>
        <p:xfrm>
          <a:off x="107504" y="1772816"/>
          <a:ext cx="9036496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9124"/>
                <a:gridCol w="2259124"/>
                <a:gridCol w="2259124"/>
                <a:gridCol w="22591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Sąd rejonowy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Sąd okręgowy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Sąd apelacyjny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Sąd Najwyższy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l-PL" dirty="0" smtClean="0"/>
                        <a:t>Stosowanie tymczasowego</a:t>
                      </a:r>
                      <a:r>
                        <a:rPr lang="pl-PL" baseline="0" dirty="0" smtClean="0"/>
                        <a:t> aresztowania na okres do 3 miesięcy (art. 250 </a:t>
                      </a:r>
                      <a:r>
                        <a:rPr lang="pl-PL" dirty="0" smtClean="0"/>
                        <a:t>§ 1 i 2 k.p.k.),</a:t>
                      </a:r>
                      <a:endParaRPr lang="pl-PL" baseline="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pl-PL" baseline="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l-PL" baseline="0" dirty="0" smtClean="0"/>
                        <a:t>Rozpatrywanie zażaleń na zatrzymanie (art. 246 </a:t>
                      </a:r>
                      <a:r>
                        <a:rPr lang="pl-PL" dirty="0" smtClean="0"/>
                        <a:t>§ 1 i 2 k.p.k.).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l-PL" dirty="0" smtClean="0"/>
                        <a:t>Rozpoznawanie środków odwoławczych od orzeczeń i zarządzeń wydanych przez sąd rejonowy jako sąd pierwszej instancji</a:t>
                      </a:r>
                      <a:r>
                        <a:rPr lang="pl-PL" baseline="0" dirty="0" smtClean="0"/>
                        <a:t> (art. 25 </a:t>
                      </a:r>
                      <a:r>
                        <a:rPr lang="pl-PL" dirty="0" smtClean="0"/>
                        <a:t>§ 3 k.p.k.),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l-PL" dirty="0" smtClean="0"/>
                        <a:t>Orzekanie w przedmiocie nadanie statusu świadka</a:t>
                      </a:r>
                      <a:r>
                        <a:rPr lang="pl-PL" baseline="0" dirty="0" smtClean="0"/>
                        <a:t> koronnego.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l-PL" dirty="0" smtClean="0"/>
                        <a:t>Rozpoznawanie środków odwoławczych od orzeczeń i zarządzeń wydanych przez sąd okręgowy jako sąd pierwszej instancji</a:t>
                      </a:r>
                      <a:r>
                        <a:rPr lang="pl-PL" baseline="0" dirty="0" smtClean="0"/>
                        <a:t> (art. 26 </a:t>
                      </a:r>
                      <a:r>
                        <a:rPr lang="pl-PL" dirty="0" smtClean="0"/>
                        <a:t>§ 1 k.p.k.),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l-PL" dirty="0" smtClean="0"/>
                        <a:t>Rozstrzyganie sporów o właściwość</a:t>
                      </a:r>
                      <a:r>
                        <a:rPr lang="pl-PL" baseline="0" dirty="0" smtClean="0"/>
                        <a:t> między sądami okręgowymi (art. 38 k.p.k.).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l-PL" dirty="0" smtClean="0"/>
                        <a:t>Rozpoznawanie kasacji (art. 525 k.p.k.),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pl-PL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l-PL" dirty="0" smtClean="0"/>
                        <a:t>Przekazywanie</a:t>
                      </a:r>
                      <a:r>
                        <a:rPr lang="pl-PL" baseline="0" dirty="0" smtClean="0"/>
                        <a:t> sprawy innemu sądowi równorzędnemu, gdy wymaga tego dobro wymiaru sprawiedliwości (art. 37 k.p.k.)</a:t>
                      </a:r>
                      <a:endParaRPr lang="pl-PL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500" dirty="0" smtClean="0"/>
              <a:t>Przykłady czynności podejmowanych przez dany sąd w ramach właściwości funkcjonalnej</a:t>
            </a:r>
            <a:endParaRPr lang="pl-PL" sz="2500" dirty="0"/>
          </a:p>
        </p:txBody>
      </p:sp>
    </p:spTree>
    <p:extLst>
      <p:ext uri="{BB962C8B-B14F-4D97-AF65-F5344CB8AC3E}">
        <p14:creationId xmlns="" xmlns:p14="http://schemas.microsoft.com/office/powerpoint/2010/main" val="181365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1226820" y="274638"/>
            <a:ext cx="61722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Ruchoma właściwość sądów tradycyjna</a:t>
            </a:r>
            <a:endParaRPr lang="pl-PL" dirty="0"/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484784"/>
            <a:ext cx="8964488" cy="513204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 smtClean="0"/>
              <a:t>K.p.k. zezwala tradycyjnie (podobne przepisy były już w k.p.k. z 1928r.) na zmianę właściwości sądów okręgowych i rejonowych w następujących przypadkach:</a:t>
            </a:r>
          </a:p>
          <a:p>
            <a:pPr marL="514350" indent="-514350">
              <a:buAutoNum type="arabicParenR"/>
            </a:pPr>
            <a:r>
              <a:rPr lang="pl-PL" b="1" dirty="0" smtClean="0"/>
              <a:t>łączności spraw karnych</a:t>
            </a:r>
            <a:r>
              <a:rPr lang="pl-PL" dirty="0" smtClean="0"/>
              <a:t>;</a:t>
            </a:r>
          </a:p>
          <a:p>
            <a:pPr marL="514350" indent="-514350">
              <a:buAutoNum type="arabicParenR"/>
            </a:pPr>
            <a:r>
              <a:rPr lang="pl-PL" b="1" dirty="0" smtClean="0"/>
              <a:t>postulatu oszczędności procesu;</a:t>
            </a:r>
          </a:p>
          <a:p>
            <a:pPr marL="514350" indent="-514350">
              <a:buAutoNum type="arabicParenR"/>
            </a:pPr>
            <a:r>
              <a:rPr lang="pl-PL" b="1" dirty="0" smtClean="0"/>
              <a:t>delegacji.</a:t>
            </a:r>
          </a:p>
          <a:p>
            <a:r>
              <a:rPr lang="pl-PL" b="1" dirty="0"/>
              <a:t>Łączność podmiotowa </a:t>
            </a:r>
            <a:r>
              <a:rPr lang="pl-PL" dirty="0"/>
              <a:t>występuje wtedy, gdy ta sama osoba oskarżona jest o kilka przestępstw, a sprawy te należą do właściwości różnych sądów tego samego rzędu – wówczas właściwy jest </a:t>
            </a:r>
            <a:r>
              <a:rPr lang="pl-PL" b="1" dirty="0"/>
              <a:t>sąd, w którym najpierw wszczęto postępowanie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Jeżeli sprawy należą do właściwości sądów różnego rzędu (rejonowy i okręgowy), to sprawę rozpoznaje sąd wyższego rzędu (art. 33 § 1 i 2 k.p.k</a:t>
            </a:r>
            <a:r>
              <a:rPr lang="pl-PL" dirty="0" smtClean="0"/>
              <a:t>.)</a:t>
            </a:r>
            <a:endParaRPr lang="pl-PL" dirty="0"/>
          </a:p>
          <a:p>
            <a:r>
              <a:rPr lang="pl-PL" b="1" dirty="0" smtClean="0"/>
              <a:t>Łączność </a:t>
            </a:r>
            <a:r>
              <a:rPr lang="pl-PL" b="1" dirty="0"/>
              <a:t>przedmiotowa </a:t>
            </a:r>
            <a:r>
              <a:rPr lang="pl-PL" dirty="0"/>
              <a:t>ma miejsce wtedy, gdy postępowanie toczy się jednocześnie przeciwko sprawcom, pomocnikom, podżegaczom i innym osobom, których przestępstwo pozostaje w ścisłym związku z przestępstwem sprawcy – wówczas jeden i ten sam sąd jest właściwy dla wszystkich tych osób (art. 34 § 1 k.p.k.)</a:t>
            </a:r>
            <a:endParaRPr lang="pl-PL" b="1" dirty="0"/>
          </a:p>
          <a:p>
            <a:pPr marL="0" indent="0">
              <a:buNone/>
            </a:pPr>
            <a:endParaRPr lang="pl-PL" b="1" dirty="0"/>
          </a:p>
        </p:txBody>
      </p:sp>
    </p:spTree>
    <p:extLst>
      <p:ext uri="{BB962C8B-B14F-4D97-AF65-F5344CB8AC3E}">
        <p14:creationId xmlns="" xmlns:p14="http://schemas.microsoft.com/office/powerpoint/2010/main" val="1390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692696"/>
            <a:ext cx="83529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b="1" dirty="0" smtClean="0"/>
              <a:t>Przesłanka procesowa</a:t>
            </a:r>
            <a:r>
              <a:rPr lang="pl-PL" sz="2200" dirty="0" smtClean="0"/>
              <a:t> to stan prawny warunkujący dopuszczalność wszczęcia i toku procesu lub poszczególnej czynności procesowej.</a:t>
            </a:r>
          </a:p>
          <a:p>
            <a:endParaRPr lang="pl-PL" sz="2200" dirty="0" smtClean="0"/>
          </a:p>
          <a:p>
            <a:r>
              <a:rPr lang="pl-PL" sz="2200" b="1" dirty="0" smtClean="0"/>
              <a:t>Przesłanka procesu </a:t>
            </a:r>
            <a:r>
              <a:rPr lang="pl-PL" sz="2200" dirty="0" smtClean="0"/>
              <a:t>to stan prawny warunkujący dopuszczalność bądź wszystkich stadiów procesu, bądź tylko niektórych.</a:t>
            </a:r>
          </a:p>
          <a:p>
            <a:endParaRPr lang="pl-PL" sz="2200" dirty="0" smtClean="0"/>
          </a:p>
          <a:p>
            <a:r>
              <a:rPr lang="pl-PL" sz="2200" b="1" dirty="0" smtClean="0"/>
              <a:t>Przesłanki czynności procesowych</a:t>
            </a:r>
            <a:r>
              <a:rPr lang="pl-PL" sz="2200" dirty="0" smtClean="0"/>
              <a:t> to stany prawne, które warunkują dopuszczalność poszczególnych czynności procesowych, np. at. 258 § 1-3 k.p.k. (przesłanki stosowania środków zapobiegawczych).</a:t>
            </a:r>
          </a:p>
          <a:p>
            <a:endParaRPr lang="pl-PL" sz="2200" dirty="0" smtClean="0"/>
          </a:p>
        </p:txBody>
      </p:sp>
    </p:spTree>
    <p:extLst>
      <p:ext uri="{BB962C8B-B14F-4D97-AF65-F5344CB8AC3E}">
        <p14:creationId xmlns="" xmlns:p14="http://schemas.microsoft.com/office/powerpoint/2010/main" val="106849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83921" y="833120"/>
            <a:ext cx="7174229" cy="547624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l-PL" b="1" dirty="0"/>
              <a:t>Łączność podmiotowo-przedmiotowa </a:t>
            </a:r>
            <a:r>
              <a:rPr lang="pl-PL" dirty="0"/>
              <a:t>ma miejsce wtedy, gdy występuje łączność spraw podmiotowa, jak i przedmiotowa.</a:t>
            </a:r>
          </a:p>
          <a:p>
            <a:pPr marL="0" indent="0" algn="just">
              <a:buNone/>
            </a:pPr>
            <a:r>
              <a:rPr lang="pl-PL" dirty="0" smtClean="0"/>
              <a:t>Niekiedy </a:t>
            </a:r>
            <a:r>
              <a:rPr lang="pl-PL" dirty="0"/>
              <a:t>może jednak okazać się, że połączenie spraw i oskarżonych w jednym procesie utrudnia postępowanie oraz ogranicza możliwość dotarcia do prawdy materialnej. W takim przypadku można </a:t>
            </a:r>
            <a:r>
              <a:rPr lang="pl-PL" b="1" dirty="0"/>
              <a:t>wyłączyć i odrębnie rozpoznać</a:t>
            </a:r>
            <a:r>
              <a:rPr lang="pl-PL" dirty="0"/>
              <a:t> sprawę poszczególnych osób lub o poszczególne czyny (art. 34 § 3 k.p.k</a:t>
            </a:r>
            <a:r>
              <a:rPr lang="pl-PL" dirty="0" smtClean="0"/>
              <a:t>.)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b="1" dirty="0" smtClean="0"/>
              <a:t>Postulat oszczędności procesu - </a:t>
            </a:r>
            <a:r>
              <a:rPr lang="pl-PL" dirty="0" smtClean="0"/>
              <a:t>art</a:t>
            </a:r>
            <a:r>
              <a:rPr lang="pl-PL" dirty="0"/>
              <a:t>. 36 k.p.k. – sąd wyższego rzędu nad sądem właściwym może przekazać sprawę innemu sądowi równorzędnemu, jeżeli większość osób, które należy wezwać na rozprawę zamieszkuje blisko sądu, a z dala od sądu właściwego</a:t>
            </a:r>
            <a:r>
              <a:rPr lang="pl-PL" dirty="0" smtClean="0"/>
              <a:t>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b="1" dirty="0" smtClean="0"/>
              <a:t>Delegacja właściwości – </a:t>
            </a:r>
            <a:r>
              <a:rPr lang="pl-PL" dirty="0" smtClean="0"/>
              <a:t>art. 37 k.p.k. - Sąd </a:t>
            </a:r>
            <a:r>
              <a:rPr lang="pl-PL" dirty="0"/>
              <a:t>Najwyższy może z inicjatywy właściwego sądu przekazać sprawę do rozpoznania innemu sądowi równorzędnemu.</a:t>
            </a:r>
          </a:p>
          <a:p>
            <a:pPr marL="0" indent="0" algn="just">
              <a:buNone/>
            </a:pPr>
            <a:endParaRPr lang="pl-PL" b="1" dirty="0"/>
          </a:p>
          <a:p>
            <a:pPr marL="0" indent="0" algn="just">
              <a:buNone/>
            </a:pPr>
            <a:endParaRPr lang="pl-PL" b="1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15560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389120"/>
          </a:xfrm>
        </p:spPr>
        <p:txBody>
          <a:bodyPr>
            <a:normAutofit/>
          </a:bodyPr>
          <a:lstStyle/>
          <a:p>
            <a:r>
              <a:rPr lang="pl-PL" dirty="0" smtClean="0"/>
              <a:t>Łączność </a:t>
            </a:r>
            <a:r>
              <a:rPr lang="pl-PL" b="1" dirty="0" smtClean="0"/>
              <a:t>podmiotowa</a:t>
            </a:r>
            <a:r>
              <a:rPr lang="pl-PL" dirty="0" smtClean="0"/>
              <a:t>→ art. 33 § 1 k.p.k.; łączne rozpoznanie co najmniej </a:t>
            </a:r>
            <a:r>
              <a:rPr lang="pl-PL" b="1" dirty="0" smtClean="0"/>
              <a:t>dwóch spraw </a:t>
            </a:r>
            <a:r>
              <a:rPr lang="pl-PL" dirty="0" smtClean="0"/>
              <a:t>spraw o różne przestępstwa </a:t>
            </a:r>
            <a:r>
              <a:rPr lang="pl-PL" b="1" dirty="0" smtClean="0"/>
              <a:t>jednego oskarżonego</a:t>
            </a:r>
          </a:p>
          <a:p>
            <a:endParaRPr lang="pl-PL" dirty="0"/>
          </a:p>
          <a:p>
            <a:r>
              <a:rPr lang="pl-PL" dirty="0" smtClean="0"/>
              <a:t>Łączność </a:t>
            </a:r>
            <a:r>
              <a:rPr lang="pl-PL" b="1" dirty="0" smtClean="0"/>
              <a:t>przedmiotowa</a:t>
            </a:r>
            <a:r>
              <a:rPr lang="pl-PL" dirty="0" smtClean="0"/>
              <a:t>→ art. 34 § 1 k.p.k.; łączne rozpoznanie spraw przynajmniej </a:t>
            </a:r>
            <a:r>
              <a:rPr lang="pl-PL" b="1" dirty="0" smtClean="0"/>
              <a:t>dwóch oskarżonych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Łączność </a:t>
            </a:r>
            <a:r>
              <a:rPr lang="pl-PL" b="1" dirty="0" smtClean="0"/>
              <a:t>przedmiotowo-podmiotowa</a:t>
            </a:r>
            <a:r>
              <a:rPr lang="pl-PL" dirty="0" smtClean="0"/>
              <a:t> (mieszana)</a:t>
            </a:r>
            <a:r>
              <a:rPr lang="pl-PL" dirty="0"/>
              <a:t> </a:t>
            </a:r>
            <a:r>
              <a:rPr lang="pl-PL" dirty="0" smtClean="0"/>
              <a:t>→ połączenie spraw na podstawie kryteriów podmiotowych i przedmiotowych.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54697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342900" y="274638"/>
            <a:ext cx="8145780" cy="1191831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/>
              <a:t>Ruchoma właściwość nadzwyczajna</a:t>
            </a:r>
            <a:endParaRPr lang="pl-PL" b="1" dirty="0"/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731520" y="1483360"/>
            <a:ext cx="7757160" cy="483616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dirty="0" smtClean="0"/>
              <a:t>Art. 25 § 2 k.p.k.: </a:t>
            </a:r>
            <a:r>
              <a:rPr lang="pl-PL" b="1" dirty="0" smtClean="0"/>
              <a:t>sąd apelacyjny, na wniosek sądu rejonowego, może przekazać do rozpoznania sądowi okręgowemu, sprawę o każde przestępstwo ze względu na szczególną wagę lub zawiłość sprawy.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pl-PL" dirty="0" smtClean="0"/>
              <a:t>Art. 11a przepisów wprowadzających k.p.k. – jeżeli rozpoznanie sprawy w sądzie miejscowo właściwym nie jest możliwe w terminie zabezpieczającym przedawnienie karalności przestępstw określonych w art. 101 k.k., to na wniosek właściwego sądu sąd apelacyjny może przekazać taką sprawę do rozpoznania innemu sądowi równorzędnemu.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49671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389120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pl-PL" dirty="0"/>
              <a:t>Następstwa naruszenia właściwości mogą byd różnorakie w zależności od charakteru naruszenia. </a:t>
            </a:r>
            <a:endParaRPr lang="pl-PL" dirty="0" smtClean="0"/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Z </a:t>
            </a:r>
            <a:r>
              <a:rPr lang="pl-PL" dirty="0"/>
              <a:t>rygorystycznymi następstwami mamy do czynienia, gdy</a:t>
            </a:r>
            <a:r>
              <a:rPr lang="pl-PL" dirty="0" smtClean="0"/>
              <a:t>:</a:t>
            </a:r>
          </a:p>
          <a:p>
            <a:pPr marL="109728" indent="0">
              <a:buNone/>
            </a:pPr>
            <a:r>
              <a:rPr lang="pl-PL" dirty="0" smtClean="0"/>
              <a:t> </a:t>
            </a:r>
            <a:r>
              <a:rPr lang="pl-PL" dirty="0"/>
              <a:t>1) sąd rozpozna sprawę oskarżonego, który nie podlegał orzecznictwu polskich sądów karnych</a:t>
            </a:r>
            <a:r>
              <a:rPr lang="pl-PL" dirty="0" smtClean="0"/>
              <a:t>;</a:t>
            </a:r>
          </a:p>
          <a:p>
            <a:pPr marL="109728" indent="0">
              <a:buNone/>
            </a:pPr>
            <a:r>
              <a:rPr lang="pl-PL" dirty="0" smtClean="0"/>
              <a:t> </a:t>
            </a:r>
            <a:r>
              <a:rPr lang="pl-PL" dirty="0"/>
              <a:t>2) sąd powszechny orzeknie w sprawie, gdzie właściwy jest sąd szczególny lub odwrotnie</a:t>
            </a:r>
            <a:r>
              <a:rPr lang="pl-PL" dirty="0" smtClean="0"/>
              <a:t>;</a:t>
            </a:r>
          </a:p>
          <a:p>
            <a:pPr marL="109728" indent="0">
              <a:buNone/>
            </a:pPr>
            <a:r>
              <a:rPr lang="pl-PL" dirty="0" smtClean="0"/>
              <a:t> </a:t>
            </a:r>
            <a:r>
              <a:rPr lang="pl-PL" dirty="0"/>
              <a:t>3) sąd niższego rzędu orzeknie w sprawie należącej do sądu wyższego rzędu. </a:t>
            </a:r>
            <a:endParaRPr lang="pl-PL" dirty="0" smtClean="0"/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 smtClean="0"/>
              <a:t>Takie </a:t>
            </a:r>
            <a:r>
              <a:rPr lang="pl-PL" dirty="0"/>
              <a:t>naruszenia mogą </a:t>
            </a:r>
            <a:r>
              <a:rPr lang="pl-PL" dirty="0" smtClean="0"/>
              <a:t>stanowić </a:t>
            </a:r>
            <a:r>
              <a:rPr lang="pl-PL" dirty="0"/>
              <a:t>tzw. </a:t>
            </a:r>
            <a:r>
              <a:rPr lang="pl-PL" b="1" dirty="0"/>
              <a:t>bezwzględne przyczyny odwoławcze</a:t>
            </a:r>
            <a:r>
              <a:rPr lang="pl-PL" dirty="0"/>
              <a:t> (art. 439 k.p.k.).</a:t>
            </a:r>
          </a:p>
        </p:txBody>
      </p:sp>
    </p:spTree>
    <p:extLst>
      <p:ext uri="{BB962C8B-B14F-4D97-AF65-F5344CB8AC3E}">
        <p14:creationId xmlns="" xmlns:p14="http://schemas.microsoft.com/office/powerpoint/2010/main" val="53781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/>
          </a:p>
          <a:p>
            <a:pPr marL="109728" indent="0">
              <a:buNone/>
            </a:pPr>
            <a:endParaRPr lang="pl-PL" b="1" dirty="0" smtClean="0"/>
          </a:p>
          <a:p>
            <a:r>
              <a:rPr lang="pl-PL" b="1" dirty="0" smtClean="0"/>
              <a:t>Strona postępowania- </a:t>
            </a:r>
            <a:r>
              <a:rPr lang="pl-PL" dirty="0" smtClean="0"/>
              <a:t>uczestnik procesu działający w postępowaniu karnym we własnym imieniu, posiadający </a:t>
            </a:r>
            <a:r>
              <a:rPr lang="pl-PL" b="1" dirty="0" smtClean="0"/>
              <a:t>interes prawny </a:t>
            </a:r>
            <a:r>
              <a:rPr lang="pl-PL" dirty="0" smtClean="0"/>
              <a:t>w określonym rozstrzygnięciu w przedmiocie procesu.</a:t>
            </a:r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Strony procesowe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49692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980728"/>
            <a:ext cx="6833732" cy="5125299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22114"/>
          </a:xfrm>
        </p:spPr>
        <p:txBody>
          <a:bodyPr/>
          <a:lstStyle/>
          <a:p>
            <a:pPr algn="ctr"/>
            <a:r>
              <a:rPr lang="pl-PL" dirty="0" smtClean="0"/>
              <a:t>Strony procesowe</a:t>
            </a:r>
            <a:endParaRPr lang="pl-PL" dirty="0"/>
          </a:p>
        </p:txBody>
      </p:sp>
      <p:sp>
        <p:nvSpPr>
          <p:cNvPr id="5" name="TextBox 4"/>
          <p:cNvSpPr txBox="1"/>
          <p:nvPr/>
        </p:nvSpPr>
        <p:spPr>
          <a:xfrm>
            <a:off x="3995936" y="6165304"/>
            <a:ext cx="5148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Źródło: S. Waltoś, P. Hofmański, </a:t>
            </a:r>
            <a:r>
              <a:rPr lang="pl-PL" sz="1400" i="1" dirty="0" smtClean="0"/>
              <a:t>Proces karny. Zarys systemu, </a:t>
            </a:r>
            <a:r>
              <a:rPr lang="pl-PL" sz="1400" dirty="0" smtClean="0"/>
              <a:t>Warszawa 2016, s. 184.</a:t>
            </a:r>
            <a:endParaRPr lang="pl-PL" sz="1400" dirty="0"/>
          </a:p>
        </p:txBody>
      </p:sp>
    </p:spTree>
    <p:extLst>
      <p:ext uri="{BB962C8B-B14F-4D97-AF65-F5344CB8AC3E}">
        <p14:creationId xmlns="" xmlns:p14="http://schemas.microsoft.com/office/powerpoint/2010/main" val="420581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Strony procesowe</a:t>
            </a:r>
            <a:endParaRPr lang="pl-PL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CZYNNA</a:t>
            </a:r>
          </a:p>
          <a:p>
            <a:endParaRPr lang="pl-PL" dirty="0" smtClean="0"/>
          </a:p>
          <a:p>
            <a:r>
              <a:rPr lang="pl-PL" dirty="0" smtClean="0"/>
              <a:t>Występuje z żądaniem rozstrzygnięcia odpowiedzialności prawnej zgodnie z jej interesem prawnym</a:t>
            </a:r>
          </a:p>
          <a:p>
            <a:endParaRPr lang="pl-PL" dirty="0"/>
          </a:p>
          <a:p>
            <a:r>
              <a:rPr lang="pl-PL" dirty="0" smtClean="0"/>
              <a:t>Np. oskarżyciel publiczny</a:t>
            </a:r>
            <a:endParaRPr lang="pl-PL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b="1" dirty="0" smtClean="0"/>
              <a:t>BIERNA</a:t>
            </a:r>
          </a:p>
          <a:p>
            <a:endParaRPr lang="pl-PL" dirty="0" smtClean="0"/>
          </a:p>
          <a:p>
            <a:r>
              <a:rPr lang="pl-PL" dirty="0" smtClean="0"/>
              <a:t>Przeciwko niej kierowane jest żądanie</a:t>
            </a:r>
          </a:p>
          <a:p>
            <a:endParaRPr lang="pl-PL" dirty="0"/>
          </a:p>
          <a:p>
            <a:r>
              <a:rPr lang="pl-PL" dirty="0" smtClean="0"/>
              <a:t>Np. oskarżony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92675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Strony procesowe</a:t>
            </a:r>
            <a:endParaRPr lang="pl-PL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b="1" dirty="0" smtClean="0"/>
              <a:t>POSTĘPOWANIA PRZYGOTOWAWCZEGO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/>
              <a:t>p</a:t>
            </a:r>
            <a:r>
              <a:rPr lang="pl-PL" dirty="0" smtClean="0"/>
              <a:t>okrzywdzony</a:t>
            </a:r>
          </a:p>
          <a:p>
            <a:endParaRPr lang="pl-PL" dirty="0"/>
          </a:p>
          <a:p>
            <a:r>
              <a:rPr lang="pl-PL" dirty="0" smtClean="0"/>
              <a:t>podejrzany</a:t>
            </a:r>
            <a:endParaRPr lang="pl-PL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b="1" dirty="0" smtClean="0"/>
              <a:t>POSTĘPOWANIA SĄDOWEGO</a:t>
            </a:r>
          </a:p>
          <a:p>
            <a:pPr marL="109728" indent="0">
              <a:buNone/>
            </a:pPr>
            <a:endParaRPr lang="pl-PL" b="1" dirty="0"/>
          </a:p>
          <a:p>
            <a:r>
              <a:rPr lang="pl-PL" dirty="0" smtClean="0"/>
              <a:t>Oskarżyciel publiczny, posiłkowy, prywatny</a:t>
            </a:r>
          </a:p>
          <a:p>
            <a:endParaRPr lang="pl-PL" dirty="0"/>
          </a:p>
          <a:p>
            <a:r>
              <a:rPr lang="pl-PL" dirty="0" smtClean="0"/>
              <a:t>oskarżony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1964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Strony procesowe</a:t>
            </a:r>
            <a:endParaRPr lang="pl-PL" dirty="0"/>
          </a:p>
        </p:txBody>
      </p:sp>
      <p:grpSp>
        <p:nvGrpSpPr>
          <p:cNvPr id="5" name="Group 4"/>
          <p:cNvGrpSpPr/>
          <p:nvPr/>
        </p:nvGrpSpPr>
        <p:grpSpPr>
          <a:xfrm>
            <a:off x="6683958" y="2615802"/>
            <a:ext cx="2262306" cy="1223073"/>
            <a:chOff x="5916711" y="2745073"/>
            <a:chExt cx="2117082" cy="1048514"/>
          </a:xfrm>
        </p:grpSpPr>
        <p:sp>
          <p:nvSpPr>
            <p:cNvPr id="6" name="Rounded Rectangle 5"/>
            <p:cNvSpPr/>
            <p:nvPr/>
          </p:nvSpPr>
          <p:spPr>
            <a:xfrm>
              <a:off x="5934325" y="2880510"/>
              <a:ext cx="2099468" cy="91307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pl-PL" b="1" dirty="0" smtClean="0"/>
            </a:p>
            <a:p>
              <a:pPr algn="ctr"/>
              <a:r>
                <a:rPr lang="pl-PL" b="1" dirty="0" smtClean="0"/>
                <a:t>UBOCZNY</a:t>
              </a:r>
              <a:endParaRPr lang="pl-PL" b="1" dirty="0"/>
            </a:p>
          </p:txBody>
        </p:sp>
        <p:sp>
          <p:nvSpPr>
            <p:cNvPr id="7" name="Rounded Rectangle 4"/>
            <p:cNvSpPr/>
            <p:nvPr/>
          </p:nvSpPr>
          <p:spPr>
            <a:xfrm>
              <a:off x="5916711" y="2745073"/>
              <a:ext cx="2037976" cy="9882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2385" tIns="32385" rIns="32385" bIns="32385" numCol="1" spcCol="1270" anchor="ctr" anchorCtr="0">
              <a:noAutofit/>
            </a:bodyPr>
            <a:lstStyle/>
            <a:p>
              <a:pPr lvl="0" algn="ctr" defTabSz="2266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l-PL" sz="5100" kern="12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651104" y="4365103"/>
            <a:ext cx="2243484" cy="1231148"/>
            <a:chOff x="5885965" y="2714327"/>
            <a:chExt cx="2099468" cy="1018988"/>
          </a:xfrm>
        </p:grpSpPr>
        <p:sp>
          <p:nvSpPr>
            <p:cNvPr id="9" name="Rounded Rectangle 8"/>
            <p:cNvSpPr/>
            <p:nvPr/>
          </p:nvSpPr>
          <p:spPr>
            <a:xfrm>
              <a:off x="5885965" y="2714327"/>
              <a:ext cx="2099468" cy="89398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pl-PL" b="1" dirty="0" smtClean="0"/>
            </a:p>
            <a:p>
              <a:pPr algn="ctr"/>
              <a:r>
                <a:rPr lang="pl-PL" b="1" dirty="0" smtClean="0"/>
                <a:t>SUBSYDIARNY</a:t>
              </a:r>
            </a:p>
            <a:p>
              <a:pPr algn="ctr"/>
              <a:endParaRPr lang="pl-PL" b="1" dirty="0"/>
            </a:p>
            <a:p>
              <a:pPr algn="ctr"/>
              <a:endParaRPr lang="pl-PL" b="1" dirty="0"/>
            </a:p>
          </p:txBody>
        </p:sp>
        <p:sp>
          <p:nvSpPr>
            <p:cNvPr id="10" name="Rounded Rectangle 4"/>
            <p:cNvSpPr/>
            <p:nvPr/>
          </p:nvSpPr>
          <p:spPr>
            <a:xfrm>
              <a:off x="5916711" y="2745073"/>
              <a:ext cx="2037976" cy="9882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2385" tIns="32385" rIns="32385" bIns="32385" numCol="1" spcCol="1270" anchor="ctr" anchorCtr="0">
              <a:noAutofit/>
            </a:bodyPr>
            <a:lstStyle/>
            <a:p>
              <a:pPr lvl="0" algn="ctr" defTabSz="2266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l-PL" sz="51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 rot="1082976">
            <a:off x="6296722" y="4270376"/>
            <a:ext cx="774472" cy="90323"/>
            <a:chOff x="2572217" y="2129819"/>
            <a:chExt cx="722008" cy="54492"/>
          </a:xfrm>
        </p:grpSpPr>
        <p:sp>
          <p:nvSpPr>
            <p:cNvPr id="12" name="Straight Connector 3"/>
            <p:cNvSpPr/>
            <p:nvPr/>
          </p:nvSpPr>
          <p:spPr>
            <a:xfrm rot="80536">
              <a:off x="2572217" y="2129819"/>
              <a:ext cx="722008" cy="5449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27246"/>
                  </a:moveTo>
                  <a:lnTo>
                    <a:pt x="722008" y="27246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Straight Connector 4"/>
            <p:cNvSpPr/>
            <p:nvPr/>
          </p:nvSpPr>
          <p:spPr>
            <a:xfrm rot="80536">
              <a:off x="2915171" y="2139014"/>
              <a:ext cx="36100" cy="361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l-PL" sz="500" kern="1200"/>
            </a:p>
          </p:txBody>
        </p:sp>
      </p:grpSp>
      <p:grpSp>
        <p:nvGrpSpPr>
          <p:cNvPr id="14" name="Group 13"/>
          <p:cNvGrpSpPr/>
          <p:nvPr/>
        </p:nvGrpSpPr>
        <p:grpSpPr>
          <a:xfrm rot="19939874">
            <a:off x="6351152" y="3965448"/>
            <a:ext cx="722008" cy="54492"/>
            <a:chOff x="2572217" y="2129819"/>
            <a:chExt cx="722008" cy="54492"/>
          </a:xfrm>
        </p:grpSpPr>
        <p:sp>
          <p:nvSpPr>
            <p:cNvPr id="15" name="Straight Connector 3"/>
            <p:cNvSpPr/>
            <p:nvPr/>
          </p:nvSpPr>
          <p:spPr>
            <a:xfrm rot="80536">
              <a:off x="2572217" y="2129819"/>
              <a:ext cx="722008" cy="5449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27246"/>
                  </a:moveTo>
                  <a:lnTo>
                    <a:pt x="722008" y="27246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Straight Connector 4"/>
            <p:cNvSpPr/>
            <p:nvPr/>
          </p:nvSpPr>
          <p:spPr>
            <a:xfrm rot="80536">
              <a:off x="2915171" y="2139014"/>
              <a:ext cx="36100" cy="361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l-PL" sz="500" kern="1200"/>
            </a:p>
          </p:txBody>
        </p:sp>
      </p:grpSp>
      <p:graphicFrame>
        <p:nvGraphicFramePr>
          <p:cNvPr id="17" name="Content Placeholder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52054373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83035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b="1" dirty="0" smtClean="0"/>
              <a:t>Oskarżyciel publiczny- </a:t>
            </a:r>
            <a:r>
              <a:rPr lang="pl-PL" dirty="0" smtClean="0"/>
              <a:t>organ państwowy wnoszący i popierający oskarżenie w sprawach o przestępstwa publicznoskargowe.</a:t>
            </a:r>
          </a:p>
          <a:p>
            <a:endParaRPr lang="pl-PL" dirty="0"/>
          </a:p>
          <a:p>
            <a:r>
              <a:rPr lang="pl-PL" dirty="0" smtClean="0"/>
              <a:t>Najczęściej </a:t>
            </a:r>
            <a:r>
              <a:rPr lang="pl-PL" b="1" dirty="0" smtClean="0"/>
              <a:t>prokurator</a:t>
            </a:r>
            <a:r>
              <a:rPr lang="pl-PL" dirty="0" smtClean="0"/>
              <a:t>→ art. 45 § 1 k.p.k. </a:t>
            </a:r>
          </a:p>
          <a:p>
            <a:endParaRPr lang="pl-PL" dirty="0"/>
          </a:p>
          <a:p>
            <a:r>
              <a:rPr lang="pl-PL" dirty="0" smtClean="0"/>
              <a:t>Nieprokuratorscy oskarżyciele publiczni→ art. 45 § 2 k.p.k., np. organy Inspekcji Handlowej, Straży Granicznej, strażnicy leśni.</a:t>
            </a:r>
          </a:p>
          <a:p>
            <a:endParaRPr lang="pl-PL" dirty="0"/>
          </a:p>
          <a:p>
            <a:r>
              <a:rPr lang="pl-PL" dirty="0" smtClean="0"/>
              <a:t>Podstawowym obowiązkiem oskarżyciela publicznego jest </a:t>
            </a:r>
            <a:r>
              <a:rPr lang="pl-PL" b="1" dirty="0" smtClean="0"/>
              <a:t>wniesienie i popieranie aktu oskarżenia </a:t>
            </a:r>
            <a:r>
              <a:rPr lang="pl-PL" dirty="0" smtClean="0"/>
              <a:t>przed sądem o czyn ścigany z urzędu→ art. 10 § 1 k.p.k. (zasada </a:t>
            </a:r>
            <a:r>
              <a:rPr lang="pl-PL" b="1" dirty="0" smtClean="0"/>
              <a:t>legalizmu</a:t>
            </a:r>
            <a:r>
              <a:rPr lang="pl-PL" dirty="0" smtClean="0"/>
              <a:t>).</a:t>
            </a:r>
          </a:p>
          <a:p>
            <a:endParaRPr lang="pl-PL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Strony procesowe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66120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290054" cy="1022944"/>
          </a:xfrm>
        </p:spPr>
        <p:txBody>
          <a:bodyPr/>
          <a:lstStyle/>
          <a:p>
            <a:pPr algn="ctr"/>
            <a:r>
              <a:rPr lang="pl-PL" dirty="0"/>
              <a:t>Art. 17 § 1 k.p.k.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484784"/>
            <a:ext cx="8260080" cy="515019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dirty="0"/>
              <a:t>Nie wszczyna się</a:t>
            </a:r>
            <a:r>
              <a:rPr lang="pl-PL" dirty="0"/>
              <a:t> postępowania, a wszczęte </a:t>
            </a:r>
            <a:r>
              <a:rPr lang="pl-PL" b="1" dirty="0"/>
              <a:t>umarza</a:t>
            </a:r>
            <a:r>
              <a:rPr lang="pl-PL" dirty="0"/>
              <a:t>, gdy:</a:t>
            </a:r>
          </a:p>
          <a:p>
            <a:pPr marL="514350" indent="-514350">
              <a:buAutoNum type="arabicParenR"/>
            </a:pPr>
            <a:r>
              <a:rPr lang="pl-PL" dirty="0"/>
              <a:t>czynu nie popełniono, albo brak jest danych dostatecznie uzasadniających podejrzenie jego popełnienia;</a:t>
            </a:r>
          </a:p>
          <a:p>
            <a:pPr marL="514350" indent="-514350">
              <a:buAutoNum type="arabicParenR"/>
            </a:pPr>
            <a:r>
              <a:rPr lang="pl-PL" dirty="0"/>
              <a:t>czyn nie zawiera znamion czynu zabronionego albo ustawa stanowi, że sprawca nie popełnia przestępstwa;</a:t>
            </a:r>
          </a:p>
          <a:p>
            <a:pPr marL="514350" indent="-514350">
              <a:buAutoNum type="arabicParenR"/>
            </a:pPr>
            <a:r>
              <a:rPr lang="pl-PL" dirty="0"/>
              <a:t>społeczna szkodliwość czynu jest znikoma;</a:t>
            </a:r>
          </a:p>
          <a:p>
            <a:pPr marL="514350" indent="-514350">
              <a:buAutoNum type="arabicParenR"/>
            </a:pPr>
            <a:r>
              <a:rPr lang="pl-PL" dirty="0"/>
              <a:t>ustawa stanowi, że sprawca nie podlega karze;</a:t>
            </a:r>
          </a:p>
          <a:p>
            <a:pPr marL="514350" indent="-514350">
              <a:buAutoNum type="arabicParenR"/>
            </a:pPr>
            <a:r>
              <a:rPr lang="pl-PL" dirty="0"/>
              <a:t>oskarżony zmarł;</a:t>
            </a:r>
          </a:p>
          <a:p>
            <a:pPr marL="514350" indent="-514350">
              <a:buAutoNum type="arabicParenR"/>
            </a:pPr>
            <a:r>
              <a:rPr lang="pl-PL" dirty="0"/>
              <a:t>nastąpiło przedawnienie karalności;</a:t>
            </a:r>
          </a:p>
          <a:p>
            <a:pPr marL="514350" indent="-514350">
              <a:buAutoNum type="arabicParenR"/>
            </a:pPr>
            <a:r>
              <a:rPr lang="pl-PL" dirty="0"/>
              <a:t>postępowanie karne co do tego samego czynu tej samej osoby zostało prawomocnie zakończone albo wcześniej wszczęte toczy się;</a:t>
            </a:r>
          </a:p>
          <a:p>
            <a:pPr marL="514350" indent="-514350">
              <a:buAutoNum type="arabicParenR"/>
            </a:pPr>
            <a:r>
              <a:rPr lang="pl-PL" dirty="0"/>
              <a:t>sprawca nie podlega orzecznictwu polskich sądów karnych;</a:t>
            </a:r>
          </a:p>
          <a:p>
            <a:pPr marL="514350" indent="-514350">
              <a:buAutoNum type="arabicParenR"/>
            </a:pPr>
            <a:r>
              <a:rPr lang="pl-PL" dirty="0"/>
              <a:t>brak skargi uprawnionego oskarżyciela;</a:t>
            </a:r>
          </a:p>
          <a:p>
            <a:pPr marL="514350" indent="-514350">
              <a:buAutoNum type="arabicParenR"/>
            </a:pPr>
            <a:r>
              <a:rPr lang="pl-PL" dirty="0"/>
              <a:t>brak wymaganego zezwolenia na ściganie lub wniosku o ściganie pochodzącego od osoby uprawnionej, chyba że ustawa stanowi inaczej;</a:t>
            </a:r>
          </a:p>
          <a:p>
            <a:pPr marL="514350" indent="-514350">
              <a:buAutoNum type="arabicParenR"/>
            </a:pPr>
            <a:r>
              <a:rPr lang="pl-PL" dirty="0"/>
              <a:t>zachodzi inna okoliczność wyłączająca ściganie.</a:t>
            </a:r>
          </a:p>
        </p:txBody>
      </p:sp>
    </p:spTree>
    <p:extLst>
      <p:ext uri="{BB962C8B-B14F-4D97-AF65-F5344CB8AC3E}">
        <p14:creationId xmlns="" xmlns:p14="http://schemas.microsoft.com/office/powerpoint/2010/main" val="176481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0500388"/>
              </p:ext>
            </p:extLst>
          </p:nvPr>
        </p:nvGraphicFramePr>
        <p:xfrm>
          <a:off x="467544" y="692696"/>
          <a:ext cx="8291264" cy="5098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11971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256584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J</a:t>
            </a:r>
            <a:r>
              <a:rPr lang="pl-PL" dirty="0" smtClean="0"/>
              <a:t>ako </a:t>
            </a:r>
            <a:r>
              <a:rPr lang="pl-PL" b="1" dirty="0"/>
              <a:t>organ</a:t>
            </a:r>
            <a:r>
              <a:rPr lang="pl-PL" dirty="0"/>
              <a:t> postępowania przygotowawczego- prokurator jest przede wszystkim </a:t>
            </a:r>
            <a:r>
              <a:rPr lang="pl-PL" i="1" dirty="0"/>
              <a:t>dominus litis </a:t>
            </a:r>
            <a:r>
              <a:rPr lang="pl-PL" dirty="0"/>
              <a:t>tego etapu procesu i występuje  jako organ </a:t>
            </a:r>
            <a:r>
              <a:rPr lang="pl-PL" dirty="0" smtClean="0"/>
              <a:t>kierowniczy postępowania </a:t>
            </a:r>
            <a:r>
              <a:rPr lang="pl-PL" dirty="0"/>
              <a:t>przygotowawczego i z tego względu ustawa wyposaża go w szereg </a:t>
            </a:r>
            <a:r>
              <a:rPr lang="pl-PL" dirty="0" smtClean="0"/>
              <a:t>kompetencji.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b="1" dirty="0"/>
              <a:t>Oskarżyciel publiczny </a:t>
            </a:r>
            <a:r>
              <a:rPr lang="pl-PL" dirty="0"/>
              <a:t>jest stroną postępowania, która nie reprezentuje w nim swojego prywatnego interesu, ale interes publiczny, który z uwagi na rozdział kompetencji między organami państwowymi staje się jakby „własnym” interesem prawnym </a:t>
            </a:r>
            <a:r>
              <a:rPr lang="pl-PL" dirty="0" smtClean="0"/>
              <a:t>oskarżyciela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b="1" dirty="0" smtClean="0"/>
              <a:t>Rzecznik </a:t>
            </a:r>
            <a:r>
              <a:rPr lang="pl-PL" b="1" dirty="0"/>
              <a:t>interesu </a:t>
            </a:r>
            <a:r>
              <a:rPr lang="pl-PL" b="1" dirty="0" smtClean="0"/>
              <a:t>społecznego- </a:t>
            </a:r>
            <a:r>
              <a:rPr lang="pl-PL" dirty="0" smtClean="0"/>
              <a:t>to </a:t>
            </a:r>
            <a:r>
              <a:rPr lang="pl-PL" dirty="0"/>
              <a:t>pewna kategoria pośrednia między stronami, a przedstawicielami procesowymi </a:t>
            </a:r>
            <a:r>
              <a:rPr lang="pl-PL" dirty="0" smtClean="0"/>
              <a:t>stron. Podobnie </a:t>
            </a:r>
            <a:r>
              <a:rPr lang="pl-PL" dirty="0"/>
              <a:t>jak strona, dysponuje on przewidzianą przez prawo sumą uprawnień do procesowej obrony interesów, która to tworzy swoistą rolę procesową.  Nie jest to jego własny interes, ale zawsze jest z nim w odpowiedni sposób związany.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ctr"/>
            <a:r>
              <a:rPr lang="pl-PL" dirty="0" smtClean="0"/>
              <a:t>Prokurator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70327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b="1" dirty="0" smtClean="0"/>
              <a:t>Oskarżyciel posiłkowy- </a:t>
            </a:r>
            <a:r>
              <a:rPr lang="pl-PL" dirty="0" smtClean="0"/>
              <a:t>pokrzywdzony działający jako strona </a:t>
            </a:r>
            <a:r>
              <a:rPr lang="pl-PL" b="1" dirty="0" smtClean="0"/>
              <a:t>obok</a:t>
            </a:r>
            <a:r>
              <a:rPr lang="pl-PL" dirty="0" smtClean="0"/>
              <a:t> lub </a:t>
            </a:r>
            <a:r>
              <a:rPr lang="pl-PL" b="1" dirty="0" smtClean="0"/>
              <a:t>zamiast</a:t>
            </a:r>
            <a:r>
              <a:rPr lang="pl-PL" dirty="0" smtClean="0"/>
              <a:t> oskarżyciela publicznego w sprawach o przestępstwa ścigane z oskarżenia publicznego. </a:t>
            </a:r>
          </a:p>
          <a:p>
            <a:endParaRPr lang="pl-PL" b="1" dirty="0"/>
          </a:p>
          <a:p>
            <a:r>
              <a:rPr lang="pl-PL" b="1" dirty="0" smtClean="0"/>
              <a:t>Oskarżyciel posiłkowy uboczny- </a:t>
            </a:r>
            <a:r>
              <a:rPr lang="pl-PL" dirty="0" smtClean="0"/>
              <a:t>pokrzywdzony, który w toku postępowania sądowego występuje jako strona obok oskarżyciela publicznego (art. 53 k.p.k.)</a:t>
            </a:r>
          </a:p>
          <a:p>
            <a:endParaRPr lang="pl-PL" b="1" dirty="0"/>
          </a:p>
          <a:p>
            <a:r>
              <a:rPr lang="pl-PL" b="1" dirty="0" smtClean="0"/>
              <a:t>Oskarżyciel posiłkowy subsydiarny- </a:t>
            </a:r>
            <a:r>
              <a:rPr lang="pl-PL" dirty="0" smtClean="0"/>
              <a:t>pokrzywdzony kierujący do sądu subsydiarny akt oskarżenia w sytuacji, gdy dwukrotnie umorzono postępowanie przygotowawcze w jego sprawie na skutek złożonego przez niego zażalenia albo gdy dwukrotnie odmówiono w niej wszczęcia postępowania (art. 55 k.p.k.)</a:t>
            </a:r>
            <a:r>
              <a:rPr lang="pl-PL" b="1" dirty="0" smtClean="0"/>
              <a:t> </a:t>
            </a:r>
            <a:endParaRPr lang="pl-PL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Strony procesowe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22375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pl-PL" dirty="0" smtClean="0"/>
              <a:t>Oskarżyciel posiłkowy</a:t>
            </a:r>
            <a:endParaRPr lang="pl-P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196752"/>
            <a:ext cx="4040188" cy="762000"/>
          </a:xfrm>
        </p:spPr>
        <p:txBody>
          <a:bodyPr/>
          <a:lstStyle/>
          <a:p>
            <a:pPr algn="ctr"/>
            <a:r>
              <a:rPr lang="pl-PL" b="1" dirty="0" smtClean="0"/>
              <a:t>UBOCZNY</a:t>
            </a:r>
            <a:endParaRPr lang="pl-PL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1196752"/>
            <a:ext cx="4041775" cy="762000"/>
          </a:xfrm>
        </p:spPr>
        <p:txBody>
          <a:bodyPr/>
          <a:lstStyle/>
          <a:p>
            <a:pPr algn="ctr"/>
            <a:r>
              <a:rPr lang="pl-PL" b="1" dirty="0" smtClean="0"/>
              <a:t>SUBSYDIARNY</a:t>
            </a:r>
            <a:endParaRPr lang="pl-PL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79512" y="2060848"/>
            <a:ext cx="4328220" cy="4797152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Złożenie </a:t>
            </a:r>
            <a:r>
              <a:rPr lang="pl-PL" b="1" dirty="0" smtClean="0"/>
              <a:t>oświadczenia</a:t>
            </a:r>
            <a:r>
              <a:rPr lang="pl-PL" dirty="0" smtClean="0"/>
              <a:t>, że będzie działał w charakterze oskarżyciela posiłkowego.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Termin: </a:t>
            </a:r>
            <a:r>
              <a:rPr lang="pl-PL" b="1" dirty="0" smtClean="0"/>
              <a:t>do czasu rozpoczęcia przewodu </a:t>
            </a:r>
            <a:r>
              <a:rPr lang="pl-PL" dirty="0" smtClean="0"/>
              <a:t>sądowego na pierwszej rozprawie głównej.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b="1" dirty="0" smtClean="0"/>
              <a:t>Cofnięcie</a:t>
            </a:r>
            <a:r>
              <a:rPr lang="pl-PL" dirty="0" smtClean="0"/>
              <a:t> aktu oskarżenia przez oskarżyciela publicznego→ złożenie oświadczenia w terminie </a:t>
            </a:r>
            <a:r>
              <a:rPr lang="pl-PL" b="1" dirty="0" smtClean="0"/>
              <a:t>14 dni od powiadomienia</a:t>
            </a:r>
            <a:r>
              <a:rPr lang="pl-PL" dirty="0" smtClean="0"/>
              <a:t> go o cofnięciu (art. 54 § 2 k.p.k.) </a:t>
            </a:r>
          </a:p>
          <a:p>
            <a:endParaRPr lang="pl-PL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2060848"/>
            <a:ext cx="4392488" cy="4797152"/>
          </a:xfrm>
        </p:spPr>
        <p:txBody>
          <a:bodyPr>
            <a:normAutofit fontScale="92500" lnSpcReduction="10000"/>
          </a:bodyPr>
          <a:lstStyle/>
          <a:p>
            <a:r>
              <a:rPr lang="pl-PL" b="1" dirty="0" smtClean="0"/>
              <a:t>Dwukrotne uzyskanie decyzji</a:t>
            </a:r>
            <a:r>
              <a:rPr lang="pl-PL" dirty="0" smtClean="0"/>
              <a:t> o umorzeniu postępowania przygotowawczego (lub o odmowie wszczęcia).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Termin: </a:t>
            </a:r>
            <a:r>
              <a:rPr lang="pl-PL" b="1" dirty="0" smtClean="0"/>
              <a:t>miesiąc od doręczenia </a:t>
            </a:r>
            <a:r>
              <a:rPr lang="pl-PL" dirty="0" smtClean="0"/>
              <a:t>postanowienia o umorzeniu postępowania.</a:t>
            </a:r>
          </a:p>
          <a:p>
            <a:endParaRPr lang="pl-PL" dirty="0"/>
          </a:p>
          <a:p>
            <a:r>
              <a:rPr lang="pl-PL" b="1" dirty="0" smtClean="0"/>
              <a:t>Przymus adwokacko-radcowski</a:t>
            </a:r>
            <a:r>
              <a:rPr lang="pl-PL" dirty="0" smtClean="0"/>
              <a:t>→ sporządzenie i podpisanie subsydiarnego aktu oskarżenia przez profesjonalnego reprezentanta procesowego (art. 55 § 2 k.p.k.).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659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pl-PL" dirty="0" smtClean="0"/>
              <a:t>Oskarżyciel posiłkowy</a:t>
            </a:r>
            <a:endParaRPr lang="pl-P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196752"/>
            <a:ext cx="4040188" cy="762000"/>
          </a:xfrm>
        </p:spPr>
        <p:txBody>
          <a:bodyPr/>
          <a:lstStyle/>
          <a:p>
            <a:pPr algn="ctr"/>
            <a:r>
              <a:rPr lang="pl-PL" b="1" dirty="0" smtClean="0"/>
              <a:t>UBOCZNY</a:t>
            </a:r>
            <a:endParaRPr lang="pl-PL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1196752"/>
            <a:ext cx="4041775" cy="762000"/>
          </a:xfrm>
        </p:spPr>
        <p:txBody>
          <a:bodyPr/>
          <a:lstStyle/>
          <a:p>
            <a:pPr algn="ctr"/>
            <a:r>
              <a:rPr lang="pl-PL" b="1" dirty="0" smtClean="0"/>
              <a:t>SUBSYDIARNY</a:t>
            </a:r>
            <a:endParaRPr lang="pl-PL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79512" y="2132856"/>
            <a:ext cx="4328220" cy="5184576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Sąd może </a:t>
            </a:r>
            <a:r>
              <a:rPr lang="pl-PL" b="1" dirty="0" smtClean="0"/>
              <a:t>ograniczyć liczbę oskarżycieli posiłkowych </a:t>
            </a:r>
            <a:r>
              <a:rPr lang="pl-PL" dirty="0" smtClean="0"/>
              <a:t>występujących w sprawie, jeżeli jest to konieczne dla zabezpieczenia prawidłowego toku postępowania (art. 56 § 1 k.p.k.).</a:t>
            </a:r>
          </a:p>
          <a:p>
            <a:endParaRPr lang="pl-PL" dirty="0"/>
          </a:p>
          <a:p>
            <a:r>
              <a:rPr lang="pl-PL" dirty="0" smtClean="0"/>
              <a:t>Na postanowienie o odmówieniu oskarżycielowi posiłkowemu udziału w postępowaniu sądowym ze względu na zbyt dużą liczbę oskarżycieli </a:t>
            </a:r>
            <a:r>
              <a:rPr lang="pl-PL" b="1" dirty="0" smtClean="0"/>
              <a:t>zażalenie nie przysługuje</a:t>
            </a:r>
            <a:r>
              <a:rPr lang="pl-PL" dirty="0" smtClean="0"/>
              <a:t>. </a:t>
            </a:r>
          </a:p>
          <a:p>
            <a:endParaRPr lang="pl-PL" dirty="0"/>
          </a:p>
          <a:p>
            <a:r>
              <a:rPr lang="pl-PL" dirty="0" smtClean="0"/>
              <a:t>Osobie, której </a:t>
            </a:r>
            <a:r>
              <a:rPr lang="pl-PL" b="1" dirty="0" smtClean="0"/>
              <a:t>odmówiono</a:t>
            </a:r>
            <a:r>
              <a:rPr lang="pl-PL" dirty="0" smtClean="0"/>
              <a:t>, przysługuje jednak prawo złożenia sądowi </a:t>
            </a:r>
            <a:r>
              <a:rPr lang="pl-PL" b="1" dirty="0" smtClean="0"/>
              <a:t>pisma wyrażającego jej stanowisko w terminie 7 dni </a:t>
            </a:r>
            <a:r>
              <a:rPr lang="pl-PL" dirty="0" smtClean="0"/>
              <a:t>od doręczenia postanowienia.</a:t>
            </a:r>
            <a:endParaRPr lang="pl-PL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2060848"/>
            <a:ext cx="4392488" cy="4797152"/>
          </a:xfrm>
        </p:spPr>
        <p:txBody>
          <a:bodyPr>
            <a:normAutofit fontScale="92500" lnSpcReduction="10000"/>
          </a:bodyPr>
          <a:lstStyle/>
          <a:p>
            <a:r>
              <a:rPr lang="pl-PL" b="1" dirty="0" smtClean="0"/>
              <a:t>Inny pokrzywdzony tym samym czynem </a:t>
            </a:r>
            <a:r>
              <a:rPr lang="pl-PL" dirty="0" smtClean="0"/>
              <a:t>może aż do rozpoczęcia przwodu sądowego na rozprawie głównej przyłączyć się do postępowania wszczętego na skutek wniesienia subsydiarnego aktu oskarżenia (art. 55 § 3 k.p.k.).</a:t>
            </a:r>
          </a:p>
          <a:p>
            <a:endParaRPr lang="pl-PL" dirty="0"/>
          </a:p>
          <a:p>
            <a:r>
              <a:rPr lang="pl-PL" dirty="0" smtClean="0"/>
              <a:t>Do postępowania </a:t>
            </a:r>
            <a:r>
              <a:rPr lang="pl-PL" dirty="0"/>
              <a:t>wszczętego na skutek wniesienia subsydiarnego aktu oskarżenia </a:t>
            </a:r>
            <a:r>
              <a:rPr lang="pl-PL" b="1" dirty="0" smtClean="0"/>
              <a:t>może wstąpić w każdym czasie prokurator</a:t>
            </a:r>
            <a:r>
              <a:rPr lang="pl-PL" dirty="0" smtClean="0"/>
              <a:t>, który staje się oskarżycielem publicznym, a oskarżyciel posiłkowy subsydiarny staje się oskarżycielem posiłkowym ubocznym.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6979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pl-PL" dirty="0" smtClean="0"/>
              <a:t>Oskarżyciel posiłkowy</a:t>
            </a:r>
            <a:endParaRPr lang="pl-P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196752"/>
            <a:ext cx="4040188" cy="762000"/>
          </a:xfrm>
        </p:spPr>
        <p:txBody>
          <a:bodyPr/>
          <a:lstStyle/>
          <a:p>
            <a:pPr algn="ctr"/>
            <a:r>
              <a:rPr lang="pl-PL" b="1" dirty="0" smtClean="0"/>
              <a:t>UBOCZNY</a:t>
            </a:r>
            <a:endParaRPr lang="pl-PL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1196752"/>
            <a:ext cx="4041775" cy="762000"/>
          </a:xfrm>
        </p:spPr>
        <p:txBody>
          <a:bodyPr/>
          <a:lstStyle/>
          <a:p>
            <a:pPr algn="ctr"/>
            <a:r>
              <a:rPr lang="pl-PL" b="1" dirty="0" smtClean="0"/>
              <a:t>SUBSYDIARNY</a:t>
            </a:r>
            <a:endParaRPr lang="pl-PL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0" y="2060848"/>
            <a:ext cx="4579740" cy="4797152"/>
          </a:xfrm>
        </p:spPr>
        <p:txBody>
          <a:bodyPr>
            <a:normAutofit/>
          </a:bodyPr>
          <a:lstStyle/>
          <a:p>
            <a:r>
              <a:rPr lang="pl-PL" b="1" dirty="0" smtClean="0"/>
              <a:t>Śmierć </a:t>
            </a:r>
            <a:r>
              <a:rPr lang="pl-PL" dirty="0" smtClean="0"/>
              <a:t>oskarżyciela ubocznego:</a:t>
            </a:r>
          </a:p>
          <a:p>
            <a:pPr marL="109728" indent="0">
              <a:buNone/>
            </a:pPr>
            <a:endParaRPr lang="pl-PL" dirty="0" smtClean="0"/>
          </a:p>
          <a:p>
            <a:pPr>
              <a:buFont typeface="Arial" pitchFamily="34" charset="0"/>
              <a:buChar char="•"/>
            </a:pPr>
            <a:r>
              <a:rPr lang="pl-PL" b="1" dirty="0" smtClean="0"/>
              <a:t>Nie tamuje biegu </a:t>
            </a:r>
            <a:r>
              <a:rPr lang="pl-PL" dirty="0" smtClean="0"/>
              <a:t>postępowania (art. 58 </a:t>
            </a:r>
            <a:r>
              <a:rPr lang="pl-PL" dirty="0"/>
              <a:t>§ </a:t>
            </a:r>
            <a:r>
              <a:rPr lang="pl-PL" dirty="0" smtClean="0"/>
              <a:t>1 k.p.k.)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Osoby najbliższe, a także osoby pozostające na jego otrzymaniu mogą przystąpić do postępowania w charakterze oskarżyciela posiłkowego </a:t>
            </a:r>
            <a:r>
              <a:rPr lang="pl-PL" b="1" dirty="0" smtClean="0"/>
              <a:t>w każdym stadium</a:t>
            </a:r>
            <a:r>
              <a:rPr lang="pl-PL" dirty="0" smtClean="0"/>
              <a:t> postępowania.</a:t>
            </a:r>
            <a:endParaRPr lang="pl-PL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2060848"/>
            <a:ext cx="4392488" cy="4797152"/>
          </a:xfrm>
        </p:spPr>
        <p:txBody>
          <a:bodyPr>
            <a:normAutofit/>
          </a:bodyPr>
          <a:lstStyle/>
          <a:p>
            <a:r>
              <a:rPr lang="pl-PL" dirty="0" smtClean="0"/>
              <a:t>Śmierć oskarżyciela subsydiarnego:</a:t>
            </a:r>
          </a:p>
          <a:p>
            <a:endParaRPr lang="pl-PL" dirty="0"/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Postępowanie </a:t>
            </a:r>
            <a:r>
              <a:rPr lang="pl-PL" b="1" dirty="0" smtClean="0"/>
              <a:t>zawiesza się</a:t>
            </a:r>
            <a:r>
              <a:rPr lang="pl-PL" dirty="0"/>
              <a:t> </a:t>
            </a:r>
            <a:r>
              <a:rPr lang="pl-PL" dirty="0" smtClean="0"/>
              <a:t>(art. 61 </a:t>
            </a:r>
            <a:r>
              <a:rPr lang="pl-PL" dirty="0"/>
              <a:t>§ </a:t>
            </a:r>
            <a:r>
              <a:rPr lang="pl-PL" dirty="0" smtClean="0"/>
              <a:t>1 k.p.k. w zw. z art. 58 </a:t>
            </a:r>
            <a:r>
              <a:rPr lang="pl-PL" dirty="0"/>
              <a:t>§ </a:t>
            </a:r>
            <a:r>
              <a:rPr lang="pl-PL" dirty="0" smtClean="0"/>
              <a:t>2 k.p.k.)</a:t>
            </a:r>
            <a:endParaRPr lang="pl-PL" dirty="0"/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Osoby najbliższe lub osoby pozostające na utrzymaniu zmarłego mogą wstąpić w jego prawa w terminie </a:t>
            </a:r>
            <a:r>
              <a:rPr lang="pl-PL" b="1" dirty="0" smtClean="0"/>
              <a:t>3 miesiecy od dnia śmierci</a:t>
            </a:r>
            <a:r>
              <a:rPr lang="pl-PL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Żadna z osób nie wstąpi→ umorzenie (art. 61 </a:t>
            </a:r>
            <a:r>
              <a:rPr lang="pl-PL" dirty="0"/>
              <a:t>§ </a:t>
            </a:r>
            <a:r>
              <a:rPr lang="pl-PL" dirty="0" smtClean="0"/>
              <a:t>2 k.p.k.).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83224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Odstąpienie oskarżyciela posiłkowego od oskarżenia- </a:t>
            </a:r>
            <a:r>
              <a:rPr lang="pl-PL" b="1" dirty="0" smtClean="0"/>
              <a:t>art. 57 k.p.k.</a:t>
            </a:r>
          </a:p>
          <a:p>
            <a:endParaRPr lang="pl-PL" dirty="0"/>
          </a:p>
          <a:p>
            <a:r>
              <a:rPr lang="pl-PL" dirty="0" smtClean="0"/>
              <a:t>W razie odstąpienia </a:t>
            </a:r>
            <a:r>
              <a:rPr lang="pl-PL" b="1" dirty="0" smtClean="0"/>
              <a:t>nie może on ponownie przyłączyć </a:t>
            </a:r>
            <a:r>
              <a:rPr lang="pl-PL" dirty="0" smtClean="0"/>
              <a:t>się do postępowania.</a:t>
            </a:r>
          </a:p>
          <a:p>
            <a:endParaRPr lang="pl-PL" dirty="0"/>
          </a:p>
          <a:p>
            <a:r>
              <a:rPr lang="pl-PL" dirty="0" smtClean="0"/>
              <a:t>O odstąpieniu oskarżyciela posiłkowego od oskarżenia w sprawie, w której oskarżyciel publiczny nie bierze udziału, </a:t>
            </a:r>
            <a:r>
              <a:rPr lang="pl-PL" b="1" dirty="0" smtClean="0"/>
              <a:t>sąd zawiadamia prokuratora</a:t>
            </a:r>
            <a:r>
              <a:rPr lang="pl-PL" dirty="0" smtClean="0"/>
              <a:t>. Może on wstąpić do postępowania w terminie </a:t>
            </a:r>
            <a:r>
              <a:rPr lang="pl-PL" b="1" dirty="0" smtClean="0"/>
              <a:t>14 dni od doręczenia</a:t>
            </a:r>
            <a:r>
              <a:rPr lang="pl-PL" dirty="0" smtClean="0"/>
              <a:t> mu zawiadomienia.</a:t>
            </a:r>
          </a:p>
          <a:p>
            <a:endParaRPr lang="pl-PL" dirty="0"/>
          </a:p>
          <a:p>
            <a:r>
              <a:rPr lang="pl-PL" b="1" dirty="0" smtClean="0"/>
              <a:t>Nieprzystąpienie</a:t>
            </a:r>
            <a:r>
              <a:rPr lang="pl-PL" dirty="0" smtClean="0"/>
              <a:t> w terminie 14 dni</a:t>
            </a:r>
            <a:r>
              <a:rPr lang="pl-PL" b="1" dirty="0" smtClean="0"/>
              <a:t>→ umorzenie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28912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Oskarżyciel prywatny- </a:t>
            </a:r>
            <a:r>
              <a:rPr lang="pl-PL" dirty="0" smtClean="0"/>
              <a:t>pokrzywdzony, który wnosi i popiera oskarżenie o przestępstwo ścigane z oskarżenia prywatnego.</a:t>
            </a:r>
          </a:p>
          <a:p>
            <a:endParaRPr lang="pl-PL" dirty="0"/>
          </a:p>
          <a:p>
            <a:r>
              <a:rPr lang="pl-PL" dirty="0" smtClean="0"/>
              <a:t>Art. </a:t>
            </a:r>
            <a:r>
              <a:rPr lang="pl-PL" dirty="0"/>
              <a:t>59 § </a:t>
            </a:r>
            <a:r>
              <a:rPr lang="pl-PL" dirty="0" smtClean="0"/>
              <a:t>1 k.p.k.</a:t>
            </a:r>
          </a:p>
          <a:p>
            <a:endParaRPr lang="pl-PL" dirty="0"/>
          </a:p>
          <a:p>
            <a:r>
              <a:rPr lang="pl-PL" dirty="0" smtClean="0"/>
              <a:t>Odrębny tryb postępowania: art. 485-499 k.p.k.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Strony procesowe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85579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pl-PL" dirty="0" smtClean="0"/>
              <a:t>Obecnie temu trybowi postępowania podlegają:</a:t>
            </a:r>
          </a:p>
          <a:p>
            <a:pPr marL="624078" indent="-514350">
              <a:lnSpc>
                <a:spcPct val="120000"/>
              </a:lnSpc>
              <a:buFont typeface="+mj-lt"/>
              <a:buAutoNum type="arabicParenR"/>
            </a:pPr>
            <a:r>
              <a:rPr lang="pl-PL" dirty="0" smtClean="0"/>
              <a:t>1) Zniesławienie (art. 212 § 4 k.k.),</a:t>
            </a:r>
          </a:p>
          <a:p>
            <a:pPr marL="624078" indent="-514350">
              <a:lnSpc>
                <a:spcPct val="120000"/>
              </a:lnSpc>
              <a:buFont typeface="+mj-lt"/>
              <a:buAutoNum type="arabicParenR"/>
            </a:pPr>
            <a:r>
              <a:rPr lang="pl-PL" dirty="0" smtClean="0"/>
              <a:t>2) Zniewaga (art. 216 § 5 k.k.),</a:t>
            </a:r>
          </a:p>
          <a:p>
            <a:pPr marL="624078" indent="-514350">
              <a:lnSpc>
                <a:spcPct val="120000"/>
              </a:lnSpc>
              <a:buFont typeface="+mj-lt"/>
              <a:buAutoNum type="arabicParenR"/>
            </a:pPr>
            <a:r>
              <a:rPr lang="pl-PL" dirty="0" smtClean="0"/>
              <a:t>3) Naruszenie nietykalności cielesnej (art. 217 § 3 k.k.),</a:t>
            </a:r>
          </a:p>
          <a:p>
            <a:pPr marL="624078" indent="-514350">
              <a:lnSpc>
                <a:spcPct val="120000"/>
              </a:lnSpc>
              <a:buFont typeface="+mj-lt"/>
              <a:buAutoNum type="arabicParenR"/>
            </a:pPr>
            <a:r>
              <a:rPr lang="pl-PL" dirty="0" smtClean="0"/>
              <a:t>4) Naruszenie narządów ciała lub rozstrój zdrowia, trwające nie dłużej niż 7 dni, chyba że pokrzywdzonym jest osoba najbliższa zamieszkująca wspólnie ze sprawcą (art. 157 § 2 i 4 k.k.),</a:t>
            </a:r>
          </a:p>
          <a:p>
            <a:pPr marL="624078" indent="-514350">
              <a:lnSpc>
                <a:spcPct val="120000"/>
              </a:lnSpc>
              <a:buFont typeface="+mj-lt"/>
              <a:buAutoNum type="arabicParenR"/>
            </a:pPr>
            <a:r>
              <a:rPr lang="pl-PL" dirty="0" smtClean="0"/>
              <a:t>5) Nieumyślne uszkodzenie ciała inne niż powodujące ciężki uszczerbek na zdrowiu, trwające nie dłużej niż 7 dni, chyba że pokrzywdzonym jest osoba najbliższa zamieszkująca wspólnie ze sprawcą (art. 157 § 3 i 4 k.k.).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Tryb prywatnoskargowy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65554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Śmierć</a:t>
            </a:r>
            <a:r>
              <a:rPr lang="pl-PL" dirty="0" smtClean="0"/>
              <a:t> oskarżyciela prywatnego→ art. 61 k.p.k.</a:t>
            </a:r>
          </a:p>
          <a:p>
            <a:pPr marL="109728" indent="0">
              <a:buNone/>
            </a:pPr>
            <a:endParaRPr lang="pl-PL" dirty="0" smtClean="0"/>
          </a:p>
          <a:p>
            <a:pPr>
              <a:buFont typeface="Arial" pitchFamily="34" charset="0"/>
              <a:buChar char="•"/>
            </a:pPr>
            <a:r>
              <a:rPr lang="pl-PL" b="1" dirty="0" smtClean="0"/>
              <a:t>Zawieszenie</a:t>
            </a:r>
            <a:r>
              <a:rPr lang="pl-PL" dirty="0" smtClean="0"/>
              <a:t> postępowania.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Osoby najbliższe lub pozostające na utrzymaniu zmarłego mogą wstąpić w jego prawa.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Termin: </a:t>
            </a:r>
            <a:r>
              <a:rPr lang="pl-PL" b="1" dirty="0" smtClean="0"/>
              <a:t>3 miesiące od dnia śmierci</a:t>
            </a:r>
          </a:p>
          <a:p>
            <a:pPr>
              <a:buFont typeface="Arial" pitchFamily="34" charset="0"/>
              <a:buChar char="•"/>
            </a:pPr>
            <a:r>
              <a:rPr lang="pl-PL" b="1" dirty="0" smtClean="0"/>
              <a:t>Niewstąpienie</a:t>
            </a:r>
            <a:r>
              <a:rPr lang="pl-PL" dirty="0" smtClean="0"/>
              <a:t> w terminie 3 miesięcy→ </a:t>
            </a:r>
            <a:r>
              <a:rPr lang="pl-PL" b="1" dirty="0" smtClean="0"/>
              <a:t>umorzenie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55712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KLASYFIKACJA PRZESŁANEK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sz="2200" b="1" dirty="0"/>
              <a:t>Przesłanki pozytywne </a:t>
            </a:r>
            <a:r>
              <a:rPr lang="pl-PL" sz="2200" dirty="0"/>
              <a:t>to takie stany prawne, które muszą zachodzić, aby proces mógł się toczyć, a więc aby był </a:t>
            </a:r>
            <a:r>
              <a:rPr lang="pl-PL" sz="2200" b="1" dirty="0"/>
              <a:t>dopuszczalny</a:t>
            </a:r>
            <a:r>
              <a:rPr lang="pl-PL" sz="2200" dirty="0"/>
              <a:t>.</a:t>
            </a:r>
          </a:p>
          <a:p>
            <a:r>
              <a:rPr lang="pl-PL" sz="2200" b="1" dirty="0"/>
              <a:t>Przesłanki negatywne </a:t>
            </a:r>
            <a:r>
              <a:rPr lang="pl-PL" sz="2200" dirty="0"/>
              <a:t>(tzw. </a:t>
            </a:r>
            <a:r>
              <a:rPr lang="pl-PL" sz="2200" b="1" dirty="0"/>
              <a:t>przeszkody procesowe</a:t>
            </a:r>
            <a:r>
              <a:rPr lang="pl-PL" sz="2200" dirty="0"/>
              <a:t>) to stany, które wyłączają możliwość dopuszczalności wszczęcia i dalszego biegu procesu.</a:t>
            </a:r>
            <a:endParaRPr lang="pl-PL" sz="2200" b="1" dirty="0"/>
          </a:p>
          <a:p>
            <a:endParaRPr lang="pl-PL" sz="2200" dirty="0" smtClean="0"/>
          </a:p>
          <a:p>
            <a:r>
              <a:rPr lang="pl-PL" sz="2200" b="1" dirty="0"/>
              <a:t>Przesłanki ogólne</a:t>
            </a:r>
            <a:r>
              <a:rPr lang="pl-PL" sz="2200" dirty="0"/>
              <a:t> to takie stany prawne, które warunkują proces w trybie zwyczajnym.</a:t>
            </a:r>
          </a:p>
          <a:p>
            <a:r>
              <a:rPr lang="pl-PL" sz="2200" b="1" dirty="0"/>
              <a:t>Przesłanki szczególne </a:t>
            </a:r>
            <a:r>
              <a:rPr lang="pl-PL" sz="2200" dirty="0"/>
              <a:t>to takie stany prawne, które warunkują szczególny tryb procesu (z reguły występują jako dodatkowe, obok przesłanek ogólnych</a:t>
            </a:r>
            <a:r>
              <a:rPr lang="pl-PL" sz="2200" dirty="0" smtClean="0"/>
              <a:t>).</a:t>
            </a:r>
          </a:p>
          <a:p>
            <a:pPr marL="0" indent="0" algn="ctr">
              <a:buNone/>
            </a:pPr>
            <a:r>
              <a:rPr lang="pl-PL" sz="2200" dirty="0"/>
              <a:t>Kryterium podziału </a:t>
            </a:r>
            <a:r>
              <a:rPr lang="pl-PL" sz="2200" dirty="0" smtClean="0"/>
              <a:t>przesłanek na </a:t>
            </a:r>
            <a:r>
              <a:rPr lang="pl-PL" sz="2200" dirty="0"/>
              <a:t>ogólne i szczególne stanowi okoliczność, czy określona przesłanka ma znaczenie generalne, czy też aktualizuje się jedynie do niektórych trybów postępowania.</a:t>
            </a:r>
          </a:p>
          <a:p>
            <a:pPr marL="0" indent="0">
              <a:buNone/>
            </a:pPr>
            <a:endParaRPr lang="pl-PL" sz="2200" b="1" dirty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408908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2300" dirty="0"/>
              <a:t>Zakres przestępstw ściganych z oskarżenia prywatnego jest podyktowany </a:t>
            </a:r>
            <a:r>
              <a:rPr lang="pl-PL" sz="2300" b="1" dirty="0"/>
              <a:t>szczególnym rodzajem dóbr prawnych o ściśle osobistym charakterze</a:t>
            </a:r>
            <a:r>
              <a:rPr lang="pl-PL" sz="2300" dirty="0"/>
              <a:t>.</a:t>
            </a:r>
          </a:p>
          <a:p>
            <a:pPr marL="109728" indent="0">
              <a:buNone/>
            </a:pPr>
            <a:endParaRPr lang="pl-PL" sz="2300" dirty="0"/>
          </a:p>
          <a:p>
            <a:r>
              <a:rPr lang="pl-PL" sz="2300" b="1" dirty="0"/>
              <a:t>Karalność jest uzależniona od woli dysponenta </a:t>
            </a:r>
            <a:r>
              <a:rPr lang="pl-PL" sz="2300" dirty="0"/>
              <a:t>danego dobra i leży przede wszystkim w jego interesie, a tylko pośrednio w interesie społecznym.</a:t>
            </a:r>
          </a:p>
          <a:p>
            <a:endParaRPr lang="pl-PL" sz="2300" dirty="0" smtClean="0"/>
          </a:p>
          <a:p>
            <a:r>
              <a:rPr lang="pl-PL" sz="2300" dirty="0" smtClean="0"/>
              <a:t>Jeżeli </a:t>
            </a:r>
            <a:r>
              <a:rPr lang="pl-PL" sz="2300" b="1" dirty="0" smtClean="0"/>
              <a:t>prokurator zauważa interes społeczny </a:t>
            </a:r>
            <a:r>
              <a:rPr lang="pl-PL" sz="2300" dirty="0" smtClean="0"/>
              <a:t>w ściganiu takich przestępstw z urzędu, może wszcząć postępowanie lub wstąpić do postępowania już wszczętego→ </a:t>
            </a:r>
            <a:r>
              <a:rPr lang="pl-PL" sz="2300" b="1" dirty="0" smtClean="0"/>
              <a:t>art. 60 k.p.k.</a:t>
            </a:r>
            <a:endParaRPr lang="pl-PL" sz="23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Tryb prywatnoskargowy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06782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Strony postępowania sądowego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9612" y="476672"/>
            <a:ext cx="8229600" cy="1143000"/>
          </a:xfrm>
        </p:spPr>
        <p:txBody>
          <a:bodyPr/>
          <a:lstStyle/>
          <a:p>
            <a:pPr algn="ctr"/>
            <a:r>
              <a:rPr lang="pl-PL" dirty="0" smtClean="0"/>
              <a:t>Strony procesowe</a:t>
            </a:r>
            <a:endParaRPr lang="pl-PL" dirty="0"/>
          </a:p>
        </p:txBody>
      </p:sp>
      <p:sp>
        <p:nvSpPr>
          <p:cNvPr id="4" name="Down Arrow 3"/>
          <p:cNvSpPr/>
          <p:nvPr/>
        </p:nvSpPr>
        <p:spPr>
          <a:xfrm>
            <a:off x="1423080" y="263242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Down Arrow 5"/>
          <p:cNvSpPr/>
          <p:nvPr/>
        </p:nvSpPr>
        <p:spPr>
          <a:xfrm>
            <a:off x="6968621" y="256325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TextBox 6"/>
          <p:cNvSpPr txBox="1"/>
          <p:nvPr/>
        </p:nvSpPr>
        <p:spPr>
          <a:xfrm>
            <a:off x="215516" y="3726324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OSKARŻYCIEL</a:t>
            </a:r>
            <a:endParaRPr lang="pl-PL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876256" y="33569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sp>
        <p:nvSpPr>
          <p:cNvPr id="10" name="TextBox 9"/>
          <p:cNvSpPr txBox="1"/>
          <p:nvPr/>
        </p:nvSpPr>
        <p:spPr>
          <a:xfrm>
            <a:off x="5534396" y="354165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11" name="TextBox 10"/>
          <p:cNvSpPr txBox="1"/>
          <p:nvPr/>
        </p:nvSpPr>
        <p:spPr>
          <a:xfrm>
            <a:off x="5690879" y="3716661"/>
            <a:ext cx="3050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OSKARŻONY</a:t>
            </a:r>
            <a:endParaRPr lang="pl-PL" b="1" dirty="0"/>
          </a:p>
        </p:txBody>
      </p:sp>
    </p:spTree>
    <p:extLst>
      <p:ext uri="{BB962C8B-B14F-4D97-AF65-F5344CB8AC3E}">
        <p14:creationId xmlns="" xmlns:p14="http://schemas.microsoft.com/office/powerpoint/2010/main" val="241536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40560"/>
          </a:xfrm>
        </p:spPr>
        <p:txBody>
          <a:bodyPr>
            <a:normAutofit fontScale="85000" lnSpcReduction="20000"/>
          </a:bodyPr>
          <a:lstStyle/>
          <a:p>
            <a:r>
              <a:rPr lang="pl-PL" b="1" dirty="0" smtClean="0"/>
              <a:t>Oskarżony</a:t>
            </a:r>
            <a:r>
              <a:rPr lang="pl-PL" dirty="0" smtClean="0"/>
              <a:t>- osoba, przeciwko której wniesiono </a:t>
            </a:r>
            <a:r>
              <a:rPr lang="pl-PL" b="1" dirty="0" smtClean="0"/>
              <a:t>oskarżenie do sądu</a:t>
            </a:r>
            <a:r>
              <a:rPr lang="pl-PL" dirty="0" smtClean="0"/>
              <a:t>, a także osoba, co do której prokurator złożył </a:t>
            </a:r>
            <a:r>
              <a:rPr lang="pl-PL" b="1" dirty="0" smtClean="0"/>
              <a:t>wniosek o skazanie bez przeprowadzenia rozprawy </a:t>
            </a:r>
            <a:r>
              <a:rPr lang="pl-PL" dirty="0" smtClean="0"/>
              <a:t>(art. 335 </a:t>
            </a:r>
            <a:r>
              <a:rPr lang="pl-PL" dirty="0"/>
              <a:t>§ </a:t>
            </a:r>
            <a:r>
              <a:rPr lang="pl-PL" dirty="0" smtClean="0"/>
              <a:t>1 k.p.k.) lub </a:t>
            </a:r>
            <a:r>
              <a:rPr lang="pl-PL" b="1" dirty="0" smtClean="0"/>
              <a:t>wniosek o warunkowe umorzenie postępowania </a:t>
            </a:r>
            <a:r>
              <a:rPr lang="pl-PL" dirty="0" smtClean="0"/>
              <a:t>(art. 71 § 2 k.p.k.).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pl-PL" dirty="0"/>
              <a:t>Pojęcie oskarżenia obejmuje oskarżenie publiczne, oskarżenie subsydiarne i prywatne. </a:t>
            </a: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r>
              <a:rPr lang="pl-PL" b="1" dirty="0" smtClean="0"/>
              <a:t>W </a:t>
            </a:r>
            <a:r>
              <a:rPr lang="pl-PL" b="1" dirty="0"/>
              <a:t>szerokim ujęciu (</a:t>
            </a:r>
            <a:r>
              <a:rPr lang="pl-PL" b="1" i="1" dirty="0"/>
              <a:t>sensu largo</a:t>
            </a:r>
            <a:r>
              <a:rPr lang="pl-PL" b="1" dirty="0"/>
              <a:t>)</a:t>
            </a:r>
            <a:r>
              <a:rPr lang="pl-PL" dirty="0"/>
              <a:t>, za oskarżonego uznaje się także </a:t>
            </a:r>
            <a:r>
              <a:rPr lang="pl-PL" b="1" dirty="0"/>
              <a:t>podejrzanego</a:t>
            </a:r>
            <a:r>
              <a:rPr lang="pl-PL" dirty="0"/>
              <a:t>, którym jest 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osoba</a:t>
            </a:r>
            <a:r>
              <a:rPr lang="pl-PL" dirty="0"/>
              <a:t>, co do której wydano postanowienie o przedstawieniu zarzutów albo 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której </a:t>
            </a:r>
            <a:r>
              <a:rPr lang="pl-PL" dirty="0"/>
              <a:t>bez wydania takiego postanowienia postawiono zarzut w związku z przystąpieniem do przesłuchania w charakterze </a:t>
            </a:r>
            <a:r>
              <a:rPr lang="pl-PL" dirty="0" smtClean="0"/>
              <a:t>podejrzanego.</a:t>
            </a:r>
            <a:endParaRPr lang="pl-PL" dirty="0"/>
          </a:p>
          <a:p>
            <a:endParaRPr lang="pl-PL" dirty="0"/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pPr algn="ctr"/>
            <a:r>
              <a:rPr lang="pl-PL" dirty="0" smtClean="0"/>
              <a:t>Strony procesowe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04367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3823"/>
            <a:ext cx="8229600" cy="1143000"/>
          </a:xfrm>
        </p:spPr>
        <p:txBody>
          <a:bodyPr/>
          <a:lstStyle/>
          <a:p>
            <a:pPr algn="ctr"/>
            <a:r>
              <a:rPr lang="pl-PL" dirty="0" smtClean="0"/>
              <a:t>Obowiązki oskarżonego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70000" lnSpcReduction="20000"/>
          </a:bodyPr>
          <a:lstStyle/>
          <a:p>
            <a:r>
              <a:rPr lang="pl-PL" dirty="0"/>
              <a:t>Oskarżony </a:t>
            </a:r>
            <a:r>
              <a:rPr lang="pl-PL" b="1" dirty="0"/>
              <a:t>nie ma obowiązku dowodzenia swojej niewinności</a:t>
            </a:r>
            <a:r>
              <a:rPr lang="pl-PL" dirty="0"/>
              <a:t>, ani obowiązku dostarczania dowodów na swoją niekorzyść (art. 74 § 1 </a:t>
            </a:r>
            <a:r>
              <a:rPr lang="pl-PL" dirty="0" smtClean="0"/>
              <a:t>k.p.k.). 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pl-PL" dirty="0" smtClean="0"/>
              <a:t>Pomimo </a:t>
            </a:r>
            <a:r>
              <a:rPr lang="pl-PL" dirty="0"/>
              <a:t>to, oskarżony obowiązany jest znosić </a:t>
            </a:r>
            <a:r>
              <a:rPr lang="pl-PL" b="1" dirty="0"/>
              <a:t>pewne działania organów postępowania</a:t>
            </a:r>
            <a:r>
              <a:rPr lang="pl-PL" dirty="0"/>
              <a:t>. Oskarżony jest obowiązany poddać się</a:t>
            </a:r>
            <a:r>
              <a:rPr lang="pl-PL" dirty="0" smtClean="0"/>
              <a:t>:</a:t>
            </a:r>
          </a:p>
          <a:p>
            <a:pPr marL="0" indent="0">
              <a:buNone/>
            </a:pPr>
            <a:endParaRPr lang="pl-PL" dirty="0"/>
          </a:p>
          <a:p>
            <a:pPr marL="0" lvl="0" indent="0">
              <a:buNone/>
            </a:pPr>
            <a:r>
              <a:rPr lang="pl-PL" dirty="0" smtClean="0"/>
              <a:t>1. oględzinom </a:t>
            </a:r>
            <a:r>
              <a:rPr lang="pl-PL" dirty="0"/>
              <a:t>zewnętrznym ciała oraz innym badaniom niepołączonym z naruszeniem integralności ciała; wolno także w szczególności od oskarżonego pobrać odciski, fotografować go oraz okazać w celach rozpoznawczych innym osobom,</a:t>
            </a:r>
          </a:p>
          <a:p>
            <a:pPr marL="0" lvl="0" indent="0">
              <a:buNone/>
            </a:pPr>
            <a:r>
              <a:rPr lang="pl-PL" dirty="0" smtClean="0"/>
              <a:t>2. badaniom </a:t>
            </a:r>
            <a:r>
              <a:rPr lang="pl-PL" dirty="0"/>
              <a:t>psychologicznym i psychiatrycznym oraz badaniom połączonym z dokonaniem zabiegów na jego ciele, z wyjątkiem chirurgicznych, pod warunkiem, że dokonywane są przez uprawnionego do tego pracownika służby zdrowia z zachowaniem wskazań wiedzy lekarskiej i nie zagrażają zdrowiu oskarżonego, jeżeli przeprowadzenie tych badań jest nieodzowne; w szczególności oskarżony jest obowiązany przy zachowaniu tych warunków poddać się pobraniu krwi, włosów lub wydzielin organizmu z zastrzeżeniem pkt 3,</a:t>
            </a:r>
          </a:p>
          <a:p>
            <a:pPr marL="0" lvl="0" indent="0">
              <a:buNone/>
            </a:pPr>
            <a:r>
              <a:rPr lang="pl-PL" dirty="0" smtClean="0"/>
              <a:t>3. pobraniu </a:t>
            </a:r>
            <a:r>
              <a:rPr lang="pl-PL" dirty="0"/>
              <a:t>przez funkcjonariusza Policji wymazu ze śluzówki policzków, jeżeli jest to nieodzowne i nie zachodzi obawa, że zagrażałoby to zdrowiu oskarżonego lub innych osób (art. 74 § 2 </a:t>
            </a:r>
            <a:r>
              <a:rPr lang="pl-PL" dirty="0" smtClean="0"/>
              <a:t>k.p.k.).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26035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Obowiązki oskarżonego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Obowiązek stawiennictwa </a:t>
            </a:r>
            <a:r>
              <a:rPr lang="pl-PL" dirty="0" smtClean="0"/>
              <a:t>na każde wezwanie (art. 75 </a:t>
            </a:r>
            <a:r>
              <a:rPr lang="pl-PL" sz="2800" dirty="0" smtClean="0"/>
              <a:t>§ 1 k.p.k.)</a:t>
            </a:r>
          </a:p>
          <a:p>
            <a:r>
              <a:rPr lang="pl-PL" b="1" dirty="0" smtClean="0"/>
              <a:t>Obowiązek zawiadamiania o </a:t>
            </a:r>
            <a:r>
              <a:rPr lang="pl-PL" b="1" dirty="0"/>
              <a:t>każdej zmianie swojego miejsca zamieszkania lub pobytu trwającego dłużej niż 7 dni</a:t>
            </a:r>
            <a:r>
              <a:rPr lang="pl-PL" dirty="0"/>
              <a:t>, w tym także z powodu pozbawienia wolności w innej sprawie, jak również o każdej zmianie danych umożliwiających kontaktowanie się, wskazanych w art. 213 § 1 </a:t>
            </a:r>
            <a:r>
              <a:rPr lang="pl-PL" dirty="0" smtClean="0"/>
              <a:t>k.p.k., </a:t>
            </a:r>
            <a:r>
              <a:rPr lang="pl-PL" dirty="0"/>
              <a:t>o których wie, że są znane organowi prowadzącemu postępowanie.</a:t>
            </a:r>
          </a:p>
        </p:txBody>
      </p:sp>
    </p:spTree>
    <p:extLst>
      <p:ext uri="{BB962C8B-B14F-4D97-AF65-F5344CB8AC3E}">
        <p14:creationId xmlns="" xmlns:p14="http://schemas.microsoft.com/office/powerpoint/2010/main" val="240778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484784"/>
            <a:ext cx="8892480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300" b="1" dirty="0"/>
              <a:t>Odmowa </a:t>
            </a:r>
            <a:r>
              <a:rPr lang="pl-PL" sz="2300" b="1" dirty="0" smtClean="0"/>
              <a:t>poddania się czynnościom</a:t>
            </a:r>
            <a:r>
              <a:rPr lang="pl-PL" sz="2300" dirty="0" smtClean="0"/>
              <a:t>                      może </a:t>
            </a:r>
            <a:r>
              <a:rPr lang="pl-PL" sz="2300" dirty="0"/>
              <a:t>skutkować zatrzymaniem i przymusowym doprowadzeniem oskarżonego, nawet z zastosowaniem siły fizycznej lub środków technicznych służących obezwładnieniu, w zakresie niezbędnym do wykonania danej czynności (art. 75 § 3a </a:t>
            </a:r>
            <a:r>
              <a:rPr lang="pl-PL" sz="2300" dirty="0" smtClean="0"/>
              <a:t>k.p.k.).</a:t>
            </a:r>
          </a:p>
          <a:p>
            <a:endParaRPr lang="pl-PL" sz="2300" dirty="0"/>
          </a:p>
          <a:p>
            <a:r>
              <a:rPr lang="pl-PL" sz="2300" b="1" dirty="0" smtClean="0"/>
              <a:t>Nieusprawiedliwione niestawiennictwo                  </a:t>
            </a:r>
            <a:r>
              <a:rPr lang="pl-PL" sz="2300" dirty="0" smtClean="0"/>
              <a:t>może skutkować </a:t>
            </a:r>
            <a:r>
              <a:rPr lang="pl-PL" sz="2400" dirty="0" smtClean="0"/>
              <a:t>jego zatrzymaniem </a:t>
            </a:r>
            <a:r>
              <a:rPr lang="pl-PL" sz="2400" dirty="0"/>
              <a:t>i </a:t>
            </a:r>
            <a:r>
              <a:rPr lang="pl-PL" sz="2400" dirty="0" smtClean="0"/>
              <a:t>przymusowym doprowadzeniem </a:t>
            </a:r>
            <a:r>
              <a:rPr lang="pl-PL" sz="2400" dirty="0"/>
              <a:t>do organu wzywającego. </a:t>
            </a:r>
            <a:endParaRPr lang="pl-PL" sz="2300" dirty="0"/>
          </a:p>
        </p:txBody>
      </p:sp>
      <p:sp>
        <p:nvSpPr>
          <p:cNvPr id="3" name="Right Arrow 2"/>
          <p:cNvSpPr/>
          <p:nvPr/>
        </p:nvSpPr>
        <p:spPr>
          <a:xfrm>
            <a:off x="5652120" y="146882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Right Arrow 3"/>
          <p:cNvSpPr/>
          <p:nvPr/>
        </p:nvSpPr>
        <p:spPr>
          <a:xfrm>
            <a:off x="5796136" y="354477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4100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Strony postępowania przygotowawczego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Strony procesowe</a:t>
            </a:r>
            <a:endParaRPr lang="pl-PL" dirty="0"/>
          </a:p>
        </p:txBody>
      </p:sp>
      <p:sp>
        <p:nvSpPr>
          <p:cNvPr id="4" name="Down Arrow 3"/>
          <p:cNvSpPr/>
          <p:nvPr/>
        </p:nvSpPr>
        <p:spPr>
          <a:xfrm>
            <a:off x="1423080" y="274791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Down Arrow 5"/>
          <p:cNvSpPr/>
          <p:nvPr/>
        </p:nvSpPr>
        <p:spPr>
          <a:xfrm>
            <a:off x="6876256" y="274791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TextBox 6"/>
          <p:cNvSpPr txBox="1"/>
          <p:nvPr/>
        </p:nvSpPr>
        <p:spPr>
          <a:xfrm>
            <a:off x="215516" y="4005067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POKRZYWDZONY</a:t>
            </a:r>
            <a:endParaRPr lang="pl-PL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876256" y="33569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sp>
        <p:nvSpPr>
          <p:cNvPr id="10" name="TextBox 9"/>
          <p:cNvSpPr txBox="1"/>
          <p:nvPr/>
        </p:nvSpPr>
        <p:spPr>
          <a:xfrm>
            <a:off x="5534396" y="354165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11" name="TextBox 10"/>
          <p:cNvSpPr txBox="1"/>
          <p:nvPr/>
        </p:nvSpPr>
        <p:spPr>
          <a:xfrm>
            <a:off x="5580084" y="4034982"/>
            <a:ext cx="3050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PODEJRZANY</a:t>
            </a:r>
            <a:endParaRPr lang="pl-PL" b="1" dirty="0"/>
          </a:p>
        </p:txBody>
      </p:sp>
    </p:spTree>
    <p:extLst>
      <p:ext uri="{BB962C8B-B14F-4D97-AF65-F5344CB8AC3E}">
        <p14:creationId xmlns="" xmlns:p14="http://schemas.microsoft.com/office/powerpoint/2010/main" val="169724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Podejrzany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2357616"/>
          </a:xfrm>
        </p:spPr>
        <p:txBody>
          <a:bodyPr/>
          <a:lstStyle/>
          <a:p>
            <a:pPr marL="0" indent="0">
              <a:buNone/>
            </a:pPr>
            <a:r>
              <a:rPr lang="pl-PL" sz="2800" dirty="0"/>
              <a:t>Osoba, co do której wydano </a:t>
            </a:r>
            <a:r>
              <a:rPr lang="pl-PL" sz="2800" b="1" dirty="0"/>
              <a:t>postanowienie o przedstawieniu zarzutów</a:t>
            </a:r>
            <a:r>
              <a:rPr lang="pl-PL" sz="2800" dirty="0"/>
              <a:t>, albo której bez wydania takiego postanowienia postawiono zarzut w związku z przystąpieniem do </a:t>
            </a:r>
            <a:r>
              <a:rPr lang="pl-PL" sz="2800" b="1" dirty="0"/>
              <a:t>przesłuchania w charakterze podejrzanego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36289343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Osoba podejrzana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2429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osoba</a:t>
            </a:r>
            <a:r>
              <a:rPr lang="pl-PL" dirty="0"/>
              <a:t>, co do której organy posiadają informacje typujące ją na sprawcę przestępstwa i wobec której kierują postępowanie, pomimo że nie postawiono jej żadnych zarzutów. Osoba podejrzana nie posiada statusu strony, ale przysługują jej nieliczne uprawnienia</a:t>
            </a:r>
          </a:p>
        </p:txBody>
      </p:sp>
    </p:spTree>
    <p:extLst>
      <p:ext uri="{BB962C8B-B14F-4D97-AF65-F5344CB8AC3E}">
        <p14:creationId xmlns="" xmlns:p14="http://schemas.microsoft.com/office/powerpoint/2010/main" val="252114035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/>
          <a:lstStyle/>
          <a:p>
            <a:pPr algn="ctr"/>
            <a:r>
              <a:rPr lang="pl-PL" dirty="0" smtClean="0"/>
              <a:t>Pokrzywdzony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1637536"/>
          </a:xfrm>
        </p:spPr>
        <p:txBody>
          <a:bodyPr/>
          <a:lstStyle/>
          <a:p>
            <a:r>
              <a:rPr lang="pl-PL" dirty="0" smtClean="0"/>
              <a:t>Osoba fizyczna lub prawna, której dobro prawne zostało bezpośrednio naruszone lub zagrożone przez przestępstwo.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415132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5471" y="404664"/>
            <a:ext cx="9061470" cy="780008"/>
          </a:xfrm>
        </p:spPr>
        <p:txBody>
          <a:bodyPr>
            <a:normAutofit/>
          </a:bodyPr>
          <a:lstStyle/>
          <a:p>
            <a:pPr algn="ctr"/>
            <a:r>
              <a:rPr lang="pl-PL" sz="4800" dirty="0" smtClean="0"/>
              <a:t>Przesłanki materialne i formalne</a:t>
            </a:r>
            <a:endParaRPr lang="pl-PL" sz="4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196752"/>
            <a:ext cx="9036496" cy="5472608"/>
          </a:xfrm>
        </p:spPr>
        <p:txBody>
          <a:bodyPr>
            <a:normAutofit fontScale="85000" lnSpcReduction="20000"/>
          </a:bodyPr>
          <a:lstStyle/>
          <a:p>
            <a:r>
              <a:rPr lang="pl-PL" b="1" dirty="0"/>
              <a:t>Przesłanki materialne </a:t>
            </a:r>
            <a:r>
              <a:rPr lang="pl-PL" dirty="0"/>
              <a:t>warunkują dopuszczalność procesu, ponieważ warunkują równocześnie samą odpowiedzialność karną określoną przepisami prawa materialnego:</a:t>
            </a:r>
          </a:p>
          <a:p>
            <a:pPr lvl="1"/>
            <a:r>
              <a:rPr lang="pl-PL" b="1" dirty="0"/>
              <a:t>przesłanki uniewinnienia </a:t>
            </a:r>
            <a:r>
              <a:rPr lang="pl-PL" dirty="0"/>
              <a:t>(art. 17 § 1 pkt 1, pkt 2 k.p.k.);</a:t>
            </a:r>
            <a:endParaRPr lang="pl-PL" b="1" dirty="0"/>
          </a:p>
          <a:p>
            <a:pPr lvl="1"/>
            <a:r>
              <a:rPr lang="pl-PL" b="1" dirty="0"/>
              <a:t>przesłanki umorzenia </a:t>
            </a:r>
            <a:r>
              <a:rPr lang="pl-PL" dirty="0"/>
              <a:t>(art. 17 § 1 pkt 3, pkt 4, pkt 6 k.p.k., abolicja, immunitety materialne i formalne, art. 111 § 1 k.k</a:t>
            </a:r>
            <a:r>
              <a:rPr lang="pl-PL" dirty="0" smtClean="0"/>
              <a:t>.).</a:t>
            </a:r>
          </a:p>
          <a:p>
            <a:pPr lvl="1"/>
            <a:endParaRPr lang="pl-PL" b="1" dirty="0"/>
          </a:p>
          <a:p>
            <a:r>
              <a:rPr lang="pl-PL" dirty="0"/>
              <a:t>Skutkiem procesowym stwierdzenia przeszkody procesowej o charakterze materialnym w postępowaniu przygotowawczym jest zawsze umorzenie tego postępowania. </a:t>
            </a: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r>
              <a:rPr lang="pl-PL" dirty="0" smtClean="0"/>
              <a:t>W </a:t>
            </a:r>
            <a:r>
              <a:rPr lang="pl-PL" dirty="0"/>
              <a:t>postępowaniu sądowym, stwierdzenie negatywnego warunku materialnego określonego w art. 17 § 1 pkt 1 i 2 </a:t>
            </a:r>
            <a:r>
              <a:rPr lang="pl-PL" dirty="0" smtClean="0"/>
              <a:t>k.p.k. </a:t>
            </a:r>
            <a:r>
              <a:rPr lang="pl-PL" dirty="0"/>
              <a:t>przed rozpoczęciem przewodu sądowego powoduje umorzenie postępowania, natomiast  po rozpoczęciu przewodu sądowego powoduje wydanie wyroku uniewinniającego chyba, że sprawca w chwili czynu był niepoczytalny, co stanowi przesłankę do wydania wyroku umarzającego (art. 414§1 </a:t>
            </a:r>
            <a:r>
              <a:rPr lang="pl-PL" dirty="0" smtClean="0"/>
              <a:t>k.p.k.).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b="1" dirty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75066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Pokrzywdzony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Za pokrzywdzonego uważa się także </a:t>
            </a:r>
            <a:r>
              <a:rPr lang="pl-PL" b="1" dirty="0"/>
              <a:t>zakład ubezpieczeń</a:t>
            </a:r>
            <a:r>
              <a:rPr lang="pl-PL" dirty="0"/>
              <a:t> w zakresie w jakim pokrył szkodę wyrządzoną pokrzywdzonemu przez przestępstwo lub jest zobowiązany do jej pokrycia (art. 49 § 3 </a:t>
            </a:r>
            <a:r>
              <a:rPr lang="pl-PL" dirty="0" smtClean="0"/>
              <a:t>k.p.k.).</a:t>
            </a:r>
            <a:endParaRPr lang="pl-PL" dirty="0"/>
          </a:p>
          <a:p>
            <a:r>
              <a:rPr lang="pl-PL" dirty="0" smtClean="0"/>
              <a:t>Prawa </a:t>
            </a:r>
            <a:r>
              <a:rPr lang="pl-PL" dirty="0"/>
              <a:t>pokrzywdzonego mogą zaś wykonywać: </a:t>
            </a:r>
          </a:p>
          <a:p>
            <a:pPr marL="514350" lvl="0" indent="-514350">
              <a:buAutoNum type="arabicPeriod"/>
            </a:pPr>
            <a:r>
              <a:rPr lang="pl-PL" b="1" dirty="0" smtClean="0"/>
              <a:t>organy </a:t>
            </a:r>
            <a:r>
              <a:rPr lang="pl-PL" b="1" dirty="0"/>
              <a:t>Państwowej Inspekcji Pracy</a:t>
            </a:r>
            <a:r>
              <a:rPr lang="pl-PL" dirty="0"/>
              <a:t>, w sprawach o przestępstwa przeciwko prawom osób wykonujących pracę zarobkową, o których mowa w art. 218-221 oraz w art. 225 § 2 k.k., jeżeli w zakresie swego działania ujawniły przestępstwo lub wystąpiły o wszczęcie postępowania (art. 49 § 3a </a:t>
            </a:r>
            <a:r>
              <a:rPr lang="pl-PL" dirty="0" smtClean="0"/>
              <a:t>k.p.k.),</a:t>
            </a:r>
          </a:p>
          <a:p>
            <a:pPr marL="514350" lvl="0" indent="-514350">
              <a:buAutoNum type="arabicPeriod"/>
            </a:pPr>
            <a:r>
              <a:rPr lang="pl-PL" b="1" dirty="0" smtClean="0"/>
              <a:t>organy </a:t>
            </a:r>
            <a:r>
              <a:rPr lang="pl-PL" b="1" dirty="0"/>
              <a:t>kontroli państwowej</a:t>
            </a:r>
            <a:r>
              <a:rPr lang="pl-PL" dirty="0"/>
              <a:t> w sprawach o przestępstwa, którymi wyrządzono szkodę w mieniu instytucji lub jednostki organizacyjnej, o której mowa w art. 49 § 2 </a:t>
            </a:r>
            <a:r>
              <a:rPr lang="pl-PL" dirty="0" smtClean="0"/>
              <a:t>k.p.k., </a:t>
            </a:r>
            <a:r>
              <a:rPr lang="pl-PL" dirty="0"/>
              <a:t>jeżeli nie działa organ pokrzywdzonej instytucji lub jednostki organizacyjnej, ale jedynie wówczas gdy organy kontroli państwowej w zakresie swojego działania ujawniły przestępstwo lub wystąpiły o wszczęcie postępowania.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74618272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Pokrzywdzony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17856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Posiada status strony postępowania przygotowawczego </a:t>
            </a:r>
            <a:r>
              <a:rPr lang="pl-PL" dirty="0"/>
              <a:t>i ze względu na to przysługuje mu szereg uprawnień na tym etapie postępowania, o czym jest pouczany przed pierwszym </a:t>
            </a:r>
            <a:r>
              <a:rPr lang="pl-PL" dirty="0" smtClean="0"/>
              <a:t>przesłuchaniem</a:t>
            </a:r>
          </a:p>
          <a:p>
            <a:r>
              <a:rPr lang="pl-PL" dirty="0" smtClean="0"/>
              <a:t>Przykładowe uprawnienia:</a:t>
            </a:r>
          </a:p>
          <a:p>
            <a:pPr>
              <a:buFontTx/>
              <a:buChar char="-"/>
            </a:pPr>
            <a:r>
              <a:rPr lang="pl-PL" dirty="0"/>
              <a:t>s</a:t>
            </a:r>
            <a:r>
              <a:rPr lang="pl-PL" dirty="0" smtClean="0"/>
              <a:t>kładanie wniosków o dokonanie czynności śledztwa,</a:t>
            </a:r>
          </a:p>
          <a:p>
            <a:pPr>
              <a:buFontTx/>
              <a:buChar char="-"/>
            </a:pPr>
            <a:r>
              <a:rPr lang="pl-PL" dirty="0" smtClean="0"/>
              <a:t>korzystania z pomocy pełnomocnika,</a:t>
            </a:r>
          </a:p>
          <a:p>
            <a:pPr>
              <a:buFontTx/>
              <a:buChar char="-"/>
            </a:pPr>
            <a:r>
              <a:rPr lang="pl-PL" dirty="0" smtClean="0"/>
              <a:t>wyrażenie zgody na skierowanie sprawy do mediacji,</a:t>
            </a:r>
          </a:p>
          <a:p>
            <a:pPr>
              <a:buFontTx/>
              <a:buChar char="-"/>
            </a:pPr>
            <a:r>
              <a:rPr lang="pl-PL" dirty="0" smtClean="0"/>
              <a:t>złożenie zażalenia na odmowę wszczęcia śledztwa lub dochodzenia oraz na umorzenie postępowania przygotowawczego.</a:t>
            </a:r>
          </a:p>
          <a:p>
            <a:r>
              <a:rPr lang="pl-PL" dirty="0" smtClean="0"/>
              <a:t>Zob. art. 300 § 2 k.p.k.</a:t>
            </a:r>
          </a:p>
          <a:p>
            <a:pPr>
              <a:buFontTx/>
              <a:buChar char="-"/>
            </a:pPr>
            <a:endParaRPr lang="pl-PL" dirty="0" smtClean="0"/>
          </a:p>
          <a:p>
            <a:pPr>
              <a:buFontTx/>
              <a:buChar char="-"/>
            </a:pPr>
            <a:endParaRPr lang="pl-PL" dirty="0"/>
          </a:p>
          <a:p>
            <a:endParaRPr lang="pl-PL" dirty="0" smtClean="0"/>
          </a:p>
          <a:p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75913757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300" dirty="0">
                <a:latin typeface="+mn-lt"/>
              </a:rPr>
              <a:t>Prawo do złożenia wniosku o przeprowadzenie czynności w postępowaniu przygotowawczym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/>
              <a:t>Inkwizycyjny charakter postępowania przygotowawczego nie wyłącza prawa stron do złożenia wniosku dowodowego. Zastosowanie ma art. 167 – dowody przeprowadza się na wniosek stron lub z urzędu. </a:t>
            </a:r>
          </a:p>
          <a:p>
            <a:pPr algn="just"/>
            <a:r>
              <a:rPr lang="pl-PL" dirty="0" smtClean="0"/>
              <a:t>Art</a:t>
            </a:r>
            <a:r>
              <a:rPr lang="pl-PL" dirty="0"/>
              <a:t>. 315 § 1 k.p.k. – Podejrzany i jego obrońca oraz pokrzywdzony i jego pełnomocnik mogą składać wnioski o dokonanie czynności śledztwa (dot. także dochodzenia).  </a:t>
            </a:r>
          </a:p>
          <a:p>
            <a:pPr algn="just"/>
            <a:r>
              <a:rPr lang="pl-PL" dirty="0"/>
              <a:t>Art. 316 § 3 k.p.k. – prawo do żądania przesłuchania świadka przez sąd, jeżeli istnieje niebezpieczeństwo, że nie będzie można go przesłuchać na rozprawie. 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89589166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3300" dirty="0">
                <a:latin typeface="+mn-lt"/>
              </a:rPr>
              <a:t>Prawo do udziału w czynnościach postępowania przygotowawczego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556792"/>
            <a:ext cx="8784976" cy="5184576"/>
          </a:xfrm>
        </p:spPr>
        <p:txBody>
          <a:bodyPr>
            <a:normAutofit fontScale="70000" lnSpcReduction="20000"/>
          </a:bodyPr>
          <a:lstStyle/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pl-PL" sz="2200" dirty="0"/>
              <a:t>Art. 315 </a:t>
            </a:r>
            <a:r>
              <a:rPr lang="pl-PL" dirty="0"/>
              <a:t>§ 2 k.p.k. – „</a:t>
            </a:r>
            <a:r>
              <a:rPr lang="pl-PL" b="1" dirty="0"/>
              <a:t>czynności wnioskowe</a:t>
            </a:r>
            <a:r>
              <a:rPr lang="pl-PL" dirty="0"/>
              <a:t>” stronie, która złożyła wniosek oraz jej obrońcy lub pełnomocnikowi nie można odmówić wzięcia udziału w czynności, jeżeli tego żądają. Można jednak nie sprowadzać podejrzanego pozbawionego wolności, jeżeli spowodowałoby to poważne trudności. </a:t>
            </a:r>
          </a:p>
          <a:p>
            <a:pPr lvl="1" algn="just">
              <a:lnSpc>
                <a:spcPct val="120000"/>
              </a:lnSpc>
            </a:pPr>
            <a:r>
              <a:rPr lang="pl-PL" dirty="0"/>
              <a:t>uprawniony do udziału w czynności powinien zostać o niej powiadomiony zgodnie z art. 117 k.p.k. </a:t>
            </a:r>
          </a:p>
          <a:p>
            <a:pPr lvl="1" algn="just">
              <a:lnSpc>
                <a:spcPct val="120000"/>
              </a:lnSpc>
            </a:pPr>
            <a:r>
              <a:rPr lang="pl-PL" dirty="0"/>
              <a:t>„Poważne trudności” to np. znaczna odległość między miejscem, gdzie przebywa podejrzany a miejscem przeprowadzenia czynności. </a:t>
            </a:r>
          </a:p>
          <a:p>
            <a:pPr lvl="1" algn="just">
              <a:lnSpc>
                <a:spcPct val="120000"/>
              </a:lnSpc>
            </a:pPr>
            <a:r>
              <a:rPr lang="pl-PL" dirty="0"/>
              <a:t>Jeżeli strona złożyła wniosek, ale nie uczestniczyła w czynności nie można jej odmówić udostępnienia akt w tym zakresie (np. protokołu przesłuchania – por. art. 157 § 3)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pl-PL" dirty="0"/>
              <a:t>Art. 316  §  1 – prawo do udziału w </a:t>
            </a:r>
            <a:r>
              <a:rPr lang="pl-PL" b="1" u="sng" dirty="0"/>
              <a:t>czynnościach niepowtarzalnych </a:t>
            </a:r>
            <a:r>
              <a:rPr lang="pl-PL" dirty="0"/>
              <a:t>(chyba że zachodzi niebezpieczeństwo utraty lub zniekształcenia dowodu)</a:t>
            </a:r>
          </a:p>
          <a:p>
            <a:pPr lvl="1" algn="just">
              <a:lnSpc>
                <a:spcPct val="120000"/>
              </a:lnSpc>
            </a:pPr>
            <a:r>
              <a:rPr lang="pl-PL" dirty="0"/>
              <a:t>art. 316 § 2 – podejrzanego pozbawionego wolności nie sprowadza się, wtedy gdy zwłoka grozi utratą lub zniekształceniem dowodu. </a:t>
            </a:r>
          </a:p>
        </p:txBody>
      </p:sp>
    </p:spTree>
    <p:extLst>
      <p:ext uri="{BB962C8B-B14F-4D97-AF65-F5344CB8AC3E}">
        <p14:creationId xmlns="" xmlns:p14="http://schemas.microsoft.com/office/powerpoint/2010/main" val="248682927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3300" dirty="0">
                <a:latin typeface="+mn-lt"/>
              </a:rPr>
              <a:t>Prawo do udziału w czynnościach postępowania przygotowawczego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lnSpc>
                <a:spcPct val="120000"/>
              </a:lnSpc>
              <a:buFont typeface="+mj-lt"/>
              <a:buAutoNum type="arabicPeriod" startAt="3"/>
            </a:pPr>
            <a:r>
              <a:rPr lang="pl-PL" dirty="0"/>
              <a:t>Art. 317 </a:t>
            </a:r>
            <a:r>
              <a:rPr lang="pl-PL" sz="2400" dirty="0"/>
              <a:t>§ 1 – prawo do udziału w innych czynnościach niż powyższe, jeżeli strony zgłosiły takie żądanie</a:t>
            </a:r>
          </a:p>
          <a:p>
            <a:pPr lvl="1" algn="just">
              <a:lnSpc>
                <a:spcPct val="120000"/>
              </a:lnSpc>
            </a:pPr>
            <a:r>
              <a:rPr lang="pl-PL" dirty="0"/>
              <a:t>w szczególnie uzasadnionym wypadku prokurator może odmówić dopuszczenia do udziału w czynności ze względu na interes śledztwa albo może odmówić sprowadzenia podejrzanego pozbawionego wolności gdy spowodowałoby to poważne trudności. 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rabicPeriod" startAt="3"/>
            </a:pPr>
            <a:r>
              <a:rPr lang="pl-PL" dirty="0"/>
              <a:t>Art. 318 – prawo do zapoznania się z opinią biegłego i uczestniczeniu w przesłuchaniu biegłego. 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rabicPeriod" startAt="3"/>
            </a:pPr>
            <a:r>
              <a:rPr lang="pl-PL" dirty="0"/>
              <a:t>Art. 185a, 185b, 185c, 316 </a:t>
            </a:r>
            <a:r>
              <a:rPr lang="pl-PL" sz="2400" dirty="0"/>
              <a:t>§ 3 – uprawnienie do wzięcia udziału w sądowym przesłuchaniu świadka w toku postępowania przygotowawczego </a:t>
            </a:r>
          </a:p>
          <a:p>
            <a:pPr lvl="1" algn="just">
              <a:lnSpc>
                <a:spcPct val="120000"/>
              </a:lnSpc>
            </a:pPr>
            <a:r>
              <a:rPr lang="pl-PL" dirty="0"/>
              <a:t>w przypadku sądowego przesłuchania świadka z art. 185a – 185c </a:t>
            </a:r>
            <a:r>
              <a:rPr lang="pl-PL" b="1" dirty="0"/>
              <a:t>podejrzany nie ma prawa do wzięcia udziału w czynności! Uczestnicy w niej obrońca podejrzanego 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406417808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300" dirty="0">
                <a:latin typeface="+mn-lt"/>
              </a:rPr>
              <a:t>Prawo do zaskarżenia rozstrzygnięć wydawanych w postępowaniu przygotowawczym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Uprawnienie, które przysługuje również podmiotom, które nie są stroną w postępowaniu przygotowawczym. </a:t>
            </a:r>
          </a:p>
          <a:p>
            <a:pPr lvl="1" algn="just"/>
            <a:r>
              <a:rPr lang="pl-PL" dirty="0"/>
              <a:t>Art. 302 § 1 – osobom nie będącym stronami przysługuje zażalenie na postanowienia i zarządzenia naruszające ich prawa. </a:t>
            </a:r>
          </a:p>
          <a:p>
            <a:pPr lvl="1" algn="just"/>
            <a:r>
              <a:rPr lang="pl-PL" dirty="0"/>
              <a:t>Art. 302 § 2 – Stronom oraz osobom nie będącym stronami służy zażalenie na czynności inne niż postanowienia i zarządzenia naruszające ich prawa. </a:t>
            </a:r>
          </a:p>
          <a:p>
            <a:pPr algn="just"/>
            <a:r>
              <a:rPr lang="pl-PL" dirty="0"/>
              <a:t>Ponadto, osoba, która złożyła zawiadomienie o możliwości popełnienia przestępstwa może złożyć zażalenie na odmowę wszczęcia postępowania przygotowawczego lub na umorzenie śledztwa (dochodzenia) – art. 306 § 1 i 1a. </a:t>
            </a:r>
          </a:p>
          <a:p>
            <a:pPr algn="just"/>
            <a:r>
              <a:rPr lang="pl-PL" dirty="0"/>
              <a:t>Zasada – zażalenie na postanowienia prokuratora składa się do sądu (albo właściwego do rozpoznania sprawy albo zgodnie z przepisami szczególnymi, np. art. 252 § 2). </a:t>
            </a:r>
          </a:p>
          <a:p>
            <a:pPr algn="just"/>
            <a:r>
              <a:rPr lang="pl-PL" dirty="0"/>
              <a:t>Postanowienia nieprokuratorskich organów prowadzących postępowanie przygotowawcze rozpoznaje prokurator. </a:t>
            </a:r>
          </a:p>
        </p:txBody>
      </p:sp>
    </p:spTree>
    <p:extLst>
      <p:ext uri="{BB962C8B-B14F-4D97-AF65-F5344CB8AC3E}">
        <p14:creationId xmlns="" xmlns:p14="http://schemas.microsoft.com/office/powerpoint/2010/main" val="245345860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pl-PL" dirty="0" smtClean="0"/>
              <a:t>Uprawnienia pokrzywdzonego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472608"/>
          </a:xfrm>
        </p:spPr>
        <p:txBody>
          <a:bodyPr>
            <a:normAutofit fontScale="70000" lnSpcReduction="20000"/>
          </a:bodyPr>
          <a:lstStyle/>
          <a:p>
            <a:r>
              <a:rPr lang="pl-PL" dirty="0"/>
              <a:t>Jeżeli pokrzywdzony złoży oświadczenie o występowaniu w roli oskarżyciela posiłkowego, przysługują mu uprawnienia strony. </a:t>
            </a:r>
            <a:endParaRPr lang="pl-PL" dirty="0" smtClean="0"/>
          </a:p>
          <a:p>
            <a:r>
              <a:rPr lang="pl-PL" dirty="0" smtClean="0"/>
              <a:t>Jeżeli </a:t>
            </a:r>
            <a:r>
              <a:rPr lang="pl-PL" dirty="0"/>
              <a:t>nie złoży takiego oświadczenia, w postępowaniu sądowym przysługują mu uprawnienia </a:t>
            </a:r>
            <a:r>
              <a:rPr lang="pl-PL" dirty="0" smtClean="0"/>
              <a:t>do:</a:t>
            </a:r>
          </a:p>
          <a:p>
            <a:pPr marL="0" indent="0">
              <a:buNone/>
            </a:pPr>
            <a:endParaRPr lang="pl-PL" dirty="0"/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udziału w posiedzeniu w przedmiocie warunkowego umorzenia postępowania (art. 341 § 1 </a:t>
            </a:r>
            <a:r>
              <a:rPr lang="pl-PL" dirty="0" smtClean="0"/>
              <a:t>k.p.k.),</a:t>
            </a:r>
            <a:endParaRPr lang="pl-PL" dirty="0"/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udziału w posiedzeniu w przedmiocie skazania bez przeprowadzania rozprawy w wyniku złożenia wniosku w trybie art. 335 § 1 </a:t>
            </a:r>
            <a:r>
              <a:rPr lang="pl-PL" dirty="0" smtClean="0"/>
              <a:t>k.p.k. </a:t>
            </a:r>
            <a:r>
              <a:rPr lang="pl-PL" dirty="0"/>
              <a:t>oraz aktu oskarżenia wraz z wnioskiem w trybie art. 335 § 2 </a:t>
            </a:r>
            <a:r>
              <a:rPr lang="pl-PL" dirty="0" smtClean="0"/>
              <a:t>k.p.k. </a:t>
            </a:r>
            <a:r>
              <a:rPr lang="pl-PL" dirty="0"/>
              <a:t>(art. 343 § 5 </a:t>
            </a:r>
            <a:r>
              <a:rPr lang="pl-PL" dirty="0" smtClean="0"/>
              <a:t>k.p.k.),</a:t>
            </a:r>
            <a:endParaRPr lang="pl-PL" dirty="0"/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udział w posiedzeniu w przedmiocie wniosku oskarżonego skierowanego w trybie art. 338a </a:t>
            </a:r>
            <a:r>
              <a:rPr lang="pl-PL" dirty="0" smtClean="0"/>
              <a:t>k.p.k. </a:t>
            </a:r>
            <a:r>
              <a:rPr lang="pl-PL" dirty="0"/>
              <a:t>(art. 343a § 2 </a:t>
            </a:r>
            <a:r>
              <a:rPr lang="pl-PL" dirty="0" smtClean="0"/>
              <a:t>k.p.k. </a:t>
            </a:r>
            <a:r>
              <a:rPr lang="pl-PL" dirty="0"/>
              <a:t>w zw. z art. 343 § 5 </a:t>
            </a:r>
            <a:r>
              <a:rPr lang="pl-PL" dirty="0" smtClean="0"/>
              <a:t>k.p.k.),</a:t>
            </a:r>
            <a:endParaRPr lang="pl-PL" dirty="0"/>
          </a:p>
          <a:p>
            <a:pPr marL="514350" lvl="0" indent="-514350">
              <a:buFont typeface="+mj-lt"/>
              <a:buAutoNum type="arabicPeriod"/>
            </a:pPr>
            <a:r>
              <a:rPr lang="pl-PL" dirty="0" smtClean="0"/>
              <a:t>sprzeciwienia się wnioskowi o skazanie bez przeprowadzania rozprawy (art. 343 § 2 k.p.k.),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 smtClean="0"/>
              <a:t>udział w rozprawie, jeżeli się stawi i pozostawania na sali rozpraw, choćby miał składać zeznania jako świadek (art. 384 § 2 k.p.k.),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 smtClean="0"/>
              <a:t>sprzeciwienia się wnioskowi o dobrowolne poddanie się odpowiedzialności karnej (art. 387 § 2 k.p.k.), 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 smtClean="0"/>
              <a:t>wniesienia apelacji od wyroku warunkowo umarzającego postępowanie (art. 444 k.p.k.).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3555789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Zasada prawa do obrony</a:t>
            </a:r>
            <a:r>
              <a:rPr lang="pl-PL" dirty="0" smtClean="0"/>
              <a:t>- dyrektywa, w myśl której oskarżony ma prawo bronić swoich interesów w procesie i korzystać z pomocy obrońcy.</a:t>
            </a:r>
          </a:p>
          <a:p>
            <a:endParaRPr lang="pl-PL" dirty="0"/>
          </a:p>
          <a:p>
            <a:r>
              <a:rPr lang="pl-PL" dirty="0" smtClean="0"/>
              <a:t>art. 42 ust. 2 Konstytucji</a:t>
            </a:r>
          </a:p>
          <a:p>
            <a:endParaRPr lang="pl-PL" dirty="0"/>
          </a:p>
          <a:p>
            <a:r>
              <a:rPr lang="pl-PL" dirty="0" smtClean="0"/>
              <a:t>Art. 6 k.p.k.</a:t>
            </a:r>
          </a:p>
          <a:p>
            <a:endParaRPr lang="pl-PL" dirty="0"/>
          </a:p>
          <a:p>
            <a:r>
              <a:rPr lang="pl-PL" dirty="0" smtClean="0"/>
              <a:t>Art. 6 ust. 3 lit. </a:t>
            </a:r>
            <a:r>
              <a:rPr lang="pl-PL" smtClean="0"/>
              <a:t>c EKPCz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Zasada prawa do obrony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65795696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Na prawo do obrony składa się zespół uprawnień procesowych pozwalających dokonać czynności zmierzających do odparcia oskarżenia lub złagodzenia odpowiedzialności.</a:t>
            </a:r>
          </a:p>
          <a:p>
            <a:endParaRPr lang="pl-PL" dirty="0"/>
          </a:p>
          <a:p>
            <a:r>
              <a:rPr lang="pl-PL" dirty="0" smtClean="0"/>
              <a:t>Art. 6 k.p.k. zapewnia prawo do obrony w znaczeniu materialnym i formalnym, prawo do zachowania biernego oraz aktywnego.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Zasada prawa do obrony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27930663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Zasada prawa do obrony</a:t>
            </a:r>
            <a:endParaRPr lang="pl-PL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OBRONA MATERIALNA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podejmowanie przez jakąkolwiek osobę wszelkich czynności procesowych w celu ochrony interesów oskarżonego w procesie.</a:t>
            </a:r>
          </a:p>
          <a:p>
            <a:pPr marL="109728" indent="0" algn="ctr">
              <a:buNone/>
            </a:pPr>
            <a:endParaRPr lang="pl-PL" dirty="0" smtClean="0"/>
          </a:p>
          <a:p>
            <a:r>
              <a:rPr lang="pl-PL" dirty="0" smtClean="0"/>
              <a:t>Art. 74 § 1 k.p.k.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 marL="109728" indent="0" algn="ctr">
              <a:buNone/>
            </a:pPr>
            <a:r>
              <a:rPr lang="pl-PL" b="1" dirty="0" smtClean="0"/>
              <a:t>OBRONA FORMALNA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korzystanie z pomocy obrońcy przez oskarżonego</a:t>
            </a:r>
          </a:p>
          <a:p>
            <a:pPr marL="109728" indent="0" algn="ctr">
              <a:buNone/>
            </a:pPr>
            <a:endParaRPr lang="pl-PL" dirty="0"/>
          </a:p>
          <a:p>
            <a:r>
              <a:rPr lang="pl-PL" dirty="0" smtClean="0"/>
              <a:t>Uprawnienie do wyboru obrońcy (art. 83 § 1 k.p.k.)</a:t>
            </a:r>
          </a:p>
          <a:p>
            <a:endParaRPr lang="pl-PL" dirty="0" smtClean="0"/>
          </a:p>
          <a:p>
            <a:r>
              <a:rPr lang="pl-PL" dirty="0" smtClean="0"/>
              <a:t>Uprawnienie do korzystania z pomocy obrońcy z urzędu (art. 78-81 k.p.k.)</a:t>
            </a:r>
          </a:p>
          <a:p>
            <a:endParaRPr lang="pl-PL" dirty="0"/>
          </a:p>
          <a:p>
            <a:r>
              <a:rPr lang="pl-PL" dirty="0" smtClean="0"/>
              <a:t>Obrona obligatoryjna (art. 79, 80, 451, 548 k.p.k.). </a:t>
            </a:r>
          </a:p>
        </p:txBody>
      </p:sp>
    </p:spTree>
    <p:extLst>
      <p:ext uri="{BB962C8B-B14F-4D97-AF65-F5344CB8AC3E}">
        <p14:creationId xmlns="" xmlns:p14="http://schemas.microsoft.com/office/powerpoint/2010/main" val="2227898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052736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836713"/>
            <a:ext cx="8712968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Przesłanki formalne </a:t>
            </a:r>
            <a:r>
              <a:rPr lang="pl-PL" dirty="0" smtClean="0"/>
              <a:t>charakteryzują się tym, że nie przesądzają braku odpowiedzialności karnej w razie ich niezaistnienia, natomiast </a:t>
            </a:r>
            <a:r>
              <a:rPr lang="pl-PL" u="sng" dirty="0" smtClean="0"/>
              <a:t>warunkują jedynie sam proces karny</a:t>
            </a:r>
            <a:r>
              <a:rPr lang="pl-PL" dirty="0" smtClean="0"/>
              <a:t>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l-PL" b="1" dirty="0" smtClean="0"/>
              <a:t>bezwzględne: </a:t>
            </a:r>
            <a:r>
              <a:rPr lang="pl-PL" dirty="0" smtClean="0"/>
              <a:t>takie stany prawne, które warunkują proces przeciwko określonej osobie w każdym układzie procesowym, np. </a:t>
            </a:r>
            <a:r>
              <a:rPr lang="pl-PL" i="1" dirty="0" smtClean="0"/>
              <a:t>res iudicata</a:t>
            </a:r>
            <a:r>
              <a:rPr lang="pl-PL" dirty="0"/>
              <a:t>;</a:t>
            </a:r>
            <a:endParaRPr lang="pl-PL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pl-PL" b="1" dirty="0" smtClean="0"/>
              <a:t>względne: </a:t>
            </a:r>
            <a:r>
              <a:rPr lang="pl-PL" dirty="0" smtClean="0"/>
              <a:t>takie stany prawne, które warunkują dopuszczalność procesu przeciwko określonej osobie tylko w pewnym układzie procesowym, co nie wyłącza dopuszczalności procesu o ten sam czyn przeciwko temu samemu oskarżonemu w innym układzie, np. brak wniosku o ściganie.</a:t>
            </a:r>
          </a:p>
          <a:p>
            <a:pPr lvl="1"/>
            <a:endParaRPr lang="pl-PL" b="1" dirty="0" smtClean="0"/>
          </a:p>
          <a:p>
            <a:pPr lvl="1"/>
            <a:r>
              <a:rPr lang="pl-PL" b="1" dirty="0" smtClean="0"/>
              <a:t>Przykłady przesłanek formalnych:</a:t>
            </a:r>
            <a:r>
              <a:rPr lang="pl-PL" dirty="0" smtClean="0"/>
              <a:t> powaga rzeczy osądzonej, podsądność sądom karnym, właściwość sądu, skarga uprawnionego oskarżyciela, warunkowe zawieszenie wykonania kary przez sąd, prawo łaski.</a:t>
            </a:r>
            <a:endParaRPr lang="pl-PL" b="1" dirty="0" smtClean="0"/>
          </a:p>
          <a:p>
            <a:endParaRPr lang="pl-PL" sz="2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l-PL" dirty="0" smtClean="0"/>
              <a:t>Różnica </a:t>
            </a:r>
            <a:r>
              <a:rPr lang="pl-PL" dirty="0"/>
              <a:t>między przesłankami </a:t>
            </a:r>
            <a:r>
              <a:rPr lang="pl-PL" b="1" dirty="0"/>
              <a:t>bezwzględnymi </a:t>
            </a:r>
            <a:r>
              <a:rPr lang="pl-PL" dirty="0"/>
              <a:t>a </a:t>
            </a:r>
            <a:r>
              <a:rPr lang="pl-PL" b="1" dirty="0"/>
              <a:t>względnymi</a:t>
            </a:r>
            <a:r>
              <a:rPr lang="pl-PL" dirty="0"/>
              <a:t> polega na braku możliwości konwalidowania negatywnej przesłanki bezwzględnej, gdy w wypadku przesłanek o charakterze względnym, jest to możliwe</a:t>
            </a:r>
            <a:r>
              <a:rPr lang="pl-PL" dirty="0" smtClean="0"/>
              <a:t>.</a:t>
            </a:r>
          </a:p>
          <a:p>
            <a:endParaRPr lang="pl-PL" sz="2200" dirty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39122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pl-PL" b="1" dirty="0" smtClean="0"/>
          </a:p>
          <a:p>
            <a:r>
              <a:rPr lang="pl-PL" b="1" dirty="0" smtClean="0"/>
              <a:t>Obrońca</a:t>
            </a:r>
            <a:r>
              <a:rPr lang="pl-PL" dirty="0" smtClean="0"/>
              <a:t>- przedstawiciel procesowy </a:t>
            </a:r>
            <a:r>
              <a:rPr lang="pl-PL" b="1" dirty="0" smtClean="0"/>
              <a:t>oskarżonego</a:t>
            </a:r>
            <a:r>
              <a:rPr lang="pl-PL" dirty="0" smtClean="0"/>
              <a:t>, reprezentujący go w toku postępowania karnego i działający w jego imieniu i na jego rzecz; obrońcą może być jedynie adwokat lub radca prawny.</a:t>
            </a:r>
          </a:p>
          <a:p>
            <a:endParaRPr lang="pl-PL" dirty="0" smtClean="0"/>
          </a:p>
          <a:p>
            <a:pPr marL="109728" indent="0">
              <a:buNone/>
            </a:pPr>
            <a:endParaRPr lang="pl-PL" dirty="0"/>
          </a:p>
          <a:p>
            <a:r>
              <a:rPr lang="pl-PL" b="1" dirty="0" smtClean="0"/>
              <a:t>Pełnomocnik-</a:t>
            </a:r>
            <a:r>
              <a:rPr lang="pl-PL" dirty="0" smtClean="0"/>
              <a:t>reprezentant procesowy (radca prawny lub adwokat) </a:t>
            </a:r>
            <a:r>
              <a:rPr lang="pl-PL" b="1" dirty="0" smtClean="0"/>
              <a:t>strony innej niż oskarżony </a:t>
            </a:r>
            <a:r>
              <a:rPr lang="pl-PL" dirty="0" smtClean="0"/>
              <a:t>(np. pokrzywdzonego), a także </a:t>
            </a:r>
            <a:r>
              <a:rPr lang="pl-PL" b="1" dirty="0" smtClean="0"/>
              <a:t>osoby niebędącej stroną </a:t>
            </a:r>
            <a:r>
              <a:rPr lang="pl-PL" dirty="0" smtClean="0"/>
              <a:t>(np. świadka).</a:t>
            </a:r>
          </a:p>
          <a:p>
            <a:endParaRPr lang="pl-PL" dirty="0"/>
          </a:p>
          <a:p>
            <a:r>
              <a:rPr lang="pl-PL" b="1" dirty="0" smtClean="0"/>
              <a:t>Przedstawiciele ustawowi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Przedstawiciele procesowi stron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25943850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b="1" dirty="0" smtClean="0"/>
              <a:t>OBROŃCA</a:t>
            </a:r>
          </a:p>
          <a:p>
            <a:endParaRPr lang="pl-PL" b="1" dirty="0" smtClean="0"/>
          </a:p>
          <a:p>
            <a:r>
              <a:rPr lang="pl-PL" dirty="0" smtClean="0"/>
              <a:t>Art. 83 k.p.k.</a:t>
            </a:r>
          </a:p>
          <a:p>
            <a:r>
              <a:rPr lang="pl-PL" dirty="0" smtClean="0"/>
              <a:t>Obrońcę ustanawia </a:t>
            </a:r>
            <a:r>
              <a:rPr lang="pl-PL" b="1" dirty="0" smtClean="0"/>
              <a:t>oskarżony!</a:t>
            </a:r>
          </a:p>
          <a:p>
            <a:r>
              <a:rPr lang="pl-PL" dirty="0"/>
              <a:t>D</a:t>
            </a:r>
            <a:r>
              <a:rPr lang="pl-PL" dirty="0" smtClean="0"/>
              <a:t>o czasu ustanowienia obrońcy przez </a:t>
            </a:r>
            <a:r>
              <a:rPr lang="pl-PL" b="1" dirty="0" smtClean="0"/>
              <a:t>oskarżonego pozbawionego wolności</a:t>
            </a:r>
            <a:r>
              <a:rPr lang="pl-PL" dirty="0" smtClean="0"/>
              <a:t>, obrońcę może ustanowić </a:t>
            </a:r>
            <a:r>
              <a:rPr lang="pl-PL" b="1" dirty="0" smtClean="0"/>
              <a:t>inna osoba</a:t>
            </a:r>
            <a:r>
              <a:rPr lang="pl-PL" dirty="0" smtClean="0"/>
              <a:t>, o czym niezwłocznie zawiadamia się oskarżonego.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Przedstawiciele procesowi stron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40337669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88032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Obrońca może przedsiębrać czynności procesowe </a:t>
            </a:r>
            <a:r>
              <a:rPr lang="pl-PL" b="1" dirty="0" smtClean="0"/>
              <a:t>jedynie na korzyść </a:t>
            </a:r>
            <a:r>
              <a:rPr lang="pl-PL" dirty="0" smtClean="0"/>
              <a:t>oskarżonego(art. 86 </a:t>
            </a:r>
            <a:r>
              <a:rPr lang="pl-PL" dirty="0"/>
              <a:t>§ </a:t>
            </a:r>
            <a:r>
              <a:rPr lang="pl-PL" dirty="0" smtClean="0"/>
              <a:t>1 k.p.k.).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b="1" dirty="0" smtClean="0"/>
              <a:t>Udział obrońcy </a:t>
            </a:r>
            <a:r>
              <a:rPr lang="pl-PL" dirty="0" smtClean="0"/>
              <a:t>w postępowaniu </a:t>
            </a:r>
            <a:r>
              <a:rPr lang="pl-PL" b="1" dirty="0" smtClean="0"/>
              <a:t>nie wyłącza osobistego działania w nim oskarżonego </a:t>
            </a:r>
            <a:r>
              <a:rPr lang="pl-PL" dirty="0" smtClean="0"/>
              <a:t>(art. 86 § 2 k.p.k.). </a:t>
            </a:r>
          </a:p>
          <a:p>
            <a:endParaRPr lang="pl-PL" dirty="0"/>
          </a:p>
          <a:p>
            <a:r>
              <a:rPr lang="pl-PL" dirty="0" smtClean="0"/>
              <a:t>Obrońca </a:t>
            </a:r>
            <a:r>
              <a:rPr lang="pl-PL" b="1" dirty="0" smtClean="0"/>
              <a:t>może bronić kilku oskarżonych</a:t>
            </a:r>
            <a:r>
              <a:rPr lang="pl-PL" dirty="0" smtClean="0"/>
              <a:t>, jeżeli ich </a:t>
            </a:r>
            <a:r>
              <a:rPr lang="pl-PL" b="1" dirty="0" smtClean="0"/>
              <a:t>interesy nie pozostają w sprzeczności </a:t>
            </a:r>
            <a:r>
              <a:rPr lang="pl-PL" dirty="0" smtClean="0"/>
              <a:t>(art. 85 </a:t>
            </a:r>
            <a:r>
              <a:rPr lang="pl-PL" dirty="0"/>
              <a:t>§ </a:t>
            </a:r>
            <a:r>
              <a:rPr lang="pl-PL" dirty="0" smtClean="0"/>
              <a:t> 1 k.p.k.).</a:t>
            </a:r>
          </a:p>
          <a:p>
            <a:endParaRPr lang="pl-PL" dirty="0"/>
          </a:p>
          <a:p>
            <a:r>
              <a:rPr lang="pl-PL" dirty="0" smtClean="0"/>
              <a:t>W razie </a:t>
            </a:r>
            <a:r>
              <a:rPr lang="pl-PL" b="1" dirty="0" smtClean="0"/>
              <a:t>rażącego naruszenia przez obrońcę jego obowiązków procesowych </a:t>
            </a:r>
            <a:r>
              <a:rPr lang="pl-PL" dirty="0" smtClean="0"/>
              <a:t>sąd, a w postępowaniu przygotowawczym prokurator, zawiadamia o tym właściwą </a:t>
            </a:r>
            <a:r>
              <a:rPr lang="pl-PL" b="1" dirty="0" smtClean="0"/>
              <a:t>okręgową radę adwokacką </a:t>
            </a:r>
            <a:r>
              <a:rPr lang="pl-PL" dirty="0" smtClean="0"/>
              <a:t>(art. 20 </a:t>
            </a:r>
            <a:r>
              <a:rPr lang="pl-PL" dirty="0"/>
              <a:t>§ </a:t>
            </a:r>
            <a:r>
              <a:rPr lang="pl-PL" dirty="0" smtClean="0"/>
              <a:t>1 k.p.k.).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Przedstawiciele procesowi stron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28508495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Rzecznicy interesu społecznego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osoba </a:t>
            </a:r>
            <a:r>
              <a:rPr lang="pl-PL" b="1" dirty="0" smtClean="0"/>
              <a:t>niezależna od stron </a:t>
            </a:r>
            <a:r>
              <a:rPr lang="pl-PL" dirty="0" smtClean="0"/>
              <a:t>procesowych, działająca na rzecz </a:t>
            </a:r>
            <a:r>
              <a:rPr lang="pl-PL" b="1" dirty="0" smtClean="0"/>
              <a:t>interesu społecznego</a:t>
            </a:r>
          </a:p>
          <a:p>
            <a:pPr marL="0" indent="0">
              <a:buNone/>
            </a:pPr>
            <a:endParaRPr lang="pl-PL" b="1" dirty="0" smtClean="0"/>
          </a:p>
          <a:p>
            <a:r>
              <a:rPr lang="pl-PL" dirty="0" smtClean="0"/>
              <a:t>Rzecznik Praw Obywatelskich</a:t>
            </a:r>
          </a:p>
          <a:p>
            <a:r>
              <a:rPr lang="pl-PL" dirty="0" smtClean="0"/>
              <a:t>Rzecznik Praw Dziecka</a:t>
            </a:r>
          </a:p>
          <a:p>
            <a:r>
              <a:rPr lang="pl-PL" dirty="0" smtClean="0"/>
              <a:t>Przedstawiciel organizacji społecznej- art. 90 k.p.k.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363295060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Osobowe źródła dowodowe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osoba wezwana przez organ procesowy do dostarczenia środka dowodowego</a:t>
            </a:r>
          </a:p>
          <a:p>
            <a:r>
              <a:rPr lang="pl-PL" dirty="0" smtClean="0"/>
              <a:t>Kategorie:</a:t>
            </a:r>
          </a:p>
          <a:p>
            <a:pPr marL="514350" indent="-514350">
              <a:buAutoNum type="arabicPeriod"/>
            </a:pPr>
            <a:r>
              <a:rPr lang="pl-PL" b="1" dirty="0" smtClean="0"/>
              <a:t>oskarżony</a:t>
            </a:r>
          </a:p>
          <a:p>
            <a:pPr marL="514350" indent="-514350">
              <a:buAutoNum type="arabicPeriod"/>
            </a:pPr>
            <a:r>
              <a:rPr lang="pl-PL" b="1" dirty="0" smtClean="0"/>
              <a:t>świadek</a:t>
            </a:r>
          </a:p>
          <a:p>
            <a:pPr marL="514350" indent="-514350">
              <a:buAutoNum type="arabicPeriod"/>
            </a:pPr>
            <a:r>
              <a:rPr lang="pl-PL" b="1" dirty="0" smtClean="0"/>
              <a:t>biegły</a:t>
            </a:r>
          </a:p>
          <a:p>
            <a:pPr marL="514350" indent="-514350">
              <a:buAutoNum type="arabicPeriod"/>
            </a:pPr>
            <a:r>
              <a:rPr lang="pl-PL" b="1" dirty="0" smtClean="0"/>
              <a:t>osoba poddana oględzinom lub badaniom ciała </a:t>
            </a:r>
            <a:r>
              <a:rPr lang="pl-PL" dirty="0" smtClean="0"/>
              <a:t>(z reguły oskarżony lub osoba podejrzana, czasem także świadek, zwłaszcza pokrzywdzony)</a:t>
            </a:r>
          </a:p>
          <a:p>
            <a:pPr marL="514350" indent="-514350">
              <a:buAutoNum type="arabicPeriod"/>
            </a:pPr>
            <a:r>
              <a:rPr lang="pl-PL" b="1" dirty="0" smtClean="0"/>
              <a:t>zawodowy kurator sądowy lub funcjonariusz Policji</a:t>
            </a:r>
            <a:endParaRPr lang="pl-PL" b="1" dirty="0"/>
          </a:p>
        </p:txBody>
      </p:sp>
    </p:spTree>
    <p:extLst>
      <p:ext uri="{BB962C8B-B14F-4D97-AF65-F5344CB8AC3E}">
        <p14:creationId xmlns="" xmlns:p14="http://schemas.microsoft.com/office/powerpoint/2010/main" val="91739341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Pomocnicy organów procesowych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941792"/>
          </a:xfrm>
        </p:spPr>
        <p:txBody>
          <a:bodyPr/>
          <a:lstStyle/>
          <a:p>
            <a:r>
              <a:rPr lang="pl-PL" dirty="0" smtClean="0"/>
              <a:t>osoba ułatwiająca organowi procesowemu wykonywanie jego funkcji</a:t>
            </a:r>
          </a:p>
          <a:p>
            <a:r>
              <a:rPr lang="pl-PL" dirty="0" smtClean="0"/>
              <a:t>specjaliści</a:t>
            </a:r>
          </a:p>
          <a:p>
            <a:r>
              <a:rPr lang="pl-PL" dirty="0" smtClean="0"/>
              <a:t>protokolanci</a:t>
            </a:r>
          </a:p>
          <a:p>
            <a:r>
              <a:rPr lang="pl-PL" dirty="0" smtClean="0"/>
              <a:t>stenografowie</a:t>
            </a:r>
          </a:p>
          <a:p>
            <a:r>
              <a:rPr lang="pl-PL" dirty="0" smtClean="0"/>
              <a:t>tłumacze</a:t>
            </a:r>
          </a:p>
          <a:p>
            <a:r>
              <a:rPr lang="pl-PL" dirty="0" smtClean="0"/>
              <a:t>konwojenci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50499059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Kumulacja ról procesowych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2213600"/>
          </a:xfrm>
        </p:spPr>
        <p:txBody>
          <a:bodyPr/>
          <a:lstStyle/>
          <a:p>
            <a:r>
              <a:rPr lang="pl-PL" dirty="0" smtClean="0"/>
              <a:t>zmiana roli w zależności od stadium procesu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pl-PL" dirty="0" smtClean="0"/>
              <a:t>kumulacja w jednej osobie kilku kategorii uczestników procesu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79089697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Kumulacja ról procesowych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 smtClean="0"/>
              <a:t>Zakaz kumulacji:</a:t>
            </a:r>
          </a:p>
          <a:p>
            <a:r>
              <a:rPr lang="pl-PL" dirty="0" smtClean="0"/>
              <a:t>organ procesowy nie może spełniać żadnej innej roli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pl-PL" dirty="0" smtClean="0"/>
              <a:t>sprzeczność róluczestników procesu uniemożliwia łączenie ich przez jedną osobę (</a:t>
            </a:r>
            <a:r>
              <a:rPr lang="pl-PL" u="sng" dirty="0" smtClean="0"/>
              <a:t>uwaga</a:t>
            </a:r>
            <a:r>
              <a:rPr lang="pl-PL" dirty="0" smtClean="0"/>
              <a:t>: art. 50 k.p.k. i 497-498 k.p.k.)</a:t>
            </a:r>
          </a:p>
          <a:p>
            <a:endParaRPr lang="pl-PL" dirty="0" smtClean="0"/>
          </a:p>
          <a:p>
            <a:r>
              <a:rPr lang="pl-PL" dirty="0" smtClean="0"/>
              <a:t>łączne spełnianie niektórych ról uczestników procesu przez jedną osobę spowodowałoby nienależyte wykonanie jednej z ról</a:t>
            </a:r>
          </a:p>
        </p:txBody>
      </p:sp>
    </p:spTree>
    <p:extLst>
      <p:ext uri="{BB962C8B-B14F-4D97-AF65-F5344CB8AC3E}">
        <p14:creationId xmlns="" xmlns:p14="http://schemas.microsoft.com/office/powerpoint/2010/main" val="3080353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305800" cy="5472608"/>
          </a:xfrm>
        </p:spPr>
        <p:txBody>
          <a:bodyPr>
            <a:normAutofit fontScale="90000"/>
          </a:bodyPr>
          <a:lstStyle/>
          <a:p>
            <a:r>
              <a:rPr lang="pl-PL" sz="2200" dirty="0" smtClean="0">
                <a:latin typeface="+mn-lt"/>
              </a:rPr>
              <a:t/>
            </a:r>
            <a:br>
              <a:rPr lang="pl-PL" sz="2200" dirty="0" smtClean="0">
                <a:latin typeface="+mn-lt"/>
              </a:rPr>
            </a:br>
            <a:r>
              <a:rPr lang="pl-PL" sz="2200" dirty="0">
                <a:latin typeface="+mn-lt"/>
              </a:rPr>
              <a:t/>
            </a:r>
            <a:br>
              <a:rPr lang="pl-PL" sz="2200" dirty="0">
                <a:latin typeface="+mn-lt"/>
              </a:rPr>
            </a:br>
            <a:r>
              <a:rPr lang="pl-PL" sz="2400" dirty="0" smtClean="0">
                <a:solidFill>
                  <a:schemeClr val="tx1"/>
                </a:solidFill>
                <a:latin typeface="+mn-lt"/>
              </a:rPr>
              <a:t>Przesłanki procesowe można </a:t>
            </a:r>
            <a:r>
              <a:rPr lang="pl-PL" sz="2400" dirty="0">
                <a:solidFill>
                  <a:schemeClr val="tx1"/>
                </a:solidFill>
                <a:latin typeface="+mn-lt"/>
              </a:rPr>
              <a:t>podzielić również na takie, które dotyczą </a:t>
            </a:r>
            <a:r>
              <a:rPr lang="pl-PL" sz="2400" b="1" dirty="0">
                <a:solidFill>
                  <a:schemeClr val="tx1"/>
                </a:solidFill>
                <a:latin typeface="+mn-lt"/>
              </a:rPr>
              <a:t>całego postępowania</a:t>
            </a:r>
            <a:r>
              <a:rPr lang="pl-PL" sz="2400" dirty="0">
                <a:solidFill>
                  <a:schemeClr val="tx1"/>
                </a:solidFill>
                <a:latin typeface="+mn-lt"/>
              </a:rPr>
              <a:t> oraz takie, które wstępują w </a:t>
            </a:r>
            <a:r>
              <a:rPr lang="pl-PL" sz="2400" b="1" dirty="0">
                <a:solidFill>
                  <a:schemeClr val="tx1"/>
                </a:solidFill>
                <a:latin typeface="+mn-lt"/>
              </a:rPr>
              <a:t>poszczególnych stadiach procesowych</a:t>
            </a:r>
            <a:r>
              <a:rPr lang="pl-PL" sz="2400" dirty="0">
                <a:solidFill>
                  <a:schemeClr val="tx1"/>
                </a:solidFill>
                <a:latin typeface="+mn-lt"/>
              </a:rPr>
              <a:t>. </a:t>
            </a:r>
            <a:r>
              <a:rPr lang="pl-PL" sz="24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pl-PL" sz="2400" dirty="0" smtClean="0">
                <a:solidFill>
                  <a:schemeClr val="tx1"/>
                </a:solidFill>
                <a:latin typeface="+mn-lt"/>
              </a:rPr>
            </a:br>
            <a:r>
              <a:rPr lang="pl-PL" sz="2400" dirty="0">
                <a:solidFill>
                  <a:schemeClr val="tx1"/>
                </a:solidFill>
                <a:latin typeface="+mn-lt"/>
              </a:rPr>
              <a:t/>
            </a:r>
            <a:br>
              <a:rPr lang="pl-PL" sz="2400" dirty="0">
                <a:solidFill>
                  <a:schemeClr val="tx1"/>
                </a:solidFill>
                <a:latin typeface="+mn-lt"/>
              </a:rPr>
            </a:br>
            <a:r>
              <a:rPr lang="pl-PL" sz="2400" dirty="0" smtClean="0">
                <a:solidFill>
                  <a:schemeClr val="tx1"/>
                </a:solidFill>
                <a:latin typeface="+mn-lt"/>
              </a:rPr>
              <a:t>W </a:t>
            </a:r>
            <a:r>
              <a:rPr lang="pl-PL" sz="2400" dirty="0">
                <a:solidFill>
                  <a:schemeClr val="tx1"/>
                </a:solidFill>
                <a:latin typeface="+mn-lt"/>
              </a:rPr>
              <a:t>ramach tego podziału można wyróżnić przesłanki odnoszące się do:</a:t>
            </a:r>
            <a:br>
              <a:rPr lang="pl-PL" sz="2400" dirty="0">
                <a:solidFill>
                  <a:schemeClr val="tx1"/>
                </a:solidFill>
                <a:latin typeface="+mn-lt"/>
              </a:rPr>
            </a:br>
            <a:r>
              <a:rPr lang="pl-PL" sz="2400" dirty="0" smtClean="0">
                <a:solidFill>
                  <a:schemeClr val="tx1"/>
                </a:solidFill>
                <a:latin typeface="+mn-lt"/>
              </a:rPr>
              <a:t>1. </a:t>
            </a:r>
            <a:r>
              <a:rPr lang="pl-PL" sz="2400" b="1" dirty="0" smtClean="0">
                <a:solidFill>
                  <a:schemeClr val="tx1"/>
                </a:solidFill>
                <a:latin typeface="+mn-lt"/>
              </a:rPr>
              <a:t>wszystkich </a:t>
            </a:r>
            <a:r>
              <a:rPr lang="pl-PL" sz="2400" b="1" dirty="0">
                <a:solidFill>
                  <a:schemeClr val="tx1"/>
                </a:solidFill>
                <a:latin typeface="+mn-lt"/>
              </a:rPr>
              <a:t>stadiów </a:t>
            </a:r>
            <a:r>
              <a:rPr lang="pl-PL" sz="2400" b="1" dirty="0" smtClean="0">
                <a:solidFill>
                  <a:schemeClr val="tx1"/>
                </a:solidFill>
                <a:latin typeface="+mn-lt"/>
              </a:rPr>
              <a:t>procesu</a:t>
            </a:r>
            <a:r>
              <a:rPr lang="pl-PL" sz="2400" dirty="0" smtClean="0">
                <a:solidFill>
                  <a:schemeClr val="tx1"/>
                </a:solidFill>
                <a:latin typeface="+mn-lt"/>
              </a:rPr>
              <a:t>, np</a:t>
            </a:r>
            <a:r>
              <a:rPr lang="pl-PL" sz="2400" dirty="0">
                <a:solidFill>
                  <a:schemeClr val="tx1"/>
                </a:solidFill>
                <a:latin typeface="+mn-lt"/>
              </a:rPr>
              <a:t>. </a:t>
            </a:r>
            <a:r>
              <a:rPr lang="pl-PL" sz="2400" i="1" dirty="0">
                <a:solidFill>
                  <a:schemeClr val="tx1"/>
                </a:solidFill>
                <a:latin typeface="+mn-lt"/>
              </a:rPr>
              <a:t>res iudicata</a:t>
            </a:r>
            <a:r>
              <a:rPr lang="pl-PL" sz="2400" dirty="0">
                <a:solidFill>
                  <a:schemeClr val="tx1"/>
                </a:solidFill>
                <a:latin typeface="+mn-lt"/>
              </a:rPr>
              <a:t>, </a:t>
            </a:r>
            <a:r>
              <a:rPr lang="pl-PL" sz="2400" i="1" dirty="0">
                <a:solidFill>
                  <a:schemeClr val="tx1"/>
                </a:solidFill>
                <a:latin typeface="+mn-lt"/>
              </a:rPr>
              <a:t>lis pendens</a:t>
            </a:r>
            <a:r>
              <a:rPr lang="pl-PL" sz="2400" dirty="0">
                <a:solidFill>
                  <a:schemeClr val="tx1"/>
                </a:solidFill>
                <a:latin typeface="+mn-lt"/>
              </a:rPr>
              <a:t>, istnienie </a:t>
            </a:r>
            <a:r>
              <a:rPr lang="pl-PL" sz="2400" dirty="0" smtClean="0">
                <a:solidFill>
                  <a:schemeClr val="tx1"/>
                </a:solidFill>
                <a:latin typeface="+mn-lt"/>
              </a:rPr>
              <a:t>strony, śmierć oskarżonego;</a:t>
            </a:r>
            <a:r>
              <a:rPr lang="pl-PL" sz="2400" dirty="0">
                <a:solidFill>
                  <a:schemeClr val="tx1"/>
                </a:solidFill>
                <a:latin typeface="+mn-lt"/>
              </a:rPr>
              <a:t/>
            </a:r>
            <a:br>
              <a:rPr lang="pl-PL" sz="2400" dirty="0">
                <a:solidFill>
                  <a:schemeClr val="tx1"/>
                </a:solidFill>
                <a:latin typeface="+mn-lt"/>
              </a:rPr>
            </a:br>
            <a:r>
              <a:rPr lang="pl-PL" sz="2400" dirty="0" smtClean="0">
                <a:solidFill>
                  <a:schemeClr val="tx1"/>
                </a:solidFill>
                <a:latin typeface="+mn-lt"/>
              </a:rPr>
              <a:t>2. </a:t>
            </a:r>
            <a:r>
              <a:rPr lang="pl-PL" sz="2400" b="1" dirty="0" smtClean="0">
                <a:solidFill>
                  <a:schemeClr val="tx1"/>
                </a:solidFill>
                <a:latin typeface="+mn-lt"/>
              </a:rPr>
              <a:t>postępowania </a:t>
            </a:r>
            <a:r>
              <a:rPr lang="pl-PL" sz="2400" b="1" dirty="0">
                <a:solidFill>
                  <a:schemeClr val="tx1"/>
                </a:solidFill>
                <a:latin typeface="+mn-lt"/>
              </a:rPr>
              <a:t>przygotowawczego i </a:t>
            </a:r>
            <a:r>
              <a:rPr lang="pl-PL" sz="2400" b="1" dirty="0" smtClean="0">
                <a:solidFill>
                  <a:schemeClr val="tx1"/>
                </a:solidFill>
                <a:latin typeface="+mn-lt"/>
              </a:rPr>
              <a:t>sądowego</a:t>
            </a:r>
            <a:r>
              <a:rPr lang="pl-PL" sz="2400" dirty="0" smtClean="0">
                <a:solidFill>
                  <a:schemeClr val="tx1"/>
                </a:solidFill>
                <a:latin typeface="+mn-lt"/>
              </a:rPr>
              <a:t>, np</a:t>
            </a:r>
            <a:r>
              <a:rPr lang="pl-PL" sz="2400" dirty="0">
                <a:solidFill>
                  <a:schemeClr val="tx1"/>
                </a:solidFill>
                <a:latin typeface="+mn-lt"/>
              </a:rPr>
              <a:t>. abolicja, amnestia, przedawnienie karalności, wniosek o ściganie, znikoma społeczna szkodliwość </a:t>
            </a:r>
            <a:r>
              <a:rPr lang="pl-PL" sz="2400" dirty="0" smtClean="0">
                <a:solidFill>
                  <a:schemeClr val="tx1"/>
                </a:solidFill>
                <a:latin typeface="+mn-lt"/>
              </a:rPr>
              <a:t>czynu;</a:t>
            </a:r>
            <a:r>
              <a:rPr lang="pl-PL" sz="2400" dirty="0">
                <a:solidFill>
                  <a:schemeClr val="tx1"/>
                </a:solidFill>
                <a:latin typeface="+mn-lt"/>
              </a:rPr>
              <a:t/>
            </a:r>
            <a:br>
              <a:rPr lang="pl-PL" sz="2400" dirty="0">
                <a:solidFill>
                  <a:schemeClr val="tx1"/>
                </a:solidFill>
                <a:latin typeface="+mn-lt"/>
              </a:rPr>
            </a:br>
            <a:r>
              <a:rPr lang="pl-PL" sz="2400" dirty="0" smtClean="0">
                <a:solidFill>
                  <a:schemeClr val="tx1"/>
                </a:solidFill>
                <a:latin typeface="+mn-lt"/>
              </a:rPr>
              <a:t>3. </a:t>
            </a:r>
            <a:r>
              <a:rPr lang="pl-PL" sz="2400" b="1" dirty="0" smtClean="0">
                <a:solidFill>
                  <a:schemeClr val="tx1"/>
                </a:solidFill>
                <a:latin typeface="+mn-lt"/>
              </a:rPr>
              <a:t>postępowania sądowego</a:t>
            </a:r>
            <a:r>
              <a:rPr lang="pl-PL" sz="2400" dirty="0" smtClean="0">
                <a:solidFill>
                  <a:schemeClr val="tx1"/>
                </a:solidFill>
                <a:latin typeface="+mn-lt"/>
              </a:rPr>
              <a:t>, np</a:t>
            </a:r>
            <a:r>
              <a:rPr lang="pl-PL" sz="2400" dirty="0">
                <a:solidFill>
                  <a:schemeClr val="tx1"/>
                </a:solidFill>
                <a:latin typeface="+mn-lt"/>
              </a:rPr>
              <a:t>. skarga uprawnionego </a:t>
            </a:r>
            <a:r>
              <a:rPr lang="pl-PL" sz="2400" dirty="0" smtClean="0">
                <a:solidFill>
                  <a:schemeClr val="tx1"/>
                </a:solidFill>
                <a:latin typeface="+mn-lt"/>
              </a:rPr>
              <a:t>oskarżyciela</a:t>
            </a:r>
            <a:r>
              <a:rPr lang="pl-PL" sz="2400" dirty="0">
                <a:solidFill>
                  <a:schemeClr val="tx1"/>
                </a:solidFill>
                <a:latin typeface="+mn-lt"/>
              </a:rPr>
              <a:t>;</a:t>
            </a:r>
            <a:br>
              <a:rPr lang="pl-PL" sz="2400" dirty="0">
                <a:solidFill>
                  <a:schemeClr val="tx1"/>
                </a:solidFill>
                <a:latin typeface="+mn-lt"/>
              </a:rPr>
            </a:br>
            <a:r>
              <a:rPr lang="pl-PL" sz="2400" dirty="0" smtClean="0">
                <a:solidFill>
                  <a:schemeClr val="tx1"/>
                </a:solidFill>
                <a:latin typeface="+mn-lt"/>
              </a:rPr>
              <a:t>4. </a:t>
            </a:r>
            <a:r>
              <a:rPr lang="pl-PL" sz="2400" b="1" dirty="0" smtClean="0">
                <a:solidFill>
                  <a:schemeClr val="tx1"/>
                </a:solidFill>
                <a:latin typeface="+mn-lt"/>
              </a:rPr>
              <a:t>postępowania wykonawczego</a:t>
            </a:r>
            <a:r>
              <a:rPr lang="pl-PL" sz="2400" dirty="0" smtClean="0">
                <a:solidFill>
                  <a:schemeClr val="tx1"/>
                </a:solidFill>
                <a:latin typeface="+mn-lt"/>
              </a:rPr>
              <a:t>, np</a:t>
            </a:r>
            <a:r>
              <a:rPr lang="pl-PL" sz="2400" dirty="0">
                <a:solidFill>
                  <a:schemeClr val="tx1"/>
                </a:solidFill>
                <a:latin typeface="+mn-lt"/>
              </a:rPr>
              <a:t>. amnestia, przedawnienie wykonania kary, indywidualny akt </a:t>
            </a:r>
            <a:r>
              <a:rPr lang="pl-PL" sz="2400" dirty="0" smtClean="0">
                <a:solidFill>
                  <a:schemeClr val="tx1"/>
                </a:solidFill>
                <a:latin typeface="+mn-lt"/>
              </a:rPr>
              <a:t>łaski</a:t>
            </a:r>
            <a:r>
              <a:rPr lang="pl-PL" sz="2400" dirty="0">
                <a:solidFill>
                  <a:schemeClr val="tx1"/>
                </a:solidFill>
                <a:latin typeface="+mn-lt"/>
              </a:rPr>
              <a:t>.</a:t>
            </a:r>
            <a:br>
              <a:rPr lang="pl-PL" sz="2400" dirty="0">
                <a:solidFill>
                  <a:schemeClr val="tx1"/>
                </a:solidFill>
                <a:latin typeface="+mn-lt"/>
              </a:rPr>
            </a:br>
            <a:endParaRPr lang="pl-PL" sz="24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677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7772400" cy="1362456"/>
          </a:xfrm>
        </p:spPr>
        <p:txBody>
          <a:bodyPr/>
          <a:lstStyle/>
          <a:p>
            <a:pPr algn="ctr"/>
            <a:r>
              <a:rPr lang="pl-PL" dirty="0" smtClean="0"/>
              <a:t>Uczestnicy postępowania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33038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355</TotalTime>
  <Words>5313</Words>
  <Application>Microsoft Office PowerPoint</Application>
  <PresentationFormat>Pokaz na ekranie (4:3)</PresentationFormat>
  <Paragraphs>479</Paragraphs>
  <Slides>77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77</vt:i4>
      </vt:variant>
    </vt:vector>
  </HeadingPairs>
  <TitlesOfParts>
    <vt:vector size="78" baseType="lpstr">
      <vt:lpstr>Flow</vt:lpstr>
      <vt:lpstr>Podstawy procesu karnego zajęcia 26.02.2019</vt:lpstr>
      <vt:lpstr>Przesłanki procesowe</vt:lpstr>
      <vt:lpstr>Slajd 3</vt:lpstr>
      <vt:lpstr>Art. 17 § 1 k.p.k.</vt:lpstr>
      <vt:lpstr>KLASYFIKACJA PRZESŁANEK</vt:lpstr>
      <vt:lpstr>Przesłanki materialne i formalne</vt:lpstr>
      <vt:lpstr>Slajd 7</vt:lpstr>
      <vt:lpstr>  Przesłanki procesowe można podzielić również na takie, które dotyczą całego postępowania oraz takie, które wstępują w poszczególnych stadiach procesowych.   W ramach tego podziału można wyróżnić przesłanki odnoszące się do: 1. wszystkich stadiów procesu, np. res iudicata, lis pendens, istnienie strony, śmierć oskarżonego; 2. postępowania przygotowawczego i sądowego, np. abolicja, amnestia, przedawnienie karalności, wniosek o ściganie, znikoma społeczna szkodliwość czynu; 3. postępowania sądowego, np. skarga uprawnionego oskarżyciela; 4. postępowania wykonawczego, np. amnestia, przedawnienie wykonania kary, indywidualny akt łaski. </vt:lpstr>
      <vt:lpstr>Uczestnicy postępowania</vt:lpstr>
      <vt:lpstr>Uczestnicy procesu karnego</vt:lpstr>
      <vt:lpstr>Slajd 11</vt:lpstr>
      <vt:lpstr>Sąd jako organ postępowania karnego</vt:lpstr>
      <vt:lpstr>Pojęcie sądu</vt:lpstr>
      <vt:lpstr>Znaczenie procesowe pojęcia „sąd”</vt:lpstr>
      <vt:lpstr>Prawo do sądu</vt:lpstr>
      <vt:lpstr>Slajd 16</vt:lpstr>
      <vt:lpstr>Slajd 17</vt:lpstr>
      <vt:lpstr>Slajd 18</vt:lpstr>
      <vt:lpstr>Właściwość sądu</vt:lpstr>
      <vt:lpstr>Slajd 20</vt:lpstr>
      <vt:lpstr>Slajd 21</vt:lpstr>
      <vt:lpstr>Slajd 22</vt:lpstr>
      <vt:lpstr>Slajd 23</vt:lpstr>
      <vt:lpstr>Slajd 24</vt:lpstr>
      <vt:lpstr>Slajd 25</vt:lpstr>
      <vt:lpstr>Slajd 26</vt:lpstr>
      <vt:lpstr>Slajd 27</vt:lpstr>
      <vt:lpstr>Przykłady czynności podejmowanych przez dany sąd w ramach właściwości funkcjonalnej</vt:lpstr>
      <vt:lpstr>Ruchoma właściwość sądów tradycyjna</vt:lpstr>
      <vt:lpstr>Slajd 30</vt:lpstr>
      <vt:lpstr>Slajd 31</vt:lpstr>
      <vt:lpstr>Ruchoma właściwość nadzwyczajna</vt:lpstr>
      <vt:lpstr>Slajd 33</vt:lpstr>
      <vt:lpstr>Strony procesowe</vt:lpstr>
      <vt:lpstr>Strony procesowe</vt:lpstr>
      <vt:lpstr>Strony procesowe</vt:lpstr>
      <vt:lpstr>Strony procesowe</vt:lpstr>
      <vt:lpstr>Strony procesowe</vt:lpstr>
      <vt:lpstr>Strony procesowe</vt:lpstr>
      <vt:lpstr>Slajd 40</vt:lpstr>
      <vt:lpstr>Prokurator</vt:lpstr>
      <vt:lpstr>Strony procesowe</vt:lpstr>
      <vt:lpstr>Oskarżyciel posiłkowy</vt:lpstr>
      <vt:lpstr>Oskarżyciel posiłkowy</vt:lpstr>
      <vt:lpstr>Oskarżyciel posiłkowy</vt:lpstr>
      <vt:lpstr>Slajd 46</vt:lpstr>
      <vt:lpstr>Strony procesowe</vt:lpstr>
      <vt:lpstr>Tryb prywatnoskargowy</vt:lpstr>
      <vt:lpstr>Slajd 49</vt:lpstr>
      <vt:lpstr>Tryb prywatnoskargowy</vt:lpstr>
      <vt:lpstr>Strony procesowe</vt:lpstr>
      <vt:lpstr>Strony procesowe</vt:lpstr>
      <vt:lpstr>Obowiązki oskarżonego</vt:lpstr>
      <vt:lpstr>Obowiązki oskarżonego</vt:lpstr>
      <vt:lpstr>Slajd 55</vt:lpstr>
      <vt:lpstr>Strony procesowe</vt:lpstr>
      <vt:lpstr>Podejrzany</vt:lpstr>
      <vt:lpstr>Osoba podejrzana</vt:lpstr>
      <vt:lpstr>Pokrzywdzony</vt:lpstr>
      <vt:lpstr>Pokrzywdzony</vt:lpstr>
      <vt:lpstr>Pokrzywdzony</vt:lpstr>
      <vt:lpstr>Prawo do złożenia wniosku o przeprowadzenie czynności w postępowaniu przygotowawczym </vt:lpstr>
      <vt:lpstr>Prawo do udziału w czynnościach postępowania przygotowawczego </vt:lpstr>
      <vt:lpstr>Prawo do udziału w czynnościach postępowania przygotowawczego </vt:lpstr>
      <vt:lpstr>Prawo do zaskarżenia rozstrzygnięć wydawanych w postępowaniu przygotowawczym </vt:lpstr>
      <vt:lpstr>Uprawnienia pokrzywdzonego</vt:lpstr>
      <vt:lpstr>Zasada prawa do obrony</vt:lpstr>
      <vt:lpstr>Zasada prawa do obrony</vt:lpstr>
      <vt:lpstr>Zasada prawa do obrony</vt:lpstr>
      <vt:lpstr>Przedstawiciele procesowi stron</vt:lpstr>
      <vt:lpstr>Przedstawiciele procesowi stron</vt:lpstr>
      <vt:lpstr>Przedstawiciele procesowi stron</vt:lpstr>
      <vt:lpstr>Rzecznicy interesu społecznego</vt:lpstr>
      <vt:lpstr>Osobowe źródła dowodowe</vt:lpstr>
      <vt:lpstr>Pomocnicy organów procesowych</vt:lpstr>
      <vt:lpstr>Kumulacja ról procesowych</vt:lpstr>
      <vt:lpstr>Kumulacja ról procesowych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Postępowanie karne ZSP  zajęcia 2 i 3</dc:title>
  <dc:creator>Asus</dc:creator>
  <cp:lastModifiedBy>Microsoft</cp:lastModifiedBy>
  <cp:revision>52</cp:revision>
  <dcterms:created xsi:type="dcterms:W3CDTF">2017-10-26T08:53:43Z</dcterms:created>
  <dcterms:modified xsi:type="dcterms:W3CDTF">2019-03-11T17:10:31Z</dcterms:modified>
</cp:coreProperties>
</file>