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82A705-772C-4644-A169-CB55789A0036}" type="datetimeFigureOut">
              <a:rPr lang="pl-PL" smtClean="0"/>
              <a:t>2019-03-11</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102AFE-8578-4940-BBAD-3CC34C629144}" type="slidenum">
              <a:rPr lang="pl-PL" smtClean="0"/>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5102AFE-8578-4940-BBAD-3CC34C629144}" type="slidenum">
              <a:rPr lang="pl-PL" smtClean="0"/>
              <a:t>8</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Łącznik prost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66221E02-25CB-4963-84BC-0813985E7D90}" type="datetimeFigureOut">
              <a:rPr lang="pl-PL" smtClean="0"/>
              <a:pPr/>
              <a:t>2019-03-11</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2019-03-11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2019-03-11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2019-03-11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
        <p:nvSpPr>
          <p:cNvPr id="7" name="Tytuł 6"/>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2019-03-11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2019-03-11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
        <p:nvSpPr>
          <p:cNvPr id="8" name="Tytuł 7"/>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66221E02-25CB-4963-84BC-0813985E7D90}" type="datetimeFigureOut">
              <a:rPr lang="pl-PL" smtClean="0"/>
              <a:pPr/>
              <a:t>2019-03-11</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extLst/>
          </a:lstStyle>
          <a:p>
            <a:fld id="{66221E02-25CB-4963-84BC-0813985E7D90}" type="datetimeFigureOut">
              <a:rPr lang="pl-PL" smtClean="0"/>
              <a:pPr/>
              <a:t>2019-03-11</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589B7C76-EFF2-4CD8-A475-4750F11B4BC6}" type="slidenum">
              <a:rPr lang="pl-PL" smtClean="0"/>
              <a:pPr/>
              <a:t>‹#›</a:t>
            </a:fld>
            <a:endParaRPr lang="pl-PL"/>
          </a:p>
        </p:txBody>
      </p:sp>
      <p:sp>
        <p:nvSpPr>
          <p:cNvPr id="6" name="Tytuł 5"/>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66221E02-25CB-4963-84BC-0813985E7D90}" type="datetimeFigureOut">
              <a:rPr lang="pl-PL" smtClean="0"/>
              <a:pPr/>
              <a:t>2019-03-11</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extLst/>
          </a:lstStyle>
          <a:p>
            <a:fld id="{66221E02-25CB-4963-84BC-0813985E7D90}" type="datetimeFigureOut">
              <a:rPr lang="pl-PL" smtClean="0"/>
              <a:pPr/>
              <a:t>2019-03-11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smtClean="0"/>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66221E02-25CB-4963-84BC-0813985E7D90}" type="datetimeFigureOut">
              <a:rPr lang="pl-PL" smtClean="0"/>
              <a:pPr/>
              <a:t>2019-03-11</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589B7C76-EFF2-4CD8-A475-4750F11B4BC6}" type="slidenum">
              <a:rPr lang="pl-PL" smtClean="0"/>
              <a:pPr/>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smtClean="0"/>
              <a:t>Kliknij, aby edytować styl</a:t>
            </a:r>
            <a:endParaRPr kumimoji="0" lang="en-US"/>
          </a:p>
        </p:txBody>
      </p:sp>
      <p:sp>
        <p:nvSpPr>
          <p:cNvPr id="8" name="Dowolny kształt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Dowolny kształt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Łącznik prost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Dowolny kształt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Łącznik prost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6221E02-25CB-4963-84BC-0813985E7D90}" type="datetimeFigureOut">
              <a:rPr lang="pl-PL" smtClean="0"/>
              <a:pPr/>
              <a:t>2019-03-11</a:t>
            </a:fld>
            <a:endParaRPr lang="pl-PL"/>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pPr algn="ctr"/>
            <a:r>
              <a:rPr lang="pl-PL" dirty="0" smtClean="0"/>
              <a:t>SSA</a:t>
            </a:r>
            <a:br>
              <a:rPr lang="pl-PL" dirty="0" smtClean="0"/>
            </a:br>
            <a:r>
              <a:rPr lang="pl-PL" dirty="0" smtClean="0"/>
              <a:t>ZAJĘCIA I 26.02.2019</a:t>
            </a:r>
            <a:endParaRPr lang="pl-PL" dirty="0"/>
          </a:p>
        </p:txBody>
      </p:sp>
      <p:sp>
        <p:nvSpPr>
          <p:cNvPr id="3" name="Podtytuł 2"/>
          <p:cNvSpPr>
            <a:spLocks noGrp="1"/>
          </p:cNvSpPr>
          <p:nvPr>
            <p:ph type="subTitle" idx="1"/>
          </p:nvPr>
        </p:nvSpPr>
        <p:spPr/>
        <p:txBody>
          <a:bodyPr/>
          <a:lstStyle/>
          <a:p>
            <a:pPr algn="ctr"/>
            <a:r>
              <a:rPr lang="pl-PL" dirty="0" smtClean="0"/>
              <a:t>CZYNNOŚCI PROCESOWE</a:t>
            </a:r>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0000" lnSpcReduction="20000"/>
          </a:bodyPr>
          <a:lstStyle/>
          <a:p>
            <a:pPr>
              <a:buFont typeface="Wingdings" panose="05000000000000000000" pitchFamily="2" charset="2"/>
              <a:buChar char="à"/>
            </a:pPr>
            <a:r>
              <a:rPr lang="pl-PL" dirty="0" smtClean="0">
                <a:sym typeface="Wingdings" panose="05000000000000000000" pitchFamily="2" charset="2"/>
              </a:rPr>
              <a:t>Wzywa się nadawcę pisma do usunięcia braku w terminie 7 dni</a:t>
            </a:r>
          </a:p>
          <a:p>
            <a:pPr>
              <a:buFont typeface="Wingdings" panose="05000000000000000000" pitchFamily="2" charset="2"/>
              <a:buChar char="à"/>
            </a:pPr>
            <a:r>
              <a:rPr lang="pl-PL" dirty="0" smtClean="0"/>
              <a:t> W razie uzupełnienia braków w terminie- </a:t>
            </a:r>
            <a:r>
              <a:rPr lang="pl-PL" b="1" dirty="0" smtClean="0"/>
              <a:t>pismo wywołuje skutki od dnia pierwotnego wniesienia (</a:t>
            </a:r>
            <a:r>
              <a:rPr lang="pl-PL" b="1" dirty="0" err="1" smtClean="0"/>
              <a:t>wniesienia</a:t>
            </a:r>
            <a:r>
              <a:rPr lang="pl-PL" b="1" dirty="0" smtClean="0"/>
              <a:t> z brakami)</a:t>
            </a:r>
          </a:p>
          <a:p>
            <a:pPr>
              <a:buFont typeface="Wingdings" panose="05000000000000000000" pitchFamily="2" charset="2"/>
              <a:buChar char="à"/>
            </a:pPr>
            <a:r>
              <a:rPr lang="pl-PL" b="1" dirty="0" smtClean="0"/>
              <a:t> W razie nieuzupełnienia braków = pismo jest BEZSKUTECZNE</a:t>
            </a:r>
            <a:endParaRPr lang="pl-PL" dirty="0" smtClean="0"/>
          </a:p>
          <a:p>
            <a:pPr marL="0" indent="0">
              <a:buNone/>
            </a:pPr>
            <a:endParaRPr lang="pl-PL" sz="2800" i="1" dirty="0" smtClean="0"/>
          </a:p>
          <a:p>
            <a:pPr marL="0" indent="0">
              <a:buNone/>
            </a:pPr>
            <a:r>
              <a:rPr lang="pl-PL" sz="2800" i="1" dirty="0" smtClean="0"/>
              <a:t>Art. 120. § 1. Jeżeli pismo nie odpowiada wymaganiom formalnym, przewidzianym w art. 119 lub w przepisach szczególnych, a brak jest tego rodzaju, że pismo nie może otrzymać biegu, albo brak polega na niezłożeniu należytych opłat lub upoważnienia do podjęcia czynności procesowej, wzywa się osobę, od której pismo pochodzi, do usunięcia braku w terminie 7 dni.</a:t>
            </a:r>
          </a:p>
          <a:p>
            <a:pPr marL="0" indent="0">
              <a:buNone/>
            </a:pPr>
            <a:r>
              <a:rPr lang="pl-PL" sz="2800" i="1" dirty="0" smtClean="0"/>
              <a:t>§ 2. W razie uzupełnienia braku w terminie, pismo wywołuje skutki od dnia jego wniesienia. W razie nieuzupełnienia braku w terminie, pismo uznaje się za bezskuteczne, o czym należy pouczyć przy doręczeniu wezwania</a:t>
            </a:r>
          </a:p>
          <a:p>
            <a:endParaRPr lang="pl-PL" dirty="0"/>
          </a:p>
        </p:txBody>
      </p:sp>
      <p:sp>
        <p:nvSpPr>
          <p:cNvPr id="3" name="Tytuł 2"/>
          <p:cNvSpPr>
            <a:spLocks noGrp="1"/>
          </p:cNvSpPr>
          <p:nvPr>
            <p:ph type="title"/>
          </p:nvPr>
        </p:nvSpPr>
        <p:spPr/>
        <p:txBody>
          <a:bodyPr>
            <a:normAutofit fontScale="90000"/>
          </a:bodyPr>
          <a:lstStyle/>
          <a:p>
            <a:pPr algn="ctr"/>
            <a:r>
              <a:rPr lang="pl-PL" dirty="0" smtClean="0"/>
              <a:t>KONSEKWENCJE NIEZACHOWANIA WYMOGÓW Z ART. 119 KPK</a:t>
            </a:r>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PROTOKÓŁ,</a:t>
            </a:r>
          </a:p>
          <a:p>
            <a:r>
              <a:rPr lang="pl-PL" dirty="0" smtClean="0"/>
              <a:t>NOTATKA URZĘDOWA,</a:t>
            </a:r>
          </a:p>
          <a:p>
            <a:r>
              <a:rPr lang="pl-PL" dirty="0" smtClean="0"/>
              <a:t>ZAPIS DŹWIĘKU LUB OBRAZU,</a:t>
            </a:r>
          </a:p>
          <a:p>
            <a:r>
              <a:rPr lang="pl-PL" dirty="0" smtClean="0"/>
              <a:t>STENOGRAM</a:t>
            </a:r>
            <a:endParaRPr lang="pl-PL" dirty="0"/>
          </a:p>
        </p:txBody>
      </p:sp>
      <p:sp>
        <p:nvSpPr>
          <p:cNvPr id="3" name="Tytuł 2"/>
          <p:cNvSpPr>
            <a:spLocks noGrp="1"/>
          </p:cNvSpPr>
          <p:nvPr>
            <p:ph type="title"/>
          </p:nvPr>
        </p:nvSpPr>
        <p:spPr/>
        <p:txBody>
          <a:bodyPr>
            <a:normAutofit fontScale="90000"/>
          </a:bodyPr>
          <a:lstStyle/>
          <a:p>
            <a:pPr algn="ctr"/>
            <a:r>
              <a:rPr lang="pl-PL" dirty="0" smtClean="0"/>
              <a:t>DOKUMENTOWANIE CZYNNOŚCI PROCESOWYCH</a:t>
            </a: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7500" lnSpcReduction="20000"/>
          </a:bodyPr>
          <a:lstStyle/>
          <a:p>
            <a:pPr marL="0" indent="0">
              <a:buNone/>
            </a:pPr>
            <a:r>
              <a:rPr lang="pl-PL" sz="2800" dirty="0" smtClean="0"/>
              <a:t>Spisania protokołu wymagają m.in. (art. 143 k.p.k.):</a:t>
            </a:r>
          </a:p>
          <a:p>
            <a:pPr marL="0" indent="0">
              <a:buNone/>
            </a:pPr>
            <a:r>
              <a:rPr lang="pl-PL" sz="2800" dirty="0" smtClean="0"/>
              <a:t>1) przyjęcie ustnego zawiadomienia o przestępstwie, wniosku o ściganie i jego</a:t>
            </a:r>
          </a:p>
          <a:p>
            <a:pPr marL="0" indent="0">
              <a:buNone/>
            </a:pPr>
            <a:r>
              <a:rPr lang="pl-PL" sz="2800" dirty="0" smtClean="0"/>
              <a:t>cofnięcie;</a:t>
            </a:r>
          </a:p>
          <a:p>
            <a:pPr marL="0" indent="0">
              <a:buNone/>
            </a:pPr>
            <a:r>
              <a:rPr lang="pl-PL" sz="2800" dirty="0" smtClean="0"/>
              <a:t>2) przesłuchanie oskarżonego, świadka, biegłego i kuratora;</a:t>
            </a:r>
          </a:p>
          <a:p>
            <a:pPr marL="0" indent="0">
              <a:buNone/>
            </a:pPr>
            <a:r>
              <a:rPr lang="pl-PL" sz="2800" dirty="0" smtClean="0"/>
              <a:t>3) dokonanie oględzin;</a:t>
            </a:r>
          </a:p>
          <a:p>
            <a:pPr marL="0" indent="0">
              <a:buNone/>
            </a:pPr>
            <a:r>
              <a:rPr lang="pl-PL" sz="2800" dirty="0" smtClean="0"/>
              <a:t>4) dokonanie otwarcia zwłok oraz wyjęcie zwłok z grobu;</a:t>
            </a:r>
          </a:p>
          <a:p>
            <a:pPr marL="0" indent="0">
              <a:buNone/>
            </a:pPr>
            <a:r>
              <a:rPr lang="pl-PL" sz="2800" dirty="0" smtClean="0"/>
              <a:t>5) przeprowadzenie eksperymentu, konfrontacji oraz okazania;</a:t>
            </a:r>
          </a:p>
          <a:p>
            <a:pPr marL="0" indent="0">
              <a:buNone/>
            </a:pPr>
            <a:r>
              <a:rPr lang="pl-PL" sz="2800" dirty="0" smtClean="0"/>
              <a:t>6) przeszukanie osoby, miejsca, rzeczy i systemu informatycznego oraz</a:t>
            </a:r>
          </a:p>
          <a:p>
            <a:pPr marL="0" indent="0">
              <a:buNone/>
            </a:pPr>
            <a:r>
              <a:rPr lang="pl-PL" sz="2800" dirty="0" smtClean="0"/>
              <a:t>zatrzymanie rzeczy i danych informatycznych;</a:t>
            </a:r>
          </a:p>
          <a:p>
            <a:pPr marL="0" indent="0">
              <a:buNone/>
            </a:pPr>
            <a:r>
              <a:rPr lang="pl-PL" sz="2800" dirty="0" smtClean="0"/>
              <a:t>7) przebieg rozprawy.</a:t>
            </a:r>
          </a:p>
          <a:p>
            <a:endParaRPr lang="pl-PL" dirty="0"/>
          </a:p>
        </p:txBody>
      </p:sp>
      <p:sp>
        <p:nvSpPr>
          <p:cNvPr id="3" name="Tytuł 2"/>
          <p:cNvSpPr>
            <a:spLocks noGrp="1"/>
          </p:cNvSpPr>
          <p:nvPr>
            <p:ph type="title"/>
          </p:nvPr>
        </p:nvSpPr>
        <p:spPr/>
        <p:txBody>
          <a:bodyPr/>
          <a:lstStyle/>
          <a:p>
            <a:pPr algn="ctr"/>
            <a:r>
              <a:rPr lang="pl-PL" dirty="0" smtClean="0"/>
              <a:t>PROTOKÓŁ</a:t>
            </a:r>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7500" lnSpcReduction="20000"/>
          </a:bodyPr>
          <a:lstStyle/>
          <a:p>
            <a:pPr marL="0" indent="0" algn="just">
              <a:buNone/>
            </a:pPr>
            <a:r>
              <a:rPr lang="pl-PL" b="1" dirty="0" smtClean="0"/>
              <a:t> Art. 148 k.p.k. </a:t>
            </a:r>
            <a:r>
              <a:rPr lang="pl-PL" dirty="0" smtClean="0"/>
              <a:t>wskazuje, że protokół powinien zawierać:</a:t>
            </a:r>
          </a:p>
          <a:p>
            <a:pPr marL="0" indent="0" algn="just">
              <a:buNone/>
            </a:pPr>
            <a:r>
              <a:rPr lang="pl-PL" dirty="0" smtClean="0"/>
              <a:t>1) oznaczenie czynności, jej czasu i miejsca oraz osób w niej uczestniczących;</a:t>
            </a:r>
          </a:p>
          <a:p>
            <a:pPr marL="0" indent="0" algn="just">
              <a:buNone/>
            </a:pPr>
            <a:r>
              <a:rPr lang="pl-PL" dirty="0" smtClean="0"/>
              <a:t>2) przebieg czynności oraz oświadczenia i wnioski jej uczestników;</a:t>
            </a:r>
          </a:p>
          <a:p>
            <a:pPr marL="0" indent="0" algn="just">
              <a:buNone/>
            </a:pPr>
            <a:r>
              <a:rPr lang="pl-PL" dirty="0" smtClean="0"/>
              <a:t>3) wydane w toku czynności postanowienia i zarządzenia, a jeżeli postanowienie lub zarządzenie sporządzono osobno, wzmiankę o jego wydaniu;</a:t>
            </a:r>
          </a:p>
          <a:p>
            <a:pPr marL="0" indent="0" algn="just">
              <a:buNone/>
            </a:pPr>
            <a:r>
              <a:rPr lang="pl-PL" dirty="0" smtClean="0"/>
              <a:t>4) w miarę potrzeby stwierdzenie innych okoliczności dotyczących przebiegu czynności.</a:t>
            </a:r>
          </a:p>
          <a:p>
            <a:pPr marL="0" indent="0" algn="just">
              <a:buNone/>
            </a:pPr>
            <a:r>
              <a:rPr lang="pl-PL" dirty="0" smtClean="0"/>
              <a:t>§ 2. Wyjaśnienia, zeznania, oświadczenia i wnioski oraz stwierdzenia określonych okoliczności przez organ prowadzący postępowanie zamieszcza się w protokole z możliwą dokładnością. Osoby biorące udział w czynności mają prawo żądać zamieszczenia w protokole z pełną dokładnością wszystkiego, co dotyczy ich praw lub interesów.</a:t>
            </a:r>
          </a:p>
          <a:p>
            <a:pPr algn="just"/>
            <a:endParaRPr lang="pl-PL" dirty="0"/>
          </a:p>
        </p:txBody>
      </p:sp>
      <p:sp>
        <p:nvSpPr>
          <p:cNvPr id="3" name="Tytuł 2"/>
          <p:cNvSpPr>
            <a:spLocks noGrp="1"/>
          </p:cNvSpPr>
          <p:nvPr>
            <p:ph type="title"/>
          </p:nvPr>
        </p:nvSpPr>
        <p:spPr/>
        <p:txBody>
          <a:bodyPr>
            <a:normAutofit fontScale="90000"/>
          </a:bodyPr>
          <a:lstStyle/>
          <a:p>
            <a:pPr algn="ctr"/>
            <a:r>
              <a:rPr lang="pl-PL" dirty="0" smtClean="0"/>
              <a:t>CO POWINIEN ZAWIERAĆ PROTOKÓŁ?</a:t>
            </a: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lgn="just"/>
            <a:r>
              <a:rPr lang="pl-PL" dirty="0" smtClean="0"/>
              <a:t>Strony oraz osoby mające w tym interes prawny mogą złożyć wniosek o sprostowanie protokołu rozprawy i posiedzenia lub przekładu zapisu dźwięku, wskazując na nieścisłości i opuszczenia (art. 152 k.p.k.)</a:t>
            </a:r>
          </a:p>
          <a:p>
            <a:pPr algn="just"/>
            <a:r>
              <a:rPr lang="pl-PL" dirty="0" smtClean="0"/>
              <a:t>Z wyjątkiem protokołu rozprawy lub posiedzenia protokół podpisują osoby biorące udział w czynności. Przed podpisaniem należy go odczytać i uczynić o tym </a:t>
            </a:r>
            <a:r>
              <a:rPr lang="pl-PL" dirty="0" smtClean="0"/>
              <a:t>wzmiankę.</a:t>
            </a:r>
            <a:endParaRPr lang="pl-PL" dirty="0"/>
          </a:p>
        </p:txBody>
      </p:sp>
      <p:sp>
        <p:nvSpPr>
          <p:cNvPr id="3" name="Tytuł 2"/>
          <p:cNvSpPr>
            <a:spLocks noGrp="1"/>
          </p:cNvSpPr>
          <p:nvPr>
            <p:ph type="title"/>
          </p:nvPr>
        </p:nvSpPr>
        <p:spPr/>
        <p:txBody>
          <a:bodyPr/>
          <a:lstStyle/>
          <a:p>
            <a:endParaRPr lang="pl-PL"/>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pPr marL="0" indent="0" algn="just">
              <a:buNone/>
            </a:pPr>
            <a:r>
              <a:rPr lang="pl-PL" dirty="0" smtClean="0"/>
              <a:t> Z innych czynności, niż te wskazane w art. 143 k.p.k. spisuje się protokół, jeżeli przepis szczególny tego wymaga albo przeprowadzający czynność </a:t>
            </a:r>
            <a:r>
              <a:rPr lang="pl-PL" b="1" dirty="0" smtClean="0"/>
              <a:t>uzna to za potrzebne</a:t>
            </a:r>
            <a:r>
              <a:rPr lang="pl-PL" b="1" u="sng" dirty="0" smtClean="0"/>
              <a:t>. </a:t>
            </a:r>
            <a:r>
              <a:rPr lang="pl-PL" u="sng" dirty="0" smtClean="0"/>
              <a:t>W innych wypadkach można ograniczyć się do sporządzenia notatki urzędowej.</a:t>
            </a:r>
          </a:p>
          <a:p>
            <a:pPr marL="0" indent="0" algn="just">
              <a:buNone/>
            </a:pPr>
            <a:r>
              <a:rPr lang="pl-PL" dirty="0" smtClean="0"/>
              <a:t>Notatka urzędowa z reguły zawiera krótki zapis tego, co według notującego jest najważniejsze (najczęściej krótki tekst, uwaga, spostrzeżenie „zapisane dla pamięci”).</a:t>
            </a:r>
          </a:p>
          <a:p>
            <a:endParaRPr lang="pl-PL" dirty="0"/>
          </a:p>
        </p:txBody>
      </p:sp>
      <p:sp>
        <p:nvSpPr>
          <p:cNvPr id="3" name="Tytuł 2"/>
          <p:cNvSpPr>
            <a:spLocks noGrp="1"/>
          </p:cNvSpPr>
          <p:nvPr>
            <p:ph type="title"/>
          </p:nvPr>
        </p:nvSpPr>
        <p:spPr/>
        <p:txBody>
          <a:bodyPr/>
          <a:lstStyle/>
          <a:p>
            <a:pPr algn="ctr"/>
            <a:r>
              <a:rPr lang="pl-PL" dirty="0" smtClean="0"/>
              <a:t>NOTATKA URZĘDOWA</a:t>
            </a:r>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a:bodyPr>
          <a:lstStyle/>
          <a:p>
            <a:pPr marL="0" indent="0">
              <a:buNone/>
            </a:pPr>
            <a:r>
              <a:rPr lang="pl-PL" b="1" dirty="0" smtClean="0"/>
              <a:t>Stenogram-</a:t>
            </a:r>
            <a:r>
              <a:rPr lang="pl-PL" dirty="0" smtClean="0"/>
              <a:t> skrócona metoda zapisu, za pomocą określonych symboli. Umożliwia szybszy zapis.</a:t>
            </a:r>
          </a:p>
          <a:p>
            <a:pPr marL="0" indent="0">
              <a:buNone/>
            </a:pPr>
            <a:r>
              <a:rPr lang="pl-PL" dirty="0" smtClean="0"/>
              <a:t>Jeżeli czynność procesową utrwala się za pomocą stenogramu, protokół można ograniczyć do zapisu najbardziej istotnych oświadczeń osób biorących w niej udział </a:t>
            </a:r>
            <a:r>
              <a:rPr lang="pl-PL" b="1" dirty="0" smtClean="0"/>
              <a:t>(protokół ograniczony).</a:t>
            </a:r>
            <a:r>
              <a:rPr lang="pl-PL" dirty="0" smtClean="0"/>
              <a:t> Stenograf przekłada stenogram na pismo zwykłe, przy czym czyni wzmiankę, jakim posługiwał się systemem; pierwopis stenogramu oraz jego przekład stają się załącznikami do protokołu.</a:t>
            </a:r>
          </a:p>
          <a:p>
            <a:endParaRPr lang="pl-PL" dirty="0"/>
          </a:p>
        </p:txBody>
      </p:sp>
      <p:sp>
        <p:nvSpPr>
          <p:cNvPr id="3" name="Tytuł 2"/>
          <p:cNvSpPr>
            <a:spLocks noGrp="1"/>
          </p:cNvSpPr>
          <p:nvPr>
            <p:ph type="title"/>
          </p:nvPr>
        </p:nvSpPr>
        <p:spPr/>
        <p:txBody>
          <a:bodyPr/>
          <a:lstStyle/>
          <a:p>
            <a:pPr algn="ctr"/>
            <a:r>
              <a:rPr lang="pl-PL" dirty="0" smtClean="0"/>
              <a:t>STENOGRAM</a:t>
            </a:r>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0" indent="0" algn="just">
              <a:buNone/>
            </a:pPr>
            <a:r>
              <a:rPr lang="pl-PL" dirty="0" smtClean="0"/>
              <a:t>Przebieg czynności protokołowanych może być utrwalony ponadto za pomocą urządzenia rejestrującego obraz lub dźwięk, o czym należy przed uruchomieniem urządzenia </a:t>
            </a:r>
            <a:r>
              <a:rPr lang="pl-PL" b="1" dirty="0" smtClean="0"/>
              <a:t>uprzedzić osoby uczestniczące w czynności.</a:t>
            </a:r>
          </a:p>
          <a:p>
            <a:pPr marL="0" indent="0" algn="just">
              <a:buNone/>
            </a:pPr>
            <a:r>
              <a:rPr lang="pl-PL" b="1" dirty="0" smtClean="0"/>
              <a:t>(art. 147 k.p.k.)</a:t>
            </a:r>
          </a:p>
          <a:p>
            <a:pPr marL="0" indent="0" algn="just">
              <a:buNone/>
            </a:pPr>
            <a:r>
              <a:rPr lang="pl-PL" dirty="0" smtClean="0"/>
              <a:t>W takiej sytuacji można sporządzić również tzw. protokół ograniczony.</a:t>
            </a:r>
          </a:p>
          <a:p>
            <a:endParaRPr lang="pl-PL" dirty="0"/>
          </a:p>
        </p:txBody>
      </p:sp>
      <p:sp>
        <p:nvSpPr>
          <p:cNvPr id="3" name="Tytuł 2"/>
          <p:cNvSpPr>
            <a:spLocks noGrp="1"/>
          </p:cNvSpPr>
          <p:nvPr>
            <p:ph type="title"/>
          </p:nvPr>
        </p:nvSpPr>
        <p:spPr/>
        <p:txBody>
          <a:bodyPr/>
          <a:lstStyle/>
          <a:p>
            <a:pPr algn="ctr"/>
            <a:r>
              <a:rPr lang="pl-PL" dirty="0" smtClean="0"/>
              <a:t>ZAPIS DŹWIĘKU I OBRAZU</a:t>
            </a:r>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7500" lnSpcReduction="20000"/>
          </a:bodyPr>
          <a:lstStyle/>
          <a:p>
            <a:pPr>
              <a:buFont typeface="Wingdings" panose="05000000000000000000" pitchFamily="2" charset="2"/>
              <a:buChar char="à"/>
            </a:pPr>
            <a:r>
              <a:rPr lang="pl-PL" dirty="0" smtClean="0"/>
              <a:t>Co do zasady prawo dostępu do akt na tym etapie służy:  </a:t>
            </a:r>
            <a:r>
              <a:rPr lang="pl-PL" i="1" dirty="0" smtClean="0"/>
              <a:t>stronom, obrońcom, pełnomocnikom i przedstawicielom Ustawowym;</a:t>
            </a:r>
          </a:p>
          <a:p>
            <a:pPr>
              <a:buFont typeface="Wingdings" panose="05000000000000000000" pitchFamily="2" charset="2"/>
              <a:buChar char="à"/>
            </a:pPr>
            <a:r>
              <a:rPr lang="pl-PL" dirty="0" smtClean="0">
                <a:sym typeface="Wingdings" panose="05000000000000000000" pitchFamily="2" charset="2"/>
              </a:rPr>
              <a:t>Chyba, że </a:t>
            </a:r>
            <a:r>
              <a:rPr lang="pl-PL" dirty="0" smtClean="0"/>
              <a:t>zachodzi potrzeba zabezpieczenia prawidłowego toku postępowania lub ochrony </a:t>
            </a:r>
            <a:r>
              <a:rPr lang="pl-PL" i="1" dirty="0" smtClean="0"/>
              <a:t>„ważnego interesu państwa”- </a:t>
            </a:r>
            <a:r>
              <a:rPr lang="pl-PL" dirty="0" smtClean="0"/>
              <a:t>w takim wypadku istnieje możliwość odmowy dostępu.</a:t>
            </a:r>
            <a:endParaRPr lang="pl-PL" i="1" dirty="0" smtClean="0"/>
          </a:p>
          <a:p>
            <a:pPr>
              <a:buFont typeface="Wingdings" panose="05000000000000000000" pitchFamily="2" charset="2"/>
              <a:buChar char="à"/>
            </a:pPr>
            <a:r>
              <a:rPr lang="pl-PL" dirty="0" smtClean="0"/>
              <a:t>Umożliwia się sporządzanie odpisów lub kopii oraz wydaje odpłatnie uwierzytelnione odpisy lub kopie; prawo to przysługuje stronom także po zakończeniu postępowania przygotowawczego. W przedmiocie udostępnienia akt, sporządzenia odpisów lub kopii lub wydania uwierzytelnionych odpisów lub kopii </a:t>
            </a:r>
            <a:r>
              <a:rPr lang="pl-PL" b="1" dirty="0" smtClean="0"/>
              <a:t>prowadzący postępowanie przygotowawcze wydaje zarządzenie. </a:t>
            </a:r>
          </a:p>
          <a:p>
            <a:pPr>
              <a:buFont typeface="Wingdings" panose="05000000000000000000" pitchFamily="2" charset="2"/>
              <a:buChar char="à"/>
            </a:pPr>
            <a:r>
              <a:rPr lang="pl-PL" b="1" dirty="0" smtClean="0"/>
              <a:t> W przypadku odmowy dostępu do akt przez prokuratora można złożyć zażalenie, które rozpoznaje sąd.</a:t>
            </a:r>
          </a:p>
          <a:p>
            <a:endParaRPr lang="pl-PL" dirty="0"/>
          </a:p>
        </p:txBody>
      </p:sp>
      <p:sp>
        <p:nvSpPr>
          <p:cNvPr id="3" name="Tytuł 2"/>
          <p:cNvSpPr>
            <a:spLocks noGrp="1"/>
          </p:cNvSpPr>
          <p:nvPr>
            <p:ph type="title"/>
          </p:nvPr>
        </p:nvSpPr>
        <p:spPr>
          <a:xfrm>
            <a:off x="467544" y="260648"/>
            <a:ext cx="8229600" cy="1143000"/>
          </a:xfrm>
        </p:spPr>
        <p:txBody>
          <a:bodyPr>
            <a:noAutofit/>
          </a:bodyPr>
          <a:lstStyle/>
          <a:p>
            <a:pPr algn="ctr"/>
            <a:r>
              <a:rPr lang="pl-PL" sz="2800" dirty="0" smtClean="0"/>
              <a:t>DOSTĘP DO AKT POSTĘPOWANIA PRZYGOTOWAWCZEGO ART. 156 § 5 KPK</a:t>
            </a:r>
            <a:endParaRPr lang="pl-PL"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a:bodyPr>
          <a:lstStyle/>
          <a:p>
            <a:pPr algn="just">
              <a:buFont typeface="Wingdings" panose="05000000000000000000" pitchFamily="2" charset="2"/>
              <a:buChar char="à"/>
            </a:pPr>
            <a:r>
              <a:rPr lang="pl-PL" b="1" dirty="0" smtClean="0">
                <a:sym typeface="Wingdings" panose="05000000000000000000" pitchFamily="2" charset="2"/>
              </a:rPr>
              <a:t>Jawność wewnętrzna : </a:t>
            </a:r>
            <a:r>
              <a:rPr lang="pl-PL" dirty="0" smtClean="0"/>
              <a:t>Stronom, obrońcom, pełnomocnikom i przedstawicielom ustawowym udostępnia się akta sprawy sądowej oraz daje możność sporządzenia z nich odpisów lub kopii. </a:t>
            </a:r>
          </a:p>
          <a:p>
            <a:pPr algn="just">
              <a:buFont typeface="Wingdings" panose="05000000000000000000" pitchFamily="2" charset="2"/>
              <a:buChar char="à"/>
            </a:pPr>
            <a:r>
              <a:rPr lang="pl-PL" b="1" dirty="0" smtClean="0"/>
              <a:t>Jawność zewnętrzna (dostęp dla „osób postronnych”): </a:t>
            </a:r>
            <a:r>
              <a:rPr lang="pl-PL" dirty="0" smtClean="0"/>
              <a:t>Za zgodą prezesa sądu akta te mogą być udostępnione również innym osobom. Informacje o aktach sprawy mogą być udostępnione także za pomocą systemu teleinformatycznego, jeżeli względy techniczne nie stoją temu na przeszkodzie.</a:t>
            </a:r>
          </a:p>
          <a:p>
            <a:endParaRPr lang="pl-PL" dirty="0"/>
          </a:p>
        </p:txBody>
      </p:sp>
      <p:sp>
        <p:nvSpPr>
          <p:cNvPr id="3" name="Tytuł 2"/>
          <p:cNvSpPr>
            <a:spLocks noGrp="1"/>
          </p:cNvSpPr>
          <p:nvPr>
            <p:ph type="title"/>
          </p:nvPr>
        </p:nvSpPr>
        <p:spPr/>
        <p:txBody>
          <a:bodyPr>
            <a:normAutofit fontScale="90000"/>
          </a:bodyPr>
          <a:lstStyle/>
          <a:p>
            <a:pPr algn="ctr"/>
            <a:r>
              <a:rPr lang="pl-PL" dirty="0" smtClean="0"/>
              <a:t>DOSTĘP DO AKT POSTĘPOWANIA SĄDOWEGO ART. </a:t>
            </a:r>
            <a:r>
              <a:rPr lang="pl-PL" smtClean="0"/>
              <a:t>156 § 1KPK</a:t>
            </a:r>
            <a:endParaRPr lang="pl-P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0" indent="0" algn="just">
              <a:buNone/>
            </a:pPr>
            <a:r>
              <a:rPr lang="pl-PL" sz="2400" i="1" dirty="0" smtClean="0"/>
              <a:t>Jest </a:t>
            </a:r>
            <a:r>
              <a:rPr lang="pl-PL" sz="2400" i="1" dirty="0" smtClean="0"/>
              <a:t>to prawem przewidziane zachowanie organu procesowego lub uczestnika procesu, zmierzające do wywołania określonych skutków prawnych.</a:t>
            </a:r>
            <a:br>
              <a:rPr lang="pl-PL" sz="2400" i="1" dirty="0" smtClean="0"/>
            </a:br>
            <a:r>
              <a:rPr lang="pl-PL" dirty="0" smtClean="0"/>
              <a:t>(J. Skorupka, </a:t>
            </a:r>
            <a:r>
              <a:rPr lang="pl-PL" i="1" dirty="0" smtClean="0"/>
              <a:t>Proces karny, </a:t>
            </a:r>
            <a:r>
              <a:rPr lang="pl-PL" dirty="0" smtClean="0"/>
              <a:t>Warszawa 2016, s. 330)</a:t>
            </a:r>
          </a:p>
          <a:p>
            <a:pPr marL="0" indent="0" algn="just">
              <a:buNone/>
            </a:pPr>
            <a:r>
              <a:rPr lang="pl-PL" sz="2400" i="1" dirty="0" err="1" smtClean="0">
                <a:sym typeface="Wingdings" panose="05000000000000000000" pitchFamily="2" charset="2"/>
              </a:rPr>
              <a:t></a:t>
            </a:r>
            <a:r>
              <a:rPr lang="pl-PL" sz="2400" b="1" dirty="0" err="1" smtClean="0">
                <a:sym typeface="Wingdings" panose="05000000000000000000" pitchFamily="2" charset="2"/>
              </a:rPr>
              <a:t>czynności</a:t>
            </a:r>
            <a:r>
              <a:rPr lang="pl-PL" sz="2400" b="1" dirty="0" smtClean="0">
                <a:sym typeface="Wingdings" panose="05000000000000000000" pitchFamily="2" charset="2"/>
              </a:rPr>
              <a:t>: </a:t>
            </a:r>
            <a:r>
              <a:rPr lang="pl-PL" sz="2400" dirty="0" smtClean="0">
                <a:sym typeface="Wingdings" panose="05000000000000000000" pitchFamily="2" charset="2"/>
              </a:rPr>
              <a:t>stron, organów, innych uczestników procesu;</a:t>
            </a:r>
          </a:p>
          <a:p>
            <a:pPr marL="0" indent="0" algn="just">
              <a:buNone/>
            </a:pPr>
            <a:r>
              <a:rPr lang="pl-PL" sz="2400" i="1" dirty="0" smtClean="0">
                <a:sym typeface="Wingdings" panose="05000000000000000000" pitchFamily="2" charset="2"/>
              </a:rPr>
              <a:t> </a:t>
            </a:r>
            <a:r>
              <a:rPr lang="pl-PL" sz="2400" b="1" dirty="0" smtClean="0">
                <a:sym typeface="Wingdings" panose="05000000000000000000" pitchFamily="2" charset="2"/>
              </a:rPr>
              <a:t>Decyzje procesowe</a:t>
            </a:r>
            <a:r>
              <a:rPr lang="pl-PL" sz="2400" dirty="0" smtClean="0">
                <a:sym typeface="Wingdings" panose="05000000000000000000" pitchFamily="2" charset="2"/>
              </a:rPr>
              <a:t>: orzeczenia (postanowienia, wyroki, uchwały) i zarządzenia</a:t>
            </a:r>
            <a:endParaRPr lang="pl-PL" sz="2400" dirty="0" smtClean="0"/>
          </a:p>
          <a:p>
            <a:endParaRPr lang="pl-PL" dirty="0"/>
          </a:p>
        </p:txBody>
      </p:sp>
      <p:sp>
        <p:nvSpPr>
          <p:cNvPr id="3" name="Tytuł 2"/>
          <p:cNvSpPr>
            <a:spLocks noGrp="1"/>
          </p:cNvSpPr>
          <p:nvPr>
            <p:ph type="title"/>
          </p:nvPr>
        </p:nvSpPr>
        <p:spPr/>
        <p:txBody>
          <a:bodyPr/>
          <a:lstStyle/>
          <a:p>
            <a:pPr algn="ctr"/>
            <a:r>
              <a:rPr lang="pl-PL" dirty="0" smtClean="0"/>
              <a:t>CZYNNOŚCI PROCESOWE</a:t>
            </a: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lgn="just">
              <a:buFontTx/>
              <a:buChar char="-"/>
            </a:pPr>
            <a:r>
              <a:rPr lang="pl-PL" sz="2800" i="1" dirty="0" smtClean="0"/>
              <a:t>Oznaczony upływ czasu, w ciągu którego czynność trzeba wykonać</a:t>
            </a:r>
            <a:br>
              <a:rPr lang="pl-PL" sz="2800" i="1" dirty="0" smtClean="0"/>
            </a:br>
            <a:r>
              <a:rPr lang="pl-PL" dirty="0" smtClean="0"/>
              <a:t>(S. Waltoś, </a:t>
            </a:r>
            <a:r>
              <a:rPr lang="pl-PL" i="1" dirty="0" smtClean="0"/>
              <a:t>Proces karny. Zarys systemu, </a:t>
            </a:r>
            <a:r>
              <a:rPr lang="pl-PL" dirty="0" smtClean="0"/>
              <a:t>Warszawa 2016, s. 63)</a:t>
            </a:r>
          </a:p>
          <a:p>
            <a:pPr algn="just">
              <a:buFontTx/>
              <a:buChar char="-"/>
            </a:pPr>
            <a:r>
              <a:rPr lang="pl-PL" sz="2800" i="1" dirty="0" smtClean="0"/>
              <a:t> </a:t>
            </a:r>
            <a:r>
              <a:rPr lang="pl-PL" sz="2800" dirty="0" smtClean="0"/>
              <a:t>Cel funkcjonowania terminów: lepsze przygotowanie czynności, realizacja postulatu szybkości procesu.</a:t>
            </a:r>
          </a:p>
          <a:p>
            <a:endParaRPr lang="pl-PL" dirty="0"/>
          </a:p>
        </p:txBody>
      </p:sp>
      <p:sp>
        <p:nvSpPr>
          <p:cNvPr id="3" name="Tytuł 2"/>
          <p:cNvSpPr>
            <a:spLocks noGrp="1"/>
          </p:cNvSpPr>
          <p:nvPr>
            <p:ph type="title"/>
          </p:nvPr>
        </p:nvSpPr>
        <p:spPr/>
        <p:txBody>
          <a:bodyPr/>
          <a:lstStyle/>
          <a:p>
            <a:pPr algn="ctr"/>
            <a:r>
              <a:rPr lang="pl-PL" dirty="0" smtClean="0"/>
              <a:t>TERMINY PROCESOWE</a:t>
            </a:r>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r>
              <a:rPr lang="pl-PL" sz="2400" b="1" u="sng" dirty="0" smtClean="0"/>
              <a:t>ZAWITE:</a:t>
            </a:r>
            <a:endParaRPr lang="pl-PL" sz="2400" b="1" u="sng" dirty="0" smtClean="0"/>
          </a:p>
          <a:p>
            <a:r>
              <a:rPr lang="pl-PL" sz="2400" dirty="0" smtClean="0"/>
              <a:t>Po ich upływie czynność jest bezskuteczna. </a:t>
            </a:r>
          </a:p>
          <a:p>
            <a:r>
              <a:rPr lang="pl-PL" sz="2400" dirty="0" smtClean="0"/>
              <a:t>Są </a:t>
            </a:r>
            <a:r>
              <a:rPr lang="pl-PL" sz="2400" dirty="0" err="1" smtClean="0"/>
              <a:t>przywracalne</a:t>
            </a:r>
            <a:r>
              <a:rPr lang="pl-PL" sz="2400" dirty="0" smtClean="0"/>
              <a:t>.</a:t>
            </a:r>
          </a:p>
          <a:p>
            <a:r>
              <a:rPr lang="pl-PL" sz="1800" dirty="0" smtClean="0"/>
              <a:t>Np. termin do </a:t>
            </a:r>
            <a:r>
              <a:rPr lang="pl-PL" dirty="0" smtClean="0"/>
              <a:t>wniesienia środków </a:t>
            </a:r>
            <a:r>
              <a:rPr lang="pl-PL" dirty="0" smtClean="0"/>
              <a:t>zaskarżenia</a:t>
            </a:r>
          </a:p>
          <a:p>
            <a:r>
              <a:rPr lang="pl-PL" b="1" u="sng" dirty="0" smtClean="0"/>
              <a:t>INSTRUKCYJNE:</a:t>
            </a:r>
            <a:endParaRPr lang="pl-PL" b="1" u="sng" dirty="0" smtClean="0"/>
          </a:p>
          <a:p>
            <a:r>
              <a:rPr lang="pl-PL" sz="2400" dirty="0" smtClean="0"/>
              <a:t>Po ich upływie czynność </a:t>
            </a:r>
          </a:p>
          <a:p>
            <a:r>
              <a:rPr lang="pl-PL" sz="2400" dirty="0" smtClean="0"/>
              <a:t>jest skuteczna</a:t>
            </a:r>
          </a:p>
          <a:p>
            <a:r>
              <a:rPr lang="pl-PL" sz="1800" dirty="0" smtClean="0"/>
              <a:t>Np. terminy </a:t>
            </a:r>
            <a:r>
              <a:rPr lang="pl-PL" sz="1800" dirty="0" smtClean="0"/>
              <a:t>dochodzenia</a:t>
            </a:r>
          </a:p>
          <a:p>
            <a:r>
              <a:rPr lang="pl-PL" sz="2400" b="1" u="sng" dirty="0" smtClean="0"/>
              <a:t>PREKLUZYJNE:</a:t>
            </a:r>
            <a:endParaRPr lang="pl-PL" sz="2400" b="1" u="sng" dirty="0" smtClean="0"/>
          </a:p>
          <a:p>
            <a:r>
              <a:rPr lang="pl-PL" sz="2800" dirty="0" smtClean="0"/>
              <a:t>Po ich upływie- czynność bezskuteczna. </a:t>
            </a:r>
          </a:p>
          <a:p>
            <a:r>
              <a:rPr lang="pl-PL" sz="2800" dirty="0" smtClean="0"/>
              <a:t>Nie ma możliwości ich przywrócenia</a:t>
            </a:r>
          </a:p>
          <a:p>
            <a:r>
              <a:rPr lang="pl-PL" sz="2400" dirty="0" smtClean="0"/>
              <a:t>Np. Art.. 55 – subsydiarny akt oskarżenia</a:t>
            </a:r>
          </a:p>
          <a:p>
            <a:endParaRPr lang="pl-PL" dirty="0"/>
          </a:p>
        </p:txBody>
      </p:sp>
      <p:sp>
        <p:nvSpPr>
          <p:cNvPr id="3" name="Tytuł 2"/>
          <p:cNvSpPr>
            <a:spLocks noGrp="1"/>
          </p:cNvSpPr>
          <p:nvPr>
            <p:ph type="title"/>
          </p:nvPr>
        </p:nvSpPr>
        <p:spPr/>
        <p:txBody>
          <a:bodyPr>
            <a:normAutofit/>
          </a:bodyPr>
          <a:lstStyle/>
          <a:p>
            <a:pPr algn="ctr"/>
            <a:r>
              <a:rPr lang="pl-PL" sz="2000" dirty="0" smtClean="0"/>
              <a:t>Podział terminów </a:t>
            </a:r>
            <a:br>
              <a:rPr lang="pl-PL" sz="2000" dirty="0" smtClean="0"/>
            </a:br>
            <a:r>
              <a:rPr lang="pl-PL" sz="2000" dirty="0" smtClean="0"/>
              <a:t>(ze względu na następstwo ich niezachowania)</a:t>
            </a:r>
            <a:endParaRPr lang="pl-PL"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20000"/>
          </a:bodyPr>
          <a:lstStyle/>
          <a:p>
            <a:pPr marL="0" indent="0" algn="just">
              <a:buNone/>
            </a:pPr>
            <a:r>
              <a:rPr lang="pl-PL" b="1" dirty="0" smtClean="0"/>
              <a:t>Art. 126. </a:t>
            </a:r>
            <a:r>
              <a:rPr lang="pl-PL" dirty="0" smtClean="0"/>
              <a:t>§ 1. Jeżeli niedotrzymanie terminu zawitego nastąpiło z przyczyn</a:t>
            </a:r>
          </a:p>
          <a:p>
            <a:pPr marL="0" indent="0" algn="just">
              <a:buNone/>
            </a:pPr>
            <a:r>
              <a:rPr lang="pl-PL" dirty="0" smtClean="0"/>
              <a:t>od strony niezależnych, strona w zawitym terminie 7 dni od daty ustania</a:t>
            </a:r>
          </a:p>
          <a:p>
            <a:pPr marL="0" indent="0" algn="just">
              <a:buNone/>
            </a:pPr>
            <a:r>
              <a:rPr lang="pl-PL" dirty="0" smtClean="0"/>
              <a:t>przeszkody może zgłosić wniosek o przywrócenie terminu, dopełniając</a:t>
            </a:r>
          </a:p>
          <a:p>
            <a:pPr marL="0" indent="0" algn="just">
              <a:buNone/>
            </a:pPr>
            <a:r>
              <a:rPr lang="pl-PL" dirty="0" smtClean="0"/>
              <a:t>jednocześnie czynności, która miała być w terminie wykonana; to samo stosuje się</a:t>
            </a:r>
          </a:p>
          <a:p>
            <a:pPr marL="0" indent="0" algn="just">
              <a:buNone/>
            </a:pPr>
            <a:r>
              <a:rPr lang="pl-PL" dirty="0" smtClean="0"/>
              <a:t>do osób niebędących stronami.</a:t>
            </a:r>
          </a:p>
          <a:p>
            <a:pPr marL="0" indent="0" algn="just">
              <a:buNone/>
            </a:pPr>
            <a:r>
              <a:rPr lang="pl-PL" dirty="0" smtClean="0"/>
              <a:t>§ 2. W kwestii przywrócenia terminu orzeka postanowieniem organ, przed</a:t>
            </a:r>
          </a:p>
          <a:p>
            <a:pPr marL="0" indent="0" algn="just">
              <a:buNone/>
            </a:pPr>
            <a:r>
              <a:rPr lang="pl-PL" dirty="0" smtClean="0"/>
              <a:t>którym należało dokonać czynności.</a:t>
            </a:r>
          </a:p>
          <a:p>
            <a:pPr marL="0" indent="0" algn="just">
              <a:buNone/>
            </a:pPr>
            <a:r>
              <a:rPr lang="pl-PL" dirty="0" smtClean="0"/>
              <a:t>§ 3. Na odmowę przywrócenia terminu przysługuje zażalenie.</a:t>
            </a:r>
          </a:p>
          <a:p>
            <a:endParaRPr lang="pl-PL" dirty="0"/>
          </a:p>
        </p:txBody>
      </p:sp>
      <p:sp>
        <p:nvSpPr>
          <p:cNvPr id="3" name="Tytuł 2"/>
          <p:cNvSpPr>
            <a:spLocks noGrp="1"/>
          </p:cNvSpPr>
          <p:nvPr>
            <p:ph type="title"/>
          </p:nvPr>
        </p:nvSpPr>
        <p:spPr/>
        <p:txBody>
          <a:bodyPr>
            <a:normAutofit fontScale="90000"/>
          </a:bodyPr>
          <a:lstStyle/>
          <a:p>
            <a:r>
              <a:rPr lang="pl-PL" dirty="0" smtClean="0"/>
              <a:t>ZASADY PRZYWRACANIA TERMINU</a:t>
            </a:r>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0" indent="0" algn="just">
              <a:buNone/>
            </a:pPr>
            <a:r>
              <a:rPr lang="pl-PL" dirty="0" smtClean="0"/>
              <a:t>Pisma doręcza się za pośrednictwem:</a:t>
            </a:r>
          </a:p>
          <a:p>
            <a:pPr marL="457200" indent="-457200" algn="just">
              <a:buAutoNum type="arabicPeriod"/>
            </a:pPr>
            <a:r>
              <a:rPr lang="pl-PL" dirty="0" smtClean="0"/>
              <a:t>Operatora pocztowego;</a:t>
            </a:r>
          </a:p>
          <a:p>
            <a:pPr marL="457200" indent="-457200" algn="just">
              <a:buAutoNum type="arabicPeriod"/>
            </a:pPr>
            <a:r>
              <a:rPr lang="pl-PL" dirty="0" smtClean="0"/>
              <a:t> Pracownika organu wysyłającego;</a:t>
            </a:r>
          </a:p>
          <a:p>
            <a:pPr marL="457200" indent="-457200" algn="just">
              <a:buAutoNum type="arabicPeriod"/>
            </a:pPr>
            <a:r>
              <a:rPr lang="pl-PL" dirty="0" smtClean="0"/>
              <a:t> Policji.</a:t>
            </a:r>
          </a:p>
          <a:p>
            <a:pPr marL="0" indent="0" algn="just">
              <a:buNone/>
            </a:pPr>
            <a:r>
              <a:rPr lang="pl-PL" dirty="0" smtClean="0">
                <a:sym typeface="Wingdings" panose="05000000000000000000" pitchFamily="2" charset="2"/>
              </a:rPr>
              <a:t> Orzeczenia i zarządzenia doręcza się w uwierzytelnionych</a:t>
            </a:r>
          </a:p>
          <a:p>
            <a:pPr marL="0" indent="0" algn="just">
              <a:buNone/>
            </a:pPr>
            <a:r>
              <a:rPr lang="pl-PL" dirty="0" smtClean="0">
                <a:sym typeface="Wingdings" panose="05000000000000000000" pitchFamily="2" charset="2"/>
              </a:rPr>
              <a:t>odpisach, jeżeli ustawa nakazuje ich doręczenie.</a:t>
            </a:r>
            <a:endParaRPr lang="pl-PL" dirty="0" smtClean="0"/>
          </a:p>
          <a:p>
            <a:endParaRPr lang="pl-PL" dirty="0"/>
          </a:p>
        </p:txBody>
      </p:sp>
      <p:sp>
        <p:nvSpPr>
          <p:cNvPr id="3" name="Tytuł 2"/>
          <p:cNvSpPr>
            <a:spLocks noGrp="1"/>
          </p:cNvSpPr>
          <p:nvPr>
            <p:ph type="title"/>
          </p:nvPr>
        </p:nvSpPr>
        <p:spPr/>
        <p:txBody>
          <a:bodyPr/>
          <a:lstStyle/>
          <a:p>
            <a:pPr algn="ctr"/>
            <a:r>
              <a:rPr lang="pl-PL" dirty="0" smtClean="0"/>
              <a:t>DORĘCZENIA</a:t>
            </a:r>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62500" lnSpcReduction="20000"/>
          </a:bodyPr>
          <a:lstStyle/>
          <a:p>
            <a:pPr algn="just">
              <a:buFont typeface="Wingdings" panose="05000000000000000000" pitchFamily="2" charset="2"/>
              <a:buChar char="à"/>
            </a:pPr>
            <a:r>
              <a:rPr lang="pl-PL" dirty="0" smtClean="0">
                <a:sym typeface="Wingdings" panose="05000000000000000000" pitchFamily="2" charset="2"/>
              </a:rPr>
              <a:t>Zasada to doręczenie pisma </a:t>
            </a:r>
            <a:r>
              <a:rPr lang="pl-PL" b="1" dirty="0" smtClean="0">
                <a:sym typeface="Wingdings" panose="05000000000000000000" pitchFamily="2" charset="2"/>
              </a:rPr>
              <a:t>do rąk adresata (doręczenie bezpośrednie);</a:t>
            </a:r>
          </a:p>
          <a:p>
            <a:pPr algn="just">
              <a:buFont typeface="Wingdings" panose="05000000000000000000" pitchFamily="2" charset="2"/>
              <a:buChar char="à"/>
            </a:pPr>
            <a:r>
              <a:rPr lang="pl-PL" b="1" dirty="0" smtClean="0">
                <a:sym typeface="Wingdings" panose="05000000000000000000" pitchFamily="2" charset="2"/>
              </a:rPr>
              <a:t> W sytuacji, gdy adresat jest nieobecny w mieszkaniu pismo doręcza się dorosłemu domownikowi (art. 132 </a:t>
            </a:r>
            <a:r>
              <a:rPr lang="pl-PL" b="1" dirty="0" smtClean="0"/>
              <a:t>§ 2 k.p.k.)</a:t>
            </a:r>
          </a:p>
          <a:p>
            <a:pPr algn="just">
              <a:buFont typeface="Wingdings" panose="05000000000000000000" pitchFamily="2" charset="2"/>
              <a:buChar char="à"/>
            </a:pPr>
            <a:r>
              <a:rPr lang="pl-PL" b="1" dirty="0" smtClean="0">
                <a:sym typeface="Wingdings" panose="05000000000000000000" pitchFamily="2" charset="2"/>
              </a:rPr>
              <a:t> Pismo może być także doręczone za pośrednictwem telefaksu lub poczty elektronicznej.</a:t>
            </a:r>
          </a:p>
          <a:p>
            <a:pPr algn="just">
              <a:buFont typeface="Wingdings" panose="05000000000000000000" pitchFamily="2" charset="2"/>
              <a:buChar char="à"/>
            </a:pPr>
            <a:r>
              <a:rPr lang="pl-PL" b="1" dirty="0" smtClean="0">
                <a:sym typeface="Wingdings" panose="05000000000000000000" pitchFamily="2" charset="2"/>
              </a:rPr>
              <a:t> Pismo może być także doręczone w biurze obrońcy lub pełnomocnika, bądź w biurze adresata, który nie jest osobą fizyczną.</a:t>
            </a:r>
          </a:p>
          <a:p>
            <a:pPr algn="just">
              <a:buFont typeface="Wingdings" panose="05000000000000000000" pitchFamily="2" charset="2"/>
              <a:buChar char="à"/>
            </a:pPr>
            <a:r>
              <a:rPr lang="pl-PL" b="1" dirty="0" smtClean="0">
                <a:sym typeface="Wingdings" panose="05000000000000000000" pitchFamily="2" charset="2"/>
              </a:rPr>
              <a:t> W sytuacji, gdy doręczenie bezpośrednie jest niemożliwe pismo można pozostawić:</a:t>
            </a:r>
          </a:p>
          <a:p>
            <a:pPr marL="457200" indent="-457200" algn="just">
              <a:buAutoNum type="arabicPeriod"/>
            </a:pPr>
            <a:r>
              <a:rPr lang="pl-PL" b="1" dirty="0" smtClean="0">
                <a:sym typeface="Wingdings" panose="05000000000000000000" pitchFamily="2" charset="2"/>
              </a:rPr>
              <a:t> administracji domu, dozorcy domu lub sołtysowi, jeżeli podejmą się oddać pismo adresatowi (art. 132 </a:t>
            </a:r>
            <a:r>
              <a:rPr lang="pl-PL" b="1" dirty="0" smtClean="0"/>
              <a:t>§ 2 k.p.k.)</a:t>
            </a:r>
            <a:endParaRPr lang="pl-PL" b="1" dirty="0" smtClean="0">
              <a:sym typeface="Wingdings" panose="05000000000000000000" pitchFamily="2" charset="2"/>
            </a:endParaRPr>
          </a:p>
          <a:p>
            <a:pPr marL="457200" indent="-457200" algn="just">
              <a:buAutoNum type="arabicPeriod"/>
            </a:pPr>
            <a:r>
              <a:rPr lang="pl-PL" b="1" dirty="0" smtClean="0">
                <a:sym typeface="Wingdings" panose="05000000000000000000" pitchFamily="2" charset="2"/>
              </a:rPr>
              <a:t>Pismo przesłane za pośrednictwem operatora pocztowego pozostawić w najbliższej placówce pocztowej operatora pocztowego, a przesłane w inny sposób w najbliższej jednostce Policji albo we właściwym urzędzie gminy. Informuje się o tym adresata np. w skrzynce pocztowej, ze wskazaniem – gdzie pismo może odebrać oraz o tym, że termin na odebranie to 7 dni (awizo). W przypadku upływu tego terminu czynność się powtarza (powtórne awizowanie). Jeżeli nadal pismo nie zostanie odebrane to przyjmuje się, że </a:t>
            </a:r>
            <a:r>
              <a:rPr lang="pl-PL" b="1" u="sng" dirty="0" smtClean="0">
                <a:sym typeface="Wingdings" panose="05000000000000000000" pitchFamily="2" charset="2"/>
              </a:rPr>
              <a:t>pismo zostało doręczone.</a:t>
            </a:r>
            <a:endParaRPr lang="pl-PL" b="1" dirty="0" smtClean="0">
              <a:sym typeface="Wingdings" panose="05000000000000000000" pitchFamily="2" charset="2"/>
            </a:endParaRPr>
          </a:p>
          <a:p>
            <a:endParaRPr lang="pl-PL" dirty="0"/>
          </a:p>
        </p:txBody>
      </p:sp>
      <p:sp>
        <p:nvSpPr>
          <p:cNvPr id="3" name="Tytuł 2"/>
          <p:cNvSpPr>
            <a:spLocks noGrp="1"/>
          </p:cNvSpPr>
          <p:nvPr>
            <p:ph type="title"/>
          </p:nvPr>
        </p:nvSpPr>
        <p:spPr/>
        <p:txBody>
          <a:bodyPr/>
          <a:lstStyle/>
          <a:p>
            <a:pPr algn="ctr"/>
            <a:r>
              <a:rPr lang="pl-PL" dirty="0" smtClean="0"/>
              <a:t>DORĘCZENIE ZASTĘPCZE</a:t>
            </a: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0000" lnSpcReduction="20000"/>
          </a:bodyPr>
          <a:lstStyle/>
          <a:p>
            <a:pPr marL="0" indent="0" algn="just">
              <a:buNone/>
            </a:pPr>
            <a:r>
              <a:rPr lang="pl-PL" dirty="0" smtClean="0"/>
              <a:t>. Doręczający umieszcza zawiadomienie w skrzynce do doręczania korespondencji bądź na drzwiach mieszkania adresata lub w innym widocznym miejscu ze wskazaniem, gdzie i kiedy pismo pozostawiono oraz że należy je odebrać w ciągu 7 dni; w razie bezskutecznego upływu tego terminu, należy czynność zawiadomienia powtórzyć jeden raz </a:t>
            </a:r>
            <a:r>
              <a:rPr lang="pl-PL" b="1" dirty="0" smtClean="0"/>
              <a:t>(tzw. powtórne awizowanie).</a:t>
            </a:r>
            <a:r>
              <a:rPr lang="pl-PL" dirty="0" smtClean="0"/>
              <a:t> </a:t>
            </a:r>
            <a:r>
              <a:rPr lang="pl-PL" b="1" u="sng" dirty="0" smtClean="0">
                <a:highlight>
                  <a:srgbClr val="FFFF00"/>
                </a:highlight>
              </a:rPr>
              <a:t>W razie dokonania tych czynności pismo uznaje się za doręczone.</a:t>
            </a:r>
          </a:p>
          <a:p>
            <a:pPr marL="0" indent="0" algn="just">
              <a:buNone/>
            </a:pPr>
            <a:r>
              <a:rPr lang="pl-PL" dirty="0" smtClean="0"/>
              <a:t>6. Art. 136. § 1. W razie odmowy przyjęcia pisma lub odmowy albo</a:t>
            </a:r>
          </a:p>
          <a:p>
            <a:pPr marL="0" indent="0" algn="just">
              <a:buNone/>
            </a:pPr>
            <a:r>
              <a:rPr lang="pl-PL" dirty="0" smtClean="0"/>
              <a:t>niemożności pokwitowania odbioru przez adresata, doręczający sporządza na zwrotnym pokwitowaniu odpowiednią wzmiankę; </a:t>
            </a:r>
            <a:r>
              <a:rPr lang="pl-PL" b="1" dirty="0" smtClean="0"/>
              <a:t>wówczas doręczenie uważa się za dokonane.</a:t>
            </a:r>
          </a:p>
          <a:p>
            <a:pPr marL="0" indent="0" algn="just">
              <a:buNone/>
            </a:pPr>
            <a:r>
              <a:rPr lang="pl-PL" dirty="0" smtClean="0"/>
              <a:t>7. Jeżeli strona, nie podając nowego adresu, zmienia miejsce zamieszkania lub nie przebywa pod wskazanym przez siebie adresem, w tym także z powodu pozbawienia wolności w innej sprawie, </a:t>
            </a:r>
            <a:r>
              <a:rPr lang="pl-PL" b="1" dirty="0" smtClean="0"/>
              <a:t>pismo wysłane pod tym adresem uważa się za doręczone.</a:t>
            </a:r>
          </a:p>
          <a:p>
            <a:endParaRPr lang="pl-PL" dirty="0"/>
          </a:p>
        </p:txBody>
      </p:sp>
      <p:sp>
        <p:nvSpPr>
          <p:cNvPr id="3" name="Tytuł 2"/>
          <p:cNvSpPr>
            <a:spLocks noGrp="1"/>
          </p:cNvSpPr>
          <p:nvPr>
            <p:ph type="title"/>
          </p:nvPr>
        </p:nvSpPr>
        <p:spPr/>
        <p:txBody>
          <a:bodyPr/>
          <a:lstStyle/>
          <a:p>
            <a:endParaRPr lang="pl-PL"/>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pPr marL="0" indent="0" algn="just">
              <a:buNone/>
            </a:pPr>
            <a:r>
              <a:rPr lang="pl-PL" dirty="0" smtClean="0"/>
              <a:t>Wymogi te zostały określone w art. 119 k.p.k.:</a:t>
            </a:r>
          </a:p>
          <a:p>
            <a:pPr marL="0" indent="0" algn="just">
              <a:buNone/>
            </a:pPr>
            <a:r>
              <a:rPr lang="pl-PL" i="1" dirty="0" smtClean="0"/>
              <a:t>Art. 119. § 1. Pismo procesowe powinno zawierać:</a:t>
            </a:r>
          </a:p>
          <a:p>
            <a:pPr marL="0" indent="0" algn="just">
              <a:buNone/>
            </a:pPr>
            <a:r>
              <a:rPr lang="pl-PL" i="1" dirty="0" smtClean="0"/>
              <a:t>1) oznaczenie organu, do którego jest skierowane, oraz sprawy, której dotyczy;</a:t>
            </a:r>
          </a:p>
          <a:p>
            <a:pPr marL="0" indent="0" algn="just">
              <a:buNone/>
            </a:pPr>
            <a:r>
              <a:rPr lang="pl-PL" i="1" dirty="0" smtClean="0"/>
              <a:t>2) oznaczenie oraz adres wnoszącego pismo;</a:t>
            </a:r>
          </a:p>
          <a:p>
            <a:pPr marL="0" indent="0" algn="just">
              <a:buNone/>
            </a:pPr>
            <a:r>
              <a:rPr lang="pl-PL" i="1" dirty="0" smtClean="0"/>
              <a:t>3) treść wniosku lub oświadczenia, w miarę potrzeby z uzasadnieniem;</a:t>
            </a:r>
          </a:p>
          <a:p>
            <a:pPr marL="0" indent="0" algn="just">
              <a:buNone/>
            </a:pPr>
            <a:r>
              <a:rPr lang="pl-PL" i="1" dirty="0" smtClean="0"/>
              <a:t>4) datę i podpis składającego pismo.</a:t>
            </a:r>
          </a:p>
          <a:p>
            <a:pPr marL="0" indent="0" algn="just">
              <a:buNone/>
            </a:pPr>
            <a:r>
              <a:rPr lang="pl-PL" i="1" dirty="0" smtClean="0"/>
              <a:t>§ 2. Za osobę, która nie może się podpisać, pismo podpisuje osoba przez nią</a:t>
            </a:r>
          </a:p>
          <a:p>
            <a:pPr marL="0" indent="0" algn="just">
              <a:buNone/>
            </a:pPr>
            <a:r>
              <a:rPr lang="pl-PL" i="1" dirty="0" smtClean="0"/>
              <a:t>upoważniona, ze wskazaniem przyczyny złożenia swego podpisu.</a:t>
            </a:r>
          </a:p>
          <a:p>
            <a:endParaRPr lang="pl-PL" dirty="0"/>
          </a:p>
        </p:txBody>
      </p:sp>
      <p:sp>
        <p:nvSpPr>
          <p:cNvPr id="3" name="Tytuł 2"/>
          <p:cNvSpPr>
            <a:spLocks noGrp="1"/>
          </p:cNvSpPr>
          <p:nvPr>
            <p:ph type="title"/>
          </p:nvPr>
        </p:nvSpPr>
        <p:spPr/>
        <p:txBody>
          <a:bodyPr>
            <a:normAutofit fontScale="90000"/>
          </a:bodyPr>
          <a:lstStyle/>
          <a:p>
            <a:pPr algn="ctr"/>
            <a:r>
              <a:rPr lang="pl-PL" dirty="0" smtClean="0"/>
              <a:t>WYMOGI FORMALNE PISM PROCESOWYCH</a:t>
            </a:r>
            <a:endParaRPr lang="pl-PL"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0</TotalTime>
  <Words>1476</Words>
  <Application>Microsoft Office PowerPoint</Application>
  <PresentationFormat>Pokaz na ekranie (4:3)</PresentationFormat>
  <Paragraphs>110</Paragraphs>
  <Slides>19</Slides>
  <Notes>1</Notes>
  <HiddenSlides>0</HiddenSlides>
  <MMClips>0</MMClips>
  <ScaleCrop>false</ScaleCrop>
  <HeadingPairs>
    <vt:vector size="4" baseType="variant">
      <vt:variant>
        <vt:lpstr>Motyw</vt:lpstr>
      </vt:variant>
      <vt:variant>
        <vt:i4>1</vt:i4>
      </vt:variant>
      <vt:variant>
        <vt:lpstr>Tytuły slajdów</vt:lpstr>
      </vt:variant>
      <vt:variant>
        <vt:i4>19</vt:i4>
      </vt:variant>
    </vt:vector>
  </HeadingPairs>
  <TitlesOfParts>
    <vt:vector size="20" baseType="lpstr">
      <vt:lpstr>Hol</vt:lpstr>
      <vt:lpstr>SSA ZAJĘCIA I 26.02.2019</vt:lpstr>
      <vt:lpstr>CZYNNOŚCI PROCESOWE</vt:lpstr>
      <vt:lpstr>TERMINY PROCESOWE</vt:lpstr>
      <vt:lpstr>Podział terminów  (ze względu na następstwo ich niezachowania)</vt:lpstr>
      <vt:lpstr>ZASADY PRZYWRACANIA TERMINU</vt:lpstr>
      <vt:lpstr>DORĘCZENIA</vt:lpstr>
      <vt:lpstr>DORĘCZENIE ZASTĘPCZE</vt:lpstr>
      <vt:lpstr>Slajd 8</vt:lpstr>
      <vt:lpstr>WYMOGI FORMALNE PISM PROCESOWYCH</vt:lpstr>
      <vt:lpstr>KONSEKWENCJE NIEZACHOWANIA WYMOGÓW Z ART. 119 KPK</vt:lpstr>
      <vt:lpstr>DOKUMENTOWANIE CZYNNOŚCI PROCESOWYCH</vt:lpstr>
      <vt:lpstr>PROTOKÓŁ</vt:lpstr>
      <vt:lpstr>CO POWINIEN ZAWIERAĆ PROTOKÓŁ?</vt:lpstr>
      <vt:lpstr>Slajd 14</vt:lpstr>
      <vt:lpstr>NOTATKA URZĘDOWA</vt:lpstr>
      <vt:lpstr>STENOGRAM</vt:lpstr>
      <vt:lpstr>ZAPIS DŹWIĘKU I OBRAZU</vt:lpstr>
      <vt:lpstr>DOSTĘP DO AKT POSTĘPOWANIA PRZYGOTOWAWCZEGO ART. 156 § 5 KPK</vt:lpstr>
      <vt:lpstr>DOSTĘP DO AKT POSTĘPOWANIA SĄDOWEGO ART. 156 § 1KPK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SSA ZAJĘCIA I 26.02.2019</dc:title>
  <dc:creator>Pani Mecenas</dc:creator>
  <cp:lastModifiedBy>Microsoft</cp:lastModifiedBy>
  <cp:revision>1</cp:revision>
  <dcterms:created xsi:type="dcterms:W3CDTF">2019-03-11T17:11:49Z</dcterms:created>
  <dcterms:modified xsi:type="dcterms:W3CDTF">2019-03-11T17:24:49Z</dcterms:modified>
</cp:coreProperties>
</file>