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7" r:id="rId3"/>
    <p:sldId id="276" r:id="rId4"/>
    <p:sldId id="263" r:id="rId5"/>
    <p:sldId id="258" r:id="rId6"/>
    <p:sldId id="259" r:id="rId7"/>
    <p:sldId id="265" r:id="rId8"/>
    <p:sldId id="264" r:id="rId9"/>
    <p:sldId id="266" r:id="rId10"/>
    <p:sldId id="267" r:id="rId11"/>
    <p:sldId id="268" r:id="rId12"/>
    <p:sldId id="269" r:id="rId13"/>
    <p:sldId id="27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FC7C1E-5E0D-4763-88DB-E6047A94B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BE8CDD7-1ABA-4A4E-84E5-7DC3909A3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2F7F57E-D1CC-4000-B370-19C96B143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7B2-E930-4A81-A1ED-9025CD61FB01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00E4992-05AC-44F5-8972-7E3E84E96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9662B3A-3E3C-4A10-ACE9-7E59759AE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11F7-50F9-496E-85FF-7C0324D62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110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D30E41-6156-4B21-A222-D413219E7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4C293EF-A169-4A06-B247-988801A1B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E8512C-D48C-45AD-AA9E-D0261AF0D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7B2-E930-4A81-A1ED-9025CD61FB01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6B7232B-261E-4468-A191-F49AB3D8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7A082A-32ED-494A-853B-E78B93A66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11F7-50F9-496E-85FF-7C0324D62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467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2D5CDBD-CCB1-48E2-8CD3-65A6000919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6970272-91BF-4019-8A9A-0AAD4D5B13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D8FDE0E-F856-4C94-9598-A5FB3C09F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7B2-E930-4A81-A1ED-9025CD61FB01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C974407-DB98-48B9-8302-A3B48E3B7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240F21C-FB89-4FA9-8BBC-578182B92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11F7-50F9-496E-85FF-7C0324D62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87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DBE1E4-A610-440B-9856-25539DCA4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AF5E15-99C2-4497-94F9-8D460D121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8218D3E-A00A-4F07-8F5E-466015EE5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7B2-E930-4A81-A1ED-9025CD61FB01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67A741C-C3AD-450D-B067-4E2FE50E2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10605E2-8DE7-499F-971E-8E6406B8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11F7-50F9-496E-85FF-7C0324D62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073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809611-1236-4992-918E-F4F12B009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5B2C083-43A2-4144-B4FD-EC0343DA7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DE23056-ED14-4485-915A-90DADC8C3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7B2-E930-4A81-A1ED-9025CD61FB01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E4CF2D-9E21-4269-B4C6-009A8E157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7599CFE-8922-4E8F-BFE3-AB47CA535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11F7-50F9-496E-85FF-7C0324D62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414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53F5F6-9376-4566-AB63-610041475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B4838B-A9BC-4CCB-8233-951A109919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1EE30E8-0FB5-4759-8D85-FB58644DC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0D335F4-CD50-48FE-8EEA-9AE6149D7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7B2-E930-4A81-A1ED-9025CD61FB01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9B431CE-F9EE-46F6-812C-765783003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89147C1-CC12-4D0C-B583-6EA5969C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11F7-50F9-496E-85FF-7C0324D62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526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2800ED-DB12-48B3-811A-8161A5A7E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6EB6416-B622-4D50-91DC-61E1CB4BA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2D35E8E-5EE8-46AE-B845-54D18397B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86C1E1A-9DE0-47CF-9A21-D1E70267A3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D5C3A6C-5FEE-46BF-8107-C982B0018E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C210597-7C89-4E27-9E80-E9787F4B1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7B2-E930-4A81-A1ED-9025CD61FB01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07E8A47-DA7A-4DCB-B0B2-D9CE163C1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33EB5F2-2135-44E0-A3FA-AC6C70C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11F7-50F9-496E-85FF-7C0324D62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579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3E69EF-DF04-49DD-944B-2FD559747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AE425B3-ED08-4DC2-A127-B6A1F7EA5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7B2-E930-4A81-A1ED-9025CD61FB01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A6DA494-AC82-451C-9A63-CA901E75E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BF59636-B1FF-4186-B69F-513C79F36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11F7-50F9-496E-85FF-7C0324D62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912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F059D24-62EF-4DDE-8A5E-656371714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7B2-E930-4A81-A1ED-9025CD61FB01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D8FC06E-A429-40A8-8E70-145FFA1FB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5392C7D-937B-4B0E-BD52-891438A7A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11F7-50F9-496E-85FF-7C0324D62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9842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151192-43FF-4045-9F9E-1E2AA7ECB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5D2727-1C92-400C-9AC1-86626D155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4B95252-5D2F-436B-B825-EA8322D293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64A8B59-1358-4C06-B0C1-AA614F722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7B2-E930-4A81-A1ED-9025CD61FB01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FA8FE6A-38AC-4B87-AA4B-025637E5A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7B32E07-9A9E-499E-9565-1844BD976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11F7-50F9-496E-85FF-7C0324D62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70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DF135A-0D67-4C6A-8621-BFD55850A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8B17F5E-0D95-432E-8CA3-12A6E92EF8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93301DE-6792-4397-B565-0CF77BAC6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1606081-D484-4884-B945-DA8A2DED2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7B2-E930-4A81-A1ED-9025CD61FB01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6B046DE-F5C7-46E7-AD29-237B8B3A0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8C46492-2403-4BF4-91CF-E1A5C4397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11F7-50F9-496E-85FF-7C0324D62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56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BB99D55-2C3D-489B-AEFA-4E7EF04BB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FA6A7AC-F94C-4F4C-9B40-46768FD1E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1367773-4FCD-44D5-9997-14C6ADE519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B27B2-E930-4A81-A1ED-9025CD61FB01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FD251E8-037E-4020-8F30-46815E06D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645C11-98AF-4B64-A0EE-0E7AC20D81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E11F7-50F9-496E-85FF-7C0324D62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018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rawo.uni.wroc.pl/user/12147/students-resourc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isj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D27909-C7C4-4582-BC1B-9A0EA63CF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25637"/>
          </a:xfrm>
        </p:spPr>
        <p:txBody>
          <a:bodyPr/>
          <a:lstStyle/>
          <a:p>
            <a:r>
              <a:rPr lang="pl-PL" dirty="0"/>
              <a:t>Socjologia prawa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9C46693-3E9A-41B1-BEB5-136BDAF9A3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509" y="3429000"/>
            <a:ext cx="10002981" cy="3284166"/>
          </a:xfrm>
        </p:spPr>
        <p:txBody>
          <a:bodyPr>
            <a:normAutofit lnSpcReduction="10000"/>
          </a:bodyPr>
          <a:lstStyle/>
          <a:p>
            <a:r>
              <a:rPr lang="pl-PL" dirty="0"/>
              <a:t>Wprowadzenie</a:t>
            </a:r>
          </a:p>
          <a:p>
            <a:r>
              <a:rPr lang="pl-PL" dirty="0"/>
              <a:t>Przedmiot i rozwój socjologii prawa</a:t>
            </a:r>
          </a:p>
          <a:p>
            <a:endParaRPr lang="pl-PL" dirty="0"/>
          </a:p>
          <a:p>
            <a:endParaRPr lang="pl-PL" dirty="0"/>
          </a:p>
          <a:p>
            <a:pPr marL="6553200" indent="-5922963" algn="l"/>
            <a:r>
              <a:rPr lang="pl-PL" sz="1800" dirty="0"/>
              <a:t>	Dr Maciej Pichlak</a:t>
            </a:r>
          </a:p>
          <a:p>
            <a:pPr marL="6553200" indent="-5922963" algn="l"/>
            <a:r>
              <a:rPr lang="pl-PL" sz="1800" dirty="0"/>
              <a:t>	Katedra Teorii i Filozofii Prawa</a:t>
            </a:r>
          </a:p>
          <a:p>
            <a:pPr marL="6553200" indent="-5922963" algn="l"/>
            <a:r>
              <a:rPr lang="pl-PL" sz="1800" dirty="0"/>
              <a:t>	Uniwersytet Wrocławski</a:t>
            </a:r>
          </a:p>
          <a:p>
            <a:pPr marL="6553200" indent="-6373813" algn="l"/>
            <a:r>
              <a:rPr lang="pl-PL" sz="1800" dirty="0">
                <a:hlinkClick r:id="rId2"/>
              </a:rPr>
              <a:t>	Maciej.Pichlak@uwr.edu.pl</a:t>
            </a:r>
            <a:r>
              <a:rPr lang="pl-PL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941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D5F7DF-DFC6-4C8B-8547-C71BEB9CB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żywe (</a:t>
            </a:r>
            <a:r>
              <a:rPr lang="pl-PL" i="1" dirty="0" err="1"/>
              <a:t>living</a:t>
            </a:r>
            <a:r>
              <a:rPr lang="pl-PL" i="1" dirty="0"/>
              <a:t> law</a:t>
            </a:r>
            <a:r>
              <a:rPr lang="pl-PL" dirty="0"/>
              <a:t>) - Ehrlich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E61E5D-9997-452B-9563-DF6ACB52B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i="1" dirty="0"/>
              <a:t>Historia chłopca i kolejarza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Prawo żywe przeciwstawione prawu oficjalnemu.</a:t>
            </a:r>
          </a:p>
          <a:p>
            <a:r>
              <a:rPr lang="pl-PL" dirty="0"/>
              <a:t>Ograniczony zasięg oddziaływania prawa oficjalnego: w przypadkach konfliktowych i, zasadniczo, patologicznych.</a:t>
            </a:r>
          </a:p>
          <a:p>
            <a:r>
              <a:rPr lang="pl-PL" dirty="0"/>
              <a:t>„Prawo żywe” powstaje w drodze samorzutnego, spontanicznego wytwarzania się wzorców porządkujących życie społeczne w jakimś aspekcie i w jakieś grupie.</a:t>
            </a:r>
          </a:p>
          <a:p>
            <a:r>
              <a:rPr lang="pl-PL" dirty="0"/>
              <a:t>Ehrlich: przejście od opisu do stanowiska normatywnego („teoria wolnego prawa”)</a:t>
            </a:r>
          </a:p>
        </p:txBody>
      </p:sp>
    </p:spTree>
    <p:extLst>
      <p:ext uri="{BB962C8B-B14F-4D97-AF65-F5344CB8AC3E}">
        <p14:creationId xmlns:p14="http://schemas.microsoft.com/office/powerpoint/2010/main" val="176810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53502E-AE58-4A34-8FB1-BCC18DB5E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intuicyjne - </a:t>
            </a:r>
            <a:r>
              <a:rPr lang="pl-PL" dirty="0" err="1"/>
              <a:t>Petrażycki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B04A91-38E2-4124-B346-66F074864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Prawo oraz moralność jako specyficzna forma przeżyć emocjonalnych o charakterze </a:t>
            </a:r>
            <a:r>
              <a:rPr lang="pl-PL" dirty="0" err="1"/>
              <a:t>powinnościowym</a:t>
            </a:r>
            <a:r>
              <a:rPr lang="pl-PL" dirty="0"/>
              <a:t>.</a:t>
            </a:r>
          </a:p>
          <a:p>
            <a:r>
              <a:rPr lang="pl-PL" dirty="0"/>
              <a:t>Imperatywno-atrybutywny charakter przeżyć prawnych.</a:t>
            </a:r>
          </a:p>
          <a:p>
            <a:r>
              <a:rPr lang="pl-PL" dirty="0"/>
              <a:t>Rozróżnienie prawa pozytywnego oraz intuicyjnego</a:t>
            </a:r>
            <a:br>
              <a:rPr lang="pl-PL" dirty="0"/>
            </a:br>
            <a:r>
              <a:rPr lang="pl-PL" dirty="0"/>
              <a:t>(Kryterium: rodzaj uzasadnienia dla danego przeżycia).</a:t>
            </a:r>
          </a:p>
          <a:p>
            <a:pPr marL="0" indent="0">
              <a:buNone/>
            </a:pPr>
            <a:r>
              <a:rPr lang="pl-PL" dirty="0"/>
              <a:t>Odwołanie do „faktów normatywnych”</a:t>
            </a:r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pl-PL" sz="2400" dirty="0">
                <a:solidFill>
                  <a:schemeClr val="tx2"/>
                </a:solidFill>
              </a:rPr>
              <a:t>Znaczenie koncepcji Ehrlicha i </a:t>
            </a:r>
            <a:r>
              <a:rPr lang="pl-PL" sz="2400" dirty="0" err="1">
                <a:solidFill>
                  <a:schemeClr val="tx2"/>
                </a:solidFill>
              </a:rPr>
              <a:t>Petrażyckiego</a:t>
            </a:r>
            <a:r>
              <a:rPr lang="pl-PL" sz="2400" dirty="0">
                <a:solidFill>
                  <a:schemeClr val="tx2"/>
                </a:solidFill>
              </a:rPr>
              <a:t> współcześnie.</a:t>
            </a:r>
          </a:p>
          <a:p>
            <a:pPr>
              <a:buFontTx/>
              <a:buChar char="-"/>
            </a:pPr>
            <a:r>
              <a:rPr lang="pl-PL" sz="2400" dirty="0">
                <a:solidFill>
                  <a:schemeClr val="tx2"/>
                </a:solidFill>
              </a:rPr>
              <a:t>Prawo żywe oraz prawo intuicyjne wobec prawa zwyczajowego: podobieństwa i różnice.</a:t>
            </a:r>
          </a:p>
        </p:txBody>
      </p:sp>
    </p:spTree>
    <p:extLst>
      <p:ext uri="{BB962C8B-B14F-4D97-AF65-F5344CB8AC3E}">
        <p14:creationId xmlns:p14="http://schemas.microsoft.com/office/powerpoint/2010/main" val="210342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290804-FE4B-4C94-983C-A4234D019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166" y="343058"/>
            <a:ext cx="10515600" cy="1325563"/>
          </a:xfrm>
        </p:spPr>
        <p:txBody>
          <a:bodyPr/>
          <a:lstStyle/>
          <a:p>
            <a:r>
              <a:rPr lang="pl-PL" dirty="0"/>
              <a:t>Realizm prawniczy: </a:t>
            </a:r>
            <a:br>
              <a:rPr lang="pl-PL" dirty="0"/>
            </a:br>
            <a:r>
              <a:rPr lang="pl-PL" dirty="0"/>
              <a:t>„law in </a:t>
            </a:r>
            <a:r>
              <a:rPr lang="pl-PL" dirty="0" err="1"/>
              <a:t>action</a:t>
            </a:r>
            <a:r>
              <a:rPr lang="pl-PL" dirty="0"/>
              <a:t>”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D28C63-6B06-4177-BF0D-8D3D4EFF3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66" y="2011679"/>
            <a:ext cx="10903634" cy="4165283"/>
          </a:xfrm>
        </p:spPr>
        <p:txBody>
          <a:bodyPr/>
          <a:lstStyle/>
          <a:p>
            <a:r>
              <a:rPr lang="pl-PL" dirty="0"/>
              <a:t>Rozróżnienie „</a:t>
            </a:r>
            <a:r>
              <a:rPr lang="pl-PL" i="1" dirty="0"/>
              <a:t>law in </a:t>
            </a:r>
            <a:r>
              <a:rPr lang="pl-PL" i="1" dirty="0" err="1"/>
              <a:t>books</a:t>
            </a:r>
            <a:r>
              <a:rPr lang="pl-PL" dirty="0"/>
              <a:t>” i „</a:t>
            </a:r>
            <a:r>
              <a:rPr lang="pl-PL" i="1" dirty="0"/>
              <a:t>law in </a:t>
            </a:r>
            <a:r>
              <a:rPr lang="pl-PL" i="1" dirty="0" err="1"/>
              <a:t>action</a:t>
            </a:r>
            <a:r>
              <a:rPr lang="pl-PL" dirty="0"/>
              <a:t>”.</a:t>
            </a:r>
          </a:p>
          <a:p>
            <a:endParaRPr lang="pl-PL" dirty="0"/>
          </a:p>
          <a:p>
            <a:r>
              <a:rPr lang="pl-PL" dirty="0"/>
              <a:t>Olivier </a:t>
            </a:r>
            <a:r>
              <a:rPr lang="pl-PL" dirty="0" err="1"/>
              <a:t>Wendell</a:t>
            </a:r>
            <a:r>
              <a:rPr lang="pl-PL" dirty="0"/>
              <a:t> Holmes – </a:t>
            </a:r>
            <a:br>
              <a:rPr lang="pl-PL" dirty="0"/>
            </a:br>
            <a:r>
              <a:rPr lang="pl-PL" dirty="0"/>
              <a:t>„Perspektywa złego człowieka”: </a:t>
            </a:r>
            <a:br>
              <a:rPr lang="pl-PL" dirty="0"/>
            </a:br>
            <a:r>
              <a:rPr lang="pl-PL" dirty="0"/>
              <a:t>przewidywanie tego, co zrobią sądy.</a:t>
            </a:r>
          </a:p>
          <a:p>
            <a:endParaRPr lang="pl-PL" dirty="0"/>
          </a:p>
          <a:p>
            <a:r>
              <a:rPr lang="pl-PL" dirty="0"/>
              <a:t>Problem z tym, jaką koncepcję prawa </a:t>
            </a:r>
            <a:br>
              <a:rPr lang="pl-PL" dirty="0"/>
            </a:br>
            <a:r>
              <a:rPr lang="pl-PL" dirty="0"/>
              <a:t>posiadają sędziowie: Psychologizm. </a:t>
            </a:r>
            <a:br>
              <a:rPr lang="pl-PL" dirty="0"/>
            </a:br>
            <a:r>
              <a:rPr lang="pl-PL" dirty="0"/>
              <a:t>(Intuicja i „</a:t>
            </a:r>
            <a:r>
              <a:rPr lang="pl-PL" i="1" dirty="0" err="1"/>
              <a:t>hunch</a:t>
            </a:r>
            <a:r>
              <a:rPr lang="pl-PL" dirty="0"/>
              <a:t>”. Ale problem socjalizacji!)</a:t>
            </a:r>
          </a:p>
        </p:txBody>
      </p:sp>
      <p:pic>
        <p:nvPicPr>
          <p:cNvPr id="1026" name="Picture 2" descr="Oliver Wendell Holmes Jr circa 1930-edit.jpg">
            <a:extLst>
              <a:ext uri="{FF2B5EF4-FFF2-40B4-BE49-F238E27FC236}">
                <a16:creationId xmlns:a16="http://schemas.microsoft.com/office/drawing/2014/main" id="{8F7ABD30-31FC-48F5-8F8B-B9F5E02B1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287" y="0"/>
            <a:ext cx="46847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345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8AC6BE-B180-4EC0-A7B7-763489626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Literatura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10F2C7-3E07-4359-AD2D-8C4877822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pl-PL" dirty="0"/>
              <a:t>A. </a:t>
            </a:r>
            <a:r>
              <a:rPr lang="pl-PL" dirty="0" err="1"/>
              <a:t>Kojder</a:t>
            </a:r>
            <a:r>
              <a:rPr lang="pl-PL" dirty="0"/>
              <a:t>, Z. Cywiński (red.), Socjologia prawa. Główne problemy i postacie, Warszawa: WUW 2013. Hasła:</a:t>
            </a:r>
          </a:p>
          <a:p>
            <a:pPr lvl="1"/>
            <a:r>
              <a:rPr lang="pl-PL" dirty="0"/>
              <a:t>Socjologia prawa w Polsce: rozwój idei i instytucjonalizacja;</a:t>
            </a:r>
          </a:p>
          <a:p>
            <a:pPr lvl="1"/>
            <a:r>
              <a:rPr lang="pl-PL" dirty="0"/>
              <a:t>Prawo intuicyjne;</a:t>
            </a:r>
          </a:p>
          <a:p>
            <a:pPr lvl="1"/>
            <a:r>
              <a:rPr lang="pl-PL" dirty="0"/>
              <a:t>Prawo żywe;</a:t>
            </a:r>
          </a:p>
          <a:p>
            <a:pPr lvl="1"/>
            <a:r>
              <a:rPr lang="pl-PL" dirty="0"/>
              <a:t>Hipoteza trójstopniowego działania prawa.</a:t>
            </a:r>
          </a:p>
          <a:p>
            <a:pPr marL="514350" indent="-514350">
              <a:buAutoNum type="arabicPeriod"/>
            </a:pPr>
            <a:r>
              <a:rPr lang="pl-PL" dirty="0"/>
              <a:t>L. Rodak, Socjologia prawa, w: J. Nowacki, Z. </a:t>
            </a:r>
            <a:r>
              <a:rPr lang="pl-PL" dirty="0" err="1"/>
              <a:t>Tobor</a:t>
            </a:r>
            <a:r>
              <a:rPr lang="pl-PL" dirty="0"/>
              <a:t>, Wstęp do prawoznawstwa, wyd. 5, Warszawa: Wolters Kluwer 2016.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Uzupełniająco:</a:t>
            </a:r>
          </a:p>
          <a:p>
            <a:pPr marL="0" indent="0">
              <a:buNone/>
            </a:pPr>
            <a:r>
              <a:rPr lang="pl-PL" dirty="0"/>
              <a:t>A. </a:t>
            </a:r>
            <a:r>
              <a:rPr lang="pl-PL" dirty="0" err="1"/>
              <a:t>Podgórecki</a:t>
            </a:r>
            <a:r>
              <a:rPr lang="pl-PL" dirty="0"/>
              <a:t>, Zarys socjologii prawa, Warszawa: PWN 1971, rozdz. „Socjologia prawa w Polsce i na świecie”.</a:t>
            </a:r>
          </a:p>
        </p:txBody>
      </p:sp>
    </p:spTree>
    <p:extLst>
      <p:ext uri="{BB962C8B-B14F-4D97-AF65-F5344CB8AC3E}">
        <p14:creationId xmlns:p14="http://schemas.microsoft.com/office/powerpoint/2010/main" val="252332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BB4F18-0973-4DA4-B932-EE0D61268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Kwestie organizacyjne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B82AF3-9806-46F7-8D5F-5F34A5C02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Strona osobista: </a:t>
            </a:r>
            <a:r>
              <a:rPr lang="pl-PL" dirty="0">
                <a:hlinkClick r:id="rId2"/>
              </a:rPr>
              <a:t>https://prawo.uni.wroc.pl/user/12147/</a:t>
            </a:r>
            <a:endParaRPr lang="pl-PL" dirty="0"/>
          </a:p>
          <a:p>
            <a:endParaRPr lang="pl-PL" dirty="0"/>
          </a:p>
          <a:p>
            <a:r>
              <a:rPr lang="pl-PL" dirty="0"/>
              <a:t>Prezentacje z wykładów: </a:t>
            </a:r>
            <a:r>
              <a:rPr lang="pl-PL" dirty="0">
                <a:hlinkClick r:id="rId2"/>
              </a:rPr>
              <a:t>https://prawo.uni.wroc.pl/user/12147/students-resources</a:t>
            </a:r>
            <a:r>
              <a:rPr lang="pl-PL" dirty="0"/>
              <a:t>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Ćwiczenia: praca z pomocą wybranych tekstów </a:t>
            </a:r>
            <a:br>
              <a:rPr lang="pl-PL" dirty="0"/>
            </a:br>
            <a:endParaRPr lang="pl-PL" dirty="0"/>
          </a:p>
          <a:p>
            <a:r>
              <a:rPr lang="pl-PL" dirty="0"/>
              <a:t>Egzamin: opisowy, trzy pytania (1 z wykładu + 2 z tekstów)</a:t>
            </a:r>
          </a:p>
        </p:txBody>
      </p:sp>
    </p:spTree>
    <p:extLst>
      <p:ext uri="{BB962C8B-B14F-4D97-AF65-F5344CB8AC3E}">
        <p14:creationId xmlns:p14="http://schemas.microsoft.com/office/powerpoint/2010/main" val="624639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D3A872-924F-48A2-A069-664A99478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 i przedmiot socjologii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3CC203-B1D9-4F90-86B6-FCBD0F739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Badanie społecznego wymiaru funkcjonowania prawa.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Formalny vs. realny wymiar prawa; płaszczyzny badawcze nauk prawnych: logiczno-językowa, społeczna, psychologiczna, aksjologiczna</a:t>
            </a:r>
          </a:p>
          <a:p>
            <a:r>
              <a:rPr lang="pl-PL" dirty="0"/>
              <a:t>Badanie za pomocą zobiektywizowanych i weryfikowalnych metod badawczych: wgląd głębszy i lepiej ugruntowany niż w oparciu o „zdroworozsądkowe” intuicje oraz wiedzę potoczną (potoczna teoria społeczna).</a:t>
            </a:r>
          </a:p>
        </p:txBody>
      </p:sp>
    </p:spTree>
    <p:extLst>
      <p:ext uri="{BB962C8B-B14F-4D97-AF65-F5344CB8AC3E}">
        <p14:creationId xmlns:p14="http://schemas.microsoft.com/office/powerpoint/2010/main" val="91060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F8BD9A-90B5-44A8-8F4F-AF3130221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 i przedmiot socjologii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560CFE-37C7-4339-AC9F-491019417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299" y="1825624"/>
            <a:ext cx="11105276" cy="477212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„Socjologia prawa zajmuje się badaniem i analizowaniem czynników realnych wpływających na kształtowanie się prawa oraz ustaleniem sposobów badania jak prawo kształtuje inne dziedziny życia społecznego”.</a:t>
            </a:r>
          </a:p>
          <a:p>
            <a:pPr marL="0" indent="0" algn="r">
              <a:buNone/>
            </a:pPr>
            <a:r>
              <a:rPr lang="pl-PL" dirty="0"/>
              <a:t>Adam </a:t>
            </a:r>
            <a:r>
              <a:rPr lang="pl-PL" dirty="0" err="1"/>
              <a:t>Podgórecki</a:t>
            </a:r>
            <a:r>
              <a:rPr lang="pl-PL" dirty="0"/>
              <a:t> </a:t>
            </a:r>
          </a:p>
          <a:p>
            <a:pPr marL="0" indent="0" algn="r">
              <a:buNone/>
            </a:pPr>
            <a:endParaRPr lang="pl-PL" dirty="0"/>
          </a:p>
          <a:p>
            <a:pPr marL="0" indent="0">
              <a:buNone/>
            </a:pPr>
            <a:r>
              <a:rPr lang="pl-PL" u="sng" dirty="0"/>
              <a:t>„Hipoteza trójstopniowego działania prawa”</a:t>
            </a:r>
          </a:p>
          <a:p>
            <a:pPr marL="0" indent="0">
              <a:buNone/>
            </a:pPr>
            <a:r>
              <a:rPr lang="pl-PL" dirty="0"/>
              <a:t>Przepis prawny przyjmuje określone znaczenie i oddziałuje na </a:t>
            </a:r>
            <a:br>
              <a:rPr lang="pl-PL" dirty="0"/>
            </a:br>
            <a:r>
              <a:rPr lang="pl-PL" dirty="0"/>
              <a:t>adresatów pod wpływem trzech zmiennych „pozatekstowych”:</a:t>
            </a:r>
          </a:p>
          <a:p>
            <a:pPr>
              <a:buFontTx/>
              <a:buChar char="-"/>
            </a:pPr>
            <a:r>
              <a:rPr lang="pl-PL" dirty="0"/>
              <a:t>typ ustroju społeczno-gospodarczego;</a:t>
            </a:r>
          </a:p>
          <a:p>
            <a:pPr>
              <a:buFontTx/>
              <a:buChar char="-"/>
            </a:pPr>
            <a:r>
              <a:rPr lang="pl-PL" dirty="0"/>
              <a:t>typ podkultury;</a:t>
            </a:r>
          </a:p>
          <a:p>
            <a:pPr>
              <a:buFontTx/>
              <a:buChar char="-"/>
            </a:pPr>
            <a:r>
              <a:rPr lang="pl-PL" dirty="0"/>
              <a:t>typ osobowości interpretatora/ adresata.</a:t>
            </a:r>
          </a:p>
        </p:txBody>
      </p:sp>
      <p:pic>
        <p:nvPicPr>
          <p:cNvPr id="2050" name="Picture 2" descr="Podobny obraz">
            <a:extLst>
              <a:ext uri="{FF2B5EF4-FFF2-40B4-BE49-F238E27FC236}">
                <a16:creationId xmlns:a16="http://schemas.microsoft.com/office/drawing/2014/main" id="{DD03C24D-6B31-4A05-A1C9-BFE17F2F9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657161"/>
            <a:ext cx="3048000" cy="322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86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466228-C602-4E0F-B071-1E07AC91A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Obszary badawcze w socjologii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90D29F-9BDE-414B-92AE-9816F6BF8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7466"/>
          </a:xfrm>
        </p:spPr>
        <p:txBody>
          <a:bodyPr>
            <a:normAutofit/>
          </a:bodyPr>
          <a:lstStyle/>
          <a:p>
            <a:r>
              <a:rPr lang="pl-PL" dirty="0"/>
              <a:t>Prawo wobec innych systemów społecznych </a:t>
            </a:r>
            <a:br>
              <a:rPr lang="pl-PL" dirty="0"/>
            </a:br>
            <a:r>
              <a:rPr lang="pl-PL" dirty="0"/>
              <a:t>(„prawo w społeczeństwie”)</a:t>
            </a:r>
          </a:p>
          <a:p>
            <a:r>
              <a:rPr lang="pl-PL" dirty="0"/>
              <a:t>Tworzenie prawa</a:t>
            </a:r>
          </a:p>
          <a:p>
            <a:r>
              <a:rPr lang="pl-PL" dirty="0"/>
              <a:t>Stosowanie prawa</a:t>
            </a:r>
          </a:p>
          <a:p>
            <a:r>
              <a:rPr lang="pl-PL" dirty="0"/>
              <a:t>Przestrzeganie prawa</a:t>
            </a:r>
          </a:p>
          <a:p>
            <a:r>
              <a:rPr lang="pl-PL" dirty="0"/>
              <a:t>Kultura prawna i polityczna</a:t>
            </a:r>
          </a:p>
          <a:p>
            <a:r>
              <a:rPr lang="pl-PL" dirty="0"/>
              <a:t>Zawody prawnicze</a:t>
            </a:r>
          </a:p>
          <a:p>
            <a:r>
              <a:rPr lang="pl-PL" dirty="0"/>
              <a:t>Edukacja prawnicza</a:t>
            </a:r>
          </a:p>
          <a:p>
            <a:r>
              <a:rPr lang="pl-PL" dirty="0"/>
              <a:t>Prawo a zmiana społeczna</a:t>
            </a:r>
          </a:p>
        </p:txBody>
      </p:sp>
    </p:spTree>
    <p:extLst>
      <p:ext uri="{BB962C8B-B14F-4D97-AF65-F5344CB8AC3E}">
        <p14:creationId xmlns:p14="http://schemas.microsoft.com/office/powerpoint/2010/main" val="3504865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490701-D3E2-4C98-B834-7AA86D609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Podejście teoretyczne i empiryczne w socjologii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D2F6FC-1146-4937-8F47-3C629E4F2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Czasami bywają sobie przeciwstawiane, co wiąże się z konkurencją uznanie, prestiż, środki etc.</a:t>
            </a:r>
          </a:p>
          <a:p>
            <a:r>
              <a:rPr lang="pl-PL" dirty="0"/>
              <a:t>W rzeczywistości, oba sobie wzajemnie niezbędne.</a:t>
            </a:r>
          </a:p>
          <a:p>
            <a:r>
              <a:rPr lang="pl-PL" dirty="0"/>
              <a:t>Teoria społeczna pozwala formułować problemy i hipotezy badawcze („co badać”), a socjologia empiryczna pozwala weryfikować te teoretyczne konstrukcje („jak badać”) – teoria jako nawigator, empiria jako strzelec.</a:t>
            </a:r>
          </a:p>
        </p:txBody>
      </p:sp>
    </p:spTree>
    <p:extLst>
      <p:ext uri="{BB962C8B-B14F-4D97-AF65-F5344CB8AC3E}">
        <p14:creationId xmlns:p14="http://schemas.microsoft.com/office/powerpoint/2010/main" val="52087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9D17AF-9B19-4456-A8B2-6F8E788E6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Trzy etapy rozwoju socjologii prawa (P. </a:t>
            </a:r>
            <a:r>
              <a:rPr lang="pl-PL" sz="4000" dirty="0" err="1"/>
              <a:t>Selznick</a:t>
            </a:r>
            <a:r>
              <a:rPr lang="pl-PL" sz="4000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71BEB2-B156-4AFB-883C-DA3FDECE6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„Prymitywny”: „socjologiczna perspektywa” przyjmowana przez praktyków, głównie sędziów. Np. amerykański realizm prawniczy (przełom XIX-XX wieku). Nastawienie praktyczne, na rozwiązywanie konkretnych problemów.</a:t>
            </a:r>
          </a:p>
          <a:p>
            <a:r>
              <a:rPr lang="pl-PL" dirty="0"/>
              <a:t>„Rzemieślniczy”: Badania nad prawem uprawiane przez socjologów ogólnych, przy użyciu metod empirycznych. Ustalenia faktyczne co do społecznego funkcjonowania prawa, bez formułowania teorii ogólnych.</a:t>
            </a:r>
          </a:p>
          <a:p>
            <a:r>
              <a:rPr lang="pl-PL" dirty="0"/>
              <a:t>„Teoretyczny”: Wprost formułowane są ogólne teorie zjawisk prawnych oraz prawa jako zjawiska społecznego.</a:t>
            </a:r>
          </a:p>
        </p:txBody>
      </p:sp>
    </p:spTree>
    <p:extLst>
      <p:ext uri="{BB962C8B-B14F-4D97-AF65-F5344CB8AC3E}">
        <p14:creationId xmlns:p14="http://schemas.microsoft.com/office/powerpoint/2010/main" val="311583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E1630B-098D-4499-AA7D-AF0950256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Historia i rozwój socjologii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7CA68E-1A64-417B-BA8A-40D22D943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387926"/>
            <a:ext cx="10641037" cy="1104949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1908: Leon </a:t>
            </a:r>
            <a:r>
              <a:rPr lang="pl-PL" dirty="0" err="1"/>
              <a:t>Petrażycki</a:t>
            </a:r>
            <a:r>
              <a:rPr lang="pl-PL" dirty="0"/>
              <a:t>, </a:t>
            </a:r>
            <a:r>
              <a:rPr lang="pl-PL" i="1" dirty="0"/>
              <a:t>Wstęp do nauki prawa i moralności </a:t>
            </a:r>
            <a:r>
              <a:rPr lang="pl-PL" dirty="0"/>
              <a:t>(j. ros.)</a:t>
            </a:r>
          </a:p>
          <a:p>
            <a:r>
              <a:rPr lang="pl-PL" dirty="0"/>
              <a:t>1913: </a:t>
            </a:r>
            <a:r>
              <a:rPr lang="pl-PL" dirty="0" err="1"/>
              <a:t>Eugen</a:t>
            </a:r>
            <a:r>
              <a:rPr lang="pl-PL" dirty="0"/>
              <a:t> Ehrlich, </a:t>
            </a:r>
            <a:r>
              <a:rPr lang="pl-PL" i="1" dirty="0" err="1"/>
              <a:t>Grundlegung</a:t>
            </a:r>
            <a:r>
              <a:rPr lang="pl-PL" i="1" dirty="0"/>
              <a:t> </a:t>
            </a:r>
            <a:r>
              <a:rPr lang="pl-PL" i="1" dirty="0" err="1"/>
              <a:t>einer</a:t>
            </a:r>
            <a:r>
              <a:rPr lang="pl-PL" i="1" dirty="0"/>
              <a:t> </a:t>
            </a:r>
            <a:r>
              <a:rPr lang="pl-PL" i="1" dirty="0" err="1"/>
              <a:t>Soziologie</a:t>
            </a:r>
            <a:r>
              <a:rPr lang="pl-PL" i="1" dirty="0"/>
              <a:t> des </a:t>
            </a:r>
            <a:r>
              <a:rPr lang="pl-PL" i="1" dirty="0" err="1"/>
              <a:t>Rechts</a:t>
            </a:r>
            <a:r>
              <a:rPr lang="pl-PL" dirty="0"/>
              <a:t>. </a:t>
            </a:r>
            <a:br>
              <a:rPr lang="pl-PL" dirty="0"/>
            </a:br>
            <a:r>
              <a:rPr lang="pl-PL" dirty="0"/>
              <a:t>Pierwszy raz użyty termin „socjologia prawa”</a:t>
            </a:r>
          </a:p>
        </p:txBody>
      </p:sp>
      <p:sp>
        <p:nvSpPr>
          <p:cNvPr id="5" name="AutoShape 4" descr="Znalezione obrazy dla zapytania leon petrażycki">
            <a:extLst>
              <a:ext uri="{FF2B5EF4-FFF2-40B4-BE49-F238E27FC236}">
                <a16:creationId xmlns:a16="http://schemas.microsoft.com/office/drawing/2014/main" id="{F47626F2-4C52-4205-9AAE-6197D3FD61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30" name="Picture 6" descr="Znalezione obrazy dla zapytania leon petrażycki">
            <a:extLst>
              <a:ext uri="{FF2B5EF4-FFF2-40B4-BE49-F238E27FC236}">
                <a16:creationId xmlns:a16="http://schemas.microsoft.com/office/drawing/2014/main" id="{C06CE773-9E68-4A4E-AA50-45FDF3CEA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045" y="1687171"/>
            <a:ext cx="4129454" cy="308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Znaleziony obraz">
            <a:extLst>
              <a:ext uri="{FF2B5EF4-FFF2-40B4-BE49-F238E27FC236}">
                <a16:creationId xmlns:a16="http://schemas.microsoft.com/office/drawing/2014/main" id="{7FF7F8ED-1769-4333-91FE-EFE18A8C7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501" y="1687171"/>
            <a:ext cx="3462412" cy="308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018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66F590-D46D-49F3-926C-DDB417710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Instytucjonalizacja socjologii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356FBE-A5F4-4660-806F-9A736A86D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Powołanie </a:t>
            </a:r>
            <a:r>
              <a:rPr lang="pl-PL" dirty="0" err="1"/>
              <a:t>Research</a:t>
            </a:r>
            <a:r>
              <a:rPr lang="pl-PL" dirty="0"/>
              <a:t> </a:t>
            </a:r>
            <a:r>
              <a:rPr lang="pl-PL" dirty="0" err="1"/>
              <a:t>Committee</a:t>
            </a:r>
            <a:r>
              <a:rPr lang="pl-PL" dirty="0"/>
              <a:t> on </a:t>
            </a:r>
            <a:r>
              <a:rPr lang="pl-PL" dirty="0" err="1"/>
              <a:t>Sociology</a:t>
            </a:r>
            <a:r>
              <a:rPr lang="pl-PL" dirty="0"/>
              <a:t> of Law w ramach International </a:t>
            </a:r>
            <a:r>
              <a:rPr lang="pl-PL" dirty="0" err="1"/>
              <a:t>Sociological</a:t>
            </a:r>
            <a:r>
              <a:rPr lang="pl-PL" dirty="0"/>
              <a:t> </a:t>
            </a:r>
            <a:r>
              <a:rPr lang="pl-PL" dirty="0" err="1"/>
              <a:t>Association</a:t>
            </a:r>
            <a:r>
              <a:rPr lang="pl-PL" dirty="0"/>
              <a:t> (1962).</a:t>
            </a:r>
          </a:p>
          <a:p>
            <a:endParaRPr lang="pl-PL" dirty="0"/>
          </a:p>
          <a:p>
            <a:r>
              <a:rPr lang="pl-PL" dirty="0"/>
              <a:t>International </a:t>
            </a:r>
            <a:r>
              <a:rPr lang="pl-PL" dirty="0" err="1"/>
              <a:t>Institute</a:t>
            </a:r>
            <a:r>
              <a:rPr lang="pl-PL" dirty="0"/>
              <a:t> for the </a:t>
            </a:r>
            <a:r>
              <a:rPr lang="pl-PL" dirty="0" err="1"/>
              <a:t>Sociology</a:t>
            </a:r>
            <a:r>
              <a:rPr lang="pl-PL" dirty="0"/>
              <a:t> of Law, 1988 (</a:t>
            </a:r>
            <a:r>
              <a:rPr lang="pl-PL" dirty="0" err="1"/>
              <a:t>Onati</a:t>
            </a:r>
            <a:r>
              <a:rPr lang="pl-PL" dirty="0"/>
              <a:t>, Hiszpania) </a:t>
            </a:r>
            <a:br>
              <a:rPr lang="pl-PL" dirty="0"/>
            </a:br>
            <a:r>
              <a:rPr lang="pl-PL" dirty="0">
                <a:hlinkClick r:id="rId2"/>
              </a:rPr>
              <a:t>http://www.iisj.net/</a:t>
            </a:r>
            <a:r>
              <a:rPr lang="pl-PL" dirty="0"/>
              <a:t> </a:t>
            </a:r>
            <a:br>
              <a:rPr lang="pl-PL" dirty="0"/>
            </a:br>
            <a:endParaRPr lang="pl-PL" dirty="0"/>
          </a:p>
          <a:p>
            <a:r>
              <a:rPr lang="pl-PL" dirty="0"/>
              <a:t>W Polsce PTS tworzy oddział socjologii prawa (1961); w latach 60-tych powstają katedry socjologii prawa na UW i UJ.</a:t>
            </a:r>
          </a:p>
          <a:p>
            <a:endParaRPr lang="pl-PL" dirty="0"/>
          </a:p>
          <a:p>
            <a:r>
              <a:rPr lang="pl-PL" dirty="0"/>
              <a:t>W USA: </a:t>
            </a:r>
            <a:br>
              <a:rPr lang="pl-PL" dirty="0"/>
            </a:br>
            <a:r>
              <a:rPr lang="pl-PL" dirty="0"/>
              <a:t>- </a:t>
            </a:r>
            <a:r>
              <a:rPr lang="en-US" dirty="0"/>
              <a:t>Berkeley’s Center for the Study of Law and Society, </a:t>
            </a:r>
            <a:r>
              <a:rPr lang="pl-PL" dirty="0"/>
              <a:t>P. </a:t>
            </a:r>
            <a:r>
              <a:rPr lang="pl-PL" dirty="0" err="1"/>
              <a:t>Selznick</a:t>
            </a:r>
            <a:r>
              <a:rPr lang="pl-PL" dirty="0"/>
              <a:t> (1961)</a:t>
            </a:r>
            <a:br>
              <a:rPr lang="pl-PL" dirty="0"/>
            </a:br>
            <a:r>
              <a:rPr lang="pl-PL" dirty="0"/>
              <a:t>- The Law and </a:t>
            </a:r>
            <a:r>
              <a:rPr lang="pl-PL" dirty="0" err="1"/>
              <a:t>Society</a:t>
            </a:r>
            <a:r>
              <a:rPr lang="pl-PL" dirty="0"/>
              <a:t> </a:t>
            </a:r>
            <a:r>
              <a:rPr lang="pl-PL" dirty="0" err="1"/>
              <a:t>Association</a:t>
            </a:r>
            <a:r>
              <a:rPr lang="pl-PL" dirty="0"/>
              <a:t> (1964)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872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605</Words>
  <Application>Microsoft Office PowerPoint</Application>
  <PresentationFormat>Panoramiczny</PresentationFormat>
  <Paragraphs>88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Motyw pakietu Office</vt:lpstr>
      <vt:lpstr>Socjologia prawa</vt:lpstr>
      <vt:lpstr>Kwestie organizacyjne</vt:lpstr>
      <vt:lpstr>Cel i przedmiot socjologii prawa</vt:lpstr>
      <vt:lpstr>Cel i przedmiot socjologii prawa</vt:lpstr>
      <vt:lpstr>Obszary badawcze w socjologii prawa</vt:lpstr>
      <vt:lpstr>Podejście teoretyczne i empiryczne w socjologii</vt:lpstr>
      <vt:lpstr>Trzy etapy rozwoju socjologii prawa (P. Selznick)</vt:lpstr>
      <vt:lpstr>Historia i rozwój socjologii prawa</vt:lpstr>
      <vt:lpstr>Instytucjonalizacja socjologii prawa</vt:lpstr>
      <vt:lpstr>Prawo żywe (living law) - Ehrlich</vt:lpstr>
      <vt:lpstr>Prawo intuicyjne - Petrażycki</vt:lpstr>
      <vt:lpstr>Realizm prawniczy:  „law in action”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Socjologia prawa</dc:title>
  <dc:creator>Maciej Pichlak</dc:creator>
  <cp:lastModifiedBy>Maciej Pichlak</cp:lastModifiedBy>
  <cp:revision>30</cp:revision>
  <dcterms:created xsi:type="dcterms:W3CDTF">2018-02-28T13:19:05Z</dcterms:created>
  <dcterms:modified xsi:type="dcterms:W3CDTF">2019-03-08T09:38:58Z</dcterms:modified>
</cp:coreProperties>
</file>