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74" r:id="rId5"/>
    <p:sldId id="259" r:id="rId6"/>
    <p:sldId id="276" r:id="rId7"/>
    <p:sldId id="277" r:id="rId8"/>
    <p:sldId id="278" r:id="rId9"/>
    <p:sldId id="279" r:id="rId10"/>
    <p:sldId id="270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8CF6E0-9D7C-4811-88AD-6F7E31B56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75C53B-D440-4FAC-91BD-7889DAE60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409488-2531-470E-AB44-428F5381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27C049-EC70-42C8-A7BF-FCEDF7A2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A2771D-2ADB-4B67-B598-BBEB2F8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63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58195B-0F1E-4DFD-973E-E4B3B272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DC66207-A441-41BE-950D-160A74A78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6E42E7-8EAD-43DD-8E24-65F46633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FEC9378-7E22-4C6B-B99E-57943B15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86D728-2AE4-4E70-ACC2-8AA971B6B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3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B9E7CEF-A282-4D23-B032-4ECDDC4C7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CAED954-8E2A-41F5-A4E1-EF8A25A8B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D7E7C8-A7AB-4AB7-BEDA-73BDB78B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A56BDD-248F-4770-8A54-AE96A3BC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764C8B-EBC3-4109-9EA8-042BEAFC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7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FEED7B-476B-45A7-B289-19F1E283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D04E77-955E-4F71-BF77-489AA1095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0CBD200-D1B8-4276-B3D9-58794EC4C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7A7558-FBD2-4797-B7A2-B1AB62EB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6AB476-BB8A-437E-839E-288135B34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50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0B4554-3422-4744-905C-AB50124FB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B93D56-F555-44D9-80C4-406AD9F3B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900CDE-2D63-49A4-A7B0-619B2F52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0A294D-E3E6-4161-837E-17322069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8806A6-5765-43C5-A12F-0591242F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437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F8D54F-57A8-4096-8581-8D2935FB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6C5E77-2410-44B0-9945-579ABB3C2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3E631E-FA41-4209-93B9-9BBEB3CE5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6257E0C-659B-4E87-9044-9BB6FCDA2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299B5C3-681D-4CA2-AA1C-C77552A7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E1B624E-92D0-4322-8673-96F062694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318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3B34B8-FB6D-4D3C-98FD-3DB753007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A28E77-2C80-4C31-8A43-91492EF8F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997B818-4B03-469F-97A0-CAE3DDB56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02C8BBB-D1F3-40AC-AAFB-678400883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CA42D6A-CCF7-46B5-A268-55F97DEC9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7A4EC7D-75B2-41D2-817B-7C98D647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C319727-0914-4496-A129-35163866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BE42C03-4744-48BA-8889-F050AB544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12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25878-E4F7-4364-A1FD-82496B1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B74BA1B-5BA8-4892-827C-3D414989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CE474F-CA67-4AED-8BCB-A0EB319BE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15E7ADC-03B3-41AD-8741-69C4C562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72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6BFCFC2-B69F-4B29-B658-F400B3494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60B48DE-84F8-4F55-93EC-0033D51C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27D3A8-B1A9-4EFF-BA32-6A223E09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34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0A9F19-ADF1-4AE5-A2B5-13E7B5E6F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00DE65-9FA6-4060-8677-E482B791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5E4FC1-6436-4CD8-8525-65443292F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C36CDA-F4F6-40DC-A700-F5C91A7B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DBAB28A-5359-4EA8-9362-0BDD216F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56E5332-F1E6-4390-8EBA-344A96661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671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D88A74-1542-4A55-81B3-F5DC7A3F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B03B736-05CF-4ECE-84CD-2390105953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1BDD94A-5C5B-4E4D-BBFA-136643F72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06ADFAF-E623-4BC3-B67D-8366D1E1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FC662C-09A6-42A0-8144-784C2A040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E7DF6EC-0A0E-42B1-8C85-36F1070BE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715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4C66AFE-E7A1-4BCB-90D9-0EB5B3214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14EC82-FB13-4744-9A96-3D9B3715E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F8FA28-1A1C-4A0C-9C61-0BAC6FA84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3A968-308D-431F-B423-D91BE0075D72}" type="datetimeFigureOut">
              <a:rPr lang="pl-PL" smtClean="0"/>
              <a:t>08.03.2019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03FC1E-B3DF-4CF5-B559-28FB176E7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21F21A-C718-44E3-9054-9698568EF1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544B-F3F7-49CD-999E-506B5DFB00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883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27909-C7C4-4582-BC1B-9A0EA63CF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43601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rgbClr val="002060"/>
                </a:solidFill>
              </a:rPr>
              <a:t>Socjologia prawa</a:t>
            </a:r>
            <a:br>
              <a:rPr lang="pl-PL" sz="4000" dirty="0">
                <a:solidFill>
                  <a:srgbClr val="002060"/>
                </a:solidFill>
              </a:rPr>
            </a:br>
            <a:br>
              <a:rPr lang="pl-PL" sz="4000" dirty="0">
                <a:solidFill>
                  <a:srgbClr val="002060"/>
                </a:solidFill>
              </a:rPr>
            </a:br>
            <a:br>
              <a:rPr lang="pl-PL" sz="4000" dirty="0"/>
            </a:br>
            <a:r>
              <a:rPr lang="pl-PL" sz="5300" dirty="0"/>
              <a:t>Projekt badawczy w socjologii prawa</a:t>
            </a:r>
            <a:br>
              <a:rPr lang="pl-PL" dirty="0"/>
            </a:br>
            <a:r>
              <a:rPr lang="pl-PL" sz="3600" dirty="0"/>
              <a:t>(na przykładzie badań Adama </a:t>
            </a:r>
            <a:r>
              <a:rPr lang="pl-PL" sz="3600" dirty="0" err="1"/>
              <a:t>Podgóreckiego</a:t>
            </a:r>
            <a:r>
              <a:rPr lang="pl-PL" sz="3600" dirty="0"/>
              <a:t> </a:t>
            </a:r>
            <a:br>
              <a:rPr lang="pl-PL" sz="3600" dirty="0"/>
            </a:br>
            <a:r>
              <a:rPr lang="pl-PL" sz="3600" dirty="0"/>
              <a:t>nad prestiżem prawa)</a:t>
            </a:r>
            <a:endParaRPr lang="pl-PL" sz="4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C46693-3E9A-41B1-BEB5-136BDAF9A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928" y="4713546"/>
            <a:ext cx="11457708" cy="2044184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8159750" indent="-5922963" algn="l"/>
            <a:r>
              <a:rPr lang="pl-PL" sz="1800" dirty="0"/>
              <a:t>	Dr Maciej Pichlak</a:t>
            </a:r>
            <a:br>
              <a:rPr lang="pl-PL" sz="1800" dirty="0"/>
            </a:br>
            <a:r>
              <a:rPr lang="pl-PL" sz="1800" dirty="0"/>
              <a:t>Katedra Teorii i Filozofii Prawa</a:t>
            </a:r>
            <a:br>
              <a:rPr lang="pl-PL" sz="1800" dirty="0"/>
            </a:br>
            <a:r>
              <a:rPr lang="pl-PL" sz="1800" dirty="0"/>
              <a:t>Uniwersytet Wrocławski</a:t>
            </a:r>
            <a:br>
              <a:rPr lang="pl-PL" sz="1800" dirty="0"/>
            </a:br>
            <a:r>
              <a:rPr lang="pl-PL" sz="1800" dirty="0">
                <a:hlinkClick r:id="rId2"/>
              </a:rPr>
              <a:t>Maciej.Pichlak@uwr.edu.pl</a:t>
            </a:r>
            <a:r>
              <a:rPr lang="pl-PL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941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AE90BF-0F98-4865-90E2-AAE5C6DB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Postawy wobec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AD5F5-A9AF-4313-8FBA-3502CAAA9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Postawa: względnie trwała dyspozycja</a:t>
            </a:r>
          </a:p>
          <a:p>
            <a:r>
              <a:rPr lang="pl-PL" dirty="0"/>
              <a:t>Aspekt kognitywny</a:t>
            </a:r>
          </a:p>
          <a:p>
            <a:r>
              <a:rPr lang="pl-PL" dirty="0"/>
              <a:t>Aspekt emocjonalno-oceniający</a:t>
            </a:r>
          </a:p>
          <a:p>
            <a:r>
              <a:rPr lang="pl-PL" dirty="0"/>
              <a:t>Aspekt behawioralny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Typologia postaw wobec prawa:</a:t>
            </a:r>
          </a:p>
          <a:p>
            <a:pPr>
              <a:buFontTx/>
              <a:buChar char="-"/>
            </a:pPr>
            <a:r>
              <a:rPr lang="pl-PL" dirty="0"/>
              <a:t>Zasadnicze (legalizm)</a:t>
            </a:r>
          </a:p>
          <a:p>
            <a:pPr>
              <a:buFontTx/>
              <a:buChar char="-"/>
            </a:pPr>
            <a:r>
              <a:rPr lang="pl-PL" dirty="0"/>
              <a:t>Celowościowe (konformizm, oportunizm)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>
                <a:solidFill>
                  <a:srgbClr val="002060"/>
                </a:solidFill>
              </a:rPr>
              <a:t>Podgórecki</a:t>
            </a:r>
            <a:r>
              <a:rPr lang="pl-PL" dirty="0">
                <a:solidFill>
                  <a:srgbClr val="002060"/>
                </a:solidFill>
              </a:rPr>
              <a:t> - postawy wobec </a:t>
            </a:r>
            <a:r>
              <a:rPr lang="pl-PL" dirty="0" err="1">
                <a:solidFill>
                  <a:srgbClr val="002060"/>
                </a:solidFill>
              </a:rPr>
              <a:t>zachowań</a:t>
            </a:r>
            <a:r>
              <a:rPr lang="pl-PL" dirty="0">
                <a:solidFill>
                  <a:srgbClr val="002060"/>
                </a:solidFill>
              </a:rPr>
              <a:t> adresatów prawa: 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</a:rPr>
              <a:t>Postawa rygorystyczna albo tolerancyjna</a:t>
            </a:r>
          </a:p>
        </p:txBody>
      </p:sp>
    </p:spTree>
    <p:extLst>
      <p:ext uri="{BB962C8B-B14F-4D97-AF65-F5344CB8AC3E}">
        <p14:creationId xmlns:p14="http://schemas.microsoft.com/office/powerpoint/2010/main" val="23025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0B4BE2-B369-4B04-AB98-F4D59948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i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9D467-A14B-4558-891A-B7D2902BB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Zastosowana metoda: ankieta plus wywiad.</a:t>
            </a:r>
          </a:p>
          <a:p>
            <a:r>
              <a:rPr lang="pl-PL" dirty="0"/>
              <a:t>Reprezentatywna próba dla polskiego społeczeństwa (ok. 3000 osób).</a:t>
            </a:r>
          </a:p>
          <a:p>
            <a:r>
              <a:rPr lang="pl-PL" dirty="0"/>
              <a:t>Pytania dotyczyły m.in.: skłonności do posłuchu wobec prawa, oceny poszczególnych sankcji prawnych jako surowych/łagodnych, deklarowanych postaw wobec prawa niesprawiedliwego, poglądów na funkcje kary, deklarowanych reakcji na przypadki naruszenia prawa i in.</a:t>
            </a:r>
          </a:p>
          <a:p>
            <a:r>
              <a:rPr lang="pl-PL" dirty="0"/>
              <a:t>Zmienne obiektywne: wiek, płeć, miejsce zamieszkania, wykształcenie, zawód.</a:t>
            </a:r>
          </a:p>
          <a:p>
            <a:r>
              <a:rPr lang="pl-PL" dirty="0"/>
              <a:t>Zmienne subiektywne: przystosowanie społeczne, stopień poczucia zagrożenia, typ wychowania, religijność i in.</a:t>
            </a:r>
          </a:p>
          <a:p>
            <a:r>
              <a:rPr lang="pl-PL" dirty="0"/>
              <a:t>Rozróżnienie postaw rygoryzmu i tolerancji: poglądy na temat władzy rodzicielskiej, funkcji kary, kary śmierci, chłosty, kradzieży.</a:t>
            </a:r>
          </a:p>
        </p:txBody>
      </p:sp>
    </p:spTree>
    <p:extLst>
      <p:ext uri="{BB962C8B-B14F-4D97-AF65-F5344CB8AC3E}">
        <p14:creationId xmlns:p14="http://schemas.microsoft.com/office/powerpoint/2010/main" val="251009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C16B32-BD42-4685-9E3F-A3C90A440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Wybrane wyniki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607B88-8EDC-4982-A016-597C36E79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217 istotnych zależności między zmiennymi</a:t>
            </a:r>
          </a:p>
          <a:p>
            <a:r>
              <a:rPr lang="pl-PL" dirty="0"/>
              <a:t>Najistotniejsze czynniki: pochodzenie społeczne, zawód, wykształcenie, przystosowanie społeczne, postawa (dogmatyczne vs. racjonalna), poczucie zagrożenia.</a:t>
            </a:r>
          </a:p>
          <a:p>
            <a:r>
              <a:rPr lang="pl-PL" dirty="0"/>
              <a:t>Większemu rygoryzmowi sprzyjają: niskie wykształcenie, praca fizyczna, brak zaangażowania społecznego, brak doświadczenia prawnego, poczucie zagrożenia, rygorystyczne wychowanie, nastawienie dogmatyczne, luźna afiliacja społeczna, złe przystosowanie społeczne, frustracja.</a:t>
            </a:r>
          </a:p>
          <a:p>
            <a:r>
              <a:rPr lang="pl-PL" dirty="0"/>
              <a:t>Większej tolerancji sprzyjają: wykształcenie średnie i wyższe, praca umysłowa, zaangażowanie społeczne, brak poczucia zagrożenia, ścisła afiliacja, łagodne wychowanie, postawa racjonalistyczna, brak poczucia zagrożenia i frustracji.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859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F93059-94ED-49B4-AC8E-4B7B537B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Postawa rygorystyczna i </a:t>
            </a:r>
            <a:r>
              <a:rPr lang="pl-PL" sz="4000"/>
              <a:t>tolerancyjna </a:t>
            </a:r>
            <a:br>
              <a:rPr lang="pl-PL" sz="4000"/>
            </a:br>
            <a:r>
              <a:rPr lang="pl-PL" sz="4000"/>
              <a:t>a </a:t>
            </a:r>
            <a:r>
              <a:rPr lang="pl-PL" sz="4000" dirty="0"/>
              <a:t>respekt dla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D9B79A-CEA9-40D4-B406-F362F3247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Okazało się, że wysunięta uprzednio hipoteza, powiadająca, iż większy respekt dla prawa posiadają osoby autorytarne, a więc osoby posiadające poczucie zagrożenia, dogmatyczne, źle życiowo przystosowane, uległa częściowemu obaleniu. (152)</a:t>
            </a:r>
          </a:p>
          <a:p>
            <a:endParaRPr lang="pl-PL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Okazuje się, że szereg czynników działających systematycznie na rzecz rygoryzmu działa również systematycznie na rzecz braku posłuchu dla prawa i odwrotnie: czynniki działające na rzecz tolerancji skłaniają również do posłuchu dla prawa. (156)</a:t>
            </a:r>
          </a:p>
        </p:txBody>
      </p:sp>
    </p:spTree>
    <p:extLst>
      <p:ext uri="{BB962C8B-B14F-4D97-AF65-F5344CB8AC3E}">
        <p14:creationId xmlns:p14="http://schemas.microsoft.com/office/powerpoint/2010/main" val="151154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C5E807-46B9-49B9-9F5A-17CC0878C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Wyjaśnienia wyników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54BE92-462E-4808-9D36-4D3276B3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Podgórecki</a:t>
            </a:r>
            <a:r>
              <a:rPr lang="pl-PL" dirty="0"/>
              <a:t> nie proponuje żadnej teorii, która dostarczałaby całościowego wyjaśnienia zaobserwowanych zależności. Niektóre sugerowane przez niego możliwe wyjaśnienia to: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Związek między złym przystosowaniem i frustracją a agresją.</a:t>
            </a:r>
          </a:p>
          <a:p>
            <a:r>
              <a:rPr lang="pl-PL" dirty="0"/>
              <a:t>Brak zgody osób w gorszym położeniu na zastany porządek społeczny.</a:t>
            </a:r>
          </a:p>
          <a:p>
            <a:r>
              <a:rPr lang="pl-PL" dirty="0"/>
              <a:t>Różnice w posiadanym zasobie wiedzy indywidualnej i społecznej </a:t>
            </a:r>
            <a:br>
              <a:rPr lang="pl-PL" dirty="0"/>
            </a:br>
            <a:r>
              <a:rPr lang="pl-PL" dirty="0"/>
              <a:t>(np. na temat skuteczności surowych kar).</a:t>
            </a:r>
          </a:p>
          <a:p>
            <a:r>
              <a:rPr lang="pl-PL" dirty="0"/>
              <a:t>Osoby w lepszym położeniu skłonne są respektować prawo, ponieważ system działa w ogólności na ich korzyść.</a:t>
            </a:r>
          </a:p>
          <a:p>
            <a:r>
              <a:rPr lang="pl-PL" dirty="0"/>
              <a:t>Tradycja „etosu inteligenckiego”.</a:t>
            </a:r>
          </a:p>
        </p:txBody>
      </p:sp>
    </p:spTree>
    <p:extLst>
      <p:ext uri="{BB962C8B-B14F-4D97-AF65-F5344CB8AC3E}">
        <p14:creationId xmlns:p14="http://schemas.microsoft.com/office/powerpoint/2010/main" val="91673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368F14-0A89-42DD-A256-445D9936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75E369-9A72-49F4-ACA7-16044ED1B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Kojder</a:t>
            </a:r>
            <a:r>
              <a:rPr lang="pl-PL" dirty="0"/>
              <a:t>, Cywiński 2013: Metody badawcze; Prestiż prawa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Uzupełniająco:</a:t>
            </a:r>
          </a:p>
          <a:p>
            <a:pPr lvl="0"/>
            <a:r>
              <a:rPr lang="pl-PL" dirty="0"/>
              <a:t>Adam </a:t>
            </a:r>
            <a:r>
              <a:rPr lang="pl-PL" dirty="0" err="1"/>
              <a:t>Podgórecki</a:t>
            </a:r>
            <a:r>
              <a:rPr lang="pl-PL" dirty="0"/>
              <a:t>, </a:t>
            </a:r>
            <a:r>
              <a:rPr lang="pl-PL" i="1" dirty="0"/>
              <a:t>Prestiż prawa</a:t>
            </a:r>
            <a:r>
              <a:rPr lang="pl-PL" dirty="0"/>
              <a:t>, Warszawa: PWN 1966, </a:t>
            </a:r>
            <a:br>
              <a:rPr lang="pl-PL" dirty="0"/>
            </a:br>
            <a:r>
              <a:rPr lang="pl-PL" dirty="0"/>
              <a:t>rozdział 2.1. i 2.4. (s. 31-33, 144-159)</a:t>
            </a:r>
          </a:p>
          <a:p>
            <a:pPr lvl="0"/>
            <a:r>
              <a:rPr lang="pl-PL" dirty="0" err="1"/>
              <a:t>Kojder</a:t>
            </a:r>
            <a:r>
              <a:rPr lang="pl-PL" dirty="0"/>
              <a:t>, Cywiński 2013: Postawy wobec prawa</a:t>
            </a:r>
          </a:p>
          <a:p>
            <a:r>
              <a:rPr lang="pl-PL" dirty="0"/>
              <a:t>Anthony Giddens, Socjologia, Warszawa: PWN, wyd. różne. </a:t>
            </a:r>
            <a:br>
              <a:rPr lang="pl-PL" dirty="0"/>
            </a:br>
            <a:r>
              <a:rPr lang="pl-PL" dirty="0"/>
              <a:t>Rozdział 20 „Socjologiczne metody badawcze”</a:t>
            </a:r>
          </a:p>
        </p:txBody>
      </p:sp>
    </p:spTree>
    <p:extLst>
      <p:ext uri="{BB962C8B-B14F-4D97-AF65-F5344CB8AC3E}">
        <p14:creationId xmlns:p14="http://schemas.microsoft.com/office/powerpoint/2010/main" val="147029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7B4BAD-A6F5-4FB2-AB86-47DEA10B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projektu badawczego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287FA3-1018-4DCE-A01E-30EC81A69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pl-PL" dirty="0"/>
              <a:t>Problem badawczy</a:t>
            </a:r>
          </a:p>
          <a:p>
            <a:pPr marL="514350" indent="-514350">
              <a:buAutoNum type="arabicPeriod"/>
            </a:pPr>
            <a:r>
              <a:rPr lang="pl-PL" dirty="0"/>
              <a:t>Dyrektywy teoretyczne i badawcze</a:t>
            </a:r>
          </a:p>
          <a:p>
            <a:pPr marL="514350" indent="-514350">
              <a:buAutoNum type="arabicPeriod"/>
            </a:pPr>
            <a:r>
              <a:rPr lang="pl-PL" dirty="0"/>
              <a:t>Hipotezy badawcze</a:t>
            </a:r>
          </a:p>
          <a:p>
            <a:pPr marL="514350" indent="-514350">
              <a:buAutoNum type="arabicPeriod"/>
            </a:pPr>
            <a:r>
              <a:rPr lang="pl-PL" dirty="0"/>
              <a:t>Plan badań i metody badawcze</a:t>
            </a:r>
          </a:p>
          <a:p>
            <a:pPr marL="514350" indent="-514350">
              <a:buAutoNum type="arabicPeriod"/>
            </a:pPr>
            <a:r>
              <a:rPr lang="pl-PL" dirty="0"/>
              <a:t>Pytania do badań</a:t>
            </a:r>
          </a:p>
          <a:p>
            <a:pPr marL="514350" indent="-514350">
              <a:buAutoNum type="arabicPeriod"/>
            </a:pPr>
            <a:r>
              <a:rPr lang="pl-PL" dirty="0"/>
              <a:t>Pomiar (zebranie danych)</a:t>
            </a:r>
          </a:p>
          <a:p>
            <a:pPr marL="514350" indent="-514350">
              <a:buAutoNum type="arabicPeriod"/>
            </a:pPr>
            <a:r>
              <a:rPr lang="pl-PL" dirty="0"/>
              <a:t>Analiza i interpretacja danych</a:t>
            </a:r>
          </a:p>
          <a:p>
            <a:pPr marL="514350" indent="-514350">
              <a:buAutoNum type="arabicPeriod"/>
            </a:pPr>
            <a:r>
              <a:rPr lang="pl-PL" dirty="0"/>
              <a:t>Twierdzenia</a:t>
            </a:r>
          </a:p>
          <a:p>
            <a:pPr marL="514350" indent="-514350">
              <a:buAutoNum type="arabicPeriod"/>
            </a:pPr>
            <a:r>
              <a:rPr lang="pl-PL" dirty="0"/>
              <a:t>Wyjaśnienia</a:t>
            </a:r>
          </a:p>
          <a:p>
            <a:pPr marL="514350" indent="-514350">
              <a:buAutoNum type="arabicPeriod"/>
            </a:pPr>
            <a:r>
              <a:rPr lang="pl-PL" dirty="0"/>
              <a:t>Sformułowanie teorii</a:t>
            </a:r>
          </a:p>
        </p:txBody>
      </p:sp>
    </p:spTree>
    <p:extLst>
      <p:ext uri="{BB962C8B-B14F-4D97-AF65-F5344CB8AC3E}">
        <p14:creationId xmlns:p14="http://schemas.microsoft.com/office/powerpoint/2010/main" val="298148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7CFD0-2E9D-4C77-B069-CF543368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problemów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5FE236-1F7C-4BCA-9590-A5659FF9D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Ewaluacja</a:t>
            </a:r>
          </a:p>
          <a:p>
            <a:r>
              <a:rPr lang="pl-PL" b="1" u="sng" dirty="0"/>
              <a:t>Czy</a:t>
            </a:r>
            <a:r>
              <a:rPr lang="pl-PL" dirty="0"/>
              <a:t> Polacy ufają wymiarowi sprawiedliwości?</a:t>
            </a:r>
          </a:p>
          <a:p>
            <a:r>
              <a:rPr lang="pl-PL" dirty="0"/>
              <a:t>Czy prawo stanowione w Polsce ma satysfakcjonującą jakość?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Opis</a:t>
            </a:r>
          </a:p>
          <a:p>
            <a:r>
              <a:rPr lang="pl-PL" b="1" u="sng" dirty="0"/>
              <a:t>Jak</a:t>
            </a:r>
            <a:r>
              <a:rPr lang="pl-PL" dirty="0"/>
              <a:t> wygląda stopień zaufania do instytucji wymiaru sprawiedliwości w Polsce? (Wg płci, wieku, wykształcenia, miejsca zamieszkania, preferencji wyborczych etc.).</a:t>
            </a:r>
          </a:p>
          <a:p>
            <a:r>
              <a:rPr lang="pl-PL" dirty="0"/>
              <a:t>Jak przedstawia się jakość stanowionego prawa? (Wg różnych czynników).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Wyjaśnianie</a:t>
            </a:r>
          </a:p>
          <a:p>
            <a:r>
              <a:rPr lang="pl-PL" b="1" u="sng" dirty="0"/>
              <a:t>Dlaczego</a:t>
            </a:r>
            <a:r>
              <a:rPr lang="pl-PL" dirty="0"/>
              <a:t> stopień zaufania do wymiaru sprawiedliwości w Polsce jest stosunkowo niski?</a:t>
            </a:r>
          </a:p>
          <a:p>
            <a:r>
              <a:rPr lang="pl-PL" dirty="0"/>
              <a:t>Dlaczego stanowione w Polsce prawo jest niskiej jakości?</a:t>
            </a:r>
          </a:p>
        </p:txBody>
      </p:sp>
    </p:spTree>
    <p:extLst>
      <p:ext uri="{BB962C8B-B14F-4D97-AF65-F5344CB8AC3E}">
        <p14:creationId xmlns:p14="http://schemas.microsoft.com/office/powerpoint/2010/main" val="41554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F507AB17-2A4F-463F-B3DE-0E40BCD792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949"/>
          <a:stretch/>
        </p:blipFill>
        <p:spPr>
          <a:xfrm>
            <a:off x="474052" y="1424133"/>
            <a:ext cx="3302586" cy="3214688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7632B13-02F4-4155-A662-E78FD0FF69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76" b="33316"/>
          <a:stretch/>
        </p:blipFill>
        <p:spPr>
          <a:xfrm>
            <a:off x="3945452" y="1561291"/>
            <a:ext cx="3617611" cy="307753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65BB62A-DDFF-4435-94D1-1C197558AF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84"/>
          <a:stretch/>
        </p:blipFill>
        <p:spPr>
          <a:xfrm>
            <a:off x="7845522" y="1561291"/>
            <a:ext cx="3421235" cy="307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0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921B53-A94F-4FC1-AFA1-E3E796674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A6901-5E1A-45BB-A697-CFB916F17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„Metodą badawczą nazywa się uznany w nauce sposób postępowania, nadający się do wielokrotnego powtórzenia, który umożliwia […] rozwiązanie postawionego problemu badawczego”. </a:t>
            </a:r>
            <a:r>
              <a:rPr lang="pl-PL" sz="2400" dirty="0">
                <a:solidFill>
                  <a:srgbClr val="002060"/>
                </a:solidFill>
              </a:rPr>
              <a:t>(</a:t>
            </a:r>
            <a:r>
              <a:rPr lang="pl-PL" sz="2400" dirty="0" err="1">
                <a:solidFill>
                  <a:srgbClr val="002060"/>
                </a:solidFill>
              </a:rPr>
              <a:t>Kojder</a:t>
            </a:r>
            <a:r>
              <a:rPr lang="pl-PL" sz="2400" dirty="0">
                <a:solidFill>
                  <a:srgbClr val="002060"/>
                </a:solidFill>
              </a:rPr>
              <a:t> 2013, s. 210)</a:t>
            </a:r>
            <a:endParaRPr lang="pl-PL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Cechy metod badawczych:</a:t>
            </a:r>
          </a:p>
          <a:p>
            <a:pPr>
              <a:buFontTx/>
              <a:buChar char="-"/>
            </a:pPr>
            <a:r>
              <a:rPr lang="pl-PL" dirty="0"/>
              <a:t>powtarzalność;</a:t>
            </a:r>
          </a:p>
          <a:p>
            <a:pPr>
              <a:buFontTx/>
              <a:buChar char="-"/>
            </a:pPr>
            <a:r>
              <a:rPr lang="pl-PL" dirty="0"/>
              <a:t>systematyczność;</a:t>
            </a:r>
          </a:p>
          <a:p>
            <a:pPr>
              <a:buFontTx/>
              <a:buChar char="-"/>
            </a:pPr>
            <a:r>
              <a:rPr lang="pl-PL" dirty="0"/>
              <a:t>cykliczność;</a:t>
            </a:r>
          </a:p>
          <a:p>
            <a:pPr>
              <a:buFontTx/>
              <a:buChar char="-"/>
            </a:pPr>
            <a:r>
              <a:rPr lang="pl-PL" dirty="0"/>
              <a:t>intersubiektywna sprawdzalność.</a:t>
            </a:r>
          </a:p>
        </p:txBody>
      </p:sp>
    </p:spTree>
    <p:extLst>
      <p:ext uri="{BB962C8B-B14F-4D97-AF65-F5344CB8AC3E}">
        <p14:creationId xmlns:p14="http://schemas.microsoft.com/office/powerpoint/2010/main" val="162636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5D1735-E9B4-4380-A3D8-8D3E3599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Wybrane rodzaje metod badawczych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EE0382-93FB-4B6E-B0B7-289B3CEA6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Zasadniczy podział na metody ilościowe oraz jakościowe</a:t>
            </a:r>
          </a:p>
          <a:p>
            <a:endParaRPr lang="pl-PL" dirty="0"/>
          </a:p>
          <a:p>
            <a:r>
              <a:rPr lang="pl-PL" dirty="0"/>
              <a:t>Metoda wywiadu (ankietowa, kwestionariuszowa)</a:t>
            </a:r>
          </a:p>
          <a:p>
            <a:pPr marL="457200" lvl="1" indent="0">
              <a:buNone/>
            </a:pPr>
            <a:r>
              <a:rPr lang="pl-PL" dirty="0">
                <a:solidFill>
                  <a:srgbClr val="002060"/>
                </a:solidFill>
              </a:rPr>
              <a:t>Przykład: </a:t>
            </a:r>
            <a:r>
              <a:rPr lang="pl-PL" dirty="0" err="1">
                <a:solidFill>
                  <a:srgbClr val="002060"/>
                </a:solidFill>
              </a:rPr>
              <a:t>Podgórecki</a:t>
            </a:r>
            <a:r>
              <a:rPr lang="pl-PL" dirty="0">
                <a:solidFill>
                  <a:srgbClr val="002060"/>
                </a:solidFill>
              </a:rPr>
              <a:t> 1966; Daniel 2007</a:t>
            </a:r>
          </a:p>
          <a:p>
            <a:r>
              <a:rPr lang="pl-PL" dirty="0"/>
              <a:t>Metoda obserwacji (uczestniczącej lub nieuczestniczącej)</a:t>
            </a:r>
          </a:p>
          <a:p>
            <a:pPr marL="457200" lvl="1" indent="0">
              <a:buNone/>
            </a:pPr>
            <a:r>
              <a:rPr lang="pl-PL" dirty="0" err="1">
                <a:solidFill>
                  <a:srgbClr val="002060"/>
                </a:solidFill>
              </a:rPr>
              <a:t>Burdziej</a:t>
            </a:r>
            <a:r>
              <a:rPr lang="pl-PL" dirty="0">
                <a:solidFill>
                  <a:srgbClr val="002060"/>
                </a:solidFill>
              </a:rPr>
              <a:t> 2017; Dudek i Stępień</a:t>
            </a:r>
          </a:p>
          <a:p>
            <a:r>
              <a:rPr lang="pl-PL" dirty="0"/>
              <a:t>Metoda analizy dokumentów urzędowych i danych statystycznych</a:t>
            </a:r>
          </a:p>
          <a:p>
            <a:pPr marL="457200" lvl="1" indent="0">
              <a:buNone/>
            </a:pPr>
            <a:r>
              <a:rPr lang="pl-PL" dirty="0">
                <a:solidFill>
                  <a:srgbClr val="002060"/>
                </a:solidFill>
              </a:rPr>
              <a:t>OFL 2019; Grant Thornton 2019</a:t>
            </a:r>
            <a:endParaRPr lang="pl-PL" dirty="0"/>
          </a:p>
          <a:p>
            <a:r>
              <a:rPr lang="pl-PL" dirty="0"/>
              <a:t>Metoda biograficzna</a:t>
            </a:r>
          </a:p>
          <a:p>
            <a:pPr marL="457200" lvl="1" indent="0">
              <a:buNone/>
            </a:pPr>
            <a:r>
              <a:rPr lang="pl-PL" dirty="0">
                <a:solidFill>
                  <a:srgbClr val="002060"/>
                </a:solidFill>
              </a:rPr>
              <a:t>Dębska 2014</a:t>
            </a:r>
            <a:endParaRPr lang="pl-PL" dirty="0"/>
          </a:p>
          <a:p>
            <a:r>
              <a:rPr lang="pl-PL" dirty="0"/>
              <a:t>Metoda monograficzna</a:t>
            </a:r>
          </a:p>
          <a:p>
            <a:pPr marL="457200" lvl="1" indent="0">
              <a:buNone/>
            </a:pPr>
            <a:r>
              <a:rPr lang="pl-PL" dirty="0">
                <a:solidFill>
                  <a:srgbClr val="002060"/>
                </a:solidFill>
              </a:rPr>
              <a:t>Dębska 2015; </a:t>
            </a:r>
            <a:r>
              <a:rPr lang="pl-PL" dirty="0" err="1">
                <a:solidFill>
                  <a:srgbClr val="002060"/>
                </a:solidFill>
              </a:rPr>
              <a:t>Burdziej</a:t>
            </a:r>
            <a:r>
              <a:rPr lang="pl-PL" dirty="0">
                <a:solidFill>
                  <a:srgbClr val="002060"/>
                </a:solidFill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10269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C11B13-8639-48FE-8BB6-03E5D25F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Adam </a:t>
            </a:r>
            <a:r>
              <a:rPr lang="pl-PL" sz="4000" dirty="0" err="1"/>
              <a:t>Podgórecki</a:t>
            </a:r>
            <a:r>
              <a:rPr lang="pl-PL" sz="4000" dirty="0"/>
              <a:t>, </a:t>
            </a:r>
            <a:r>
              <a:rPr lang="pl-PL" sz="4000" i="1" dirty="0"/>
              <a:t>Prestiż prawa</a:t>
            </a:r>
            <a:r>
              <a:rPr lang="pl-PL" sz="4000" dirty="0"/>
              <a:t>, Warszawa 1966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CE64A6-648E-4C2A-98B5-2466124FE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770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pl-PL" dirty="0" err="1"/>
              <a:t>Podgórecki</a:t>
            </a:r>
            <a:r>
              <a:rPr lang="pl-PL" dirty="0"/>
              <a:t> jednym z twórców i pionierów empirycznie zorientowanej socjologii prawa w Europie.</a:t>
            </a:r>
          </a:p>
          <a:p>
            <a:endParaRPr lang="pl-PL" dirty="0"/>
          </a:p>
          <a:p>
            <a:r>
              <a:rPr lang="pl-PL" dirty="0"/>
              <a:t>Przełomowe badania nad zagadnieniem postaw wobec prawa – później to „polska specjalność”.</a:t>
            </a:r>
          </a:p>
          <a:p>
            <a:endParaRPr lang="pl-PL" dirty="0"/>
          </a:p>
          <a:p>
            <a:r>
              <a:rPr lang="pl-PL" dirty="0"/>
              <a:t>Formułując problematykę badawczą, </a:t>
            </a:r>
            <a:r>
              <a:rPr lang="pl-PL" dirty="0" err="1"/>
              <a:t>Podgórecki</a:t>
            </a:r>
            <a:r>
              <a:rPr lang="pl-PL" dirty="0"/>
              <a:t> połączył różne inspiracje teoretyczne (</a:t>
            </a:r>
            <a:r>
              <a:rPr lang="pl-PL" dirty="0" err="1"/>
              <a:t>Petrażycki</a:t>
            </a:r>
            <a:r>
              <a:rPr lang="pl-PL" dirty="0"/>
              <a:t>, Adorno).</a:t>
            </a:r>
          </a:p>
          <a:p>
            <a:endParaRPr lang="pl-PL" dirty="0"/>
          </a:p>
          <a:p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Rozważania nad prestiżem prawa są częścią badań prowadzonych nad poglądami opinii publicznej w sprawach ogólnej oceny prawa i jego funkcjonowania. (s. 31)</a:t>
            </a:r>
          </a:p>
        </p:txBody>
      </p:sp>
    </p:spTree>
    <p:extLst>
      <p:ext uri="{BB962C8B-B14F-4D97-AF65-F5344CB8AC3E}">
        <p14:creationId xmlns:p14="http://schemas.microsoft.com/office/powerpoint/2010/main" val="58463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FE8B3-2C78-4D30-B564-E63D0013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Problemy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A5D4B-DCEF-4ABC-B6CA-7A9A30F7A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Ustalenie, co ludność naszego kraju w 1964 r. sądzi na temat ogólnej oceny prawa, kar przez to prawo stosowanych, i jaki jest ogólny osąd dotyczący funkcjonowania instytucji prawa.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Analiza związków, jakie ewentualnie występują między opiniami dotyczącymi prawa i postawami w stosunku do prawa a rozmaitymi psychospołecznymi wyznacznikami tych opinii i postaw. W szczególności pod uwagę wzięto … czynniki społeczno-obiektywne … oraz … czynniki społeczno-subiektywne.                                 .</a:t>
            </a:r>
            <a:br>
              <a:rPr lang="pl-PL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Istotne dla tego badania było to, że połączono oba rodzaje czynników. (31-32)</a:t>
            </a:r>
          </a:p>
        </p:txBody>
      </p:sp>
    </p:spTree>
    <p:extLst>
      <p:ext uri="{BB962C8B-B14F-4D97-AF65-F5344CB8AC3E}">
        <p14:creationId xmlns:p14="http://schemas.microsoft.com/office/powerpoint/2010/main" val="7250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79E717-7D9B-4AEA-9710-AC0397856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Hipotezy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A6F6C-D858-42DD-BE3B-0C90E99A6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Wyższego respektu dla prawa należy oczekiwać u osób posiadających osobowość autorytarną (tj. wykazujących postawy rygorystyczne).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Osoby autorytarne, o znacznym poczuciu zagrożenia … będą miały skłonność do posługiwania się prawem dlatego, że ono stanowi osłonę, wał ochronny, za który mogą się skryć. (32)</a:t>
            </a:r>
          </a:p>
        </p:txBody>
      </p:sp>
    </p:spTree>
    <p:extLst>
      <p:ext uri="{BB962C8B-B14F-4D97-AF65-F5344CB8AC3E}">
        <p14:creationId xmlns:p14="http://schemas.microsoft.com/office/powerpoint/2010/main" val="136363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840</Words>
  <Application>Microsoft Office PowerPoint</Application>
  <PresentationFormat>Panoramiczny</PresentationFormat>
  <Paragraphs>106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Motyw pakietu Office</vt:lpstr>
      <vt:lpstr>Socjologia prawa   Projekt badawczy w socjologii prawa (na przykładzie badań Adama Podgóreckiego  nad prestiżem prawa)</vt:lpstr>
      <vt:lpstr>Struktura projektu badawczego</vt:lpstr>
      <vt:lpstr>Rodzaje problemów badawczych</vt:lpstr>
      <vt:lpstr>Prezentacja programu PowerPoint</vt:lpstr>
      <vt:lpstr>Metody badawcze</vt:lpstr>
      <vt:lpstr>Wybrane rodzaje metod badawczych</vt:lpstr>
      <vt:lpstr>Adam Podgórecki, Prestiż prawa, Warszawa 1966</vt:lpstr>
      <vt:lpstr>Problemy badawcze</vt:lpstr>
      <vt:lpstr>Hipotezy</vt:lpstr>
      <vt:lpstr>Postawy wobec prawa</vt:lpstr>
      <vt:lpstr>Metody i pytania</vt:lpstr>
      <vt:lpstr>Wybrane wyniki</vt:lpstr>
      <vt:lpstr>Postawa rygorystyczna i tolerancyjna  a respekt dla prawa</vt:lpstr>
      <vt:lpstr>Wyjaśnienia wyników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Socjologia prawa   Badania w socjologii prawa (na przykładzie badań Adama Podgóreckiego nad prestiżem prawa)</dc:title>
  <dc:creator>Maciej Pichlak</dc:creator>
  <cp:lastModifiedBy>Maciej Pichlak</cp:lastModifiedBy>
  <cp:revision>24</cp:revision>
  <dcterms:created xsi:type="dcterms:W3CDTF">2019-03-01T09:03:19Z</dcterms:created>
  <dcterms:modified xsi:type="dcterms:W3CDTF">2019-03-08T09:41:00Z</dcterms:modified>
</cp:coreProperties>
</file>