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4" r:id="rId5"/>
    <p:sldId id="266" r:id="rId6"/>
    <p:sldId id="267" r:id="rId7"/>
    <p:sldId id="261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0100C5-E282-44A2-90E2-DCBBD6476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EB3B1D9-258C-49FD-8329-F60A87F7A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290DED-64E9-4240-934B-8A60A7FFA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DE0CFB-EDAB-44E7-885C-B7BB2963D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4D0E2C-754B-4F82-A27D-B34C0DCD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43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01AD5D-0643-47E9-8CD0-BD579F02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B5CF86-2267-4C82-A8BC-46297D057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8EDFDB-D252-4146-BA60-9283A959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1137DA-739F-4DF2-B3F4-B91FE1DC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788F3F-6660-4A8F-BAA6-CDA84DF0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10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909ECE7-A2A9-4A6D-B981-2FC449D34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09F8D94-BBE0-4101-A5BE-CCC4C0588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A31D6A-38B3-49EE-9E16-37B270ED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E556A0-1C60-4282-9ECF-9AB4E96D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F0F7D2-ACD9-41C4-B9D3-BB6CC531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16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C1DC2-B0EC-428C-A380-D0786D3F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D0E2CD-E1F4-4449-ABA7-967314C6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EFE2D8-A6D5-43C4-B9CF-473C8776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66FBE0E-D05C-4CB6-BFB7-3779A563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E121C5-94BB-4033-A9E4-74240B72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41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F82EBD-2833-4A7F-90EE-20ACBF1BA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AF410B-A747-466E-B233-B5A0D7932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5B64F5-AE87-4566-AEBD-E74F39EC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A76F2B-84E3-482B-A211-033F9E94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4FD34-2032-454B-8A98-2C396B2E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96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767407-3394-4F28-ADE4-47E87590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C5A8E7-E694-40D4-8DBD-4292B873E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83EDDB-EBCD-4DCF-B7CF-FF1D808B3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E62A31-14A8-4C12-AF62-185CBD8B6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29F88E4-AAAF-45D1-9225-717C0D48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E26B74-30E6-4F75-B4F5-21F797EB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85B456-0458-458C-9300-014592BE9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E12A36-15DA-42C5-9371-45417DA25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7F1118-5D18-4D5E-A909-2C0247BF9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59222BC-58FD-435D-8D3C-5D4FB1B6C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5EA17CD-79F3-4A3F-A6E9-BD435F29E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E76EB79-BEDC-4466-9EE4-F2455C5A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8345654-9AC6-4BF7-A6F1-36CB0B09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03402AB-3256-4BDA-80BC-E7BC204C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122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411FE6-8B52-4DCD-816E-A8C3CA54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77E91F9-1759-4D3D-867D-E259990FC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DB4735C-F051-4C4F-BD21-6D012328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D27C4F2-402E-41C9-8834-BD21CE004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42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62EE90E-6E29-4533-8680-65B9AD01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A5AA4C1-2BEA-46E4-82E2-FE6C4358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2B22BE-617F-4EC2-93D8-1E9E003B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31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8AA9C-A5DB-4731-A8D3-FE3331381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D8606F-B132-4D25-9588-8F222D953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6AEE8E-319C-448B-99B3-5704C61E4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0CA86E-2411-42AE-8811-A9F5D0B6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59A593E-9D0F-4C0E-9D15-03D4E8784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593A06-DB74-41F4-8528-32801C8D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72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1EBD0E-C309-4DA1-97D3-C1863502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4D238B8-4214-49FC-839D-76686247B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31FD353-2819-4452-ACC6-CD5E1691D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6339414-DAA5-4738-BBD7-046BC09E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63951C0-A270-4617-B226-AC988B5A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073A3A-A39A-43E7-A4AF-90221376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48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8652125-A18E-4AD2-A097-0BF14A89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5B1B8E-1FEA-40A1-9C64-8F338378A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5D0D15-5E1C-40C6-8EFE-86A9158251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5312D-5710-4257-BB1F-305B34A31323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57D99C-2FFA-4B14-B609-5018E7669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84FA80-1D75-442B-960E-C88E50E3C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F118D-FA74-4BFD-AD80-29BA8E2A94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52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27909-C7C4-4582-BC1B-9A0EA63CF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291" y="1122362"/>
            <a:ext cx="10654145" cy="3643601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002060"/>
                </a:solidFill>
              </a:rPr>
              <a:t>Socjologia prawa</a:t>
            </a:r>
            <a:br>
              <a:rPr lang="pl-PL" sz="4000" dirty="0">
                <a:solidFill>
                  <a:srgbClr val="002060"/>
                </a:solidFill>
              </a:rPr>
            </a:br>
            <a:br>
              <a:rPr lang="pl-PL" sz="4000" dirty="0">
                <a:solidFill>
                  <a:srgbClr val="002060"/>
                </a:solidFill>
              </a:rPr>
            </a:br>
            <a:br>
              <a:rPr lang="pl-PL" sz="4000" dirty="0"/>
            </a:br>
            <a:r>
              <a:rPr lang="pl-PL" sz="5300" b="1" dirty="0"/>
              <a:t>Socjologiczna teoria prawa </a:t>
            </a:r>
            <a:br>
              <a:rPr lang="pl-PL" sz="4900" b="1" dirty="0"/>
            </a:br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(na przykładzie teorii prawa responsywnego)</a:t>
            </a:r>
            <a:b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4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4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Część I: podstawy teorii</a:t>
            </a:r>
            <a:endParaRPr lang="pl-PL" sz="4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C46693-3E9A-41B1-BEB5-136BDAF9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928" y="4713546"/>
            <a:ext cx="11457708" cy="2044184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8159750" indent="-5922963" algn="l"/>
            <a:r>
              <a:rPr lang="pl-PL" sz="1800" dirty="0"/>
              <a:t>	Dr Maciej Pichlak</a:t>
            </a:r>
            <a:br>
              <a:rPr lang="pl-PL" sz="1800" dirty="0"/>
            </a:br>
            <a:r>
              <a:rPr lang="pl-PL" sz="1800" dirty="0"/>
              <a:t>Katedra Teorii i Filozofii Prawa</a:t>
            </a:r>
            <a:br>
              <a:rPr lang="pl-PL" sz="1800" dirty="0"/>
            </a:br>
            <a:r>
              <a:rPr lang="pl-PL" sz="1800" dirty="0"/>
              <a:t>Uniwersytet Wrocławski</a:t>
            </a:r>
            <a:br>
              <a:rPr lang="pl-PL" sz="1800" dirty="0"/>
            </a:br>
            <a:r>
              <a:rPr lang="pl-PL" sz="1800" dirty="0">
                <a:hlinkClick r:id="rId2"/>
              </a:rPr>
              <a:t>Maciej.Pichlak@uwr.edu.pl</a:t>
            </a:r>
            <a:r>
              <a:rPr lang="pl-PL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941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560B05-A317-4720-9C62-617373824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Dodatek: Alternatywny model ewolucji prawa </a:t>
            </a:r>
            <a:br>
              <a:rPr lang="pl-PL" sz="3200" dirty="0"/>
            </a:br>
            <a:r>
              <a:rPr lang="pl-PL" sz="3200" dirty="0"/>
              <a:t>wg </a:t>
            </a:r>
            <a:r>
              <a:rPr lang="pl-PL" sz="3200" dirty="0" err="1"/>
              <a:t>Gunthera</a:t>
            </a:r>
            <a:r>
              <a:rPr lang="pl-PL" sz="3200" dirty="0"/>
              <a:t> </a:t>
            </a:r>
            <a:r>
              <a:rPr lang="pl-PL" sz="3200" dirty="0" err="1"/>
              <a:t>Teubnera</a:t>
            </a:r>
            <a:endParaRPr lang="pl-PL" sz="32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83552A9-7FC4-4885-A41D-B218AF05B42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55964" y="1690687"/>
          <a:ext cx="10397836" cy="4802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8885">
                  <a:extLst>
                    <a:ext uri="{9D8B030D-6E8A-4147-A177-3AD203B41FA5}">
                      <a16:colId xmlns:a16="http://schemas.microsoft.com/office/drawing/2014/main" val="3087745357"/>
                    </a:ext>
                  </a:extLst>
                </a:gridCol>
                <a:gridCol w="2598885">
                  <a:extLst>
                    <a:ext uri="{9D8B030D-6E8A-4147-A177-3AD203B41FA5}">
                      <a16:colId xmlns:a16="http://schemas.microsoft.com/office/drawing/2014/main" val="1940221586"/>
                    </a:ext>
                  </a:extLst>
                </a:gridCol>
                <a:gridCol w="2600033">
                  <a:extLst>
                    <a:ext uri="{9D8B030D-6E8A-4147-A177-3AD203B41FA5}">
                      <a16:colId xmlns:a16="http://schemas.microsoft.com/office/drawing/2014/main" val="1862121810"/>
                    </a:ext>
                  </a:extLst>
                </a:gridCol>
                <a:gridCol w="2600033">
                  <a:extLst>
                    <a:ext uri="{9D8B030D-6E8A-4147-A177-3AD203B41FA5}">
                      <a16:colId xmlns:a16="http://schemas.microsoft.com/office/drawing/2014/main" val="1516015966"/>
                    </a:ext>
                  </a:extLst>
                </a:gridCol>
              </a:tblGrid>
              <a:tr h="82034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Typ prawa</a:t>
                      </a:r>
                      <a:endParaRPr lang="pl-PL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Racjonalność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formalne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materialne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Prawo refleksyjne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1631404"/>
                  </a:ext>
                </a:extLst>
              </a:tr>
              <a:tr h="11901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Normatywna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Autonomia i indywidualizm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Regulacja aktywności ekonomicznej i społecznej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Koordynacja i kontrola samo-regulacji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4213541"/>
                  </a:ext>
                </a:extLst>
              </a:tr>
              <a:tr h="77879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Wewnętrzna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reguły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cele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Orientacja na procedury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5710254"/>
                  </a:ext>
                </a:extLst>
              </a:tr>
              <a:tr h="201289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Systemowa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Warunki mobilizacji i alokacji zasobów, legitymizacja procesu politycznego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>
                          <a:effectLst/>
                        </a:rPr>
                        <a:t>Modyfikacja wzorów i schematów działań rynkowych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pl-PL" sz="1600" dirty="0">
                          <a:effectLst/>
                        </a:rPr>
                        <a:t>Strukturyzacja podsystemów dla wewnętrznego dyskursu i zewnętrznej koordynacji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2765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7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21DFD7-1324-45AA-BF7A-86DABE33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responsywne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164B93-1937-4154-A3B5-FAF757B805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Koncepcja przedstawiona przez Philipa </a:t>
            </a:r>
            <a:r>
              <a:rPr lang="pl-PL" dirty="0" err="1"/>
              <a:t>Selznicka</a:t>
            </a:r>
            <a:r>
              <a:rPr lang="pl-PL" dirty="0"/>
              <a:t> w książce napisanej wspólnie z Philippem Nonetem, </a:t>
            </a:r>
            <a:r>
              <a:rPr lang="en-US" i="1" dirty="0"/>
              <a:t>Law and Society in Transition: Toward Responsive Law</a:t>
            </a:r>
            <a:endParaRPr lang="pl-PL" i="1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Diagnoza: kryzys autorytetu prawa </a:t>
            </a:r>
            <a:br>
              <a:rPr lang="pl-PL" dirty="0"/>
            </a:br>
            <a:r>
              <a:rPr lang="pl-PL" dirty="0"/>
              <a:t>(w jego dotychczasowym, liberalno-formalnym wydaniu)</a:t>
            </a:r>
          </a:p>
          <a:p>
            <a:endParaRPr lang="pl-PL" dirty="0"/>
          </a:p>
          <a:p>
            <a:r>
              <a:rPr lang="pl-PL" dirty="0"/>
              <a:t>Prawo responsywne: bardziej elastyczne, ukierunkowane na sprawiedliwość materialną, otwarte, obywatelskie.</a:t>
            </a:r>
          </a:p>
        </p:txBody>
      </p:sp>
      <p:pic>
        <p:nvPicPr>
          <p:cNvPr id="3074" name="Picture 2" descr="Znalezione obrazy dla zapytania Law and Society in Transition: Toward Responsive Law">
            <a:extLst>
              <a:ext uri="{FF2B5EF4-FFF2-40B4-BE49-F238E27FC236}">
                <a16:creationId xmlns:a16="http://schemas.microsoft.com/office/drawing/2014/main" id="{4BCA9589-3E66-4AC0-AEF8-386D9014FE5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637742"/>
            <a:ext cx="3886200" cy="584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6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law.berkeley.edu/img/PSelznick-portrait_resized.jpg">
            <a:extLst>
              <a:ext uri="{FF2B5EF4-FFF2-40B4-BE49-F238E27FC236}">
                <a16:creationId xmlns:a16="http://schemas.microsoft.com/office/drawing/2014/main" id="{4D9E598F-B38A-46C3-BA0E-33FC6DCFF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738" y="197279"/>
            <a:ext cx="2484593" cy="364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135C9EF-CE60-4165-9B93-10FD6A89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/>
              <a:t>Philip </a:t>
            </a:r>
            <a:r>
              <a:rPr lang="pl-PL" i="1" dirty="0" err="1"/>
              <a:t>Selznick</a:t>
            </a:r>
            <a:r>
              <a:rPr lang="pl-PL" i="1" dirty="0"/>
              <a:t> (1919 – 2010)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1C794-3EF1-41A7-A6DC-61CA7C99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25625"/>
            <a:ext cx="10785764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Profesor na Uniwersytecie w Berkeley, </a:t>
            </a:r>
            <a:br>
              <a:rPr lang="pl-PL" dirty="0"/>
            </a:br>
            <a:r>
              <a:rPr lang="pl-PL" dirty="0"/>
              <a:t>założyciel </a:t>
            </a:r>
            <a:r>
              <a:rPr lang="pl-PL" i="1" dirty="0"/>
              <a:t>the </a:t>
            </a:r>
            <a:r>
              <a:rPr lang="en-US" i="1" dirty="0"/>
              <a:t>Center for the Study of Law and Society</a:t>
            </a:r>
            <a:r>
              <a:rPr lang="pl-PL" i="1" dirty="0"/>
              <a:t>.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dirty="0"/>
              <a:t>Trzy zasadnicze etapy:</a:t>
            </a:r>
          </a:p>
          <a:p>
            <a:pPr>
              <a:buFontTx/>
              <a:buChar char="-"/>
            </a:pPr>
            <a:r>
              <a:rPr lang="pl-PL" dirty="0"/>
              <a:t>Socjologia organizacji;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TVA and the Grass Roots: a Study in the Sociology of Formal Organization</a:t>
            </a:r>
            <a:r>
              <a:rPr lang="pl-PL" i="1" dirty="0">
                <a:solidFill>
                  <a:srgbClr val="C00000"/>
                </a:solidFill>
              </a:rPr>
              <a:t>, 1949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Leadership in Administration: a Sociological Interpretation</a:t>
            </a:r>
            <a:r>
              <a:rPr lang="pl-PL" i="1" dirty="0">
                <a:solidFill>
                  <a:srgbClr val="C00000"/>
                </a:solidFill>
              </a:rPr>
              <a:t>, 1957</a:t>
            </a:r>
            <a:endParaRPr lang="pl-PL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/>
              <a:t>Socjologia prawa;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Law, Society, and Industrial Justice</a:t>
            </a:r>
            <a:r>
              <a:rPr lang="pl-PL" i="1" dirty="0">
                <a:solidFill>
                  <a:srgbClr val="C00000"/>
                </a:solidFill>
              </a:rPr>
              <a:t>, 1969</a:t>
            </a:r>
          </a:p>
          <a:p>
            <a:pPr lvl="2">
              <a:buFontTx/>
              <a:buChar char="-"/>
            </a:pPr>
            <a:r>
              <a:rPr lang="pl-PL" dirty="0" err="1">
                <a:solidFill>
                  <a:srgbClr val="C00000"/>
                </a:solidFill>
              </a:rPr>
              <a:t>Selznick</a:t>
            </a:r>
            <a:r>
              <a:rPr lang="pl-PL" dirty="0">
                <a:solidFill>
                  <a:srgbClr val="C00000"/>
                </a:solidFill>
              </a:rPr>
              <a:t>, Nonet, </a:t>
            </a:r>
            <a:r>
              <a:rPr lang="en-US" i="1" dirty="0">
                <a:solidFill>
                  <a:srgbClr val="C00000"/>
                </a:solidFill>
              </a:rPr>
              <a:t>Law and Society in Transition: Toward Responsive Law</a:t>
            </a:r>
            <a:r>
              <a:rPr lang="pl-PL" i="1" dirty="0">
                <a:solidFill>
                  <a:srgbClr val="C00000"/>
                </a:solidFill>
              </a:rPr>
              <a:t>, 1978</a:t>
            </a:r>
            <a:endParaRPr lang="pl-PL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/>
              <a:t> Socjologia wspólnoty politycznej/ Filozofia polityczna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The Moral Commonwealth: Social Theory and the Promise of Community</a:t>
            </a:r>
            <a:r>
              <a:rPr lang="pl-PL" i="1" dirty="0">
                <a:solidFill>
                  <a:srgbClr val="C00000"/>
                </a:solidFill>
              </a:rPr>
              <a:t>, 1992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3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7839A-6EDE-407E-8A1F-5CF35613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Instytucje jako podmioty moralne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D5700C-1CF9-463D-89FE-F86C5D6C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5902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Pojęcie nadrzędnego ideału (</a:t>
            </a:r>
            <a:r>
              <a:rPr lang="pl-PL" i="1" dirty="0"/>
              <a:t>master </a:t>
            </a:r>
            <a:r>
              <a:rPr lang="pl-PL" i="1" dirty="0" err="1"/>
              <a:t>ideal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dirty="0"/>
              <a:t>Instytucja społeczna: „a </a:t>
            </a:r>
            <a:r>
              <a:rPr lang="pl-PL" dirty="0" err="1"/>
              <a:t>locus</a:t>
            </a:r>
            <a:r>
              <a:rPr lang="pl-PL" dirty="0"/>
              <a:t> of </a:t>
            </a:r>
            <a:r>
              <a:rPr lang="pl-PL" dirty="0" err="1"/>
              <a:t>values</a:t>
            </a:r>
            <a:r>
              <a:rPr lang="pl-PL" dirty="0"/>
              <a:t> and a </a:t>
            </a:r>
            <a:r>
              <a:rPr lang="pl-PL" dirty="0" err="1"/>
              <a:t>center</a:t>
            </a:r>
            <a:r>
              <a:rPr lang="pl-PL" dirty="0"/>
              <a:t> of </a:t>
            </a:r>
            <a:r>
              <a:rPr lang="pl-PL" dirty="0" err="1"/>
              <a:t>power</a:t>
            </a:r>
            <a:r>
              <a:rPr lang="pl-PL" dirty="0"/>
              <a:t>” (</a:t>
            </a:r>
            <a:r>
              <a:rPr lang="pl-PL" dirty="0" err="1"/>
              <a:t>Selznick</a:t>
            </a:r>
            <a:r>
              <a:rPr lang="pl-PL" dirty="0"/>
              <a:t> 1992, 237)</a:t>
            </a:r>
          </a:p>
          <a:p>
            <a:endParaRPr lang="pl-PL" dirty="0"/>
          </a:p>
          <a:p>
            <a:r>
              <a:rPr lang="pl-PL" dirty="0"/>
              <a:t>Podwójne zadanie nadrzędnego ideału:</a:t>
            </a:r>
          </a:p>
          <a:p>
            <a:pPr lvl="1"/>
            <a:r>
              <a:rPr lang="pl-PL" dirty="0"/>
              <a:t>Do wewnątrz danej instytucji, określa jej tożsamość („charakter”) i zapewnia integralność.</a:t>
            </a:r>
          </a:p>
          <a:p>
            <a:pPr lvl="1"/>
            <a:r>
              <a:rPr lang="pl-PL" dirty="0"/>
              <a:t>Na zewnątrz, wyznacza treść odpowiedzialności danej instytucji wobec wspólnoty (</a:t>
            </a:r>
            <a:r>
              <a:rPr lang="pl-PL" i="1" dirty="0" err="1"/>
              <a:t>polity</a:t>
            </a:r>
            <a:r>
              <a:rPr lang="pl-PL" dirty="0"/>
              <a:t>).</a:t>
            </a:r>
          </a:p>
          <a:p>
            <a:pPr lvl="1"/>
            <a:endParaRPr lang="pl-PL" dirty="0"/>
          </a:p>
          <a:p>
            <a:r>
              <a:rPr lang="pl-PL" dirty="0">
                <a:solidFill>
                  <a:schemeClr val="tx2"/>
                </a:solidFill>
              </a:rPr>
              <a:t>Nadrzędny ideał prawa: </a:t>
            </a:r>
            <a:r>
              <a:rPr lang="pl-PL" u="sng" dirty="0">
                <a:solidFill>
                  <a:schemeClr val="tx2"/>
                </a:solidFill>
              </a:rPr>
              <a:t>legalność </a:t>
            </a:r>
            <a:br>
              <a:rPr lang="pl-PL" u="sng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„stopniowe ograniczanie zakresu arbitralności zarówno w prawie pozytywnym, jak i w jego stosowaniu”</a:t>
            </a:r>
            <a:endParaRPr lang="pl-PL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49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582D7-FF39-4773-9A88-8B0C5672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metodologiczne dla nauki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2F2C8-A407-4710-92D1-194483D4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„Socjologiczny naturalizm”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lvl="1"/>
            <a:r>
              <a:rPr lang="pl-PL" dirty="0"/>
              <a:t>Odrzucenie dychotomii faktów i wartości</a:t>
            </a:r>
          </a:p>
          <a:p>
            <a:pPr lvl="1"/>
            <a:r>
              <a:rPr lang="pl-PL" dirty="0"/>
              <a:t>Połączenie „idealizmu” z „realizmem” (Krygier: „</a:t>
            </a:r>
            <a:r>
              <a:rPr lang="pl-PL" dirty="0" err="1"/>
              <a:t>Ideals</a:t>
            </a:r>
            <a:r>
              <a:rPr lang="pl-PL" dirty="0"/>
              <a:t> in the World”)</a:t>
            </a:r>
          </a:p>
          <a:p>
            <a:pPr lvl="1"/>
            <a:r>
              <a:rPr lang="pl-PL" dirty="0"/>
              <a:t>Połączenie podejścia afirmującego i krytycznego</a:t>
            </a:r>
          </a:p>
          <a:p>
            <a:pPr lvl="1"/>
            <a:r>
              <a:rPr lang="pl-PL" dirty="0"/>
              <a:t>Pozwala uniknąć redukcjonizmu, który sprowadza „religię do fantazji, edukację do tresury, miłość do przywiązania, prawo do władzy” (</a:t>
            </a:r>
            <a:r>
              <a:rPr lang="pl-PL" dirty="0" err="1"/>
              <a:t>Selznick</a:t>
            </a:r>
            <a:r>
              <a:rPr lang="pl-PL" dirty="0"/>
              <a:t> 1995, 3)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353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582D7-FF39-4773-9A88-8B0C5672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metodologiczne dla nauki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2F2C8-A407-4710-92D1-194483D4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l-PL" dirty="0"/>
              <a:t>Rozwój (ewolucja) instytucji</a:t>
            </a:r>
          </a:p>
          <a:p>
            <a:pPr lvl="1"/>
            <a:r>
              <a:rPr lang="pl-PL" dirty="0"/>
              <a:t>Badanie warunków „wzrostu i rozkwitu” społeczeństw</a:t>
            </a:r>
          </a:p>
          <a:p>
            <a:pPr lvl="1"/>
            <a:r>
              <a:rPr lang="pl-PL" dirty="0"/>
              <a:t>Rozwój instytucji polega na coraz pełniejszym urzeczywistnianiu nadrzędnego ideału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600" dirty="0">
                <a:solidFill>
                  <a:schemeClr val="tx2"/>
                </a:solidFill>
              </a:rPr>
              <a:t>„Model ewolucyjny […] nie stanowi historycznego synopsisu. Nie zgłasza roszczeń do opisywania szczegółowego przebiegu zdarzeń lub przewidywania dokładnej przyszłości. […] Jego funkcją intelektualną jest identyfikowanie </a:t>
            </a:r>
            <a:r>
              <a:rPr lang="pl-PL" sz="2600" i="1" dirty="0">
                <a:solidFill>
                  <a:schemeClr val="tx2"/>
                </a:solidFill>
              </a:rPr>
              <a:t>potencjalnych możliwości zmiany </a:t>
            </a:r>
            <a:r>
              <a:rPr lang="pl-PL" sz="2600" dirty="0">
                <a:solidFill>
                  <a:schemeClr val="tx2"/>
                </a:solidFill>
              </a:rPr>
              <a:t>w określonym zakresie sytuacji” (Nonet i </a:t>
            </a:r>
            <a:r>
              <a:rPr lang="pl-PL" sz="2600" dirty="0" err="1">
                <a:solidFill>
                  <a:schemeClr val="tx2"/>
                </a:solidFill>
              </a:rPr>
              <a:t>Selznick</a:t>
            </a:r>
            <a:r>
              <a:rPr lang="pl-PL" sz="2600" dirty="0">
                <a:solidFill>
                  <a:schemeClr val="tx2"/>
                </a:solidFill>
              </a:rPr>
              <a:t> 1978, 23).</a:t>
            </a:r>
          </a:p>
          <a:p>
            <a:pPr marL="0" indent="0">
              <a:buNone/>
            </a:pPr>
            <a:endParaRPr lang="pl-PL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l-PL" sz="2600" dirty="0">
                <a:solidFill>
                  <a:schemeClr val="tx2"/>
                </a:solidFill>
              </a:rPr>
              <a:t>„Nadrzędny ideał instytucji rodzi się pośród zamętu, a podtrzymywany jest w walce”. (</a:t>
            </a:r>
            <a:r>
              <a:rPr lang="pl-PL" sz="2600" dirty="0" err="1">
                <a:solidFill>
                  <a:schemeClr val="tx2"/>
                </a:solidFill>
              </a:rPr>
              <a:t>Selznick</a:t>
            </a:r>
            <a:r>
              <a:rPr lang="pl-PL" sz="2600" dirty="0">
                <a:solidFill>
                  <a:schemeClr val="tx2"/>
                </a:solidFill>
              </a:rPr>
              <a:t> 1969, 3).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8F27BC6-AF8F-444B-A39D-F8B75C98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Ewolucyjny rozwój prawa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E10942C4-5808-4C53-A789-4F3B5BCD4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Prawo represyjne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0569872-238C-41E3-8C59-71DEEA14D5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Prawo jest bezpośrednią ekspresją i narzędziem władzy, przymusem wyposażonym w autorytet reguł</a:t>
            </a:r>
          </a:p>
          <a:p>
            <a:r>
              <a:rPr lang="pl-PL" dirty="0"/>
              <a:t>Prawo bezpośrednio podporządkowane władzy politycznej</a:t>
            </a:r>
          </a:p>
          <a:p>
            <a:r>
              <a:rPr lang="pl-PL" dirty="0"/>
              <a:t>Decyzje podejmowane często </a:t>
            </a:r>
            <a:r>
              <a:rPr lang="pl-PL" i="1" dirty="0"/>
              <a:t>ad hoc</a:t>
            </a:r>
          </a:p>
          <a:p>
            <a:r>
              <a:rPr lang="pl-PL" dirty="0"/>
              <a:t>Celem prawa jest zapewnianie społecznego porządku i gwarantowanie skuteczności władzy, ale także jej legitymizacja jako wyposażonej w autorytet prawny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>
                <a:solidFill>
                  <a:srgbClr val="C00000"/>
                </a:solidFill>
              </a:rPr>
              <a:t>-&gt; Wytworzenie się „presji legitymizacyjnej”</a:t>
            </a:r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18C4D604-E793-4C64-8D2C-75D4A3785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Prawo autonomiczne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9DF919F0-22E4-4341-9ED4-C60EE92BAE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Prawo pozostaje oddzielone od polityki. Niezależność sądownictwa, ostra linia między legislacją a judykaturą.</a:t>
            </a:r>
          </a:p>
          <a:p>
            <a:r>
              <a:rPr lang="pl-PL" dirty="0"/>
              <a:t>„Model reguł”. Formalizm i koncentracja na regułach pomaga wzmocnić narzędzia służące pociąganiu do odpowiedzialności; ogranicza kreatywność i upolitycznianie instytucji prawnych.</a:t>
            </a:r>
          </a:p>
          <a:p>
            <a:r>
              <a:rPr lang="pl-PL" dirty="0"/>
              <a:t>„Procedura jest sercem prawa”. Cel prawa to powtarzalność i formalna sprawiedliwość</a:t>
            </a:r>
          </a:p>
          <a:p>
            <a:r>
              <a:rPr lang="pl-PL" dirty="0"/>
              <a:t>«</a:t>
            </a:r>
            <a:r>
              <a:rPr lang="pl-PL" dirty="0" err="1"/>
              <a:t>Wiernosć</a:t>
            </a:r>
            <a:r>
              <a:rPr lang="pl-PL" dirty="0"/>
              <a:t> wobec prawa» rozumiana jest jako ścisłe podporządkowanie regułom prawa pozytywnego. Krytyka obowiązującego prawa skanalizowana w procesie politycznym</a:t>
            </a:r>
          </a:p>
        </p:txBody>
      </p:sp>
    </p:spTree>
    <p:extLst>
      <p:ext uri="{BB962C8B-B14F-4D97-AF65-F5344CB8AC3E}">
        <p14:creationId xmlns:p14="http://schemas.microsoft.com/office/powerpoint/2010/main" val="284997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8F27BC6-AF8F-444B-A39D-F8B75C98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Ewolucja rozwoju prawa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E10942C4-5808-4C53-A789-4F3B5BCD4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1716" y="1690688"/>
            <a:ext cx="5157787" cy="823912"/>
          </a:xfrm>
        </p:spPr>
        <p:txBody>
          <a:bodyPr/>
          <a:lstStyle/>
          <a:p>
            <a:r>
              <a:rPr lang="pl-PL" dirty="0"/>
              <a:t>Prawo responsywne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0569872-238C-41E3-8C59-71DEEA14D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716" y="2514600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Ponowne powiązanie prawa z polityką. Roszczenia prawne i polityczne przenikają się wzajemnie</a:t>
            </a:r>
          </a:p>
          <a:p>
            <a:r>
              <a:rPr lang="pl-PL" dirty="0"/>
              <a:t>W rozumowaniach dominuje „autorytet celu”. „ Cel czyni obowiązek prawny bardziej problematycznym, a poprzez to rozluźnia roszczenie prawa do posłuszeństwa i otwiera możliwość pojmowania porządku prawnego na mniej rygorystyczny i bardziej obywatelski sposób”</a:t>
            </a:r>
          </a:p>
          <a:p>
            <a:r>
              <a:rPr lang="pl-PL" dirty="0"/>
              <a:t>Celem prawa staje się sprawiedliwość materialna i odpowiadanie na społeczne oczekiwania</a:t>
            </a:r>
          </a:p>
          <a:p>
            <a:r>
              <a:rPr lang="pl-PL" dirty="0"/>
              <a:t>Nacisk na „kompetentne instytucje prawne”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18C4D604-E793-4C64-8D2C-75D4A3785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097" y="1690688"/>
            <a:ext cx="5183188" cy="823912"/>
          </a:xfrm>
        </p:spPr>
        <p:txBody>
          <a:bodyPr/>
          <a:lstStyle/>
          <a:p>
            <a:r>
              <a:rPr lang="pl-PL" dirty="0"/>
              <a:t>Prawo autonomiczne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9DF919F0-22E4-4341-9ED4-C60EE92BA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097" y="2514600"/>
            <a:ext cx="5183188" cy="368458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Prawo pozostaje oddzielone od polityki. Niezależność sądownictwa, ostra linia między legislacją a judykaturą.</a:t>
            </a:r>
          </a:p>
          <a:p>
            <a:r>
              <a:rPr lang="pl-PL" dirty="0"/>
              <a:t>„Model reguł”. Formalizm i koncentracja na regułach pomaga wzmocnić narzędzia służące pociąganiu do odpowiedzialności; ogranicza kreatywność i upolitycznianie instytucji prawnych.</a:t>
            </a:r>
          </a:p>
          <a:p>
            <a:r>
              <a:rPr lang="pl-PL" dirty="0"/>
              <a:t>„Procedura jest sercem prawa”. Cel prawa to powtarzalność i formalna sprawiedliwość</a:t>
            </a:r>
          </a:p>
          <a:p>
            <a:r>
              <a:rPr lang="pl-PL" dirty="0"/>
              <a:t>«</a:t>
            </a:r>
            <a:r>
              <a:rPr lang="pl-PL" dirty="0" err="1"/>
              <a:t>Wiernosć</a:t>
            </a:r>
            <a:r>
              <a:rPr lang="pl-PL" dirty="0"/>
              <a:t> wobec prawa» rozumiana jest jako ścisłe podporządkowanie regułom prawa pozytywnego. Krytyka obowiązującego prawa skanalizowana w procesie politycznym</a:t>
            </a:r>
          </a:p>
        </p:txBody>
      </p:sp>
    </p:spTree>
    <p:extLst>
      <p:ext uri="{BB962C8B-B14F-4D97-AF65-F5344CB8AC3E}">
        <p14:creationId xmlns:p14="http://schemas.microsoft.com/office/powerpoint/2010/main" val="66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A39EB693-60FE-4875-8D5B-D92065A2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responsywne cd.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FC7C574-164E-44DF-BEC9-7A7F6C32B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8193"/>
          </a:xfrm>
        </p:spPr>
        <p:txBody>
          <a:bodyPr>
            <a:normAutofit/>
          </a:bodyPr>
          <a:lstStyle/>
          <a:p>
            <a:r>
              <a:rPr lang="pl-PL" dirty="0"/>
              <a:t>Otwartość, koncentracja na zasadach (a nie regułach)</a:t>
            </a:r>
          </a:p>
          <a:p>
            <a:endParaRPr lang="pl-PL" dirty="0"/>
          </a:p>
          <a:p>
            <a:r>
              <a:rPr lang="pl-PL" dirty="0"/>
              <a:t>„Obywatelski charakter” prawa responsywnego</a:t>
            </a:r>
          </a:p>
          <a:p>
            <a:endParaRPr lang="pl-PL" dirty="0">
              <a:solidFill>
                <a:srgbClr val="C00000"/>
              </a:solidFill>
            </a:endParaRPr>
          </a:p>
          <a:p>
            <a:r>
              <a:rPr lang="pl-PL" dirty="0"/>
              <a:t>Możliwe zagrożenia: regresja do populizmu, </a:t>
            </a:r>
            <a:r>
              <a:rPr lang="pl-PL" i="1" dirty="0" err="1"/>
              <a:t>capture</a:t>
            </a:r>
            <a:endParaRPr lang="pl-PL" i="1" dirty="0"/>
          </a:p>
          <a:p>
            <a:pPr marL="0" indent="0">
              <a:buNone/>
            </a:pPr>
            <a:endParaRPr lang="pl-PL" dirty="0">
              <a:solidFill>
                <a:srgbClr val="C00000"/>
              </a:solidFill>
            </a:endParaRPr>
          </a:p>
          <a:p>
            <a:r>
              <a:rPr lang="pl-PL" dirty="0"/>
              <a:t>Sposób na przezwyciężenie zagrożeń: </a:t>
            </a:r>
            <a:br>
              <a:rPr lang="pl-PL" dirty="0"/>
            </a:br>
            <a:r>
              <a:rPr lang="pl-PL" dirty="0"/>
              <a:t>silna wspólnota + kompetentne instytucje</a:t>
            </a:r>
          </a:p>
        </p:txBody>
      </p:sp>
    </p:spTree>
    <p:extLst>
      <p:ext uri="{BB962C8B-B14F-4D97-AF65-F5344CB8AC3E}">
        <p14:creationId xmlns:p14="http://schemas.microsoft.com/office/powerpoint/2010/main" val="1092649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643</Words>
  <Application>Microsoft Office PowerPoint</Application>
  <PresentationFormat>Panoramiczny</PresentationFormat>
  <Paragraphs>97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Motyw pakietu Office</vt:lpstr>
      <vt:lpstr>Socjologia prawa   Socjologiczna teoria prawa  (na przykładzie teorii prawa responsywnego)  Część I: podstawy teorii</vt:lpstr>
      <vt:lpstr>Prawo responsywne</vt:lpstr>
      <vt:lpstr>Philip Selznick (1919 – 2010) </vt:lpstr>
      <vt:lpstr>Instytucje jako podmioty moralne</vt:lpstr>
      <vt:lpstr>Konsekwencje metodologiczne dla nauki</vt:lpstr>
      <vt:lpstr>Konsekwencje metodologiczne dla nauki</vt:lpstr>
      <vt:lpstr>Ewolucyjny rozwój prawa</vt:lpstr>
      <vt:lpstr>Ewolucja rozwoju prawa</vt:lpstr>
      <vt:lpstr>Prawo responsywne cd.</vt:lpstr>
      <vt:lpstr>Dodatek: Alternatywny model ewolucji prawa  wg Gunthera Teubnera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   Socjologiczna teoria prawa  (na przykładzie teorii prawa responsywnego)  Część I: podstawy teorii</dc:title>
  <dc:creator>Maciej Pichlak</dc:creator>
  <cp:lastModifiedBy>Maciej Pichlak</cp:lastModifiedBy>
  <cp:revision>11</cp:revision>
  <dcterms:created xsi:type="dcterms:W3CDTF">2019-03-08T13:26:41Z</dcterms:created>
  <dcterms:modified xsi:type="dcterms:W3CDTF">2019-03-08T14:13:26Z</dcterms:modified>
</cp:coreProperties>
</file>