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5" r:id="rId5"/>
    <p:sldId id="269" r:id="rId6"/>
    <p:sldId id="258" r:id="rId7"/>
    <p:sldId id="259" r:id="rId8"/>
    <p:sldId id="260" r:id="rId9"/>
    <p:sldId id="261" r:id="rId10"/>
    <p:sldId id="262" r:id="rId11"/>
    <p:sldId id="263" r:id="rId12"/>
    <p:sldId id="266" r:id="rId13"/>
    <p:sldId id="270" r:id="rId14"/>
    <p:sldId id="271" r:id="rId15"/>
    <p:sldId id="272" r:id="rId16"/>
    <p:sldId id="273" r:id="rId17"/>
    <p:sldId id="274" r:id="rId18"/>
    <p:sldId id="275" r:id="rId19"/>
    <p:sldId id="279" r:id="rId20"/>
    <p:sldId id="295" r:id="rId21"/>
    <p:sldId id="300" r:id="rId22"/>
    <p:sldId id="299" r:id="rId23"/>
    <p:sldId id="296" r:id="rId24"/>
    <p:sldId id="297" r:id="rId25"/>
    <p:sldId id="267" r:id="rId26"/>
    <p:sldId id="276" r:id="rId27"/>
    <p:sldId id="277" r:id="rId28"/>
    <p:sldId id="26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3/13/2019</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Obraz panoramiczny z podpis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36343B39-165A-4B68-AA5C-581F5336313C}" type="datetimeFigureOut">
              <a:rPr lang="en-US" dirty="0"/>
              <a:t>3/13/2019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pl-PL"/>
              <a:t>Kliknij, aby edytować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942C8C57-33F9-4259-AC4F-0E3F5BEC9B94}" type="datetimeFigureOut">
              <a:rPr lang="en-US" dirty="0"/>
              <a:t>3/13/2019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pl-PL"/>
              <a:t>Kliknij, aby edytować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pl-PL"/>
              <a:t>Edytuj style wzorca tekstu</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8748772B-8FA2-401F-A0A1-A59855EDBC3E}" type="datetimeFigureOut">
              <a:rPr lang="en-US" dirty="0"/>
              <a:t>3/13/2019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D3DD5BDE-5A90-4611-82E9-0FC5746D30C5}" type="datetimeFigureOut">
              <a:rPr lang="en-US" dirty="0"/>
              <a:t>3/13/2019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3/13/2019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3/13/2019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3/13/2019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3/13/2019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pl-PL"/>
              <a:t>Kliknij, aby edytować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3/13/2019</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09472EB-AC54-4713-BFC2-BEB621108C63}" type="datetimeFigureOut">
              <a:rPr lang="en-US" dirty="0"/>
              <a:t>3/13/2019</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pl-PL"/>
              <a:t>Kliknij, aby edytować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3/13/2019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3/13/2019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3/13/2019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3/13/2019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6ED06B6-C816-4861-964D-15A98395707D}" type="datetimeFigureOut">
              <a:rPr lang="en-US" dirty="0"/>
              <a:t>3/13/2019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00B1A8AB-EA7C-4B1B-9D73-E2551851FABE}" type="datetimeFigureOut">
              <a:rPr lang="en-US" dirty="0"/>
              <a:t>3/13/2019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3/13/2019</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ip.lex.pl/#/document/16798683?unitId=art(197)&amp;cm=DOCUMEN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oloniajaponica.jp/zycie-w-japonii/item/1550-japonia-za-wieziennym-murem" TargetMode="External"/><Relationship Id="rId2" Type="http://schemas.openxmlformats.org/officeDocument/2006/relationships/hyperlink" Target="http://pbc.uw.edu.pl/206/1/Kowalska_Krakow.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45E3F7-CAB5-4328-AA9B-E7858030C44E}"/>
              </a:ext>
            </a:extLst>
          </p:cNvPr>
          <p:cNvSpPr>
            <a:spLocks noGrp="1"/>
          </p:cNvSpPr>
          <p:nvPr>
            <p:ph type="ctrTitle"/>
          </p:nvPr>
        </p:nvSpPr>
        <p:spPr/>
        <p:txBody>
          <a:bodyPr/>
          <a:lstStyle/>
          <a:p>
            <a:r>
              <a:rPr lang="pl-PL" dirty="0"/>
              <a:t>Systemy więzienne na świecie</a:t>
            </a:r>
          </a:p>
        </p:txBody>
      </p:sp>
      <p:sp>
        <p:nvSpPr>
          <p:cNvPr id="3" name="Podtytuł 2">
            <a:extLst>
              <a:ext uri="{FF2B5EF4-FFF2-40B4-BE49-F238E27FC236}">
                <a16:creationId xmlns:a16="http://schemas.microsoft.com/office/drawing/2014/main" id="{50045B57-C5A9-42F2-A9CE-2CF4B5FBCF0E}"/>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1113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EDDA3E-95F4-48B3-BE47-A91D4AF4CF11}"/>
              </a:ext>
            </a:extLst>
          </p:cNvPr>
          <p:cNvSpPr>
            <a:spLocks noGrp="1"/>
          </p:cNvSpPr>
          <p:nvPr>
            <p:ph type="title"/>
          </p:nvPr>
        </p:nvSpPr>
        <p:spPr/>
        <p:txBody>
          <a:bodyPr/>
          <a:lstStyle/>
          <a:p>
            <a:r>
              <a:rPr lang="pl-PL" dirty="0"/>
              <a:t>Zakład karny dla odbywających karę pozbawienia wolności po raz pierwszy</a:t>
            </a:r>
          </a:p>
        </p:txBody>
      </p:sp>
      <p:sp>
        <p:nvSpPr>
          <p:cNvPr id="3" name="Symbol zastępczy zawartości 2">
            <a:extLst>
              <a:ext uri="{FF2B5EF4-FFF2-40B4-BE49-F238E27FC236}">
                <a16:creationId xmlns:a16="http://schemas.microsoft.com/office/drawing/2014/main" id="{AF998451-09CC-4FBC-BB77-3D8EF5145BEC}"/>
              </a:ext>
            </a:extLst>
          </p:cNvPr>
          <p:cNvSpPr>
            <a:spLocks noGrp="1"/>
          </p:cNvSpPr>
          <p:nvPr>
            <p:ph idx="1"/>
          </p:nvPr>
        </p:nvSpPr>
        <p:spPr/>
        <p:txBody>
          <a:bodyPr/>
          <a:lstStyle/>
          <a:p>
            <a:pPr marL="0" indent="0">
              <a:buNone/>
            </a:pPr>
            <a:r>
              <a:rPr lang="pl-PL" sz="2500" b="1" dirty="0"/>
              <a:t>Art.  85.  [Zakład karny dla odbywających karę po raz pierwszy]</a:t>
            </a:r>
          </a:p>
          <a:p>
            <a:pPr marL="0" indent="0">
              <a:buNone/>
            </a:pPr>
            <a:r>
              <a:rPr lang="pl-PL" sz="2500" dirty="0"/>
              <a:t>W zakładzie karnym dla odbywających karę po raz pierwszy osadza się również skazanych odbywających zastępczą karę pozbawienia wolności orzeczoną w tej samej sprawie oraz skazanych na karę pozbawienia wolności niewymienionych w art. 86.</a:t>
            </a:r>
          </a:p>
          <a:p>
            <a:endParaRPr lang="pl-PL" dirty="0"/>
          </a:p>
        </p:txBody>
      </p:sp>
    </p:spTree>
    <p:extLst>
      <p:ext uri="{BB962C8B-B14F-4D97-AF65-F5344CB8AC3E}">
        <p14:creationId xmlns:p14="http://schemas.microsoft.com/office/powerpoint/2010/main" val="110592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31D4EC-EED2-4B74-92DE-DE1D96CEE55F}"/>
              </a:ext>
            </a:extLst>
          </p:cNvPr>
          <p:cNvSpPr>
            <a:spLocks noGrp="1"/>
          </p:cNvSpPr>
          <p:nvPr>
            <p:ph type="title"/>
          </p:nvPr>
        </p:nvSpPr>
        <p:spPr/>
        <p:txBody>
          <a:bodyPr/>
          <a:lstStyle/>
          <a:p>
            <a:r>
              <a:rPr lang="pl-PL" dirty="0"/>
              <a:t>Zakład karny dla recydywistów penitencjarnych</a:t>
            </a:r>
          </a:p>
        </p:txBody>
      </p:sp>
      <p:sp>
        <p:nvSpPr>
          <p:cNvPr id="3" name="Symbol zastępczy zawartości 2">
            <a:extLst>
              <a:ext uri="{FF2B5EF4-FFF2-40B4-BE49-F238E27FC236}">
                <a16:creationId xmlns:a16="http://schemas.microsoft.com/office/drawing/2014/main" id="{CF052098-2940-49A7-AB0B-3EC325F7C8C3}"/>
              </a:ext>
            </a:extLst>
          </p:cNvPr>
          <p:cNvSpPr>
            <a:spLocks noGrp="1"/>
          </p:cNvSpPr>
          <p:nvPr>
            <p:ph idx="1"/>
          </p:nvPr>
        </p:nvSpPr>
        <p:spPr>
          <a:xfrm>
            <a:off x="1154954" y="2603500"/>
            <a:ext cx="10017871" cy="3416300"/>
          </a:xfrm>
        </p:spPr>
        <p:txBody>
          <a:bodyPr>
            <a:normAutofit/>
          </a:bodyPr>
          <a:lstStyle/>
          <a:p>
            <a:pPr marL="0" indent="0" algn="just">
              <a:buNone/>
            </a:pPr>
            <a:r>
              <a:rPr lang="pl-PL" b="1" dirty="0"/>
              <a:t>Art.  86.  [Zakład karny dla recydywistów penitencjarnych]</a:t>
            </a:r>
          </a:p>
          <a:p>
            <a:pPr marL="0" indent="0" algn="just">
              <a:buNone/>
            </a:pPr>
            <a:r>
              <a:rPr lang="pl-PL" dirty="0"/>
              <a:t>§  1. W zakładzie karnym dla recydywistów penitencjarnych odbywają karę dorośli </a:t>
            </a:r>
            <a:r>
              <a:rPr lang="pl-PL" b="1" dirty="0"/>
              <a:t>skazani za przestępstwo umyślne na karę pozbawienia wolności lub zastępczą karę pozbawienia wolności oraz ukarani za wykroczenia umyślne karą aresztu lub zastępczą karą aresztu, którzy uprzednio już odbywali takie kary lub karę aresztu wojskowego za umyślne przestępstwa lub wykroczenia, chyba że szczególne względy resocjalizacyjne przemawiają za skierowaniem ich do zakładu karnego dla odbywających karę po raz pierwszy.</a:t>
            </a:r>
          </a:p>
          <a:p>
            <a:pPr marL="0" indent="0" algn="just">
              <a:buNone/>
            </a:pPr>
            <a:r>
              <a:rPr lang="pl-PL" dirty="0"/>
              <a:t>§  2. W zakładzie karnym, o którym mowa w § 1, mogą odbywać karę skazani określeni w art. 65 Kodeksu karnego oraz w art. 37 § 1 pkt 2 i 5 Kodeksu karnego skarbowego, jeżeli przemawiają za tym szczególne względy resocjalizacyjne.</a:t>
            </a:r>
          </a:p>
        </p:txBody>
      </p:sp>
    </p:spTree>
    <p:extLst>
      <p:ext uri="{BB962C8B-B14F-4D97-AF65-F5344CB8AC3E}">
        <p14:creationId xmlns:p14="http://schemas.microsoft.com/office/powerpoint/2010/main" val="2122676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D26A5D-B94D-4C7B-9896-C1C5FE30502F}"/>
              </a:ext>
            </a:extLst>
          </p:cNvPr>
          <p:cNvSpPr>
            <a:spLocks noGrp="1"/>
          </p:cNvSpPr>
          <p:nvPr>
            <p:ph type="title"/>
          </p:nvPr>
        </p:nvSpPr>
        <p:spPr/>
        <p:txBody>
          <a:bodyPr/>
          <a:lstStyle/>
          <a:p>
            <a:r>
              <a:rPr lang="pl-PL" dirty="0"/>
              <a:t>Typy zakładów karnych</a:t>
            </a:r>
          </a:p>
        </p:txBody>
      </p:sp>
      <p:sp>
        <p:nvSpPr>
          <p:cNvPr id="3" name="Symbol zastępczy zawartości 2">
            <a:extLst>
              <a:ext uri="{FF2B5EF4-FFF2-40B4-BE49-F238E27FC236}">
                <a16:creationId xmlns:a16="http://schemas.microsoft.com/office/drawing/2014/main" id="{3FD7BCDD-408D-436A-AF59-6476CF652A99}"/>
              </a:ext>
            </a:extLst>
          </p:cNvPr>
          <p:cNvSpPr>
            <a:spLocks noGrp="1"/>
          </p:cNvSpPr>
          <p:nvPr>
            <p:ph idx="1"/>
          </p:nvPr>
        </p:nvSpPr>
        <p:spPr/>
        <p:txBody>
          <a:bodyPr>
            <a:noAutofit/>
          </a:bodyPr>
          <a:lstStyle/>
          <a:p>
            <a:pPr marL="0" indent="0" algn="just">
              <a:buNone/>
            </a:pPr>
            <a:r>
              <a:rPr lang="pl-PL" sz="2100" dirty="0"/>
              <a:t>Zakłady karne wymienione mogą być organizowane jako:</a:t>
            </a:r>
          </a:p>
          <a:p>
            <a:pPr algn="just"/>
            <a:r>
              <a:rPr lang="pl-PL" sz="2100" dirty="0"/>
              <a:t>zakłady karne typu zamkniętego;</a:t>
            </a:r>
          </a:p>
          <a:p>
            <a:pPr algn="just"/>
            <a:r>
              <a:rPr lang="pl-PL" sz="2100" dirty="0"/>
              <a:t>zakłady karne typu półotwartego;</a:t>
            </a:r>
          </a:p>
          <a:p>
            <a:pPr algn="just"/>
            <a:r>
              <a:rPr lang="pl-PL" sz="2100" dirty="0"/>
              <a:t>zakłady karne typu otwartego.</a:t>
            </a:r>
          </a:p>
          <a:p>
            <a:pPr marL="0" indent="0" algn="just">
              <a:buNone/>
            </a:pPr>
            <a:endParaRPr lang="pl-PL" sz="2100" dirty="0"/>
          </a:p>
          <a:p>
            <a:pPr marL="0" indent="0" algn="just">
              <a:buNone/>
            </a:pPr>
            <a:r>
              <a:rPr lang="pl-PL" sz="2100" dirty="0"/>
              <a:t>Zakłady te różnią się w szczególności stopniem zabezpieczenia, izolacji skazanych oraz wynikającymi z tego ich obowiązkami i uprawnieniami w zakresie poruszania się w zakładzie i poza jego obrębem.</a:t>
            </a:r>
          </a:p>
        </p:txBody>
      </p:sp>
    </p:spTree>
    <p:extLst>
      <p:ext uri="{BB962C8B-B14F-4D97-AF65-F5344CB8AC3E}">
        <p14:creationId xmlns:p14="http://schemas.microsoft.com/office/powerpoint/2010/main" val="1743495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D7A142-00E0-440B-BA3A-1E389B23A7B1}"/>
              </a:ext>
            </a:extLst>
          </p:cNvPr>
          <p:cNvSpPr>
            <a:spLocks noGrp="1"/>
          </p:cNvSpPr>
          <p:nvPr>
            <p:ph type="title"/>
          </p:nvPr>
        </p:nvSpPr>
        <p:spPr/>
        <p:txBody>
          <a:bodyPr/>
          <a:lstStyle/>
          <a:p>
            <a:r>
              <a:rPr lang="pl-PL" dirty="0"/>
              <a:t>Zakład zamknięty</a:t>
            </a:r>
          </a:p>
        </p:txBody>
      </p:sp>
      <p:sp>
        <p:nvSpPr>
          <p:cNvPr id="3" name="Symbol zastępczy zawartości 2">
            <a:extLst>
              <a:ext uri="{FF2B5EF4-FFF2-40B4-BE49-F238E27FC236}">
                <a16:creationId xmlns:a16="http://schemas.microsoft.com/office/drawing/2014/main" id="{8C016530-B1AE-465A-A72F-97EF6986A36B}"/>
              </a:ext>
            </a:extLst>
          </p:cNvPr>
          <p:cNvSpPr>
            <a:spLocks noGrp="1"/>
          </p:cNvSpPr>
          <p:nvPr>
            <p:ph idx="1"/>
          </p:nvPr>
        </p:nvSpPr>
        <p:spPr>
          <a:xfrm>
            <a:off x="1154954" y="2603500"/>
            <a:ext cx="10179796" cy="3416300"/>
          </a:xfrm>
        </p:spPr>
        <p:txBody>
          <a:bodyPr>
            <a:normAutofit lnSpcReduction="10000"/>
          </a:bodyPr>
          <a:lstStyle/>
          <a:p>
            <a:pPr marL="0" indent="0">
              <a:buNone/>
            </a:pPr>
            <a:r>
              <a:rPr lang="pl-PL" b="1" dirty="0"/>
              <a:t>Art.  90.  [Zasady wykonywania kary w zakładzie typu zamkniętego] </a:t>
            </a:r>
          </a:p>
          <a:p>
            <a:pPr marL="0" indent="0">
              <a:buNone/>
            </a:pPr>
            <a:r>
              <a:rPr lang="pl-PL" dirty="0"/>
              <a:t>W zakładzie karnym typu zamkniętego:</a:t>
            </a:r>
          </a:p>
          <a:p>
            <a:r>
              <a:rPr lang="pl-PL" dirty="0"/>
              <a:t>cele mieszkalne skazanych mogą być otwarte w porze dziennej przez określony czas, jeżeli względy bezpieczeństwa nie stoją temu na przeszkodzie;</a:t>
            </a:r>
          </a:p>
          <a:p>
            <a:r>
              <a:rPr lang="pl-PL" dirty="0"/>
              <a:t>skazani mogą być zatrudniani poza terenem zakładu karnego w pełnym systemie konwojowania;</a:t>
            </a:r>
          </a:p>
          <a:p>
            <a:r>
              <a:rPr lang="pl-PL" dirty="0"/>
              <a:t>zajęcia kulturalno-oświatowe i sportowe oraz nauczanie organizuje się w obrębie zakładu karnego;</a:t>
            </a:r>
          </a:p>
          <a:p>
            <a:r>
              <a:rPr lang="pl-PL" dirty="0"/>
              <a:t>ruch skazanych po terenie zakładu karnego odbywa się w sposób zorganizowany i pod dozorem;</a:t>
            </a:r>
          </a:p>
          <a:p>
            <a:endParaRPr lang="pl-PL" dirty="0"/>
          </a:p>
        </p:txBody>
      </p:sp>
    </p:spTree>
    <p:extLst>
      <p:ext uri="{BB962C8B-B14F-4D97-AF65-F5344CB8AC3E}">
        <p14:creationId xmlns:p14="http://schemas.microsoft.com/office/powerpoint/2010/main" val="763718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7E1A85-68AC-4483-8C72-25ED9C54008B}"/>
              </a:ext>
            </a:extLst>
          </p:cNvPr>
          <p:cNvSpPr>
            <a:spLocks noGrp="1"/>
          </p:cNvSpPr>
          <p:nvPr>
            <p:ph type="title"/>
          </p:nvPr>
        </p:nvSpPr>
        <p:spPr/>
        <p:txBody>
          <a:bodyPr/>
          <a:lstStyle/>
          <a:p>
            <a:r>
              <a:rPr lang="pl-PL" dirty="0"/>
              <a:t>Zakład zamknięty- c.d.</a:t>
            </a:r>
          </a:p>
        </p:txBody>
      </p:sp>
      <p:sp>
        <p:nvSpPr>
          <p:cNvPr id="3" name="Symbol zastępczy zawartości 2">
            <a:extLst>
              <a:ext uri="{FF2B5EF4-FFF2-40B4-BE49-F238E27FC236}">
                <a16:creationId xmlns:a16="http://schemas.microsoft.com/office/drawing/2014/main" id="{A33F8179-59AC-4800-A335-8F5A0343707D}"/>
              </a:ext>
            </a:extLst>
          </p:cNvPr>
          <p:cNvSpPr>
            <a:spLocks noGrp="1"/>
          </p:cNvSpPr>
          <p:nvPr>
            <p:ph idx="1"/>
          </p:nvPr>
        </p:nvSpPr>
        <p:spPr/>
        <p:txBody>
          <a:bodyPr>
            <a:normAutofit lnSpcReduction="10000"/>
          </a:bodyPr>
          <a:lstStyle/>
          <a:p>
            <a:r>
              <a:rPr lang="pl-PL" dirty="0"/>
              <a:t>skazani mogą korzystać z własnej bielizny i obuwia, a za zezwoleniem dyrektora zakładu karnego - także z odzieży;</a:t>
            </a:r>
          </a:p>
          <a:p>
            <a:r>
              <a:rPr lang="pl-PL" dirty="0"/>
              <a:t>skazani mogą korzystać z dwóch widzeń w miesiącu, a za zgodą dyrektora zakładu karnego wykorzystać je jednorazowo;</a:t>
            </a:r>
          </a:p>
          <a:p>
            <a:r>
              <a:rPr lang="pl-PL" dirty="0"/>
              <a:t>widzenia skazanych podlegają nadzorowi administracji zakładu karnego; rozmowy skazanych w trakcie widzeń podlegają kontroli administracji zakładu karnego;</a:t>
            </a:r>
          </a:p>
          <a:p>
            <a:r>
              <a:rPr lang="pl-PL" dirty="0"/>
              <a:t>korespondencja skazanych podlega cenzurze administracji zakładu karnego, chyba że ustawa stanowi inaczej;</a:t>
            </a:r>
          </a:p>
          <a:p>
            <a:r>
              <a:rPr lang="pl-PL" dirty="0"/>
              <a:t>rozmowy telefoniczne skazanych podlegają kontroli administracji zakładu karnego.</a:t>
            </a:r>
          </a:p>
          <a:p>
            <a:endParaRPr lang="pl-PL" dirty="0"/>
          </a:p>
        </p:txBody>
      </p:sp>
    </p:spTree>
    <p:extLst>
      <p:ext uri="{BB962C8B-B14F-4D97-AF65-F5344CB8AC3E}">
        <p14:creationId xmlns:p14="http://schemas.microsoft.com/office/powerpoint/2010/main" val="3854051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F22DA9-7F29-4739-8EAB-7AD38A9EBA86}"/>
              </a:ext>
            </a:extLst>
          </p:cNvPr>
          <p:cNvSpPr>
            <a:spLocks noGrp="1"/>
          </p:cNvSpPr>
          <p:nvPr>
            <p:ph type="title"/>
          </p:nvPr>
        </p:nvSpPr>
        <p:spPr/>
        <p:txBody>
          <a:bodyPr/>
          <a:lstStyle/>
          <a:p>
            <a:r>
              <a:rPr lang="pl-PL" dirty="0"/>
              <a:t>Zakład półotwarty</a:t>
            </a:r>
          </a:p>
        </p:txBody>
      </p:sp>
      <p:sp>
        <p:nvSpPr>
          <p:cNvPr id="3" name="Symbol zastępczy zawartości 2">
            <a:extLst>
              <a:ext uri="{FF2B5EF4-FFF2-40B4-BE49-F238E27FC236}">
                <a16:creationId xmlns:a16="http://schemas.microsoft.com/office/drawing/2014/main" id="{B7434914-F5BC-4CCD-8B6D-8AF5D8C544B7}"/>
              </a:ext>
            </a:extLst>
          </p:cNvPr>
          <p:cNvSpPr>
            <a:spLocks noGrp="1"/>
          </p:cNvSpPr>
          <p:nvPr>
            <p:ph idx="1"/>
          </p:nvPr>
        </p:nvSpPr>
        <p:spPr/>
        <p:txBody>
          <a:bodyPr>
            <a:normAutofit fontScale="85000" lnSpcReduction="10000"/>
          </a:bodyPr>
          <a:lstStyle/>
          <a:p>
            <a:pPr marL="0" indent="0">
              <a:buNone/>
            </a:pPr>
            <a:r>
              <a:rPr lang="pl-PL" b="1" dirty="0"/>
              <a:t>Art.  91.  [Zasady wykonywania kary w zakładzie typu półotwartego]</a:t>
            </a:r>
            <a:r>
              <a:rPr lang="pl-PL" dirty="0"/>
              <a:t>W zakładzie karnym typu półotwartego:</a:t>
            </a:r>
          </a:p>
          <a:p>
            <a:r>
              <a:rPr lang="pl-PL" dirty="0"/>
              <a:t>cele mieszkalne skazanych pozostają otwarte w porze dziennej, natomiast w porze nocnej mogą być zamknięte;</a:t>
            </a:r>
          </a:p>
          <a:p>
            <a:r>
              <a:rPr lang="pl-PL" dirty="0"/>
              <a:t>skazani mogą być zatrudniani poza terenem zakładu karnego w systemie zmniejszonego konwojowania lub bez konwojenta, w tym również na pojedynczych stanowiskach pracy;</a:t>
            </a:r>
          </a:p>
          <a:p>
            <a:r>
              <a:rPr lang="pl-PL" dirty="0"/>
              <a:t>)skazanym można zezwalać na uczestniczenie w nauczaniu, szkoleniu oraz w zajęciach terapeutycznych organizowanych poza terenem zakładu karnego;</a:t>
            </a:r>
          </a:p>
          <a:p>
            <a:r>
              <a:rPr lang="pl-PL" dirty="0"/>
              <a:t>skazani mogą brać udział w organizowanych przez administrację poza terenem zakładu karnego grupowych zajęciach kulturalno-oświatowych lub sportowych;</a:t>
            </a:r>
          </a:p>
          <a:p>
            <a:r>
              <a:rPr lang="pl-PL" dirty="0"/>
              <a:t>skazani mogą poruszać się po terenie zakładu karnego w czasie i miejscach ustalonych w porządku wewnętrznym;</a:t>
            </a:r>
          </a:p>
          <a:p>
            <a:endParaRPr lang="pl-PL" dirty="0"/>
          </a:p>
        </p:txBody>
      </p:sp>
    </p:spTree>
    <p:extLst>
      <p:ext uri="{BB962C8B-B14F-4D97-AF65-F5344CB8AC3E}">
        <p14:creationId xmlns:p14="http://schemas.microsoft.com/office/powerpoint/2010/main" val="816207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522C68-2EE9-4AEA-83DD-F3D32B328388}"/>
              </a:ext>
            </a:extLst>
          </p:cNvPr>
          <p:cNvSpPr>
            <a:spLocks noGrp="1"/>
          </p:cNvSpPr>
          <p:nvPr>
            <p:ph type="title"/>
          </p:nvPr>
        </p:nvSpPr>
        <p:spPr/>
        <p:txBody>
          <a:bodyPr/>
          <a:lstStyle/>
          <a:p>
            <a:r>
              <a:rPr lang="pl-PL" dirty="0"/>
              <a:t>Zakład półotwarty- c.d.</a:t>
            </a:r>
          </a:p>
        </p:txBody>
      </p:sp>
      <p:sp>
        <p:nvSpPr>
          <p:cNvPr id="3" name="Symbol zastępczy zawartości 2">
            <a:extLst>
              <a:ext uri="{FF2B5EF4-FFF2-40B4-BE49-F238E27FC236}">
                <a16:creationId xmlns:a16="http://schemas.microsoft.com/office/drawing/2014/main" id="{1A0D246A-51BD-4BF2-B496-D0396094E5E1}"/>
              </a:ext>
            </a:extLst>
          </p:cNvPr>
          <p:cNvSpPr>
            <a:spLocks noGrp="1"/>
          </p:cNvSpPr>
          <p:nvPr>
            <p:ph idx="1"/>
          </p:nvPr>
        </p:nvSpPr>
        <p:spPr/>
        <p:txBody>
          <a:bodyPr>
            <a:normAutofit fontScale="92500" lnSpcReduction="20000"/>
          </a:bodyPr>
          <a:lstStyle/>
          <a:p>
            <a:r>
              <a:rPr lang="pl-PL" dirty="0"/>
              <a:t>skazani mogą korzystać z własnej odzieży, bielizny i obuwia;</a:t>
            </a:r>
          </a:p>
          <a:p>
            <a:r>
              <a:rPr lang="pl-PL" dirty="0"/>
              <a:t>skazanym można udzielać przepustek z zakładu karnego, nie częściej niż raz na dwa miesiące, łącznie na okres nieprzekraczający 14 dni w roku;</a:t>
            </a:r>
          </a:p>
          <a:p>
            <a:r>
              <a:rPr lang="pl-PL" dirty="0"/>
              <a:t>skazani mogą korzystać z trzech widzeń w miesiącu, które za zgodą dyrektora zakładu karnego mogą być połączone;</a:t>
            </a:r>
          </a:p>
          <a:p>
            <a:r>
              <a:rPr lang="pl-PL" dirty="0"/>
              <a:t>widzenia skazanych podlegają nadzorowi administracji zakładu karnego; rozmowy skazanych w trakcie widzeń mogą podlegać kontroli administracji zakładu karnego;</a:t>
            </a:r>
          </a:p>
          <a:p>
            <a:r>
              <a:rPr lang="pl-PL" dirty="0"/>
              <a:t>korespondencja skazanych może podlegać cenzurze administracji zakładu karnego;</a:t>
            </a:r>
          </a:p>
          <a:p>
            <a:r>
              <a:rPr lang="pl-PL" dirty="0"/>
              <a:t>rozmowy telefoniczne skazanych mogą podlegać kontroli administracji zakładu karnego.</a:t>
            </a:r>
          </a:p>
          <a:p>
            <a:endParaRPr lang="pl-PL" dirty="0"/>
          </a:p>
        </p:txBody>
      </p:sp>
    </p:spTree>
    <p:extLst>
      <p:ext uri="{BB962C8B-B14F-4D97-AF65-F5344CB8AC3E}">
        <p14:creationId xmlns:p14="http://schemas.microsoft.com/office/powerpoint/2010/main" val="217578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2320D4-CB03-4B3D-894D-58CD19BA4E10}"/>
              </a:ext>
            </a:extLst>
          </p:cNvPr>
          <p:cNvSpPr>
            <a:spLocks noGrp="1"/>
          </p:cNvSpPr>
          <p:nvPr>
            <p:ph type="title"/>
          </p:nvPr>
        </p:nvSpPr>
        <p:spPr/>
        <p:txBody>
          <a:bodyPr/>
          <a:lstStyle/>
          <a:p>
            <a:r>
              <a:rPr lang="pl-PL" dirty="0"/>
              <a:t>Zakład otwarty</a:t>
            </a:r>
          </a:p>
        </p:txBody>
      </p:sp>
      <p:sp>
        <p:nvSpPr>
          <p:cNvPr id="3" name="Symbol zastępczy zawartości 2">
            <a:extLst>
              <a:ext uri="{FF2B5EF4-FFF2-40B4-BE49-F238E27FC236}">
                <a16:creationId xmlns:a16="http://schemas.microsoft.com/office/drawing/2014/main" id="{E8E0600A-0A0D-4309-8CC7-94ED1378AACD}"/>
              </a:ext>
            </a:extLst>
          </p:cNvPr>
          <p:cNvSpPr>
            <a:spLocks noGrp="1"/>
          </p:cNvSpPr>
          <p:nvPr>
            <p:ph idx="1"/>
          </p:nvPr>
        </p:nvSpPr>
        <p:spPr/>
        <p:txBody>
          <a:bodyPr>
            <a:normAutofit fontScale="77500" lnSpcReduction="20000"/>
          </a:bodyPr>
          <a:lstStyle/>
          <a:p>
            <a:pPr marL="0" indent="0">
              <a:buNone/>
            </a:pPr>
            <a:r>
              <a:rPr lang="pl-PL" b="1" dirty="0"/>
              <a:t>Art.  92.  [Zasady wykonywania kary w zakładzie typu otwartego]</a:t>
            </a:r>
            <a:r>
              <a:rPr lang="pl-PL" dirty="0"/>
              <a:t>W zakładzie karnym typu otwartego:</a:t>
            </a:r>
          </a:p>
          <a:p>
            <a:r>
              <a:rPr lang="pl-PL" dirty="0"/>
              <a:t>cele mieszkalne skazanych pozostają otwarte przez całą dobę;</a:t>
            </a:r>
          </a:p>
          <a:p>
            <a:r>
              <a:rPr lang="pl-PL" dirty="0"/>
              <a:t>skazanych zatrudnia się przede wszystkim poza terenem zakładu karnego, bez konwojenta, na pojedynczych stanowiskach pracy;</a:t>
            </a:r>
          </a:p>
          <a:p>
            <a:r>
              <a:rPr lang="pl-PL" dirty="0"/>
              <a:t>skazanym można zezwalać na uczestniczenie w nauczaniu, szkoleniu oraz zajęciach terapeutycznych organizowanych poza terenem zakładu karnego;</a:t>
            </a:r>
          </a:p>
          <a:p>
            <a:r>
              <a:rPr lang="pl-PL" dirty="0"/>
              <a:t>skazani mogą brać udział w organizowanych przez administrację, poza terenem zakładu karnego, grupowych zajęciach kulturalno-oświatowych lub sportowych;</a:t>
            </a:r>
          </a:p>
          <a:p>
            <a:r>
              <a:rPr lang="pl-PL" dirty="0"/>
              <a:t>skazanym można zezwalać na udział w zajęciach i imprezach kulturalno-oświatowych lub sportowych organizowanych poza terenem zakładu karnego;</a:t>
            </a:r>
          </a:p>
          <a:p>
            <a:r>
              <a:rPr lang="pl-PL" dirty="0"/>
              <a:t>skazani mogą poruszać się po terenie zakładu karnego w czasie i miejscach ustalonych w porządku wewnętrznym;</a:t>
            </a:r>
          </a:p>
          <a:p>
            <a:r>
              <a:rPr lang="pl-PL" dirty="0"/>
              <a:t>skazani mogą korzystać z własnej odzieży, bielizny i obuwia;</a:t>
            </a:r>
          </a:p>
          <a:p>
            <a:endParaRPr lang="pl-PL" dirty="0"/>
          </a:p>
        </p:txBody>
      </p:sp>
    </p:spTree>
    <p:extLst>
      <p:ext uri="{BB962C8B-B14F-4D97-AF65-F5344CB8AC3E}">
        <p14:creationId xmlns:p14="http://schemas.microsoft.com/office/powerpoint/2010/main" val="31221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3D137E-5CBC-4587-A8C9-13AA36F45DF4}"/>
              </a:ext>
            </a:extLst>
          </p:cNvPr>
          <p:cNvSpPr>
            <a:spLocks noGrp="1"/>
          </p:cNvSpPr>
          <p:nvPr>
            <p:ph type="title"/>
          </p:nvPr>
        </p:nvSpPr>
        <p:spPr/>
        <p:txBody>
          <a:bodyPr/>
          <a:lstStyle/>
          <a:p>
            <a:r>
              <a:rPr lang="pl-PL" dirty="0"/>
              <a:t>Zakład otwarty- c.d.</a:t>
            </a:r>
          </a:p>
        </p:txBody>
      </p:sp>
      <p:sp>
        <p:nvSpPr>
          <p:cNvPr id="3" name="Symbol zastępczy zawartości 2">
            <a:extLst>
              <a:ext uri="{FF2B5EF4-FFF2-40B4-BE49-F238E27FC236}">
                <a16:creationId xmlns:a16="http://schemas.microsoft.com/office/drawing/2014/main" id="{7A998F91-F021-4BCA-ACC4-7C7A00A6D867}"/>
              </a:ext>
            </a:extLst>
          </p:cNvPr>
          <p:cNvSpPr>
            <a:spLocks noGrp="1"/>
          </p:cNvSpPr>
          <p:nvPr>
            <p:ph idx="1"/>
          </p:nvPr>
        </p:nvSpPr>
        <p:spPr/>
        <p:txBody>
          <a:bodyPr>
            <a:normAutofit fontScale="85000" lnSpcReduction="10000"/>
          </a:bodyPr>
          <a:lstStyle/>
          <a:p>
            <a:r>
              <a:rPr lang="pl-PL" dirty="0"/>
              <a:t>skazani mogą otrzymywać z depozytu zakładu karnego pieniądze pozostające do ich dyspozycji;</a:t>
            </a:r>
          </a:p>
          <a:p>
            <a:r>
              <a:rPr lang="pl-PL" dirty="0"/>
              <a:t>skazanym można udzielać przepustek z zakładu karnego, nie częściej niż raz w miesiącu, łącznie na okres nieprzekraczający 28 dni w roku;</a:t>
            </a:r>
          </a:p>
          <a:p>
            <a:r>
              <a:rPr lang="pl-PL" dirty="0"/>
              <a:t>skazany może korzystać z nieograniczonej liczby widzeń;</a:t>
            </a:r>
          </a:p>
          <a:p>
            <a:r>
              <a:rPr lang="pl-PL" dirty="0"/>
              <a:t>widzenia skazanych mogą podlegać nadzorowi administracji zakładu karnego. Rozmowy skazanych w trakcie widzeń nie podlegają kontroli administracji zakładu karnego;</a:t>
            </a:r>
          </a:p>
          <a:p>
            <a:r>
              <a:rPr lang="pl-PL" dirty="0"/>
              <a:t>skazanym, w miarę możliwości, stwarza się warunki do przygotowywania dodatkowych posiłków we własnym zakresie;</a:t>
            </a:r>
          </a:p>
          <a:p>
            <a:r>
              <a:rPr lang="pl-PL" dirty="0"/>
              <a:t>korespondencja skazanych nie podlega cenzurze administracji zakładu karnego;</a:t>
            </a:r>
          </a:p>
          <a:p>
            <a:r>
              <a:rPr lang="pl-PL" dirty="0"/>
              <a:t>rozmowy telefoniczne skazanych nie podlegają kontroli administracji zakładu karnego.</a:t>
            </a:r>
          </a:p>
          <a:p>
            <a:endParaRPr lang="pl-PL" dirty="0"/>
          </a:p>
        </p:txBody>
      </p:sp>
    </p:spTree>
    <p:extLst>
      <p:ext uri="{BB962C8B-B14F-4D97-AF65-F5344CB8AC3E}">
        <p14:creationId xmlns:p14="http://schemas.microsoft.com/office/powerpoint/2010/main" val="2417496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7FD452EA-21D6-4EC7-97CA-8944FF70E2A1}"/>
              </a:ext>
            </a:extLst>
          </p:cNvPr>
          <p:cNvPicPr>
            <a:picLocks noChangeAspect="1"/>
          </p:cNvPicPr>
          <p:nvPr/>
        </p:nvPicPr>
        <p:blipFill>
          <a:blip r:embed="rId2"/>
          <a:stretch>
            <a:fillRect/>
          </a:stretch>
        </p:blipFill>
        <p:spPr>
          <a:xfrm>
            <a:off x="1541145" y="-76200"/>
            <a:ext cx="9109710" cy="6832283"/>
          </a:xfrm>
          <a:prstGeom prst="rect">
            <a:avLst/>
          </a:prstGeom>
        </p:spPr>
      </p:pic>
    </p:spTree>
    <p:extLst>
      <p:ext uri="{BB962C8B-B14F-4D97-AF65-F5344CB8AC3E}">
        <p14:creationId xmlns:p14="http://schemas.microsoft.com/office/powerpoint/2010/main" val="4010344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CA5A21-52D3-401A-ACAB-352D72C3BEB4}"/>
              </a:ext>
            </a:extLst>
          </p:cNvPr>
          <p:cNvSpPr>
            <a:spLocks noGrp="1"/>
          </p:cNvSpPr>
          <p:nvPr>
            <p:ph type="title"/>
          </p:nvPr>
        </p:nvSpPr>
        <p:spPr/>
        <p:txBody>
          <a:bodyPr/>
          <a:lstStyle/>
          <a:p>
            <a:r>
              <a:rPr lang="pl-PL" dirty="0"/>
              <a:t>Harmonogram zajęć</a:t>
            </a:r>
          </a:p>
        </p:txBody>
      </p:sp>
      <p:sp>
        <p:nvSpPr>
          <p:cNvPr id="3" name="Symbol zastępczy zawartości 2">
            <a:extLst>
              <a:ext uri="{FF2B5EF4-FFF2-40B4-BE49-F238E27FC236}">
                <a16:creationId xmlns:a16="http://schemas.microsoft.com/office/drawing/2014/main" id="{DB2714F2-642B-4FC9-B150-E146D5B598E3}"/>
              </a:ext>
            </a:extLst>
          </p:cNvPr>
          <p:cNvSpPr>
            <a:spLocks noGrp="1"/>
          </p:cNvSpPr>
          <p:nvPr>
            <p:ph idx="1"/>
          </p:nvPr>
        </p:nvSpPr>
        <p:spPr/>
        <p:txBody>
          <a:bodyPr>
            <a:noAutofit/>
          </a:bodyPr>
          <a:lstStyle/>
          <a:p>
            <a:r>
              <a:rPr lang="pl-PL" sz="2000" dirty="0"/>
              <a:t>6.03.2019 r.- zajęcia wstępne, system więzienny w Polsce</a:t>
            </a:r>
          </a:p>
          <a:p>
            <a:r>
              <a:rPr lang="pl-PL" sz="2000" dirty="0"/>
              <a:t>20.03.2019 r.- systemy więzienne w państwach skandynawskich (Dania, Norwegia, Szwecja)</a:t>
            </a:r>
          </a:p>
          <a:p>
            <a:r>
              <a:rPr lang="pl-PL" sz="2000" dirty="0"/>
              <a:t>3.04.2019 r. – system więzienny w Rosji</a:t>
            </a:r>
          </a:p>
          <a:p>
            <a:r>
              <a:rPr lang="pl-PL" sz="2000" dirty="0"/>
              <a:t>17.04.2019 r. – systemy więzienne w USA i Zjednoczonym Królestwie</a:t>
            </a:r>
          </a:p>
          <a:p>
            <a:r>
              <a:rPr lang="pl-PL" sz="2000" dirty="0"/>
              <a:t>15.05.2019 r. – systemy więzienne w krajach Ameryki Południowej </a:t>
            </a:r>
          </a:p>
          <a:p>
            <a:r>
              <a:rPr lang="pl-PL" sz="2000" dirty="0"/>
              <a:t>29.05.2019 r. – systemy więzienne w Chinach i Japonii</a:t>
            </a:r>
          </a:p>
          <a:p>
            <a:r>
              <a:rPr lang="pl-PL" sz="2000" dirty="0"/>
              <a:t>12.06.2019 r. – systemy więzienne w Niemczech, Francji, Austrii i Słowacji</a:t>
            </a:r>
          </a:p>
        </p:txBody>
      </p:sp>
    </p:spTree>
    <p:extLst>
      <p:ext uri="{BB962C8B-B14F-4D97-AF65-F5344CB8AC3E}">
        <p14:creationId xmlns:p14="http://schemas.microsoft.com/office/powerpoint/2010/main" val="2161815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4C3EF9-A738-4DEF-9C9C-8CFA8090E764}"/>
              </a:ext>
            </a:extLst>
          </p:cNvPr>
          <p:cNvSpPr>
            <a:spLocks noGrp="1"/>
          </p:cNvSpPr>
          <p:nvPr>
            <p:ph type="title"/>
          </p:nvPr>
        </p:nvSpPr>
        <p:spPr/>
        <p:txBody>
          <a:bodyPr/>
          <a:lstStyle/>
          <a:p>
            <a:r>
              <a:rPr lang="pl-PL" b="1" dirty="0"/>
              <a:t>Paczki</a:t>
            </a:r>
          </a:p>
        </p:txBody>
      </p:sp>
      <p:sp>
        <p:nvSpPr>
          <p:cNvPr id="3" name="Symbol zastępczy zawartości 2">
            <a:extLst>
              <a:ext uri="{FF2B5EF4-FFF2-40B4-BE49-F238E27FC236}">
                <a16:creationId xmlns:a16="http://schemas.microsoft.com/office/drawing/2014/main" id="{A36A47EF-BF24-4805-BE8E-5DDD70417B33}"/>
              </a:ext>
            </a:extLst>
          </p:cNvPr>
          <p:cNvSpPr>
            <a:spLocks noGrp="1"/>
          </p:cNvSpPr>
          <p:nvPr>
            <p:ph sz="quarter" idx="1"/>
          </p:nvPr>
        </p:nvSpPr>
        <p:spPr>
          <a:xfrm>
            <a:off x="1154954" y="2603500"/>
            <a:ext cx="9846421" cy="3473450"/>
          </a:xfrm>
        </p:spPr>
        <p:txBody>
          <a:bodyPr>
            <a:normAutofit fontScale="77500" lnSpcReduction="20000"/>
          </a:bodyPr>
          <a:lstStyle/>
          <a:p>
            <a:r>
              <a:rPr lang="pl-PL" sz="2400" dirty="0"/>
              <a:t>Paczka żywnościowa= 1 x miesiąc= artykuły żywnościowe lub wyroby tytoniowe zakupione za pośrednictwem zakładu karnego. Paczkę taką skazany otrzymuje po złożeniu zamówienia na piśmie oraz pokryciu kosztów przygotowania paczki.</a:t>
            </a:r>
          </a:p>
          <a:p>
            <a:r>
              <a:rPr lang="pl-PL" sz="2400" dirty="0"/>
              <a:t>Za zezwoleniem dyrektora </a:t>
            </a:r>
            <a:r>
              <a:rPr lang="pl-PL" sz="2400" dirty="0" err="1"/>
              <a:t>zk</a:t>
            </a:r>
            <a:r>
              <a:rPr lang="pl-PL" sz="2400" dirty="0"/>
              <a:t> skazany może otrzymywać paczki z niezbędną mu odzieżą, bielizną, obuwiem i innymi przedmiotami osobistego użytku oraz środkami higieny, a nawet z lekami.</a:t>
            </a:r>
          </a:p>
          <a:p>
            <a:r>
              <a:rPr lang="pl-PL" sz="2400" dirty="0"/>
              <a:t>Paczki </a:t>
            </a:r>
            <a:r>
              <a:rPr lang="pl-PL" sz="2400" b="1" dirty="0"/>
              <a:t>podlegają kontroli  </a:t>
            </a:r>
          </a:p>
          <a:p>
            <a:r>
              <a:rPr lang="pl-PL" sz="2400" dirty="0"/>
              <a:t>Dyrektor </a:t>
            </a:r>
            <a:r>
              <a:rPr lang="pl-PL" sz="2400" dirty="0" err="1"/>
              <a:t>zk</a:t>
            </a:r>
            <a:r>
              <a:rPr lang="pl-PL" sz="2400" dirty="0"/>
              <a:t> podejmuje decyzje dotyczące zatrzymania otrzymywanych i przesyłanych przez skazanego paczek lub ich zniszczenia, jeśli wymagają tego </a:t>
            </a:r>
            <a:r>
              <a:rPr lang="pl-PL" sz="2400" b="1" dirty="0"/>
              <a:t>względy bezpieczeństwa zakładu lub porządku publicznego. </a:t>
            </a:r>
            <a:r>
              <a:rPr lang="pl-PL" sz="2400" dirty="0"/>
              <a:t>O podjętej decyzji dyrektor </a:t>
            </a:r>
            <a:r>
              <a:rPr lang="pl-PL" sz="2400" dirty="0" err="1"/>
              <a:t>zk</a:t>
            </a:r>
            <a:r>
              <a:rPr lang="pl-PL" sz="2400" dirty="0"/>
              <a:t> zawiadamia sędziego penitencjarnego oraz skazanego</a:t>
            </a:r>
          </a:p>
          <a:p>
            <a:endParaRPr lang="pl-PL" dirty="0"/>
          </a:p>
        </p:txBody>
      </p:sp>
      <p:pic>
        <p:nvPicPr>
          <p:cNvPr id="5" name="Grafika 4" descr="Prezent">
            <a:extLst>
              <a:ext uri="{FF2B5EF4-FFF2-40B4-BE49-F238E27FC236}">
                <a16:creationId xmlns:a16="http://schemas.microsoft.com/office/drawing/2014/main" id="{1825F746-2E52-4DED-AF91-570FD63BE0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69754" y="481692"/>
            <a:ext cx="1346448" cy="1346448"/>
          </a:xfrm>
          <a:prstGeom prst="rect">
            <a:avLst/>
          </a:prstGeom>
        </p:spPr>
      </p:pic>
    </p:spTree>
    <p:extLst>
      <p:ext uri="{BB962C8B-B14F-4D97-AF65-F5344CB8AC3E}">
        <p14:creationId xmlns:p14="http://schemas.microsoft.com/office/powerpoint/2010/main" val="4249858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109706-1288-4875-821E-5FBEEC8BED41}"/>
              </a:ext>
            </a:extLst>
          </p:cNvPr>
          <p:cNvSpPr>
            <a:spLocks noGrp="1"/>
          </p:cNvSpPr>
          <p:nvPr>
            <p:ph type="title"/>
          </p:nvPr>
        </p:nvSpPr>
        <p:spPr/>
        <p:txBody>
          <a:bodyPr/>
          <a:lstStyle/>
          <a:p>
            <a:r>
              <a:rPr lang="pl-PL" b="1" dirty="0"/>
              <a:t>Praktyki religijne </a:t>
            </a:r>
          </a:p>
        </p:txBody>
      </p:sp>
      <p:sp>
        <p:nvSpPr>
          <p:cNvPr id="3" name="Symbol zastępczy zawartości 2">
            <a:extLst>
              <a:ext uri="{FF2B5EF4-FFF2-40B4-BE49-F238E27FC236}">
                <a16:creationId xmlns:a16="http://schemas.microsoft.com/office/drawing/2014/main" id="{B900B471-D981-4D5E-8E91-45F995694457}"/>
              </a:ext>
            </a:extLst>
          </p:cNvPr>
          <p:cNvSpPr>
            <a:spLocks noGrp="1"/>
          </p:cNvSpPr>
          <p:nvPr>
            <p:ph sz="quarter" idx="1"/>
          </p:nvPr>
        </p:nvSpPr>
        <p:spPr>
          <a:xfrm>
            <a:off x="942975" y="2349502"/>
            <a:ext cx="10077450" cy="4339534"/>
          </a:xfrm>
        </p:spPr>
        <p:txBody>
          <a:bodyPr>
            <a:normAutofit fontScale="92500" lnSpcReduction="20000"/>
          </a:bodyPr>
          <a:lstStyle/>
          <a:p>
            <a:pPr marL="0" indent="0" algn="ctr">
              <a:buNone/>
            </a:pPr>
            <a:r>
              <a:rPr lang="pl-PL" sz="2400" dirty="0"/>
              <a:t>Należy szanować wolność myśli, sumienia i wyznania skazanych</a:t>
            </a:r>
            <a:br>
              <a:rPr lang="pl-PL" sz="2400" dirty="0"/>
            </a:br>
            <a:endParaRPr lang="pl-PL" sz="2400" dirty="0"/>
          </a:p>
          <a:p>
            <a:pPr>
              <a:buFont typeface="Wingdings" panose="05000000000000000000" pitchFamily="2" charset="2"/>
              <a:buChar char="v"/>
            </a:pPr>
            <a:r>
              <a:rPr lang="pl-PL" sz="2400" dirty="0"/>
              <a:t>Prawo do wykonywania praktyk religijnych, korzystania z posług, a także bezpośredniego uczestniczenia w nabożeństwach odprawianych w </a:t>
            </a:r>
            <a:r>
              <a:rPr lang="pl-PL" sz="2400" dirty="0" err="1"/>
              <a:t>zk</a:t>
            </a:r>
            <a:r>
              <a:rPr lang="pl-PL" sz="2400" dirty="0"/>
              <a:t> w dni świąteczne oraz posiadania w tym celu niezbędnych książek, pism i przedmiotów, słuchania nabożeństw transmitowanych przez środki masowego przekazu</a:t>
            </a:r>
          </a:p>
          <a:p>
            <a:pPr>
              <a:buFont typeface="Wingdings" panose="05000000000000000000" pitchFamily="2" charset="2"/>
              <a:buChar char="v"/>
            </a:pPr>
            <a:r>
              <a:rPr lang="pl-PL" sz="2400" dirty="0"/>
              <a:t>Skazany może również uczestniczyć w prowadzonym w </a:t>
            </a:r>
            <a:r>
              <a:rPr lang="pl-PL" sz="2400" dirty="0" err="1"/>
              <a:t>zk</a:t>
            </a:r>
            <a:r>
              <a:rPr lang="pl-PL" sz="2400" dirty="0"/>
              <a:t> nauczaniu religii, działalności charytatywnej i społecznej kościoła lub związku wyznaniowego itd. Może on również spotykać się indywidualnie z duchownymi</a:t>
            </a:r>
          </a:p>
          <a:p>
            <a:pPr>
              <a:buFont typeface="Wingdings" panose="05000000000000000000" pitchFamily="2" charset="2"/>
              <a:buChar char="v"/>
            </a:pPr>
            <a:r>
              <a:rPr lang="pl-PL" sz="2400" b="1" dirty="0"/>
              <a:t>Zakaz zmuszania </a:t>
            </a:r>
            <a:r>
              <a:rPr lang="pl-PL" sz="2400" dirty="0"/>
              <a:t>skazanych do udziału w różnego rodzaju praktykach religijnych</a:t>
            </a:r>
          </a:p>
          <a:p>
            <a:pPr marL="0" indent="0" algn="ctr">
              <a:buNone/>
            </a:pPr>
            <a:endParaRPr lang="pl-PL" sz="2400" dirty="0"/>
          </a:p>
          <a:p>
            <a:endParaRPr lang="pl-PL" dirty="0"/>
          </a:p>
        </p:txBody>
      </p:sp>
      <p:pic>
        <p:nvPicPr>
          <p:cNvPr id="5" name="Grafika 4" descr="Otwarta książka">
            <a:extLst>
              <a:ext uri="{FF2B5EF4-FFF2-40B4-BE49-F238E27FC236}">
                <a16:creationId xmlns:a16="http://schemas.microsoft.com/office/drawing/2014/main" id="{CB24F1BE-DCF9-4341-A106-31B879EDF2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1700" y="869951"/>
            <a:ext cx="914400" cy="914400"/>
          </a:xfrm>
          <a:prstGeom prst="rect">
            <a:avLst/>
          </a:prstGeom>
        </p:spPr>
      </p:pic>
    </p:spTree>
    <p:extLst>
      <p:ext uri="{BB962C8B-B14F-4D97-AF65-F5344CB8AC3E}">
        <p14:creationId xmlns:p14="http://schemas.microsoft.com/office/powerpoint/2010/main" val="134913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B9C12A-3E6C-4989-8A8C-415899C72A21}"/>
              </a:ext>
            </a:extLst>
          </p:cNvPr>
          <p:cNvSpPr>
            <a:spLocks noGrp="1"/>
          </p:cNvSpPr>
          <p:nvPr>
            <p:ph type="title"/>
          </p:nvPr>
        </p:nvSpPr>
        <p:spPr/>
        <p:txBody>
          <a:bodyPr/>
          <a:lstStyle/>
          <a:p>
            <a:r>
              <a:rPr lang="pl-PL" b="1" dirty="0"/>
              <a:t>Warunki bytowe </a:t>
            </a:r>
          </a:p>
        </p:txBody>
      </p:sp>
      <p:sp>
        <p:nvSpPr>
          <p:cNvPr id="3" name="Symbol zastępczy zawartości 2">
            <a:extLst>
              <a:ext uri="{FF2B5EF4-FFF2-40B4-BE49-F238E27FC236}">
                <a16:creationId xmlns:a16="http://schemas.microsoft.com/office/drawing/2014/main" id="{51D966BE-1FF0-4311-ADFE-914E2580431F}"/>
              </a:ext>
            </a:extLst>
          </p:cNvPr>
          <p:cNvSpPr>
            <a:spLocks noGrp="1"/>
          </p:cNvSpPr>
          <p:nvPr>
            <p:ph sz="quarter" idx="1"/>
          </p:nvPr>
        </p:nvSpPr>
        <p:spPr>
          <a:xfrm>
            <a:off x="1257300" y="2219325"/>
            <a:ext cx="9677400" cy="4333875"/>
          </a:xfrm>
        </p:spPr>
        <p:txBody>
          <a:bodyPr>
            <a:normAutofit fontScale="92500"/>
          </a:bodyPr>
          <a:lstStyle/>
          <a:p>
            <a:endParaRPr lang="pl-PL" sz="2400" dirty="0"/>
          </a:p>
          <a:p>
            <a:r>
              <a:rPr lang="pl-PL" sz="2400" dirty="0"/>
              <a:t>Skazany otrzymuje do użytku odpowiednią do pory roku </a:t>
            </a:r>
            <a:r>
              <a:rPr lang="pl-PL" sz="2400" b="1" dirty="0"/>
              <a:t>odzież, bieliznę oraz obuwie</a:t>
            </a:r>
            <a:r>
              <a:rPr lang="pl-PL" sz="2400" dirty="0"/>
              <a:t>, o ile nie korzysta z własnych, a także pościel oraz inne środki utrzymania higieny i czystości w celi </a:t>
            </a:r>
          </a:p>
          <a:p>
            <a:r>
              <a:rPr lang="pl-PL" sz="2400" dirty="0"/>
              <a:t>Prawo do niezbędnego dla zdrowia wypoczynku, w tym do przynajmniej godzinnego spaceru oraz 8-godzinnego czasu przeznaczonego na sen w ciągu doby</a:t>
            </a:r>
          </a:p>
          <a:p>
            <a:r>
              <a:rPr lang="pl-PL" sz="2400" dirty="0"/>
              <a:t>Co najmniej 1 h spaceru</a:t>
            </a:r>
          </a:p>
          <a:p>
            <a:r>
              <a:rPr lang="pl-PL" sz="2400" dirty="0"/>
              <a:t>Skazany co najmniej raz w tygodniu korzysta z ciepłej kąpieli</a:t>
            </a:r>
          </a:p>
          <a:p>
            <a:r>
              <a:rPr lang="pl-PL" sz="2400" dirty="0"/>
              <a:t>Skazanemu, co najmniej raz w miesiącu, umożliwia się ostrzyżenie.</a:t>
            </a:r>
          </a:p>
        </p:txBody>
      </p:sp>
      <p:pic>
        <p:nvPicPr>
          <p:cNvPr id="5" name="Grafika 4" descr="Koszula">
            <a:extLst>
              <a:ext uri="{FF2B5EF4-FFF2-40B4-BE49-F238E27FC236}">
                <a16:creationId xmlns:a16="http://schemas.microsoft.com/office/drawing/2014/main" id="{2F100907-5887-4806-B458-75FB3C5856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869951"/>
            <a:ext cx="914400" cy="914400"/>
          </a:xfrm>
          <a:prstGeom prst="rect">
            <a:avLst/>
          </a:prstGeom>
        </p:spPr>
      </p:pic>
      <p:pic>
        <p:nvPicPr>
          <p:cNvPr id="7" name="Grafika 6" descr="Chodzenie">
            <a:extLst>
              <a:ext uri="{FF2B5EF4-FFF2-40B4-BE49-F238E27FC236}">
                <a16:creationId xmlns:a16="http://schemas.microsoft.com/office/drawing/2014/main" id="{3E904E40-6C36-4874-A58F-09282F28164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33661" y="812801"/>
            <a:ext cx="914400" cy="914400"/>
          </a:xfrm>
          <a:prstGeom prst="rect">
            <a:avLst/>
          </a:prstGeom>
        </p:spPr>
      </p:pic>
    </p:spTree>
    <p:extLst>
      <p:ext uri="{BB962C8B-B14F-4D97-AF65-F5344CB8AC3E}">
        <p14:creationId xmlns:p14="http://schemas.microsoft.com/office/powerpoint/2010/main" val="795907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AF1486-5CF2-4FF8-9076-E2164879E515}"/>
              </a:ext>
            </a:extLst>
          </p:cNvPr>
          <p:cNvSpPr>
            <a:spLocks noGrp="1"/>
          </p:cNvSpPr>
          <p:nvPr>
            <p:ph type="title"/>
          </p:nvPr>
        </p:nvSpPr>
        <p:spPr/>
        <p:txBody>
          <a:bodyPr/>
          <a:lstStyle/>
          <a:p>
            <a:r>
              <a:rPr lang="pl-PL" b="1" dirty="0"/>
              <a:t>Wyżywienie</a:t>
            </a:r>
          </a:p>
        </p:txBody>
      </p:sp>
      <p:sp>
        <p:nvSpPr>
          <p:cNvPr id="3" name="Symbol zastępczy zawartości 2">
            <a:extLst>
              <a:ext uri="{FF2B5EF4-FFF2-40B4-BE49-F238E27FC236}">
                <a16:creationId xmlns:a16="http://schemas.microsoft.com/office/drawing/2014/main" id="{6510DAF0-C37C-4771-BC4A-4C1AE119B942}"/>
              </a:ext>
            </a:extLst>
          </p:cNvPr>
          <p:cNvSpPr>
            <a:spLocks noGrp="1"/>
          </p:cNvSpPr>
          <p:nvPr>
            <p:ph sz="quarter" idx="1"/>
          </p:nvPr>
        </p:nvSpPr>
        <p:spPr>
          <a:xfrm>
            <a:off x="1154954" y="2611964"/>
            <a:ext cx="10630211" cy="3924300"/>
          </a:xfrm>
        </p:spPr>
        <p:txBody>
          <a:bodyPr>
            <a:normAutofit fontScale="85000" lnSpcReduction="20000"/>
          </a:bodyPr>
          <a:lstStyle/>
          <a:p>
            <a:r>
              <a:rPr lang="pl-PL" sz="2900" dirty="0"/>
              <a:t>3 posiłki dziennie (w tym min. 1 gorący) i napoje. Należy uwzględniać przy tym </a:t>
            </a:r>
            <a:r>
              <a:rPr lang="pl-PL" sz="2900" b="1" dirty="0"/>
              <a:t>zatrudnienie oraz wiek skazanego, a w miarę możliwości również wymogi religijne i kulturowe.</a:t>
            </a:r>
          </a:p>
          <a:p>
            <a:r>
              <a:rPr lang="pl-PL" sz="2900" dirty="0"/>
              <a:t>nie mniej niż 2600 kcal.</a:t>
            </a:r>
          </a:p>
          <a:p>
            <a:r>
              <a:rPr lang="pl-PL" sz="2900" dirty="0"/>
              <a:t>&gt; 28°C= dodatkowe napoje</a:t>
            </a:r>
          </a:p>
          <a:p>
            <a:r>
              <a:rPr lang="pl-PL" sz="2900" dirty="0"/>
              <a:t>Zakupy= 3 razy w miesiącu</a:t>
            </a:r>
          </a:p>
          <a:p>
            <a:r>
              <a:rPr lang="pl-PL" sz="2900" dirty="0"/>
              <a:t>Dyrektor zakładu karnego może, na wniosek lub po zasięgnięciu opinii lekarza, zezwolić skazanemu, ze względu na stan jego zdrowia, na dokonywanie dodatkowych zakupów artykułów żywnościowych i częstsze otrzymywanie paczek</a:t>
            </a:r>
          </a:p>
          <a:p>
            <a:endParaRPr lang="pl-PL" dirty="0"/>
          </a:p>
        </p:txBody>
      </p:sp>
      <p:pic>
        <p:nvPicPr>
          <p:cNvPr id="5" name="Grafika 4" descr="Makaron">
            <a:extLst>
              <a:ext uri="{FF2B5EF4-FFF2-40B4-BE49-F238E27FC236}">
                <a16:creationId xmlns:a16="http://schemas.microsoft.com/office/drawing/2014/main" id="{AB149F1A-4C20-4DB2-BFA3-1A5A59A141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5106" y="869951"/>
            <a:ext cx="914400" cy="914400"/>
          </a:xfrm>
          <a:prstGeom prst="rect">
            <a:avLst/>
          </a:prstGeom>
        </p:spPr>
      </p:pic>
    </p:spTree>
    <p:extLst>
      <p:ext uri="{BB962C8B-B14F-4D97-AF65-F5344CB8AC3E}">
        <p14:creationId xmlns:p14="http://schemas.microsoft.com/office/powerpoint/2010/main" val="2462056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27E589-93B9-4965-8C6C-5315FA5901C2}"/>
              </a:ext>
            </a:extLst>
          </p:cNvPr>
          <p:cNvSpPr>
            <a:spLocks noGrp="1"/>
          </p:cNvSpPr>
          <p:nvPr>
            <p:ph type="title"/>
          </p:nvPr>
        </p:nvSpPr>
        <p:spPr/>
        <p:txBody>
          <a:bodyPr/>
          <a:lstStyle/>
          <a:p>
            <a:r>
              <a:rPr lang="pl-PL" b="1" dirty="0"/>
              <a:t>Cele mieszkalne	</a:t>
            </a:r>
          </a:p>
        </p:txBody>
      </p:sp>
      <p:sp>
        <p:nvSpPr>
          <p:cNvPr id="3" name="Symbol zastępczy zawartości 2">
            <a:extLst>
              <a:ext uri="{FF2B5EF4-FFF2-40B4-BE49-F238E27FC236}">
                <a16:creationId xmlns:a16="http://schemas.microsoft.com/office/drawing/2014/main" id="{96C93C5D-59B6-4AD6-B69F-34CB8E8A7951}"/>
              </a:ext>
            </a:extLst>
          </p:cNvPr>
          <p:cNvSpPr>
            <a:spLocks noGrp="1"/>
          </p:cNvSpPr>
          <p:nvPr>
            <p:ph sz="quarter" idx="1"/>
          </p:nvPr>
        </p:nvSpPr>
        <p:spPr>
          <a:xfrm>
            <a:off x="1027236" y="2466975"/>
            <a:ext cx="10002714" cy="3952875"/>
          </a:xfrm>
        </p:spPr>
        <p:txBody>
          <a:bodyPr>
            <a:normAutofit fontScale="55000" lnSpcReduction="20000"/>
          </a:bodyPr>
          <a:lstStyle/>
          <a:p>
            <a:r>
              <a:rPr lang="pl-PL" sz="3200" dirty="0"/>
              <a:t>Cele mieszkalne są jedno – lub wieloosobowe</a:t>
            </a:r>
          </a:p>
          <a:p>
            <a:r>
              <a:rPr lang="pl-PL" sz="3200" dirty="0"/>
              <a:t>powierzchnia przypadająca na jednego skazanego nie może być mniejsza niż 3m2  </a:t>
            </a:r>
          </a:p>
          <a:p>
            <a:r>
              <a:rPr lang="pl-PL" sz="3200" dirty="0"/>
              <a:t>niezbędny sprzęt kwaterunkowy = osobne miejsce do spania dla skazanego, zapewniające odpowiednie warunki higieny, dostateczny dopływ powietrza i odpowiednią do pory roku temperaturę, oświetlenie odpowiednie do czytania i wykonywania pracy</a:t>
            </a:r>
          </a:p>
          <a:p>
            <a:r>
              <a:rPr lang="pl-PL" sz="3200" dirty="0"/>
              <a:t>Przy umieszczeniu skazanego w celi mieszkalnej należy wziąć pod uwagę </a:t>
            </a:r>
            <a:r>
              <a:rPr lang="pl-PL" sz="3200" b="1" dirty="0"/>
              <a:t>w szczególności:</a:t>
            </a:r>
            <a:br>
              <a:rPr lang="pl-PL" sz="3200" dirty="0"/>
            </a:br>
            <a:r>
              <a:rPr lang="pl-PL" sz="3200" dirty="0"/>
              <a:t>- decyzję klasyfikacyjną</a:t>
            </a:r>
            <a:br>
              <a:rPr lang="pl-PL" sz="3200" dirty="0"/>
            </a:br>
            <a:r>
              <a:rPr lang="pl-PL" sz="3200" dirty="0"/>
              <a:t>- konieczność oddzielenia skazanych od tymczasowo aresztowanych</a:t>
            </a:r>
            <a:br>
              <a:rPr lang="pl-PL" sz="3200" dirty="0"/>
            </a:br>
            <a:r>
              <a:rPr lang="pl-PL" sz="3200" dirty="0"/>
              <a:t>- potrzebę zapewnienia porządku oraz bezpieczeństwa w zakładzie karnym</a:t>
            </a:r>
            <a:br>
              <a:rPr lang="pl-PL" sz="3200" dirty="0"/>
            </a:br>
            <a:r>
              <a:rPr lang="pl-PL" sz="3200" dirty="0"/>
              <a:t>- zalecenia lekarskie, psychologiczne i rehabilitacyjne</a:t>
            </a:r>
            <a:br>
              <a:rPr lang="pl-PL" sz="3200" dirty="0"/>
            </a:br>
            <a:r>
              <a:rPr lang="pl-PL" sz="3200" dirty="0"/>
              <a:t>- potrzebę kształtowania właściwej atmosfery wśród skazanych</a:t>
            </a:r>
            <a:br>
              <a:rPr lang="pl-PL" sz="3200" dirty="0"/>
            </a:br>
            <a:r>
              <a:rPr lang="pl-PL" sz="3200" dirty="0"/>
              <a:t>- konieczność zapobiegania </a:t>
            </a:r>
            <a:r>
              <a:rPr lang="pl-PL" sz="3200" dirty="0" err="1"/>
              <a:t>samoagresji</a:t>
            </a:r>
            <a:r>
              <a:rPr lang="pl-PL" sz="3200" dirty="0"/>
              <a:t> i popełnianiu przestępstw w trakcie odbywania kary</a:t>
            </a:r>
          </a:p>
          <a:p>
            <a:endParaRPr lang="pl-PL" dirty="0"/>
          </a:p>
        </p:txBody>
      </p:sp>
      <p:pic>
        <p:nvPicPr>
          <p:cNvPr id="5" name="Grafika 4" descr="Więzienie">
            <a:extLst>
              <a:ext uri="{FF2B5EF4-FFF2-40B4-BE49-F238E27FC236}">
                <a16:creationId xmlns:a16="http://schemas.microsoft.com/office/drawing/2014/main" id="{F524DAEF-43BC-4A00-A961-988E97943D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73096" y="869951"/>
            <a:ext cx="914400" cy="914400"/>
          </a:xfrm>
          <a:prstGeom prst="rect">
            <a:avLst/>
          </a:prstGeom>
        </p:spPr>
      </p:pic>
    </p:spTree>
    <p:extLst>
      <p:ext uri="{BB962C8B-B14F-4D97-AF65-F5344CB8AC3E}">
        <p14:creationId xmlns:p14="http://schemas.microsoft.com/office/powerpoint/2010/main" val="2465616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1D403F-E68A-4539-9F9D-C921AA642258}"/>
              </a:ext>
            </a:extLst>
          </p:cNvPr>
          <p:cNvSpPr>
            <a:spLocks noGrp="1"/>
          </p:cNvSpPr>
          <p:nvPr>
            <p:ph type="title"/>
          </p:nvPr>
        </p:nvSpPr>
        <p:spPr/>
        <p:txBody>
          <a:bodyPr/>
          <a:lstStyle/>
          <a:p>
            <a:r>
              <a:rPr lang="pl-PL" dirty="0"/>
              <a:t>Systemy wykonywania kary</a:t>
            </a:r>
          </a:p>
        </p:txBody>
      </p:sp>
      <p:sp>
        <p:nvSpPr>
          <p:cNvPr id="3" name="Symbol zastępczy zawartości 2">
            <a:extLst>
              <a:ext uri="{FF2B5EF4-FFF2-40B4-BE49-F238E27FC236}">
                <a16:creationId xmlns:a16="http://schemas.microsoft.com/office/drawing/2014/main" id="{BB04D810-D85C-4B7A-A547-3931C319FC0D}"/>
              </a:ext>
            </a:extLst>
          </p:cNvPr>
          <p:cNvSpPr>
            <a:spLocks noGrp="1"/>
          </p:cNvSpPr>
          <p:nvPr>
            <p:ph idx="1"/>
          </p:nvPr>
        </p:nvSpPr>
        <p:spPr/>
        <p:txBody>
          <a:bodyPr/>
          <a:lstStyle/>
          <a:p>
            <a:pPr marL="0" indent="0">
              <a:buNone/>
            </a:pPr>
            <a:r>
              <a:rPr lang="pl-PL" sz="2600" b="1" dirty="0"/>
              <a:t>Karę pozbawienia wolności wykonuje się w systemie:</a:t>
            </a:r>
          </a:p>
          <a:p>
            <a:r>
              <a:rPr lang="pl-PL" sz="2600" dirty="0"/>
              <a:t>programowanego oddziaływania;</a:t>
            </a:r>
          </a:p>
          <a:p>
            <a:r>
              <a:rPr lang="pl-PL" sz="2600" dirty="0"/>
              <a:t>terapeutycznym;</a:t>
            </a:r>
          </a:p>
          <a:p>
            <a:r>
              <a:rPr lang="pl-PL" sz="2600" dirty="0"/>
              <a:t>zwykłym.</a:t>
            </a:r>
          </a:p>
          <a:p>
            <a:endParaRPr lang="pl-PL" dirty="0"/>
          </a:p>
        </p:txBody>
      </p:sp>
    </p:spTree>
    <p:extLst>
      <p:ext uri="{BB962C8B-B14F-4D97-AF65-F5344CB8AC3E}">
        <p14:creationId xmlns:p14="http://schemas.microsoft.com/office/powerpoint/2010/main" val="2258780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4925E5-D724-40B0-BC96-6C94DB5A97CB}"/>
              </a:ext>
            </a:extLst>
          </p:cNvPr>
          <p:cNvSpPr>
            <a:spLocks noGrp="1"/>
          </p:cNvSpPr>
          <p:nvPr>
            <p:ph type="title"/>
          </p:nvPr>
        </p:nvSpPr>
        <p:spPr/>
        <p:txBody>
          <a:bodyPr/>
          <a:lstStyle/>
          <a:p>
            <a:r>
              <a:rPr lang="pl-PL" dirty="0"/>
              <a:t>System programowego oddziaływania</a:t>
            </a:r>
          </a:p>
        </p:txBody>
      </p:sp>
      <p:sp>
        <p:nvSpPr>
          <p:cNvPr id="3" name="Symbol zastępczy zawartości 2">
            <a:extLst>
              <a:ext uri="{FF2B5EF4-FFF2-40B4-BE49-F238E27FC236}">
                <a16:creationId xmlns:a16="http://schemas.microsoft.com/office/drawing/2014/main" id="{54085B55-034F-4DC0-A261-032A4655B616}"/>
              </a:ext>
            </a:extLst>
          </p:cNvPr>
          <p:cNvSpPr>
            <a:spLocks noGrp="1"/>
          </p:cNvSpPr>
          <p:nvPr>
            <p:ph idx="1"/>
          </p:nvPr>
        </p:nvSpPr>
        <p:spPr>
          <a:xfrm>
            <a:off x="1154954" y="2603500"/>
            <a:ext cx="10265521" cy="3416300"/>
          </a:xfrm>
        </p:spPr>
        <p:txBody>
          <a:bodyPr>
            <a:normAutofit fontScale="92500" lnSpcReduction="20000"/>
          </a:bodyPr>
          <a:lstStyle/>
          <a:p>
            <a:pPr marL="0" indent="0" algn="just">
              <a:buNone/>
            </a:pPr>
            <a:r>
              <a:rPr lang="pl-PL" b="1" dirty="0"/>
              <a:t>Art.  95.  [System programowego oddziaływania]</a:t>
            </a:r>
          </a:p>
          <a:p>
            <a:pPr marL="0" indent="0" algn="just">
              <a:buNone/>
            </a:pPr>
            <a:r>
              <a:rPr lang="pl-PL" b="1" dirty="0"/>
              <a:t>§  1. </a:t>
            </a:r>
            <a:r>
              <a:rPr lang="pl-PL" dirty="0"/>
              <a:t>W systemie programowanego oddziaływania odbywają karę skazani młodociani, a także skazani dorośli, którzy po przedstawieniu im projektu programu oddziaływania wyrażają zgodę na współudział w jego opracowaniu i wykonaniu.</a:t>
            </a:r>
          </a:p>
          <a:p>
            <a:pPr marL="0" indent="0" algn="just">
              <a:buNone/>
            </a:pPr>
            <a:r>
              <a:rPr lang="pl-PL" b="1" dirty="0"/>
              <a:t>§  2. </a:t>
            </a:r>
            <a:r>
              <a:rPr lang="pl-PL" dirty="0"/>
              <a:t>W programach oddziaływania ustala się zwłaszcza: rodzaje zatrudnienia i nauczania skazanych, ich kontakty przede wszystkim z rodziną i innymi osobami bliskimi, wykorzystywanie czasu wolnego, możliwości wywiązywania się z ciążących na nich obowiązków oraz inne przedsięwzięcia niezbędne dla przygotowania skazanych do powrotu do społeczeństwa.</a:t>
            </a:r>
          </a:p>
          <a:p>
            <a:pPr marL="0" indent="0" algn="just">
              <a:buNone/>
            </a:pPr>
            <a:r>
              <a:rPr lang="pl-PL" b="1" dirty="0"/>
              <a:t>§  3. </a:t>
            </a:r>
            <a:r>
              <a:rPr lang="pl-PL" dirty="0"/>
              <a:t>Wykonywanie programów oddziaływania podlega okresowym ocenom; programy te mogą ulegać zmianom.</a:t>
            </a:r>
          </a:p>
          <a:p>
            <a:pPr marL="0" indent="0" algn="just">
              <a:buNone/>
            </a:pPr>
            <a:r>
              <a:rPr lang="pl-PL" b="1" dirty="0"/>
              <a:t>§  4. </a:t>
            </a:r>
            <a:r>
              <a:rPr lang="pl-PL" dirty="0"/>
              <a:t>Jeżeli zachodzą warunki określone w art. 96, skazanego przenosi się do odbywania kary w systemie terapeutycznym. Skazanego dorosłego przenosi się do odbywania kary w systemie zwykłym, jeżeli nie przestrzega on wymagań ustalonych w programie oddziaływania.</a:t>
            </a:r>
          </a:p>
          <a:p>
            <a:endParaRPr lang="pl-PL" dirty="0"/>
          </a:p>
        </p:txBody>
      </p:sp>
    </p:spTree>
    <p:extLst>
      <p:ext uri="{BB962C8B-B14F-4D97-AF65-F5344CB8AC3E}">
        <p14:creationId xmlns:p14="http://schemas.microsoft.com/office/powerpoint/2010/main" val="1956332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70CC96-9523-4F93-BACA-88C34AD74D64}"/>
              </a:ext>
            </a:extLst>
          </p:cNvPr>
          <p:cNvSpPr>
            <a:spLocks noGrp="1"/>
          </p:cNvSpPr>
          <p:nvPr>
            <p:ph type="title"/>
          </p:nvPr>
        </p:nvSpPr>
        <p:spPr/>
        <p:txBody>
          <a:bodyPr/>
          <a:lstStyle/>
          <a:p>
            <a:r>
              <a:rPr lang="pl-PL" dirty="0"/>
              <a:t>System terapeutyczny</a:t>
            </a:r>
          </a:p>
        </p:txBody>
      </p:sp>
      <p:sp>
        <p:nvSpPr>
          <p:cNvPr id="3" name="Symbol zastępczy zawartości 2">
            <a:extLst>
              <a:ext uri="{FF2B5EF4-FFF2-40B4-BE49-F238E27FC236}">
                <a16:creationId xmlns:a16="http://schemas.microsoft.com/office/drawing/2014/main" id="{4ADA3159-4C8C-42A6-8BCB-A999AE8B9606}"/>
              </a:ext>
            </a:extLst>
          </p:cNvPr>
          <p:cNvSpPr>
            <a:spLocks noGrp="1"/>
          </p:cNvSpPr>
          <p:nvPr>
            <p:ph idx="1"/>
          </p:nvPr>
        </p:nvSpPr>
        <p:spPr>
          <a:xfrm>
            <a:off x="1154954" y="2603500"/>
            <a:ext cx="10084546" cy="3416300"/>
          </a:xfrm>
        </p:spPr>
        <p:txBody>
          <a:bodyPr>
            <a:normAutofit fontScale="92500"/>
          </a:bodyPr>
          <a:lstStyle/>
          <a:p>
            <a:pPr marL="0" indent="0" algn="just">
              <a:buNone/>
            </a:pPr>
            <a:r>
              <a:rPr lang="pl-PL" b="1" dirty="0"/>
              <a:t>Art.  96.  [System terapeutyczny]</a:t>
            </a:r>
          </a:p>
          <a:p>
            <a:pPr marL="0" indent="0" algn="just">
              <a:buNone/>
            </a:pPr>
            <a:r>
              <a:rPr lang="pl-PL" b="1" dirty="0"/>
              <a:t>§  1. </a:t>
            </a:r>
            <a:r>
              <a:rPr lang="pl-PL" dirty="0"/>
              <a:t>W systemie terapeutycznym odbywają karę skazani z niepsychotycznymi zaburzeniami psychicznymi, w tym skazani za przestępstwo określone w </a:t>
            </a:r>
            <a:r>
              <a:rPr lang="pl-PL" dirty="0">
                <a:hlinkClick r:id="rId2"/>
              </a:rPr>
              <a:t>art. 197-203</a:t>
            </a:r>
            <a:r>
              <a:rPr lang="pl-PL" dirty="0"/>
              <a:t> Kodeksu karnego, popełnione w związku z zaburzeniami preferencji seksualnych, upośledzeni umysłowo, a także uzależnieni od alkoholu albo innych środków odurzających lub psychotropowych oraz skazani niepełnosprawni fizycznie - wymagający oddziaływania specjalistycznego, zwłaszcza opieki psychologicznej, lekarskiej lub rehabilitacyjnej.</a:t>
            </a:r>
          </a:p>
          <a:p>
            <a:pPr marL="0" indent="0" algn="just">
              <a:buNone/>
            </a:pPr>
            <a:r>
              <a:rPr lang="pl-PL" b="1" dirty="0"/>
              <a:t>§  3. </a:t>
            </a:r>
            <a:r>
              <a:rPr lang="pl-PL" dirty="0"/>
              <a:t>Jeżeli przemawiają za tym względy lecznicze i wychowawcze, w oddziale terapeutycznym mogą odbywać karę także inni skazani, za ich zgodą.</a:t>
            </a:r>
          </a:p>
          <a:p>
            <a:pPr marL="0" indent="0" algn="just">
              <a:buNone/>
            </a:pPr>
            <a:r>
              <a:rPr lang="pl-PL" b="1" dirty="0"/>
              <a:t>§  4. </a:t>
            </a:r>
            <a:r>
              <a:rPr lang="pl-PL" dirty="0"/>
              <a:t>Karę pozbawienia wolności w systemie terapeutycznym wykonuje się przede wszystkim w oddziale terapeutycznym o określonej specjalizacji.</a:t>
            </a:r>
          </a:p>
          <a:p>
            <a:endParaRPr lang="pl-PL" dirty="0"/>
          </a:p>
        </p:txBody>
      </p:sp>
    </p:spTree>
    <p:extLst>
      <p:ext uri="{BB962C8B-B14F-4D97-AF65-F5344CB8AC3E}">
        <p14:creationId xmlns:p14="http://schemas.microsoft.com/office/powerpoint/2010/main" val="1672250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F61243-C950-4797-849A-F915EE69EACF}"/>
              </a:ext>
            </a:extLst>
          </p:cNvPr>
          <p:cNvSpPr>
            <a:spLocks noGrp="1"/>
          </p:cNvSpPr>
          <p:nvPr>
            <p:ph type="title"/>
          </p:nvPr>
        </p:nvSpPr>
        <p:spPr/>
        <p:txBody>
          <a:bodyPr/>
          <a:lstStyle/>
          <a:p>
            <a:r>
              <a:rPr lang="pl-PL" dirty="0"/>
              <a:t>Kobiety w zakładzie karnym</a:t>
            </a:r>
          </a:p>
        </p:txBody>
      </p:sp>
      <p:sp>
        <p:nvSpPr>
          <p:cNvPr id="3" name="Symbol zastępczy zawartości 2">
            <a:extLst>
              <a:ext uri="{FF2B5EF4-FFF2-40B4-BE49-F238E27FC236}">
                <a16:creationId xmlns:a16="http://schemas.microsoft.com/office/drawing/2014/main" id="{A7F213A9-4B2F-4EB3-B1E9-8AACEFB8A9F7}"/>
              </a:ext>
            </a:extLst>
          </p:cNvPr>
          <p:cNvSpPr>
            <a:spLocks noGrp="1"/>
          </p:cNvSpPr>
          <p:nvPr>
            <p:ph idx="1"/>
          </p:nvPr>
        </p:nvSpPr>
        <p:spPr>
          <a:xfrm>
            <a:off x="1154954" y="2393950"/>
            <a:ext cx="10151221" cy="3416300"/>
          </a:xfrm>
        </p:spPr>
        <p:txBody>
          <a:bodyPr>
            <a:noAutofit/>
          </a:bodyPr>
          <a:lstStyle/>
          <a:p>
            <a:pPr marL="0" indent="0">
              <a:buNone/>
            </a:pPr>
            <a:r>
              <a:rPr lang="pl-PL" sz="1600" b="1" dirty="0"/>
              <a:t>Art.  87.  [Zasady odbywania kary pozbawienia wolności przez kobiety]</a:t>
            </a:r>
          </a:p>
          <a:p>
            <a:pPr marL="0" indent="0">
              <a:buNone/>
            </a:pPr>
            <a:r>
              <a:rPr lang="pl-PL" sz="1600" b="1" dirty="0"/>
              <a:t>§  1. </a:t>
            </a:r>
            <a:r>
              <a:rPr lang="pl-PL" sz="1600" dirty="0"/>
              <a:t>Kobiety odbywają karę pozbawienia wolności odrębnie od mężczyzn.</a:t>
            </a:r>
          </a:p>
          <a:p>
            <a:pPr marL="0" indent="0">
              <a:buNone/>
            </a:pPr>
            <a:r>
              <a:rPr lang="pl-PL" sz="1600" b="1" dirty="0"/>
              <a:t>§  2. </a:t>
            </a:r>
            <a:r>
              <a:rPr lang="pl-PL" sz="1600" dirty="0"/>
              <a:t>Skazana kobieta odbywa karę w zakładzie karnym typu półotwartego, chyba że stopień demoralizacji lub względy bezpieczeństwa przemawiają za odbywaniem kary w zakładzie karnym innego typu.</a:t>
            </a:r>
          </a:p>
          <a:p>
            <a:pPr marL="0" indent="0">
              <a:buNone/>
            </a:pPr>
            <a:r>
              <a:rPr lang="pl-PL" sz="1600" b="1" dirty="0"/>
              <a:t>§  3. </a:t>
            </a:r>
            <a:r>
              <a:rPr lang="pl-PL" sz="1600" dirty="0"/>
              <a:t>Kobiecie ciężarnej lub karmiącej zapewnia się opiekę specjalistyczną.</a:t>
            </a:r>
          </a:p>
          <a:p>
            <a:pPr marL="0" indent="0">
              <a:buNone/>
            </a:pPr>
            <a:r>
              <a:rPr lang="pl-PL" sz="1600" b="1" dirty="0"/>
              <a:t>§  4. </a:t>
            </a:r>
            <a:r>
              <a:rPr lang="pl-PL" sz="1600" dirty="0"/>
              <a:t>W celu umożliwienia matce pozbawionej wolności sprawowania stałej i bezpośredniej opieki nad dzieckiem organizuje się przy wskazanych zakładach karnych domy dla matki i dziecka, w których dziecko może przebywać na życzenie matki do ukończenia trzeciego roku życia, chyba że względy wychowawcze lub zdrowotne, potwierdzone opinią lekarza albo psychologa, przemawiają za oddzieleniem dziecka od matki albo za przedłużeniem lub skróceniem tego okresu. Decyzje w tym zakresie wymagają zgody sądu opiekuńczego. Do matek pozbawionych wolności sprawujących stałą i bezpośrednią opiekę nad dzieckiem przepisu art. 69 nie stosuje się.</a:t>
            </a:r>
          </a:p>
        </p:txBody>
      </p:sp>
    </p:spTree>
    <p:extLst>
      <p:ext uri="{BB962C8B-B14F-4D97-AF65-F5344CB8AC3E}">
        <p14:creationId xmlns:p14="http://schemas.microsoft.com/office/powerpoint/2010/main" val="107419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5678DF-173E-4F5B-B6CE-14CADE5E7A80}"/>
              </a:ext>
            </a:extLst>
          </p:cNvPr>
          <p:cNvSpPr>
            <a:spLocks noGrp="1"/>
          </p:cNvSpPr>
          <p:nvPr>
            <p:ph type="title"/>
          </p:nvPr>
        </p:nvSpPr>
        <p:spPr/>
        <p:txBody>
          <a:bodyPr/>
          <a:lstStyle/>
          <a:p>
            <a:r>
              <a:rPr lang="pl-PL" dirty="0"/>
              <a:t>Przykładowa literatura</a:t>
            </a:r>
          </a:p>
        </p:txBody>
      </p:sp>
      <p:sp>
        <p:nvSpPr>
          <p:cNvPr id="3" name="Symbol zastępczy zawartości 2">
            <a:extLst>
              <a:ext uri="{FF2B5EF4-FFF2-40B4-BE49-F238E27FC236}">
                <a16:creationId xmlns:a16="http://schemas.microsoft.com/office/drawing/2014/main" id="{122844C4-51C8-4B32-BEF3-67DBA87F8AA2}"/>
              </a:ext>
            </a:extLst>
          </p:cNvPr>
          <p:cNvSpPr>
            <a:spLocks noGrp="1"/>
          </p:cNvSpPr>
          <p:nvPr>
            <p:ph idx="1"/>
          </p:nvPr>
        </p:nvSpPr>
        <p:spPr>
          <a:xfrm>
            <a:off x="771525" y="2800350"/>
            <a:ext cx="10648950" cy="3771900"/>
          </a:xfrm>
        </p:spPr>
        <p:txBody>
          <a:bodyPr>
            <a:noAutofit/>
          </a:bodyPr>
          <a:lstStyle/>
          <a:p>
            <a:pPr algn="just"/>
            <a:r>
              <a:rPr lang="pl-PL" sz="1400" dirty="0"/>
              <a:t>K. Pierzchała, Rosyjski system penitencjarny w ujęciu wybranych polskich i rosyjskich opracowań, Nowa Polityka Wschodnia 2017, nr 4 (15).</a:t>
            </a:r>
          </a:p>
          <a:p>
            <a:pPr algn="just"/>
            <a:r>
              <a:rPr lang="pl-PL" sz="1400" dirty="0"/>
              <a:t>Kazimierz Pierzchała, Zarys systemu karnego i penitencjarnego Japonii na początku XXI, [w:] Współczesna Japonia- dylematy i wyzwania, 2014 </a:t>
            </a:r>
          </a:p>
          <a:p>
            <a:pPr algn="just"/>
            <a:r>
              <a:rPr lang="pl-PL" sz="1400" dirty="0"/>
              <a:t>M. Płatek, Systemy Penitencjarne państw skandynawskich na tle polityki kryminalnej, karnej i penitencjarnej </a:t>
            </a:r>
          </a:p>
          <a:p>
            <a:pPr algn="just"/>
            <a:r>
              <a:rPr lang="pl-PL" sz="1400" dirty="0"/>
              <a:t>M. Błaszczyk, M. Buła, Warunki odbywania kary pozbawienia wolności na tle porównawczym, Kortowski Przegląd Prawniczy 4/2015</a:t>
            </a:r>
          </a:p>
          <a:p>
            <a:pPr algn="just"/>
            <a:r>
              <a:rPr lang="pl-PL" sz="1400" dirty="0"/>
              <a:t>A. Kacprzak, Współczesne aspekty resocjalizacji przestępców w wybranych krajach europejskich, ACTA UNIVERSITATIS LODZIENSIS FOLIA SOCIOLOGICA 62, 2017 </a:t>
            </a:r>
          </a:p>
          <a:p>
            <a:pPr algn="just"/>
            <a:r>
              <a:rPr lang="pl-PL" sz="1400" dirty="0"/>
              <a:t>E. Łuczak, A. Chyczewska, System penitencjarny w Zjednoczonym Królestwie, Probacja 2016, nr 4</a:t>
            </a:r>
          </a:p>
          <a:p>
            <a:pPr algn="just"/>
            <a:r>
              <a:rPr lang="pl-PL" sz="1400" dirty="0"/>
              <a:t>Muskała M., Wykonywanie kary pozbawienia wolności w angielskim systemie penitencjarnym, „Przegląd Więziennictwa Polskiego” Warszawa 2012, nr 76-77</a:t>
            </a:r>
          </a:p>
        </p:txBody>
      </p:sp>
    </p:spTree>
    <p:extLst>
      <p:ext uri="{BB962C8B-B14F-4D97-AF65-F5344CB8AC3E}">
        <p14:creationId xmlns:p14="http://schemas.microsoft.com/office/powerpoint/2010/main" val="61435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137B43-D3D2-4F0E-9ACE-CBA1BB7B3A7A}"/>
              </a:ext>
            </a:extLst>
          </p:cNvPr>
          <p:cNvSpPr>
            <a:spLocks noGrp="1"/>
          </p:cNvSpPr>
          <p:nvPr>
            <p:ph type="title"/>
          </p:nvPr>
        </p:nvSpPr>
        <p:spPr/>
        <p:txBody>
          <a:bodyPr/>
          <a:lstStyle/>
          <a:p>
            <a:r>
              <a:rPr lang="pl-PL" dirty="0"/>
              <a:t>Przykładowa literatura</a:t>
            </a:r>
          </a:p>
        </p:txBody>
      </p:sp>
      <p:sp>
        <p:nvSpPr>
          <p:cNvPr id="3" name="Symbol zastępczy zawartości 2">
            <a:extLst>
              <a:ext uri="{FF2B5EF4-FFF2-40B4-BE49-F238E27FC236}">
                <a16:creationId xmlns:a16="http://schemas.microsoft.com/office/drawing/2014/main" id="{47050F13-C99B-404C-B6BE-C86E595A7278}"/>
              </a:ext>
            </a:extLst>
          </p:cNvPr>
          <p:cNvSpPr>
            <a:spLocks noGrp="1"/>
          </p:cNvSpPr>
          <p:nvPr>
            <p:ph idx="1"/>
          </p:nvPr>
        </p:nvSpPr>
        <p:spPr>
          <a:xfrm>
            <a:off x="1154954" y="2603500"/>
            <a:ext cx="9684496" cy="3416300"/>
          </a:xfrm>
        </p:spPr>
        <p:txBody>
          <a:bodyPr>
            <a:normAutofit fontScale="85000" lnSpcReduction="10000"/>
          </a:bodyPr>
          <a:lstStyle/>
          <a:p>
            <a:pPr algn="just"/>
            <a:r>
              <a:rPr lang="pl-PL" dirty="0"/>
              <a:t>D. </a:t>
            </a:r>
            <a:r>
              <a:rPr lang="pl-PL" dirty="0" err="1"/>
              <a:t>Varella</a:t>
            </a:r>
            <a:r>
              <a:rPr lang="pl-PL" dirty="0"/>
              <a:t>, Ostatni krąg. Najniebezpieczniejsze  więzienie w Brazylii, 1999</a:t>
            </a:r>
          </a:p>
          <a:p>
            <a:pPr algn="just"/>
            <a:r>
              <a:rPr lang="pl-PL" dirty="0"/>
              <a:t>M. </a:t>
            </a:r>
            <a:r>
              <a:rPr lang="pl-PL" dirty="0" err="1"/>
              <a:t>Szwejowska</a:t>
            </a:r>
            <a:r>
              <a:rPr lang="pl-PL" dirty="0"/>
              <a:t> (red.), Współczesne wyzwania dla systemów penitencjarnych na świecie, Uniwersytet Warmińsko- Mazurski 2016</a:t>
            </a:r>
          </a:p>
          <a:p>
            <a:pPr algn="just"/>
            <a:r>
              <a:rPr lang="pl-PL" dirty="0" err="1"/>
              <a:t>Stępnik</a:t>
            </a:r>
            <a:r>
              <a:rPr lang="pl-PL" dirty="0"/>
              <a:t> P., Środki penitencjarne we Francji i Polsce- doktryna, legislacja, praktyka, Warszawa 2012</a:t>
            </a:r>
          </a:p>
          <a:p>
            <a:pPr algn="just"/>
            <a:r>
              <a:rPr lang="pl-PL" dirty="0"/>
              <a:t>Polski, czeski i słowacki system penitencjarny w opinii osadzonych i personelu więziennego, </a:t>
            </a:r>
            <a:r>
              <a:rPr lang="pl-PL" dirty="0" err="1"/>
              <a:t>Racibóż</a:t>
            </a:r>
            <a:r>
              <a:rPr lang="pl-PL" dirty="0"/>
              <a:t> 2015</a:t>
            </a:r>
          </a:p>
          <a:p>
            <a:pPr algn="just"/>
            <a:r>
              <a:rPr lang="pl-PL" dirty="0"/>
              <a:t>A. </a:t>
            </a:r>
            <a:r>
              <a:rPr lang="pl-PL" dirty="0" err="1"/>
              <a:t>Barczykowska</a:t>
            </a:r>
            <a:r>
              <a:rPr lang="pl-PL" dirty="0"/>
              <a:t>, S. Dzierżyńska- </a:t>
            </a:r>
            <a:r>
              <a:rPr lang="pl-PL" dirty="0" err="1"/>
              <a:t>Breś</a:t>
            </a:r>
            <a:r>
              <a:rPr lang="pl-PL" dirty="0"/>
              <a:t>, M. Muskała, Systemy oddziaływań resocjalizacyjnych Anglii i Stanów Zjednoczonych Ameryki</a:t>
            </a:r>
          </a:p>
          <a:p>
            <a:pPr algn="just"/>
            <a:r>
              <a:rPr lang="pl-PL" dirty="0"/>
              <a:t>K. Kowalska, Problemy Polaków skazanych na karę pozbawienia wolności w Ameryce Łacińskiej- na przykładzie badań przeprowadzonych w Chile, Peru, Ekwadorze, </a:t>
            </a:r>
            <a:r>
              <a:rPr lang="pl-PL" dirty="0">
                <a:hlinkClick r:id="rId2"/>
              </a:rPr>
              <a:t>http://pbc.uw.edu.pl/206/1/Kowalska_Krakow.pdf</a:t>
            </a:r>
            <a:r>
              <a:rPr lang="pl-PL" dirty="0"/>
              <a:t> </a:t>
            </a:r>
          </a:p>
          <a:p>
            <a:pPr algn="just"/>
            <a:r>
              <a:rPr lang="pl-PL" dirty="0">
                <a:hlinkClick r:id="rId3"/>
              </a:rPr>
              <a:t>http://poloniajaponica.jp/zycie-w-japonii/item/1550-japonia-za-wieziennym-murem</a:t>
            </a:r>
            <a:endParaRPr lang="pl-PL" dirty="0"/>
          </a:p>
        </p:txBody>
      </p:sp>
    </p:spTree>
    <p:extLst>
      <p:ext uri="{BB962C8B-B14F-4D97-AF65-F5344CB8AC3E}">
        <p14:creationId xmlns:p14="http://schemas.microsoft.com/office/powerpoint/2010/main" val="1928473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AACD58-FDEE-4F89-9055-2A60400C6D9D}"/>
              </a:ext>
            </a:extLst>
          </p:cNvPr>
          <p:cNvSpPr>
            <a:spLocks noGrp="1"/>
          </p:cNvSpPr>
          <p:nvPr>
            <p:ph type="ctrTitle"/>
          </p:nvPr>
        </p:nvSpPr>
        <p:spPr/>
        <p:txBody>
          <a:bodyPr/>
          <a:lstStyle/>
          <a:p>
            <a:r>
              <a:rPr lang="pl-PL" dirty="0"/>
              <a:t>System więzienny w Polsce</a:t>
            </a:r>
          </a:p>
        </p:txBody>
      </p:sp>
      <p:sp>
        <p:nvSpPr>
          <p:cNvPr id="3" name="Podtytuł 2">
            <a:extLst>
              <a:ext uri="{FF2B5EF4-FFF2-40B4-BE49-F238E27FC236}">
                <a16:creationId xmlns:a16="http://schemas.microsoft.com/office/drawing/2014/main" id="{D8F268D2-3CC7-4D49-98F6-472D9FFEB32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291018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189875-8ECE-46F6-BD57-E1954EF1A683}"/>
              </a:ext>
            </a:extLst>
          </p:cNvPr>
          <p:cNvSpPr>
            <a:spLocks noGrp="1"/>
          </p:cNvSpPr>
          <p:nvPr>
            <p:ph type="title"/>
          </p:nvPr>
        </p:nvSpPr>
        <p:spPr/>
        <p:txBody>
          <a:bodyPr/>
          <a:lstStyle/>
          <a:p>
            <a:r>
              <a:rPr lang="pl-PL" dirty="0"/>
              <a:t>Cele wykonywania kary pozbawienia wolności</a:t>
            </a:r>
          </a:p>
        </p:txBody>
      </p:sp>
      <p:sp>
        <p:nvSpPr>
          <p:cNvPr id="3" name="Symbol zastępczy zawartości 2">
            <a:extLst>
              <a:ext uri="{FF2B5EF4-FFF2-40B4-BE49-F238E27FC236}">
                <a16:creationId xmlns:a16="http://schemas.microsoft.com/office/drawing/2014/main" id="{B4504810-2BEF-4344-839B-C2617644E275}"/>
              </a:ext>
            </a:extLst>
          </p:cNvPr>
          <p:cNvSpPr>
            <a:spLocks noGrp="1"/>
          </p:cNvSpPr>
          <p:nvPr>
            <p:ph idx="1"/>
          </p:nvPr>
        </p:nvSpPr>
        <p:spPr>
          <a:xfrm>
            <a:off x="1154954" y="2336800"/>
            <a:ext cx="8825659" cy="3416300"/>
          </a:xfrm>
        </p:spPr>
        <p:txBody>
          <a:bodyPr>
            <a:noAutofit/>
          </a:bodyPr>
          <a:lstStyle/>
          <a:p>
            <a:pPr marL="0" indent="0" algn="just">
              <a:buNone/>
            </a:pPr>
            <a:endParaRPr lang="pl-PL" sz="2000" dirty="0"/>
          </a:p>
          <a:p>
            <a:pPr algn="just"/>
            <a:r>
              <a:rPr lang="pl-PL" sz="2000" dirty="0"/>
              <a:t>Wykonywanie kary pozbawienia wolności ma na celu </a:t>
            </a:r>
            <a:r>
              <a:rPr lang="pl-PL" sz="2000" b="1" u="sng" dirty="0"/>
              <a:t>wzbudzenie w skazanym woli współdziałania w kształtowaniu jego społecznie pożądanych postaw, w szczególności poczucia odpowiedzialności oraz potrzeby przestrzegania porządku prawnego i tym samym powstrzymania się od powrotu do przestępstwa</a:t>
            </a:r>
          </a:p>
          <a:p>
            <a:pPr marL="0" indent="0" algn="just">
              <a:buNone/>
            </a:pPr>
            <a:endParaRPr lang="pl-PL" sz="2000" dirty="0"/>
          </a:p>
          <a:p>
            <a:pPr algn="just"/>
            <a:r>
              <a:rPr lang="pl-PL" sz="2000" dirty="0"/>
              <a:t>Dla osiągnięcia celu kary pozbawienia wolności prowadzi się </a:t>
            </a:r>
            <a:r>
              <a:rPr lang="pl-PL" sz="2000" b="1" i="1" dirty="0"/>
              <a:t>zindywidualizowane oddziaływanie na skazanych w ramach określonych w ustawie systemów wykonywania kary, w różnych rodzajach i typach zakładów karnych</a:t>
            </a:r>
          </a:p>
        </p:txBody>
      </p:sp>
    </p:spTree>
    <p:extLst>
      <p:ext uri="{BB962C8B-B14F-4D97-AF65-F5344CB8AC3E}">
        <p14:creationId xmlns:p14="http://schemas.microsoft.com/office/powerpoint/2010/main" val="1800760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4EB2E6-B5F2-4A38-A8B2-73FED7EE0A2C}"/>
              </a:ext>
            </a:extLst>
          </p:cNvPr>
          <p:cNvSpPr>
            <a:spLocks noGrp="1"/>
          </p:cNvSpPr>
          <p:nvPr>
            <p:ph type="title"/>
          </p:nvPr>
        </p:nvSpPr>
        <p:spPr/>
        <p:txBody>
          <a:bodyPr/>
          <a:lstStyle/>
          <a:p>
            <a:r>
              <a:rPr lang="pl-PL" dirty="0"/>
              <a:t>Cele wykonywania kary pozbawienia wolności</a:t>
            </a:r>
          </a:p>
        </p:txBody>
      </p:sp>
      <p:sp>
        <p:nvSpPr>
          <p:cNvPr id="3" name="Symbol zastępczy zawartości 2">
            <a:extLst>
              <a:ext uri="{FF2B5EF4-FFF2-40B4-BE49-F238E27FC236}">
                <a16:creationId xmlns:a16="http://schemas.microsoft.com/office/drawing/2014/main" id="{DAB76F23-1748-4489-9CBF-AC9ED5750D82}"/>
              </a:ext>
            </a:extLst>
          </p:cNvPr>
          <p:cNvSpPr>
            <a:spLocks noGrp="1"/>
          </p:cNvSpPr>
          <p:nvPr>
            <p:ph idx="1"/>
          </p:nvPr>
        </p:nvSpPr>
        <p:spPr/>
        <p:txBody>
          <a:bodyPr/>
          <a:lstStyle/>
          <a:p>
            <a:pPr marL="0" indent="0" algn="just">
              <a:buNone/>
            </a:pPr>
            <a:endParaRPr lang="pl-PL" sz="2000" dirty="0"/>
          </a:p>
          <a:p>
            <a:pPr algn="just"/>
            <a:r>
              <a:rPr lang="pl-PL" sz="2000" dirty="0"/>
              <a:t>W oddziaływaniu na skazanych, przy poszanowaniu ich praw i wymaganiu wypełniania przez nich obowiązków, uwzględnia się przede wszystkim </a:t>
            </a:r>
            <a:r>
              <a:rPr lang="pl-PL" sz="2000" b="1" u="sng" dirty="0"/>
              <a:t>pracę, zwłaszcza sprzyjającą zdobywaniu odpowiednich kwalifikacji zawodowych, nauczanie, zajęcia kulturalno-oświatowe i sportowe, podtrzymywanie kontaktów z rodziną i światem zewnętrznym oraz środki terapeutyczne</a:t>
            </a:r>
          </a:p>
          <a:p>
            <a:pPr marL="0" indent="0">
              <a:buNone/>
            </a:pPr>
            <a:endParaRPr lang="pl-PL" dirty="0"/>
          </a:p>
        </p:txBody>
      </p:sp>
    </p:spTree>
    <p:extLst>
      <p:ext uri="{BB962C8B-B14F-4D97-AF65-F5344CB8AC3E}">
        <p14:creationId xmlns:p14="http://schemas.microsoft.com/office/powerpoint/2010/main" val="1065432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9B60F3-91FB-4343-9A7E-C9F652BF56A8}"/>
              </a:ext>
            </a:extLst>
          </p:cNvPr>
          <p:cNvSpPr>
            <a:spLocks noGrp="1"/>
          </p:cNvSpPr>
          <p:nvPr>
            <p:ph type="title"/>
          </p:nvPr>
        </p:nvSpPr>
        <p:spPr/>
        <p:txBody>
          <a:bodyPr/>
          <a:lstStyle/>
          <a:p>
            <a:r>
              <a:rPr lang="pl-PL" dirty="0"/>
              <a:t>Rodzaje zakładów karnych</a:t>
            </a:r>
          </a:p>
        </p:txBody>
      </p:sp>
      <p:sp>
        <p:nvSpPr>
          <p:cNvPr id="3" name="Symbol zastępczy zawartości 2">
            <a:extLst>
              <a:ext uri="{FF2B5EF4-FFF2-40B4-BE49-F238E27FC236}">
                <a16:creationId xmlns:a16="http://schemas.microsoft.com/office/drawing/2014/main" id="{83EA14E0-1D4B-4D3F-B4CF-DC24269E5948}"/>
              </a:ext>
            </a:extLst>
          </p:cNvPr>
          <p:cNvSpPr>
            <a:spLocks noGrp="1"/>
          </p:cNvSpPr>
          <p:nvPr>
            <p:ph idx="1"/>
          </p:nvPr>
        </p:nvSpPr>
        <p:spPr/>
        <p:txBody>
          <a:bodyPr/>
          <a:lstStyle/>
          <a:p>
            <a:endParaRPr lang="pl-PL" sz="2600" dirty="0"/>
          </a:p>
          <a:p>
            <a:r>
              <a:rPr lang="pl-PL" sz="2600" dirty="0"/>
              <a:t>Dla młodocianych</a:t>
            </a:r>
          </a:p>
          <a:p>
            <a:r>
              <a:rPr lang="pl-PL" sz="2600" dirty="0"/>
              <a:t>Dla odbywających karę pozbawienia wolności po raz pierwszy</a:t>
            </a:r>
          </a:p>
          <a:p>
            <a:r>
              <a:rPr lang="pl-PL" sz="2600" dirty="0"/>
              <a:t>Dla recydywistów penitencjarnych</a:t>
            </a:r>
          </a:p>
          <a:p>
            <a:r>
              <a:rPr lang="pl-PL" sz="2600" dirty="0"/>
              <a:t>Dla odbywających karę aresztu wojskowego </a:t>
            </a:r>
          </a:p>
          <a:p>
            <a:endParaRPr lang="pl-PL" dirty="0"/>
          </a:p>
        </p:txBody>
      </p:sp>
    </p:spTree>
    <p:extLst>
      <p:ext uri="{BB962C8B-B14F-4D97-AF65-F5344CB8AC3E}">
        <p14:creationId xmlns:p14="http://schemas.microsoft.com/office/powerpoint/2010/main" val="2938924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22F6AE-E6E7-4D85-A73E-A80E0C520CB1}"/>
              </a:ext>
            </a:extLst>
          </p:cNvPr>
          <p:cNvSpPr>
            <a:spLocks noGrp="1"/>
          </p:cNvSpPr>
          <p:nvPr>
            <p:ph type="title"/>
          </p:nvPr>
        </p:nvSpPr>
        <p:spPr/>
        <p:txBody>
          <a:bodyPr/>
          <a:lstStyle/>
          <a:p>
            <a:r>
              <a:rPr lang="pl-PL" dirty="0"/>
              <a:t>Zakład karny dla młodocianych</a:t>
            </a:r>
          </a:p>
        </p:txBody>
      </p:sp>
      <p:sp>
        <p:nvSpPr>
          <p:cNvPr id="3" name="Symbol zastępczy zawartości 2">
            <a:extLst>
              <a:ext uri="{FF2B5EF4-FFF2-40B4-BE49-F238E27FC236}">
                <a16:creationId xmlns:a16="http://schemas.microsoft.com/office/drawing/2014/main" id="{98BB7C84-D3BC-4023-B419-E197DB79C471}"/>
              </a:ext>
            </a:extLst>
          </p:cNvPr>
          <p:cNvSpPr>
            <a:spLocks noGrp="1"/>
          </p:cNvSpPr>
          <p:nvPr>
            <p:ph idx="1"/>
          </p:nvPr>
        </p:nvSpPr>
        <p:spPr/>
        <p:txBody>
          <a:bodyPr>
            <a:noAutofit/>
          </a:bodyPr>
          <a:lstStyle/>
          <a:p>
            <a:r>
              <a:rPr lang="pl-PL" sz="2000" b="1" u="sng" dirty="0"/>
              <a:t>Art.  84.  [Zakład karny dla młodocianych]</a:t>
            </a:r>
          </a:p>
          <a:p>
            <a:pPr marL="0" indent="0">
              <a:buNone/>
            </a:pPr>
            <a:r>
              <a:rPr lang="pl-PL" sz="2000" dirty="0"/>
              <a:t>§  1. W zakładzie karnym dla młodocianych odbywają karę skazani, </a:t>
            </a:r>
            <a:r>
              <a:rPr lang="pl-PL" sz="2000" b="1" dirty="0"/>
              <a:t>którzy nie ukończyli 21 roku życia; w uzasadnionych wypadkach skazany może odbywać karę w tym zakładzie po ukończeniu 21 roku życia.</a:t>
            </a:r>
          </a:p>
          <a:p>
            <a:pPr marL="0" indent="0">
              <a:buNone/>
            </a:pPr>
            <a:r>
              <a:rPr lang="pl-PL" sz="2000" dirty="0"/>
              <a:t>§  2. Jeżeli jest to uzasadnione potrzebami oddziaływania, dorosły skazany po raz pierwszy, wyróżniający się dobrą postawą, może, za swoją zgodą, odbywać karę w zakładzie karnym dla młodocianych; korzysta on wtedy z takich uprawnień jak młodociany.</a:t>
            </a:r>
          </a:p>
        </p:txBody>
      </p:sp>
    </p:spTree>
    <p:extLst>
      <p:ext uri="{BB962C8B-B14F-4D97-AF65-F5344CB8AC3E}">
        <p14:creationId xmlns:p14="http://schemas.microsoft.com/office/powerpoint/2010/main" val="2689388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ala konferencyjna)">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1641</TotalTime>
  <Words>1381</Words>
  <Application>Microsoft Office PowerPoint</Application>
  <PresentationFormat>Panoramiczny</PresentationFormat>
  <Paragraphs>152</Paragraphs>
  <Slides>28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28</vt:i4>
      </vt:variant>
    </vt:vector>
  </HeadingPairs>
  <TitlesOfParts>
    <vt:vector size="33" baseType="lpstr">
      <vt:lpstr>Arial</vt:lpstr>
      <vt:lpstr>Century Gothic</vt:lpstr>
      <vt:lpstr>Wingdings</vt:lpstr>
      <vt:lpstr>Wingdings 3</vt:lpstr>
      <vt:lpstr>Jon (sala konferencyjna)</vt:lpstr>
      <vt:lpstr>Systemy więzienne na świecie</vt:lpstr>
      <vt:lpstr>Harmonogram zajęć</vt:lpstr>
      <vt:lpstr>Przykładowa literatura</vt:lpstr>
      <vt:lpstr>Przykładowa literatura</vt:lpstr>
      <vt:lpstr>System więzienny w Polsce</vt:lpstr>
      <vt:lpstr>Cele wykonywania kary pozbawienia wolności</vt:lpstr>
      <vt:lpstr>Cele wykonywania kary pozbawienia wolności</vt:lpstr>
      <vt:lpstr>Rodzaje zakładów karnych</vt:lpstr>
      <vt:lpstr>Zakład karny dla młodocianych</vt:lpstr>
      <vt:lpstr>Zakład karny dla odbywających karę pozbawienia wolności po raz pierwszy</vt:lpstr>
      <vt:lpstr>Zakład karny dla recydywistów penitencjarnych</vt:lpstr>
      <vt:lpstr>Typy zakładów karnych</vt:lpstr>
      <vt:lpstr>Zakład zamknięty</vt:lpstr>
      <vt:lpstr>Zakład zamknięty- c.d.</vt:lpstr>
      <vt:lpstr>Zakład półotwarty</vt:lpstr>
      <vt:lpstr>Zakład półotwarty- c.d.</vt:lpstr>
      <vt:lpstr>Zakład otwarty</vt:lpstr>
      <vt:lpstr>Zakład otwarty- c.d.</vt:lpstr>
      <vt:lpstr>Prezentacja programu PowerPoint</vt:lpstr>
      <vt:lpstr>Paczki</vt:lpstr>
      <vt:lpstr>Praktyki religijne </vt:lpstr>
      <vt:lpstr>Warunki bytowe </vt:lpstr>
      <vt:lpstr>Wyżywienie</vt:lpstr>
      <vt:lpstr>Cele mieszkalne </vt:lpstr>
      <vt:lpstr>Systemy wykonywania kary</vt:lpstr>
      <vt:lpstr>System programowego oddziaływania</vt:lpstr>
      <vt:lpstr>System terapeutyczny</vt:lpstr>
      <vt:lpstr>Kobiety w zakładzie karnym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Systemy więzienne na świecie</dc:title>
  <dc:creator>Agnieszka Hłuszij</dc:creator>
  <cp:lastModifiedBy>Agnieszka Hłuszij</cp:lastModifiedBy>
  <cp:revision>14</cp:revision>
  <dcterms:created xsi:type="dcterms:W3CDTF">2019-03-04T20:48:20Z</dcterms:created>
  <dcterms:modified xsi:type="dcterms:W3CDTF">2019-03-13T22:30:54Z</dcterms:modified>
</cp:coreProperties>
</file>