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82" r:id="rId4"/>
    <p:sldId id="283" r:id="rId5"/>
    <p:sldId id="284" r:id="rId6"/>
    <p:sldId id="285"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 id="268" r:id="rId23"/>
    <p:sldId id="269" r:id="rId24"/>
    <p:sldId id="270" r:id="rId25"/>
    <p:sldId id="271" r:id="rId26"/>
    <p:sldId id="272" r:id="rId27"/>
    <p:sldId id="273" r:id="rId28"/>
    <p:sldId id="274" r:id="rId29"/>
    <p:sldId id="275" r:id="rId30"/>
    <p:sldId id="276" r:id="rId31"/>
    <p:sldId id="277" r:id="rId32"/>
    <p:sldId id="278" r:id="rId33"/>
    <p:sldId id="279" r:id="rId34"/>
    <p:sldId id="280" r:id="rId35"/>
    <p:sldId id="257" r:id="rId36"/>
    <p:sldId id="258" r:id="rId37"/>
    <p:sldId id="259" r:id="rId38"/>
    <p:sldId id="260" r:id="rId39"/>
    <p:sldId id="261" r:id="rId40"/>
    <p:sldId id="262" r:id="rId41"/>
    <p:sldId id="263" r:id="rId42"/>
    <p:sldId id="264" r:id="rId43"/>
    <p:sldId id="265" r:id="rId44"/>
    <p:sldId id="266" r:id="rId45"/>
    <p:sldId id="301" r:id="rId46"/>
    <p:sldId id="302" r:id="rId47"/>
    <p:sldId id="303" r:id="rId48"/>
    <p:sldId id="304" r:id="rId49"/>
    <p:sldId id="305" r:id="rId50"/>
    <p:sldId id="306" r:id="rId51"/>
    <p:sldId id="307" r:id="rId52"/>
    <p:sldId id="308" r:id="rId53"/>
    <p:sldId id="309" r:id="rId54"/>
    <p:sldId id="310" r:id="rId55"/>
    <p:sldId id="267" r:id="rId56"/>
  </p:sldIdLst>
  <p:sldSz cx="9144000" cy="6858000" type="screen4x3"/>
  <p:notesSz cx="6797675" cy="9928225"/>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385F5C1F-5412-4E6B-A965-E5945EFBD280}" type="datetimeFigureOut">
              <a:rPr lang="pl-PL" smtClean="0"/>
              <a:pPr/>
              <a:t>2019-03-10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F956D52-4888-4E4D-B74D-304DC1576571}"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385F5C1F-5412-4E6B-A965-E5945EFBD280}" type="datetimeFigureOut">
              <a:rPr lang="pl-PL" smtClean="0"/>
              <a:pPr/>
              <a:t>2019-03-10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F956D52-4888-4E4D-B74D-304DC1576571}"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385F5C1F-5412-4E6B-A965-E5945EFBD280}" type="datetimeFigureOut">
              <a:rPr lang="pl-PL" smtClean="0"/>
              <a:pPr/>
              <a:t>2019-03-10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F956D52-4888-4E4D-B74D-304DC1576571}"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385F5C1F-5412-4E6B-A965-E5945EFBD280}" type="datetimeFigureOut">
              <a:rPr lang="pl-PL" smtClean="0"/>
              <a:pPr/>
              <a:t>2019-03-10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F956D52-4888-4E4D-B74D-304DC1576571}"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385F5C1F-5412-4E6B-A965-E5945EFBD280}" type="datetimeFigureOut">
              <a:rPr lang="pl-PL" smtClean="0"/>
              <a:pPr/>
              <a:t>2019-03-10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F956D52-4888-4E4D-B74D-304DC1576571}"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385F5C1F-5412-4E6B-A965-E5945EFBD280}" type="datetimeFigureOut">
              <a:rPr lang="pl-PL" smtClean="0"/>
              <a:pPr/>
              <a:t>2019-03-10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F956D52-4888-4E4D-B74D-304DC1576571}"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385F5C1F-5412-4E6B-A965-E5945EFBD280}" type="datetimeFigureOut">
              <a:rPr lang="pl-PL" smtClean="0"/>
              <a:pPr/>
              <a:t>2019-03-10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2F956D52-4888-4E4D-B74D-304DC1576571}"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385F5C1F-5412-4E6B-A965-E5945EFBD280}" type="datetimeFigureOut">
              <a:rPr lang="pl-PL" smtClean="0"/>
              <a:pPr/>
              <a:t>2019-03-10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2F956D52-4888-4E4D-B74D-304DC1576571}"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385F5C1F-5412-4E6B-A965-E5945EFBD280}" type="datetimeFigureOut">
              <a:rPr lang="pl-PL" smtClean="0"/>
              <a:pPr/>
              <a:t>2019-03-10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2F956D52-4888-4E4D-B74D-304DC1576571}"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385F5C1F-5412-4E6B-A965-E5945EFBD280}" type="datetimeFigureOut">
              <a:rPr lang="pl-PL" smtClean="0"/>
              <a:pPr/>
              <a:t>2019-03-10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F956D52-4888-4E4D-B74D-304DC1576571}"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385F5C1F-5412-4E6B-A965-E5945EFBD280}" type="datetimeFigureOut">
              <a:rPr lang="pl-PL" smtClean="0"/>
              <a:pPr/>
              <a:t>2019-03-10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F956D52-4888-4E4D-B74D-304DC1576571}"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5F5C1F-5412-4E6B-A965-E5945EFBD280}" type="datetimeFigureOut">
              <a:rPr lang="pl-PL" smtClean="0"/>
              <a:pPr/>
              <a:t>2019-03-10</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956D52-4888-4E4D-B74D-304DC1576571}"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ec.europa.eu/growth/smes/cosme/" TargetMode="External"/><Relationship Id="rId2" Type="http://schemas.openxmlformats.org/officeDocument/2006/relationships/hyperlink" Target="http://ec.europa.eu/programmes/horizon2020/" TargetMode="External"/><Relationship Id="rId1" Type="http://schemas.openxmlformats.org/officeDocument/2006/relationships/slideLayout" Target="../slideLayouts/slideLayout2.xml"/><Relationship Id="rId6" Type="http://schemas.openxmlformats.org/officeDocument/2006/relationships/hyperlink" Target="http://ec.europa.eu/programmes/creative-europe/" TargetMode="External"/><Relationship Id="rId5" Type="http://schemas.openxmlformats.org/officeDocument/2006/relationships/hyperlink" Target="http://ec.europa.eu/programmes/erasmus-plus/index_pl.htm" TargetMode="External"/><Relationship Id="rId4" Type="http://schemas.openxmlformats.org/officeDocument/2006/relationships/hyperlink" Target="https://www.funduszeeuropejskie.gov.pl/strony/o-funduszach/zasady-dzialania-funduszy/program-laczac-europe/"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ec.europa.eu/regional_policy/pl/funding/available-budget/"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poir.gov.pl/" TargetMode="External"/><Relationship Id="rId7" Type="http://schemas.openxmlformats.org/officeDocument/2006/relationships/hyperlink" Target="https://www.popt.gov.pl/" TargetMode="External"/><Relationship Id="rId2" Type="http://schemas.openxmlformats.org/officeDocument/2006/relationships/hyperlink" Target="https://www.pois.gov.pl/" TargetMode="External"/><Relationship Id="rId1" Type="http://schemas.openxmlformats.org/officeDocument/2006/relationships/slideLayout" Target="../slideLayouts/slideLayout2.xml"/><Relationship Id="rId6" Type="http://schemas.openxmlformats.org/officeDocument/2006/relationships/hyperlink" Target="https://www.polskawschodnia.gov.pl/" TargetMode="External"/><Relationship Id="rId5" Type="http://schemas.openxmlformats.org/officeDocument/2006/relationships/hyperlink" Target="https://www.polskacyfrowa.gov.pl/" TargetMode="External"/><Relationship Id="rId4" Type="http://schemas.openxmlformats.org/officeDocument/2006/relationships/hyperlink" Target="https://www.power.gov.pl/"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poir.gov.pl/" TargetMode="External"/><Relationship Id="rId2" Type="http://schemas.openxmlformats.org/officeDocument/2006/relationships/hyperlink" Target="https://www.pois.gov.pl/" TargetMode="External"/><Relationship Id="rId1" Type="http://schemas.openxmlformats.org/officeDocument/2006/relationships/slideLayout" Target="../slideLayouts/slideLayout2.xml"/><Relationship Id="rId4" Type="http://schemas.openxmlformats.org/officeDocument/2006/relationships/hyperlink" Target="https://www.power.gov.pl/"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ww.polskawschodnia.gov.pl/" TargetMode="External"/><Relationship Id="rId2" Type="http://schemas.openxmlformats.org/officeDocument/2006/relationships/hyperlink" Target="https://www.polskacyfrowa.gov.pl/" TargetMode="External"/><Relationship Id="rId1" Type="http://schemas.openxmlformats.org/officeDocument/2006/relationships/slideLayout" Target="../slideLayouts/slideLayout2.xml"/><Relationship Id="rId6" Type="http://schemas.openxmlformats.org/officeDocument/2006/relationships/hyperlink" Target="https://www.mgm.gov.pl/rybolowstwo/pomoc-unii-europejskiej-dla-rybactwa-na-lata-2014-2020" TargetMode="External"/><Relationship Id="rId5" Type="http://schemas.openxmlformats.org/officeDocument/2006/relationships/hyperlink" Target="http://www.minrol.gov.pl/Wsparcie-rolnictwa-i-rybolowstwa/PROW-2014-2020" TargetMode="External"/><Relationship Id="rId4" Type="http://schemas.openxmlformats.org/officeDocument/2006/relationships/hyperlink" Target="https://www.popt.gov.pl/"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ewt.gov.pl/"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ec.europa.eu/enterprise/initiatives/cosme/index_en.htm" TargetMode="External"/><Relationship Id="rId2" Type="http://schemas.openxmlformats.org/officeDocument/2006/relationships/hyperlink" Target="http://ec.europa.eu/programmes/horizon2020/" TargetMode="External"/><Relationship Id="rId1" Type="http://schemas.openxmlformats.org/officeDocument/2006/relationships/slideLayout" Target="../slideLayouts/slideLayout2.xml"/><Relationship Id="rId6" Type="http://schemas.openxmlformats.org/officeDocument/2006/relationships/hyperlink" Target="http://ec.europa.eu/programmes/creative-europe/" TargetMode="External"/><Relationship Id="rId5" Type="http://schemas.openxmlformats.org/officeDocument/2006/relationships/hyperlink" Target="http://ec.europa.eu/programmes/erasmus-plus/index_pl.htm" TargetMode="External"/><Relationship Id="rId4" Type="http://schemas.openxmlformats.org/officeDocument/2006/relationships/hyperlink" Target="https://www.funduszeeuropejskie.gov.pl/strony/o-funduszach/zasady-dzialania-funduszy/program-laczac-europe/"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www.funduszeeuropejskie.gov.pl/strony/skorzystaj/jak-skorzystac-z-funduszy/"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www.funduszeeuropejskie.gov.pl/strony/skorzystaj/harmonogramy-naborow-wnioskow/harmonogramy-naboru-wnioskow-na-2015/"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www.funduszeeuropejskie.gov.pl/strony/skorzystaj/obowiazki/"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www.funduszeeuropejskie.gov.pl/strony/skorzystaj/obowiazki/"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ec.europa.eu/europe2020/index_pl.htm"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sl2014.gov.pl/FLogin/FLogin.aspx?ReturnUrl=/"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www.funduszeeuropejskie.gov.pl/"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funduszeeuropejskie.gov.pl/strony/skorzystaj/projekty-inwestycyjn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b="1" dirty="0" smtClean="0"/>
              <a:t>Zarządzanie Projektami UE</a:t>
            </a:r>
            <a:r>
              <a:rPr lang="pl-PL" dirty="0"/>
              <a:t/>
            </a:r>
            <a:br>
              <a:rPr lang="pl-PL" dirty="0"/>
            </a:br>
            <a:endParaRPr lang="pl-PL" dirty="0"/>
          </a:p>
        </p:txBody>
      </p:sp>
      <p:sp>
        <p:nvSpPr>
          <p:cNvPr id="3" name="Podtytuł 2"/>
          <p:cNvSpPr>
            <a:spLocks noGrp="1"/>
          </p:cNvSpPr>
          <p:nvPr>
            <p:ph type="subTitle" idx="1"/>
          </p:nvPr>
        </p:nvSpPr>
        <p:spPr>
          <a:xfrm>
            <a:off x="1371600" y="4797152"/>
            <a:ext cx="6400800" cy="841648"/>
          </a:xfrm>
        </p:spPr>
        <p:txBody>
          <a:bodyPr>
            <a:normAutofit lnSpcReduction="10000"/>
          </a:bodyPr>
          <a:lstStyle/>
          <a:p>
            <a:r>
              <a:rPr lang="pl-PL" sz="2400" smtClean="0"/>
              <a:t>Ćwiczenia </a:t>
            </a:r>
            <a:r>
              <a:rPr lang="pl-PL" sz="2400" smtClean="0"/>
              <a:t>10-31.03.</a:t>
            </a:r>
            <a:r>
              <a:rPr lang="pl-PL" sz="2400" smtClean="0"/>
              <a:t>2019</a:t>
            </a:r>
            <a:endParaRPr lang="pl-PL" sz="2400" dirty="0" smtClean="0"/>
          </a:p>
          <a:p>
            <a:r>
              <a:rPr lang="pl-PL" sz="2400" dirty="0"/>
              <a:t>m</a:t>
            </a:r>
            <a:r>
              <a:rPr lang="pl-PL" sz="2400" dirty="0" smtClean="0"/>
              <a:t>gr Katarzyna Godek</a:t>
            </a:r>
            <a:endParaRPr lang="pl-PL"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043608" y="1600200"/>
            <a:ext cx="7992888" cy="4525963"/>
          </a:xfrm>
        </p:spPr>
        <p:txBody>
          <a:bodyPr>
            <a:normAutofit fontScale="62500" lnSpcReduction="20000"/>
          </a:bodyPr>
          <a:lstStyle/>
          <a:p>
            <a:pPr algn="just"/>
            <a:r>
              <a:rPr lang="pl-PL" dirty="0" smtClean="0"/>
              <a:t>Zasada subsydiarności - władze wyższego szczebla podejmują działania jedynie wówczas i tylko wtedy, gdy cele nie mogą zostać zrealizowane w sposób wystarczający przez władze niższego szczebla. Instytucje unijne mogą realizować zadania tylko wtedy, jeżeli nie mogą być one skutecznie wykonane samodzielnie przez regiony lub kraje członkowskie. </a:t>
            </a:r>
          </a:p>
          <a:p>
            <a:pPr algn="just"/>
            <a:r>
              <a:rPr lang="pl-PL" dirty="0" smtClean="0"/>
              <a:t>Zasada decentralizacji - wynika z zasady subsydiarności i ma na celu umocnienie roli samorządów regionalnych i lokalnych w realizacji</a:t>
            </a:r>
            <a:br>
              <a:rPr lang="pl-PL" dirty="0" smtClean="0"/>
            </a:br>
            <a:r>
              <a:rPr lang="pl-PL" dirty="0" smtClean="0"/>
              <a:t>i wykorzystaniu Funduszy Europejskich. W wielu dziedzinach zdecentralizowanie kompetencji znacznie zwiększa ich efektywność tak pod względem kosztów, jak i jakości usług i przybliżenia ich obywatelowi. </a:t>
            </a:r>
          </a:p>
          <a:p>
            <a:pPr algn="just"/>
            <a:r>
              <a:rPr lang="pl-PL" dirty="0" smtClean="0"/>
              <a:t>Zasada koncentracji - polega na wspieraniu ze środków unijnych działań, które mają największe znaczenie dla </a:t>
            </a:r>
            <a:r>
              <a:rPr lang="pl-PL" dirty="0" err="1" smtClean="0"/>
              <a:t>rozwoju</a:t>
            </a:r>
            <a:r>
              <a:rPr lang="pl-PL" dirty="0" smtClean="0"/>
              <a:t> Unii oraz zwiększenia jej spójności społeczno-gospodarczej czy terytorialnej. Zasada ta oznacza także, że pomoc z funduszy powinna być skoncentrowana na niewielu precyzyjnie określonych celach, priorytetach i działaniach.</a:t>
            </a:r>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043608" y="1600200"/>
            <a:ext cx="7643192" cy="4525963"/>
          </a:xfrm>
        </p:spPr>
        <p:txBody>
          <a:bodyPr>
            <a:normAutofit fontScale="62500" lnSpcReduction="20000"/>
          </a:bodyPr>
          <a:lstStyle/>
          <a:p>
            <a:pPr algn="just"/>
            <a:r>
              <a:rPr lang="pl-PL" dirty="0" smtClean="0"/>
              <a:t>Zasada programowania - pomoc przeznaczona jest na trwałe rozwiązywanie problemów w danej gałęzi gospodarki lub regionie, co w praktyce oznacza konieczność formułowania wieloletnich planów </a:t>
            </a:r>
            <a:r>
              <a:rPr lang="pl-PL" dirty="0" err="1" smtClean="0"/>
              <a:t>rozwoju</a:t>
            </a:r>
            <a:r>
              <a:rPr lang="pl-PL" dirty="0" smtClean="0"/>
              <a:t> gospodarczego i wykorzystania środków publicznych. Zasada ta ma na celu wypracowywanie wieloletnich programów </a:t>
            </a:r>
            <a:r>
              <a:rPr lang="pl-PL" dirty="0" err="1" smtClean="0"/>
              <a:t>rozwoju</a:t>
            </a:r>
            <a:r>
              <a:rPr lang="pl-PL" dirty="0" smtClean="0"/>
              <a:t>, zgodnie z partnerskim procesem decyzyjnym. Po zatwierdzeniu programów przez Komisję Europejską są one realizowane pod kierunkiem państw członkowskich zgodnie z postanowieniami rozporządzeń unijnych i szczegółowymi wytycznymi Komisji Europejskiej. </a:t>
            </a:r>
          </a:p>
          <a:p>
            <a:pPr algn="just"/>
            <a:r>
              <a:rPr lang="pl-PL" dirty="0" smtClean="0"/>
              <a:t>Wymiar terytorialny polityki regionalnej - Fundusze Europejskie mają na celu wspieranie </a:t>
            </a:r>
            <a:r>
              <a:rPr lang="pl-PL" dirty="0" err="1" smtClean="0"/>
              <a:t>rozwoju</a:t>
            </a:r>
            <a:r>
              <a:rPr lang="pl-PL" dirty="0" smtClean="0"/>
              <a:t> terytoriów określonych nie tylko administracyjnie, ale powiązanych funkcjonalnie, co znaczy, że charakteryzują się one podobnymi cechami </a:t>
            </a:r>
            <a:r>
              <a:rPr lang="pl-PL" dirty="0" err="1" smtClean="0"/>
              <a:t>społeczno-gospodarczo-przestrzennymi</a:t>
            </a:r>
            <a:r>
              <a:rPr lang="pl-PL" dirty="0" smtClean="0"/>
              <a:t> i jednolitymi celami </a:t>
            </a:r>
            <a:r>
              <a:rPr lang="pl-PL" dirty="0" err="1" smtClean="0"/>
              <a:t>rozwoju</a:t>
            </a:r>
            <a:r>
              <a:rPr lang="pl-PL" dirty="0" smtClean="0"/>
              <a:t>.</a:t>
            </a:r>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27584" y="1124744"/>
            <a:ext cx="8229600" cy="792088"/>
          </a:xfrm>
        </p:spPr>
        <p:txBody>
          <a:bodyPr>
            <a:normAutofit fontScale="90000"/>
          </a:bodyPr>
          <a:lstStyle/>
          <a:p>
            <a:r>
              <a:rPr lang="pl-PL" b="1" dirty="0" smtClean="0"/>
              <a:t>Na co wydawane są fundusze?</a:t>
            </a:r>
            <a:br>
              <a:rPr lang="pl-PL" b="1" dirty="0" smtClean="0"/>
            </a:br>
            <a:endParaRPr lang="pl-PL" dirty="0"/>
          </a:p>
        </p:txBody>
      </p:sp>
      <p:sp>
        <p:nvSpPr>
          <p:cNvPr id="3" name="Symbol zastępczy zawartości 2"/>
          <p:cNvSpPr>
            <a:spLocks noGrp="1"/>
          </p:cNvSpPr>
          <p:nvPr>
            <p:ph idx="1"/>
          </p:nvPr>
        </p:nvSpPr>
        <p:spPr>
          <a:xfrm>
            <a:off x="1259632" y="1772816"/>
            <a:ext cx="7560840" cy="4353347"/>
          </a:xfrm>
        </p:spPr>
        <p:txBody>
          <a:bodyPr>
            <a:normAutofit fontScale="70000" lnSpcReduction="20000"/>
          </a:bodyPr>
          <a:lstStyle/>
          <a:p>
            <a:pPr algn="just">
              <a:buNone/>
            </a:pPr>
            <a:r>
              <a:rPr lang="pl-PL" dirty="0" smtClean="0"/>
              <a:t>	Unia Europejska w strategii Europa 2020 określiła swoje cele strategiczne i priorytety </a:t>
            </a:r>
            <a:r>
              <a:rPr lang="pl-PL" dirty="0" err="1" smtClean="0"/>
              <a:t>rozwoju</a:t>
            </a:r>
            <a:r>
              <a:rPr lang="pl-PL" dirty="0" smtClean="0"/>
              <a:t>. Na tej podstawie wyznaczone zostały tzw. polityki horyzontalne. Każdy projekt, który ma być realizowany z udziałem Funduszy Europejskich, jest oceniany w kontekście zgodności z trzema podstawowymi politykami:</a:t>
            </a:r>
          </a:p>
          <a:p>
            <a:pPr algn="just">
              <a:buNone/>
            </a:pPr>
            <a:r>
              <a:rPr lang="pl-PL" dirty="0" smtClean="0"/>
              <a:t>	1. </a:t>
            </a:r>
            <a:r>
              <a:rPr lang="pl-PL" b="1" dirty="0" smtClean="0"/>
              <a:t>Zrównoważony rozwój</a:t>
            </a:r>
            <a:r>
              <a:rPr lang="pl-PL" dirty="0" smtClean="0"/>
              <a:t> </a:t>
            </a:r>
          </a:p>
          <a:p>
            <a:pPr algn="just">
              <a:buNone/>
            </a:pPr>
            <a:r>
              <a:rPr lang="pl-PL" dirty="0" smtClean="0"/>
              <a:t/>
            </a:r>
            <a:br>
              <a:rPr lang="pl-PL" dirty="0" smtClean="0"/>
            </a:br>
            <a:r>
              <a:rPr lang="pl-PL" dirty="0" smtClean="0"/>
              <a:t>Unia stara się dbać o to, by rozwój gospodarczy Europy nie odbywał się kosztem środowiska naturalnego. Ponadto Unia promuje racjonalne i oszczędne korzystanie z zasobów naturalnych oraz ochronę środowiska poprzez ograniczenie emisji gazów czy upowszechnienie technologii przyjaznych środowisku.</a:t>
            </a:r>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187624" y="1600200"/>
            <a:ext cx="7848872" cy="4525963"/>
          </a:xfrm>
        </p:spPr>
        <p:txBody>
          <a:bodyPr>
            <a:normAutofit fontScale="70000" lnSpcReduction="20000"/>
          </a:bodyPr>
          <a:lstStyle/>
          <a:p>
            <a:pPr algn="just">
              <a:buNone/>
            </a:pPr>
            <a:r>
              <a:rPr lang="pl-PL" b="1" dirty="0" smtClean="0"/>
              <a:t>	2. Równość szans</a:t>
            </a:r>
          </a:p>
          <a:p>
            <a:pPr algn="just">
              <a:buNone/>
            </a:pPr>
            <a:r>
              <a:rPr lang="pl-PL" dirty="0" smtClean="0"/>
              <a:t> </a:t>
            </a:r>
            <a:br>
              <a:rPr lang="pl-PL" dirty="0" smtClean="0"/>
            </a:br>
            <a:r>
              <a:rPr lang="pl-PL" dirty="0" smtClean="0"/>
              <a:t>Przedsięwzięcia współfinansowane ze środków europejskich powinny być zgodne z polityką równości szans. Oznacza to zapewnienie równego traktowania kobiet i mężczyzn. Nie dopuszcza się dyskryminacji ze względu na wiek, poglądy, pochodzenie, religie czy niepełnosprawność. </a:t>
            </a:r>
            <a:br>
              <a:rPr lang="pl-PL" dirty="0" smtClean="0"/>
            </a:br>
            <a:r>
              <a:rPr lang="pl-PL" dirty="0" smtClean="0"/>
              <a:t/>
            </a:r>
            <a:br>
              <a:rPr lang="pl-PL" dirty="0" smtClean="0"/>
            </a:br>
            <a:r>
              <a:rPr lang="pl-PL" dirty="0" smtClean="0"/>
              <a:t/>
            </a:r>
            <a:br>
              <a:rPr lang="pl-PL" dirty="0" smtClean="0"/>
            </a:br>
            <a:r>
              <a:rPr lang="pl-PL" dirty="0" smtClean="0"/>
              <a:t>3. </a:t>
            </a:r>
            <a:r>
              <a:rPr lang="pl-PL" b="1" dirty="0" smtClean="0"/>
              <a:t>Społeczeństwo informacyjne</a:t>
            </a:r>
          </a:p>
          <a:p>
            <a:pPr algn="just">
              <a:buNone/>
            </a:pPr>
            <a:r>
              <a:rPr lang="pl-PL" dirty="0" smtClean="0"/>
              <a:t> </a:t>
            </a:r>
            <a:br>
              <a:rPr lang="pl-PL" dirty="0" smtClean="0"/>
            </a:br>
            <a:r>
              <a:rPr lang="pl-PL" dirty="0" smtClean="0"/>
              <a:t>Realizacja polityki społeczeństwa informacyjnego polega na upowszechnianiu nowoczesnych technologii informacyjnych w życiu codziennym obywateli, przedsiębiorstw i administracji publicznej.</a:t>
            </a:r>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115616" y="1628800"/>
            <a:ext cx="7653536" cy="4525963"/>
          </a:xfrm>
        </p:spPr>
        <p:txBody>
          <a:bodyPr/>
          <a:lstStyle/>
          <a:p>
            <a:pPr algn="just">
              <a:buNone/>
            </a:pPr>
            <a:r>
              <a:rPr lang="pl-PL" dirty="0" smtClean="0"/>
              <a:t>	Coraz ważniejszym obszarem działań Unii Europejskiej staje się także polityka </a:t>
            </a:r>
            <a:r>
              <a:rPr lang="pl-PL" dirty="0" err="1" smtClean="0"/>
              <a:t>rozwoju</a:t>
            </a:r>
            <a:r>
              <a:rPr lang="pl-PL" dirty="0" smtClean="0"/>
              <a:t> przestrzennego. </a:t>
            </a:r>
          </a:p>
          <a:p>
            <a:pPr algn="just">
              <a:buNone/>
            </a:pPr>
            <a:r>
              <a:rPr lang="pl-PL" dirty="0" smtClean="0"/>
              <a:t>	Jej głównym zadaniem jest zapewnienie różnorodności i zachowanie odrębności kulturowej regionów.</a:t>
            </a:r>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27584" y="980728"/>
            <a:ext cx="8229600" cy="1143000"/>
          </a:xfrm>
        </p:spPr>
        <p:txBody>
          <a:bodyPr>
            <a:normAutofit fontScale="90000"/>
          </a:bodyPr>
          <a:lstStyle/>
          <a:p>
            <a:r>
              <a:rPr lang="pl-PL" b="1" dirty="0" smtClean="0"/>
              <a:t>Ile i na co?</a:t>
            </a:r>
            <a:br>
              <a:rPr lang="pl-PL" b="1" dirty="0" smtClean="0"/>
            </a:br>
            <a:endParaRPr lang="pl-PL" dirty="0"/>
          </a:p>
        </p:txBody>
      </p:sp>
      <p:sp>
        <p:nvSpPr>
          <p:cNvPr id="3" name="Symbol zastępczy zawartości 2"/>
          <p:cNvSpPr>
            <a:spLocks noGrp="1"/>
          </p:cNvSpPr>
          <p:nvPr>
            <p:ph idx="1"/>
          </p:nvPr>
        </p:nvSpPr>
        <p:spPr>
          <a:xfrm>
            <a:off x="1115616" y="1988840"/>
            <a:ext cx="7643192" cy="4281339"/>
          </a:xfrm>
        </p:spPr>
        <p:txBody>
          <a:bodyPr>
            <a:normAutofit fontScale="70000" lnSpcReduction="20000"/>
          </a:bodyPr>
          <a:lstStyle/>
          <a:p>
            <a:pPr algn="just">
              <a:buNone/>
            </a:pPr>
            <a:r>
              <a:rPr lang="pl-PL" dirty="0" smtClean="0"/>
              <a:t>	W okresie finansowania 2014-2020 Unia Europejska planuje zainwestować prawie 960 mld euro.</a:t>
            </a:r>
          </a:p>
          <a:p>
            <a:pPr algn="just">
              <a:buNone/>
            </a:pPr>
            <a:r>
              <a:rPr lang="pl-PL" dirty="0" smtClean="0"/>
              <a:t>	W obecnym budżecie priorytetowo został potraktowany wzrost gospodarczy, zatrudnienie i konkurencyjność. Dlatego też na ten cel przyznane zostały znacznie większe środki (udział w ogólnych nakładach UE zwiększył się z 9% do 13% w latach 2007-2013). Nieco mniej środków przewidziano obecnie na: spójność gospodarczą, społeczną i terytorialną (34% wobec 36%) oraz na zrównoważony wzrost i zasoby naturalne (39% wobec 42%). Na pozostałe wydatki przewidziano wyższe kwoty. Ogółem przewidziane środki na lata 2014-2020 są nieznacznie mniejsze od okresu 2007-2013 (960 mld euro wobec 994 mld euro).</a:t>
            </a:r>
          </a:p>
          <a:p>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187624" y="1600200"/>
            <a:ext cx="7499176" cy="4525963"/>
          </a:xfrm>
        </p:spPr>
        <p:txBody>
          <a:bodyPr>
            <a:normAutofit fontScale="55000" lnSpcReduction="20000"/>
          </a:bodyPr>
          <a:lstStyle/>
          <a:p>
            <a:pPr algn="just"/>
            <a:r>
              <a:rPr lang="pl-PL" dirty="0" smtClean="0"/>
              <a:t>Stosunkowo duża część funduszy Wspólnoty przekazywana jest na Wspólną Politykę Rolną. Wynika to z tego, że jest to jedyna polityka finansowana prawie w całości ze środków UE. Państwa członkowskie zdecydowały, że polityka rolna powinna być prowadzona na szczeblu europejskim bardziej niż na krajowym.</a:t>
            </a:r>
          </a:p>
          <a:p>
            <a:pPr algn="just"/>
            <a:r>
              <a:rPr lang="pl-PL" dirty="0" smtClean="0"/>
              <a:t>Wydatki na wspólną politykę rolną wyniosą w latach 2014-2020 ponad 373 mld euro (39% ogółu wydatków Unii Europejskiej), z czego ponad 277 mld euro przeznaczone zostanie na wydatki związane z rynkiem i pomocą bezpośrednią, a 96 mld euro - na rozwój obszarów wiejskich.</a:t>
            </a:r>
          </a:p>
          <a:p>
            <a:pPr algn="just"/>
            <a:r>
              <a:rPr lang="pl-PL" dirty="0" smtClean="0"/>
              <a:t>Zreformowana wspólna polityka rolna stymuluje produkcję bezpiecznej żywności o wysokiej jakości oraz wspiera produkty rolnictwa europejskiego, a także innowacje w zakresie uprawy i przetwórstwa żywności. Uwzględnia zmiany klimatu i tworzenie miejsc pracy na obszarach wiejskich. Wspiera rolnictwo zorientowane rynkowo. W 2011 r. produkty rolne stanowiły aż 7% w eksporcie UE, co odpowiada kwocie przekraczającej 100 mld euro - więcej niż samochody lub produkty farmaceutyczne.</a:t>
            </a:r>
          </a:p>
          <a:p>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259632" y="1600200"/>
            <a:ext cx="7427168" cy="4525963"/>
          </a:xfrm>
        </p:spPr>
        <p:txBody>
          <a:bodyPr>
            <a:normAutofit fontScale="47500" lnSpcReduction="20000"/>
          </a:bodyPr>
          <a:lstStyle/>
          <a:p>
            <a:pPr algn="just">
              <a:buNone/>
            </a:pPr>
            <a:r>
              <a:rPr lang="pl-PL" dirty="0" smtClean="0"/>
              <a:t>	Poza istniejącymi funduszami Unia przeznacza w latach 2014–2020 specjalne środki na nowe programy dające dodatkowe wsparcie w różnych obszarach:</a:t>
            </a:r>
          </a:p>
          <a:p>
            <a:pPr algn="just"/>
            <a:r>
              <a:rPr lang="pl-PL" dirty="0" smtClean="0">
                <a:hlinkClick r:id="rId2" tooltip="Strona Programu Horyzont 2020 - strona w języku angielskim"/>
              </a:rPr>
              <a:t>Program Horyzont 2020</a:t>
            </a:r>
            <a:r>
              <a:rPr lang="pl-PL" dirty="0" smtClean="0"/>
              <a:t> ma stymulować prowadzenie prac badawczych na najwyższym poziomie, wspierać współpracę międzynarodową, innowacyjne przedsiębiorstwa itp. (80 mld euro),</a:t>
            </a:r>
          </a:p>
          <a:p>
            <a:pPr algn="just"/>
            <a:r>
              <a:rPr lang="pl-PL" dirty="0" smtClean="0">
                <a:hlinkClick r:id="rId3" tooltip="Strona Programu COSME - strona w języku angielskim"/>
              </a:rPr>
              <a:t>Program COSME</a:t>
            </a:r>
            <a:r>
              <a:rPr lang="pl-PL" dirty="0" smtClean="0"/>
              <a:t> ma ułatwić małym i średnim przedsiębiorstwom dostęp do rynków na terenie Wspólnoty i poza nią, a także ma zapewnić łatwiejszy dostęp do finansowania poprzez gwarancje kredytowe i kapitał (2,3 mld euro),</a:t>
            </a:r>
          </a:p>
          <a:p>
            <a:pPr algn="just"/>
            <a:r>
              <a:rPr lang="pl-PL" dirty="0" smtClean="0">
                <a:hlinkClick r:id="rId4" tooltip="Program „Łącząc Europę”"/>
              </a:rPr>
              <a:t>Program „Łącząc Europę</a:t>
            </a:r>
            <a:r>
              <a:rPr lang="pl-PL" dirty="0" smtClean="0"/>
              <a:t>” będzie najważniejszym instrumentem finansującym strategiczne inwestycje w infrastrukturę w zakresie budowy dróg, linii kolejowych, sieci energetycznych, a także </a:t>
            </a:r>
            <a:r>
              <a:rPr lang="pl-PL" dirty="0" err="1" smtClean="0"/>
              <a:t>rozwoju</a:t>
            </a:r>
            <a:r>
              <a:rPr lang="pl-PL" dirty="0" smtClean="0"/>
              <a:t> technologii informacyjno-komunikacyjnych (33 mld euro)</a:t>
            </a:r>
          </a:p>
          <a:p>
            <a:pPr algn="just"/>
            <a:r>
              <a:rPr lang="pl-PL" dirty="0" smtClean="0">
                <a:hlinkClick r:id="rId5" tooltip="Strona Programu Erasmus +"/>
              </a:rPr>
              <a:t>Program Erasmus+</a:t>
            </a:r>
            <a:r>
              <a:rPr lang="pl-PL" dirty="0" smtClean="0"/>
              <a:t> ma ułatwić pobyt młodych ludzi na stażach za granicą, co w rezultacie przyniesie poprawę ich umiejętności i zwiększy szansę na zatrudnienie (15 mld euro),</a:t>
            </a:r>
          </a:p>
          <a:p>
            <a:pPr algn="just"/>
            <a:r>
              <a:rPr lang="pl-PL" dirty="0" smtClean="0">
                <a:hlinkClick r:id="rId6" tooltip="Strona Programu Kreatywna Europa"/>
              </a:rPr>
              <a:t>Program Kreatywna Europa</a:t>
            </a:r>
            <a:r>
              <a:rPr lang="pl-PL" dirty="0" smtClean="0"/>
              <a:t> więcej środków otrzyma europejska kultura, kino, telewizja, muzyka, literatura, teatr, dziedzictwo kulturowe i inne powiązane dziedziny (1,5 mld euro).</a:t>
            </a:r>
          </a:p>
          <a:p>
            <a:endParaRPr lang="pl-P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187624" y="1600200"/>
            <a:ext cx="7499176" cy="4525963"/>
          </a:xfrm>
        </p:spPr>
        <p:txBody>
          <a:bodyPr>
            <a:normAutofit fontScale="62500" lnSpcReduction="20000"/>
          </a:bodyPr>
          <a:lstStyle/>
          <a:p>
            <a:pPr algn="just"/>
            <a:r>
              <a:rPr lang="pl-PL" dirty="0" smtClean="0"/>
              <a:t>Głównym kryterium podziału środków finansowych Unii Europejskiej na poszczególne państwa członkowskie jest poziom produktu krajowego brutto (PKB) na mieszkańca. Regiony o poziomie PKB na mieszkańca w granicach 75% - 90% średniego poziomu unijnego zaliczane są do regionów w okresie przejściowym. Natomiast za bardziej rozwinięte uznaje się te regiony, których PKB na mieszkańca osiąga 90% lub więcej średniej unijnej.</a:t>
            </a:r>
          </a:p>
          <a:p>
            <a:pPr algn="just"/>
            <a:r>
              <a:rPr lang="pl-PL" dirty="0" smtClean="0"/>
              <a:t>Wśród regionów zaliczonych do mniej rozwiniętych, w których poziom dochodu narodowego na mieszkańca jest poniżej 75% średniego poziomu unijnego, są: Estonia, Łotwa, Litwa, Polska bez województwa mazowieckiego, Czechy bez Pragi, Słowacja, Węgry bez rejonu </a:t>
            </a:r>
            <a:r>
              <a:rPr lang="pl-PL" dirty="0" err="1" smtClean="0"/>
              <a:t>Kozep</a:t>
            </a:r>
            <a:r>
              <a:rPr lang="pl-PL" dirty="0" smtClean="0"/>
              <a:t>, Rumunia bez Bukaresztu, Bułgaria, znaczna część Grecji, południowe Włochy z Sycylią, Malta, Portugalia bez Lizbony i </a:t>
            </a:r>
            <a:r>
              <a:rPr lang="pl-PL" dirty="0" err="1" smtClean="0"/>
              <a:t>Algavre</a:t>
            </a:r>
            <a:r>
              <a:rPr lang="pl-PL" dirty="0" smtClean="0"/>
              <a:t>, Hiszpania bez </a:t>
            </a:r>
            <a:r>
              <a:rPr lang="pl-PL" dirty="0" err="1" smtClean="0"/>
              <a:t>Extremadury</a:t>
            </a:r>
            <a:r>
              <a:rPr lang="pl-PL" dirty="0" smtClean="0"/>
              <a:t> oraz zachodnia część Wielkiej Brytanii.</a:t>
            </a:r>
          </a:p>
          <a:p>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043608" y="1600200"/>
            <a:ext cx="7643192" cy="4525963"/>
          </a:xfrm>
        </p:spPr>
        <p:txBody>
          <a:bodyPr>
            <a:normAutofit fontScale="70000" lnSpcReduction="20000"/>
          </a:bodyPr>
          <a:lstStyle/>
          <a:p>
            <a:pPr algn="just"/>
            <a:r>
              <a:rPr lang="pl-PL" dirty="0" smtClean="0"/>
              <a:t>Poza obiektywnym kryterium podziału funduszy, jakim jest poziom PKB na mieszkańca, wielkość przyznanych danemu państwu środków zależy od wielu innych czynników i zawsze jest przedmiotem negocjacji z Komisją Europejską.</a:t>
            </a:r>
          </a:p>
          <a:p>
            <a:pPr algn="just"/>
            <a:r>
              <a:rPr lang="pl-PL" dirty="0" smtClean="0"/>
              <a:t>Warunkiem otrzymania pomocy unijnej przez poszczególne państwa jest podpisanie </a:t>
            </a:r>
            <a:r>
              <a:rPr lang="pl-PL" b="1" dirty="0" smtClean="0"/>
              <a:t>Umowy Partnerstwa</a:t>
            </a:r>
            <a:r>
              <a:rPr lang="pl-PL" dirty="0" smtClean="0"/>
              <a:t> z Komisją Europejską. Jest to najważniejszy dokument określający strategię inwestowania środków europejskich w każdym kraju. Wyznacza on cele strategiczne i priorytety inwestycyjne kraju, łącząc je z celami strategii „Europa 2020” na rzecz inteligentnego, zrównoważonego i sprzyjającego włączeniu społecznemu wzrostu gospodarczego. </a:t>
            </a:r>
          </a:p>
          <a:p>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1124744"/>
            <a:ext cx="8229600" cy="864096"/>
          </a:xfrm>
        </p:spPr>
        <p:txBody>
          <a:bodyPr>
            <a:normAutofit fontScale="90000"/>
          </a:bodyPr>
          <a:lstStyle/>
          <a:p>
            <a:r>
              <a:rPr lang="pl-PL" b="1" dirty="0" smtClean="0"/>
              <a:t>Czym są Fundusze Europejskie?</a:t>
            </a:r>
            <a:br>
              <a:rPr lang="pl-PL" b="1" dirty="0" smtClean="0"/>
            </a:br>
            <a:endParaRPr lang="pl-PL" dirty="0"/>
          </a:p>
        </p:txBody>
      </p:sp>
      <p:sp>
        <p:nvSpPr>
          <p:cNvPr id="3" name="Symbol zastępczy zawartości 2"/>
          <p:cNvSpPr>
            <a:spLocks noGrp="1"/>
          </p:cNvSpPr>
          <p:nvPr>
            <p:ph idx="1"/>
          </p:nvPr>
        </p:nvSpPr>
        <p:spPr>
          <a:xfrm>
            <a:off x="1115616" y="2204864"/>
            <a:ext cx="7643192" cy="4525963"/>
          </a:xfrm>
        </p:spPr>
        <p:txBody>
          <a:bodyPr>
            <a:normAutofit fontScale="92500" lnSpcReduction="20000"/>
          </a:bodyPr>
          <a:lstStyle/>
          <a:p>
            <a:pPr algn="just">
              <a:buNone/>
            </a:pPr>
            <a:r>
              <a:rPr lang="pl-PL" dirty="0" smtClean="0"/>
              <a:t>	Unia Europejska to wspólnota krajów znajdujących się na różnych poziomach </a:t>
            </a:r>
            <a:r>
              <a:rPr lang="pl-PL" dirty="0" err="1" smtClean="0"/>
              <a:t>rozwoju</a:t>
            </a:r>
            <a:r>
              <a:rPr lang="pl-PL" dirty="0" smtClean="0"/>
              <a:t> i mierzących się z wieloma różnymi wyzwaniami. Wiele z tych wyzwań jest wspólne dla wszystkich państw Unii. Dzięki Funduszom Europejskim wzmacniana jest konkurencyjność gospodarek państw członkowskich, podejmowana jest walka z bezrobociem, a także realizowane są działania, które pomagają w </a:t>
            </a:r>
            <a:r>
              <a:rPr lang="pl-PL" dirty="0" err="1" smtClean="0"/>
              <a:t>rozwoju</a:t>
            </a:r>
            <a:r>
              <a:rPr lang="pl-PL" dirty="0" smtClean="0"/>
              <a:t> uboższych regionów.</a:t>
            </a:r>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1268760"/>
            <a:ext cx="8229600" cy="1143000"/>
          </a:xfrm>
        </p:spPr>
        <p:txBody>
          <a:bodyPr>
            <a:normAutofit fontScale="90000"/>
          </a:bodyPr>
          <a:lstStyle/>
          <a:p>
            <a:r>
              <a:rPr lang="pl-PL" b="1" dirty="0" smtClean="0"/>
              <a:t>Podział Funduszy Europejskich na kraje członkowskie</a:t>
            </a:r>
            <a:br>
              <a:rPr lang="pl-PL" b="1" dirty="0" smtClean="0"/>
            </a:br>
            <a:endParaRPr lang="pl-PL" dirty="0"/>
          </a:p>
        </p:txBody>
      </p:sp>
      <p:sp>
        <p:nvSpPr>
          <p:cNvPr id="3" name="Symbol zastępczy zawartości 2"/>
          <p:cNvSpPr>
            <a:spLocks noGrp="1"/>
          </p:cNvSpPr>
          <p:nvPr>
            <p:ph idx="1"/>
          </p:nvPr>
        </p:nvSpPr>
        <p:spPr>
          <a:xfrm>
            <a:off x="1043608" y="2996952"/>
            <a:ext cx="7643192" cy="3129211"/>
          </a:xfrm>
        </p:spPr>
        <p:txBody>
          <a:bodyPr/>
          <a:lstStyle/>
          <a:p>
            <a:pPr algn="just">
              <a:buNone/>
            </a:pPr>
            <a:r>
              <a:rPr lang="pl-PL" dirty="0" smtClean="0"/>
              <a:t>	Łączna kwota środków przewidzianych dla krajów członkowskich w latach 2014-2020 na politykę regionalną przekroczy 351 mld euro, a więc ponad jedną trzecią całych wydatków Unii Europejskiej.</a:t>
            </a:r>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115616" y="1600200"/>
            <a:ext cx="7571184" cy="4525963"/>
          </a:xfrm>
        </p:spPr>
        <p:txBody>
          <a:bodyPr>
            <a:normAutofit fontScale="25000" lnSpcReduction="20000"/>
          </a:bodyPr>
          <a:lstStyle/>
          <a:p>
            <a:pPr>
              <a:buNone/>
            </a:pPr>
            <a:r>
              <a:rPr lang="pl-PL" b="1" dirty="0" smtClean="0"/>
              <a:t>	Podział środków Unii Europejskiej 2014-2020 (w euro, ceny bieżące) [1]:</a:t>
            </a:r>
          </a:p>
          <a:p>
            <a:r>
              <a:rPr lang="pl-PL" dirty="0" smtClean="0"/>
              <a:t>Austria  - 1,24 mld</a:t>
            </a:r>
          </a:p>
          <a:p>
            <a:r>
              <a:rPr lang="pl-PL" dirty="0" smtClean="0"/>
              <a:t>Belgia  - 2,28 mld</a:t>
            </a:r>
          </a:p>
          <a:p>
            <a:r>
              <a:rPr lang="pl-PL" dirty="0" smtClean="0"/>
              <a:t>Bułgaria - 7,59 mld</a:t>
            </a:r>
          </a:p>
          <a:p>
            <a:r>
              <a:rPr lang="pl-PL" dirty="0" smtClean="0"/>
              <a:t>Cypr - 0,735 mld</a:t>
            </a:r>
          </a:p>
          <a:p>
            <a:r>
              <a:rPr lang="pl-PL" dirty="0" smtClean="0"/>
              <a:t>Czechy - 21,98 mld</a:t>
            </a:r>
          </a:p>
          <a:p>
            <a:r>
              <a:rPr lang="pl-PL" dirty="0" smtClean="0"/>
              <a:t>Niemcy - 19,23 mld</a:t>
            </a:r>
          </a:p>
          <a:p>
            <a:r>
              <a:rPr lang="pl-PL" dirty="0" smtClean="0"/>
              <a:t>Dania - 0,553 mld</a:t>
            </a:r>
          </a:p>
          <a:p>
            <a:r>
              <a:rPr lang="pl-PL" dirty="0" smtClean="0"/>
              <a:t>Estonia - 3,59 mld</a:t>
            </a:r>
          </a:p>
          <a:p>
            <a:r>
              <a:rPr lang="pl-PL" dirty="0" smtClean="0"/>
              <a:t>Grecja - 15,52 mld</a:t>
            </a:r>
          </a:p>
          <a:p>
            <a:r>
              <a:rPr lang="pl-PL" dirty="0" smtClean="0"/>
              <a:t>Hiszpania - 28,56 mld</a:t>
            </a:r>
          </a:p>
          <a:p>
            <a:r>
              <a:rPr lang="pl-PL" dirty="0" smtClean="0"/>
              <a:t>Finlandia - 1,47 mld</a:t>
            </a:r>
          </a:p>
          <a:p>
            <a:r>
              <a:rPr lang="pl-PL" dirty="0" smtClean="0"/>
              <a:t>Francja - 15,85 mld</a:t>
            </a:r>
          </a:p>
          <a:p>
            <a:r>
              <a:rPr lang="pl-PL" dirty="0" smtClean="0"/>
              <a:t>Chorwacja - 8,61 mld</a:t>
            </a:r>
          </a:p>
          <a:p>
            <a:r>
              <a:rPr lang="pl-PL" dirty="0" smtClean="0"/>
              <a:t>Węgry - 21,91 mld</a:t>
            </a:r>
          </a:p>
          <a:p>
            <a:r>
              <a:rPr lang="pl-PL" dirty="0" smtClean="0"/>
              <a:t>Irlandia - 1,19 mld</a:t>
            </a:r>
          </a:p>
          <a:p>
            <a:r>
              <a:rPr lang="pl-PL" dirty="0" smtClean="0"/>
              <a:t>Włochy - 32,82 mld</a:t>
            </a:r>
          </a:p>
          <a:p>
            <a:r>
              <a:rPr lang="pl-PL" dirty="0" smtClean="0"/>
              <a:t>Litwa - 6,82 mld</a:t>
            </a:r>
          </a:p>
          <a:p>
            <a:r>
              <a:rPr lang="pl-PL" dirty="0" smtClean="0"/>
              <a:t>Luxemburg - 0,059 mld</a:t>
            </a:r>
          </a:p>
          <a:p>
            <a:r>
              <a:rPr lang="pl-PL" dirty="0" smtClean="0"/>
              <a:t>Łotwa - 4,51 mld</a:t>
            </a:r>
          </a:p>
          <a:p>
            <a:r>
              <a:rPr lang="pl-PL" dirty="0" smtClean="0"/>
              <a:t>Malta - 0,725 mld</a:t>
            </a:r>
          </a:p>
          <a:p>
            <a:r>
              <a:rPr lang="pl-PL" dirty="0" smtClean="0"/>
              <a:t>Holandia - 1,4 mld</a:t>
            </a:r>
          </a:p>
          <a:p>
            <a:r>
              <a:rPr lang="pl-PL" dirty="0" smtClean="0"/>
              <a:t>Polska - 82,5 mld</a:t>
            </a:r>
          </a:p>
          <a:p>
            <a:r>
              <a:rPr lang="pl-PL" dirty="0" smtClean="0"/>
              <a:t>Portugalia - 21,47 mld</a:t>
            </a:r>
          </a:p>
          <a:p>
            <a:r>
              <a:rPr lang="pl-PL" dirty="0" smtClean="0"/>
              <a:t>Rumunia - 22,99 mld</a:t>
            </a:r>
          </a:p>
          <a:p>
            <a:r>
              <a:rPr lang="pl-PL" dirty="0" smtClean="0"/>
              <a:t>Szwecja - 2,11 mld</a:t>
            </a:r>
          </a:p>
          <a:p>
            <a:r>
              <a:rPr lang="pl-PL" dirty="0" smtClean="0"/>
              <a:t>Słowenia - 3,07 mld</a:t>
            </a:r>
          </a:p>
          <a:p>
            <a:r>
              <a:rPr lang="pl-PL" dirty="0" smtClean="0"/>
              <a:t>Słowacja - 12,99 mld</a:t>
            </a:r>
          </a:p>
          <a:p>
            <a:r>
              <a:rPr lang="pl-PL" dirty="0" smtClean="0"/>
              <a:t>Wielka Brytania - 11,84 mld*** przed </a:t>
            </a:r>
            <a:r>
              <a:rPr lang="pl-PL" dirty="0" err="1" smtClean="0"/>
              <a:t>Brexitem</a:t>
            </a:r>
            <a:r>
              <a:rPr lang="pl-PL" dirty="0" smtClean="0"/>
              <a:t> zapoczątkowanym przez referendum w 2016 roku.</a:t>
            </a:r>
          </a:p>
          <a:p>
            <a:pPr>
              <a:buNone/>
            </a:pPr>
            <a:r>
              <a:rPr lang="pl-PL" dirty="0" smtClean="0"/>
              <a:t>	[1] Źródło: </a:t>
            </a:r>
            <a:r>
              <a:rPr lang="pl-PL" dirty="0" smtClean="0">
                <a:hlinkClick r:id="rId2" tooltip="Strona Komisji Europejskiej"/>
              </a:rPr>
              <a:t>Finansowanie unijnej polityki – główne statystyki. Dostępny budżet 2014-2020</a:t>
            </a:r>
            <a:endParaRPr lang="pl-PL" dirty="0" smtClean="0"/>
          </a:p>
          <a:p>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1052736"/>
            <a:ext cx="8229600" cy="1143000"/>
          </a:xfrm>
        </p:spPr>
        <p:txBody>
          <a:bodyPr>
            <a:normAutofit fontScale="90000"/>
          </a:bodyPr>
          <a:lstStyle/>
          <a:p>
            <a:r>
              <a:rPr lang="pl-PL" b="1" dirty="0" smtClean="0"/>
              <a:t>Fundusze Europejskie w Polsce</a:t>
            </a:r>
            <a:br>
              <a:rPr lang="pl-PL" b="1" dirty="0" smtClean="0"/>
            </a:br>
            <a:endParaRPr lang="pl-PL" dirty="0"/>
          </a:p>
        </p:txBody>
      </p:sp>
      <p:sp>
        <p:nvSpPr>
          <p:cNvPr id="3" name="Symbol zastępczy zawartości 2"/>
          <p:cNvSpPr>
            <a:spLocks noGrp="1"/>
          </p:cNvSpPr>
          <p:nvPr>
            <p:ph idx="1"/>
          </p:nvPr>
        </p:nvSpPr>
        <p:spPr>
          <a:xfrm>
            <a:off x="1043608" y="1988840"/>
            <a:ext cx="7848872" cy="4137323"/>
          </a:xfrm>
        </p:spPr>
        <p:txBody>
          <a:bodyPr>
            <a:normAutofit fontScale="92500" lnSpcReduction="10000"/>
          </a:bodyPr>
          <a:lstStyle/>
          <a:p>
            <a:pPr algn="just">
              <a:buNone/>
            </a:pPr>
            <a:r>
              <a:rPr lang="pl-PL" dirty="0" smtClean="0"/>
              <a:t>	Polska jest największym beneficjentem pomocy unijnej.</a:t>
            </a:r>
          </a:p>
          <a:p>
            <a:pPr algn="just">
              <a:buNone/>
            </a:pPr>
            <a:r>
              <a:rPr lang="pl-PL" dirty="0" smtClean="0"/>
              <a:t> </a:t>
            </a:r>
            <a:br>
              <a:rPr lang="pl-PL" dirty="0" smtClean="0"/>
            </a:br>
            <a:r>
              <a:rPr lang="pl-PL" dirty="0" smtClean="0"/>
              <a:t>W latach 2014-2020 Unia Europejska przeznaczyła dla naszego kraju 82,5 mld euro. Podział środków i kierunki ich wykorzystania był przedmiotem dyskusji i uzgodnień władz centralnych i samorządowych z różnymi partnerami.</a:t>
            </a:r>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1052736"/>
            <a:ext cx="8229600" cy="1143000"/>
          </a:xfrm>
        </p:spPr>
        <p:txBody>
          <a:bodyPr/>
          <a:lstStyle/>
          <a:p>
            <a:endParaRPr lang="pl-PL" dirty="0"/>
          </a:p>
        </p:txBody>
      </p:sp>
      <p:sp>
        <p:nvSpPr>
          <p:cNvPr id="3" name="Symbol zastępczy zawartości 2"/>
          <p:cNvSpPr>
            <a:spLocks noGrp="1"/>
          </p:cNvSpPr>
          <p:nvPr>
            <p:ph idx="1"/>
          </p:nvPr>
        </p:nvSpPr>
        <p:spPr>
          <a:xfrm>
            <a:off x="1115616" y="2348880"/>
            <a:ext cx="7848872" cy="3777283"/>
          </a:xfrm>
        </p:spPr>
        <p:txBody>
          <a:bodyPr>
            <a:normAutofit fontScale="92500" lnSpcReduction="20000"/>
          </a:bodyPr>
          <a:lstStyle/>
          <a:p>
            <a:pPr algn="just">
              <a:buNone/>
            </a:pPr>
            <a:r>
              <a:rPr lang="pl-PL" dirty="0" smtClean="0"/>
              <a:t>	Fundusze inwestowane są w zwiększenie konkurencyjności polskiej gospodarki, poprawę spójności społecznej i terytorialnej kraju, w podnoszenie sprawności i efektywności administracji. </a:t>
            </a:r>
          </a:p>
          <a:p>
            <a:pPr algn="just">
              <a:buNone/>
            </a:pPr>
            <a:r>
              <a:rPr lang="pl-PL" dirty="0" smtClean="0"/>
              <a:t>	Najważniejszym celem programów unijnych jest poprawa poziomu życia mieszkańców dzięki wzrostowi gospodarczemu i wzrostowi zatrudnienia.</a:t>
            </a:r>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1268760"/>
            <a:ext cx="8229600" cy="720080"/>
          </a:xfrm>
        </p:spPr>
        <p:txBody>
          <a:bodyPr>
            <a:normAutofit fontScale="90000"/>
          </a:bodyPr>
          <a:lstStyle/>
          <a:p>
            <a:r>
              <a:rPr lang="pl-PL" b="1" dirty="0" smtClean="0"/>
              <a:t>Dlaczego Polska otrzymała fundusze?</a:t>
            </a:r>
            <a:br>
              <a:rPr lang="pl-PL" b="1" dirty="0" smtClean="0"/>
            </a:br>
            <a:endParaRPr lang="pl-PL" dirty="0"/>
          </a:p>
        </p:txBody>
      </p:sp>
      <p:sp>
        <p:nvSpPr>
          <p:cNvPr id="3" name="Symbol zastępczy zawartości 2"/>
          <p:cNvSpPr>
            <a:spLocks noGrp="1"/>
          </p:cNvSpPr>
          <p:nvPr>
            <p:ph idx="1"/>
          </p:nvPr>
        </p:nvSpPr>
        <p:spPr>
          <a:xfrm>
            <a:off x="1043608" y="1916832"/>
            <a:ext cx="7920880" cy="4209331"/>
          </a:xfrm>
        </p:spPr>
        <p:txBody>
          <a:bodyPr>
            <a:normAutofit fontScale="62500" lnSpcReduction="20000"/>
          </a:bodyPr>
          <a:lstStyle/>
          <a:p>
            <a:pPr algn="just"/>
            <a:r>
              <a:rPr lang="pl-PL" dirty="0" smtClean="0"/>
              <a:t>Głównym kryterium podziału środków finansowych Unii na poszczególne państwa członkowskie jest poziom produktu krajowego brutto (PKB) na mieszkańca. Regiony o poziomie PKB na mieszkańca w granicach 75% - 90% średniego poziomu unijnego zaliczane są do regionów w okresie przejściowym, a bardziej rozwinięte to te, których PKB na mieszkańca osiąga 90% lub więcej średniej unijnej.</a:t>
            </a:r>
          </a:p>
          <a:p>
            <a:pPr algn="just"/>
            <a:r>
              <a:rPr lang="pl-PL" dirty="0" smtClean="0"/>
              <a:t>Poziom PKB w Polsce (na moment rozdzielania środków UE) na mieszkańca osiągał niecałe 70% średniego poziomu UE. Tylko województwo mazowieckie przekroczyło granicę 75% i znalazło się w grupie regionów lepiej rozwiniętych.</a:t>
            </a:r>
          </a:p>
          <a:p>
            <a:pPr algn="just"/>
            <a:r>
              <a:rPr lang="pl-PL" dirty="0" smtClean="0"/>
              <a:t>Poza obiektywnym kryterium podziału funduszy, jakim jest poziom PKB na mieszkańca, wielkość przyznanych danemu państwu środków zależy od wielu innych czynników i zawsze jest przedmiotem negocjacji z Komisją Europejską.</a:t>
            </a:r>
          </a:p>
          <a:p>
            <a:pPr>
              <a:buNone/>
            </a:pPr>
            <a:endParaRPr lang="pl-PL"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1124744"/>
            <a:ext cx="8229600" cy="792088"/>
          </a:xfrm>
        </p:spPr>
        <p:txBody>
          <a:bodyPr>
            <a:normAutofit fontScale="90000"/>
          </a:bodyPr>
          <a:lstStyle/>
          <a:p>
            <a:r>
              <a:rPr lang="pl-PL" b="1" dirty="0" smtClean="0"/>
              <a:t>Na co przeznaczone są fundusze?</a:t>
            </a:r>
            <a:br>
              <a:rPr lang="pl-PL" b="1" dirty="0" smtClean="0"/>
            </a:br>
            <a:endParaRPr lang="pl-PL" dirty="0"/>
          </a:p>
        </p:txBody>
      </p:sp>
      <p:sp>
        <p:nvSpPr>
          <p:cNvPr id="3" name="Symbol zastępczy zawartości 2"/>
          <p:cNvSpPr>
            <a:spLocks noGrp="1"/>
          </p:cNvSpPr>
          <p:nvPr>
            <p:ph idx="1"/>
          </p:nvPr>
        </p:nvSpPr>
        <p:spPr>
          <a:xfrm>
            <a:off x="1331640" y="1988840"/>
            <a:ext cx="7632848" cy="4281339"/>
          </a:xfrm>
        </p:spPr>
        <p:txBody>
          <a:bodyPr>
            <a:normAutofit fontScale="47500" lnSpcReduction="20000"/>
          </a:bodyPr>
          <a:lstStyle/>
          <a:p>
            <a:pPr algn="just"/>
            <a:r>
              <a:rPr lang="pl-PL" dirty="0" smtClean="0"/>
              <a:t>Największe kwoty Polska inwestuje w infrastrukturę transportową (drogową i kolejową), ale największy wzrost wydatków nastąpi w sferze innowacyjności i wsparcia przedsiębiorców. Nadal finansowane są inwestycje w ochronę środowiska i energetykę, a także projekty z dziedziny kultury, edukacji, zatrudnienia czy przeciwdziałania wykluczeniu społecznemu.</a:t>
            </a:r>
          </a:p>
          <a:p>
            <a:pPr algn="just"/>
            <a:r>
              <a:rPr lang="pl-PL" dirty="0" smtClean="0"/>
              <a:t>Miasta wojewódzkie wraz z okalającymi je gminami otrzymują duże wsparcie na realizację wspólnych przedsięwzięć w zakresie dostępności komunikacyjnej. Ponadto fundusze finansują inwestycje w miastach, zwłaszcza projekty związane z kompleksową rewitalizacją, ekologicznym transportem miejskim, gospodarką niskoemisyjną. Wymogiem UE jest również rozwój tzw. inteligentnych specjalizacji, czyli skupienie się poszczególnych regionów na wybranych priorytetach polityki innowacyjnej.</a:t>
            </a:r>
          </a:p>
          <a:p>
            <a:pPr algn="just"/>
            <a:r>
              <a:rPr lang="pl-PL" dirty="0" smtClean="0"/>
              <a:t>Obok bezzwrotnych dotacji Unia Europejska udostępnia także tzw. instrumenty zwrotne, czyli pożyczki i kredyty. Korzystać z nich mogą zarówno przedsiębiorcy, jak i samorządy.</a:t>
            </a:r>
          </a:p>
          <a:p>
            <a:pPr algn="just"/>
            <a:r>
              <a:rPr lang="pl-PL" dirty="0" smtClean="0"/>
              <a:t>Perspektywa na lata 2014-2020 jest wdrażana w Polsce poprzez 6 krajowych programów operacyjnych zarządzanych przez Ministerstwo Rozwoju oraz 16 programów regionalnych zarządzanych przez Urzędy Marszałkowskie.</a:t>
            </a:r>
          </a:p>
          <a:p>
            <a:pPr>
              <a:buNone/>
            </a:pPr>
            <a:endParaRPr lang="pl-P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1196752"/>
            <a:ext cx="8229600" cy="648072"/>
          </a:xfrm>
        </p:spPr>
        <p:txBody>
          <a:bodyPr>
            <a:normAutofit fontScale="90000"/>
          </a:bodyPr>
          <a:lstStyle/>
          <a:p>
            <a:r>
              <a:rPr lang="pl-PL" b="1" dirty="0" smtClean="0"/>
              <a:t>Programy krajowe</a:t>
            </a:r>
            <a:br>
              <a:rPr lang="pl-PL" b="1" dirty="0" smtClean="0"/>
            </a:br>
            <a:endParaRPr lang="pl-PL" dirty="0"/>
          </a:p>
        </p:txBody>
      </p:sp>
      <p:sp>
        <p:nvSpPr>
          <p:cNvPr id="3" name="Symbol zastępczy zawartości 2"/>
          <p:cNvSpPr>
            <a:spLocks noGrp="1"/>
          </p:cNvSpPr>
          <p:nvPr>
            <p:ph idx="1"/>
          </p:nvPr>
        </p:nvSpPr>
        <p:spPr>
          <a:xfrm>
            <a:off x="1043608" y="1916832"/>
            <a:ext cx="7776864" cy="4209331"/>
          </a:xfrm>
        </p:spPr>
        <p:txBody>
          <a:bodyPr>
            <a:normAutofit lnSpcReduction="10000"/>
          </a:bodyPr>
          <a:lstStyle/>
          <a:p>
            <a:pPr marL="514350" indent="-514350">
              <a:buAutoNum type="arabicPeriod"/>
            </a:pPr>
            <a:r>
              <a:rPr lang="pl-PL" dirty="0" smtClean="0">
                <a:hlinkClick r:id="rId2" tooltip="Infrastruktura i Środowisko"/>
              </a:rPr>
              <a:t>Program Infrastruktura i Środowisko</a:t>
            </a:r>
            <a:r>
              <a:rPr lang="pl-PL" dirty="0" smtClean="0"/>
              <a:t> 27,4 mld euro </a:t>
            </a:r>
          </a:p>
          <a:p>
            <a:pPr marL="514350" indent="-514350">
              <a:buAutoNum type="arabicPeriod"/>
            </a:pPr>
            <a:r>
              <a:rPr lang="pl-PL" dirty="0" smtClean="0">
                <a:hlinkClick r:id="rId3" tooltip="Inteligentny Rozwój"/>
              </a:rPr>
              <a:t>Program Inteligentny Rozwój</a:t>
            </a:r>
            <a:r>
              <a:rPr lang="pl-PL" dirty="0" smtClean="0"/>
              <a:t> 8,6 mld euro </a:t>
            </a:r>
          </a:p>
          <a:p>
            <a:pPr marL="514350" indent="-514350">
              <a:buAutoNum type="arabicPeriod"/>
            </a:pPr>
            <a:r>
              <a:rPr lang="pl-PL" dirty="0" smtClean="0">
                <a:hlinkClick r:id="rId4" tooltip="Wiedza Edukacja Rozwój"/>
              </a:rPr>
              <a:t>Program Wiedza Edukacja Rozwój</a:t>
            </a:r>
            <a:r>
              <a:rPr lang="pl-PL" dirty="0" smtClean="0"/>
              <a:t> 4,7 mld euro </a:t>
            </a:r>
          </a:p>
          <a:p>
            <a:pPr marL="514350" indent="-514350">
              <a:buAutoNum type="arabicPeriod"/>
            </a:pPr>
            <a:r>
              <a:rPr lang="pl-PL" dirty="0" smtClean="0">
                <a:hlinkClick r:id="rId5" tooltip="Polska Cyfrowa"/>
              </a:rPr>
              <a:t>Program Polska Cyfrowa</a:t>
            </a:r>
            <a:r>
              <a:rPr lang="pl-PL" dirty="0" smtClean="0"/>
              <a:t> 2,2 mld euro </a:t>
            </a:r>
          </a:p>
          <a:p>
            <a:pPr marL="514350" indent="-514350">
              <a:buAutoNum type="arabicPeriod"/>
            </a:pPr>
            <a:r>
              <a:rPr lang="pl-PL" dirty="0" smtClean="0">
                <a:hlinkClick r:id="rId6" tooltip="Polska Wschodnia"/>
              </a:rPr>
              <a:t>Program Polska Wschodnia</a:t>
            </a:r>
            <a:r>
              <a:rPr lang="pl-PL" dirty="0" smtClean="0"/>
              <a:t> 2 mld euro </a:t>
            </a:r>
          </a:p>
          <a:p>
            <a:pPr marL="514350" indent="-514350">
              <a:buNone/>
            </a:pPr>
            <a:r>
              <a:rPr lang="pl-PL" dirty="0" smtClean="0"/>
              <a:t>6.  </a:t>
            </a:r>
            <a:r>
              <a:rPr lang="pl-PL" dirty="0" smtClean="0">
                <a:hlinkClick r:id="rId7" tooltip="Pomoc Techniczna"/>
              </a:rPr>
              <a:t>Program Pomoc Techniczna</a:t>
            </a:r>
            <a:r>
              <a:rPr lang="pl-PL" dirty="0" smtClean="0"/>
              <a:t> 0,7 mld euro</a:t>
            </a:r>
            <a:endParaRPr lang="pl-PL"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043608" y="1600200"/>
            <a:ext cx="7643192" cy="4525963"/>
          </a:xfrm>
        </p:spPr>
        <p:txBody>
          <a:bodyPr>
            <a:normAutofit fontScale="55000" lnSpcReduction="20000"/>
          </a:bodyPr>
          <a:lstStyle/>
          <a:p>
            <a:pPr algn="just"/>
            <a:r>
              <a:rPr lang="pl-PL" dirty="0" smtClean="0"/>
              <a:t>Najwięcej środków przeznaczono na </a:t>
            </a:r>
            <a:r>
              <a:rPr lang="pl-PL" dirty="0" smtClean="0">
                <a:hlinkClick r:id="rId2" tooltip="Infrastruktura i Środowisko"/>
              </a:rPr>
              <a:t>Program Infrastruktura i Środowisko</a:t>
            </a:r>
            <a:r>
              <a:rPr lang="pl-PL" dirty="0" smtClean="0"/>
              <a:t>. Priorytetami tego programu są: gospodarka niskoemisyjna, ochrona środowiska, rozwój infrastruktury technicznej kraju i bezpieczeństwo energetyczne.</a:t>
            </a:r>
          </a:p>
          <a:p>
            <a:pPr algn="just"/>
            <a:r>
              <a:rPr lang="pl-PL" dirty="0" smtClean="0"/>
              <a:t>Drugim co do wielkości środków jest </a:t>
            </a:r>
            <a:r>
              <a:rPr lang="pl-PL" dirty="0" smtClean="0">
                <a:hlinkClick r:id="rId3" tooltip="Inteligentny Rozwój"/>
              </a:rPr>
              <a:t>Program Inteligentny Rozwój</a:t>
            </a:r>
            <a:r>
              <a:rPr lang="pl-PL" dirty="0" smtClean="0"/>
              <a:t>. To również największy w Unii Europejskiej program finansujący badania, rozwój i innowacje. Dzięki niemu, wsparcie m.in. na  wspólne prowadzenie przedsięwzięć badawczo-rozwojowych uzyskają naukowcy i przedsiębiorcy, a wyniki prac </a:t>
            </a:r>
            <a:r>
              <a:rPr lang="pl-PL" dirty="0" err="1" smtClean="0"/>
              <a:t>B+R</a:t>
            </a:r>
            <a:r>
              <a:rPr lang="pl-PL" dirty="0" smtClean="0"/>
              <a:t> znajdą praktyczne zastosowanie w gospodarce. „Od pomysłu do rynku” - to główne założenie tego programu. Oznacza ono wsparcie powstawania innowacji: od tworzenia koncepcji niespotykanych produktów, usług lub technologii, przez przygotowanie prototypów/linii pilotażowych, po ich komercjalizację.</a:t>
            </a:r>
          </a:p>
          <a:p>
            <a:pPr algn="just"/>
            <a:r>
              <a:rPr lang="pl-PL" dirty="0" smtClean="0"/>
              <a:t>Celem </a:t>
            </a:r>
            <a:r>
              <a:rPr lang="pl-PL" dirty="0" smtClean="0">
                <a:hlinkClick r:id="rId4" tooltip="Wiedza Edukacja Rozwój"/>
              </a:rPr>
              <a:t>Programu Wiedza Edukacja Rozwój</a:t>
            </a:r>
            <a:r>
              <a:rPr lang="pl-PL" dirty="0" smtClean="0"/>
              <a:t> jest aktywizacja zawodowa osób młodych poniżej 30 roku życia pozostających bez zatrudnienia, wsparcie szkolnictwa wyższego, rozwój innowacji społecznych, mobilności i współpracy ponadnarodowej, a także reformy polityk publicznych w obszarach zatrudnienia, włączenia społecznego, edukacji, zdrowia i dobrego rządzenia.</a:t>
            </a:r>
          </a:p>
          <a:p>
            <a:endParaRPr lang="pl-P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043608" y="1600200"/>
            <a:ext cx="7643192" cy="4525963"/>
          </a:xfrm>
        </p:spPr>
        <p:txBody>
          <a:bodyPr>
            <a:normAutofit fontScale="62500" lnSpcReduction="20000"/>
          </a:bodyPr>
          <a:lstStyle/>
          <a:p>
            <a:pPr algn="just"/>
            <a:r>
              <a:rPr lang="pl-PL" dirty="0" smtClean="0"/>
              <a:t>Kolejny </a:t>
            </a:r>
            <a:r>
              <a:rPr lang="pl-PL" dirty="0" smtClean="0">
                <a:hlinkClick r:id="rId2" tooltip="Polska Cyfrowa"/>
              </a:rPr>
              <a:t>Program Polska Cyfrowa</a:t>
            </a:r>
            <a:r>
              <a:rPr lang="pl-PL" dirty="0" smtClean="0"/>
              <a:t> ma na celu zwiększenie dostępności do Internetu, stworzenie przyjaznej dla obywatela e-administracji, która umożliwi załatwianie wielu spraw za pośrednictwem komputera oraz upowszechnienie w społeczeństwie wiedzy i umiejętności korzystania z komputerów.</a:t>
            </a:r>
          </a:p>
          <a:p>
            <a:pPr algn="just"/>
            <a:r>
              <a:rPr lang="pl-PL" dirty="0" smtClean="0">
                <a:hlinkClick r:id="rId3" tooltip="Polska Wschodnia"/>
              </a:rPr>
              <a:t>Program Polska Wschodnia</a:t>
            </a:r>
            <a:r>
              <a:rPr lang="pl-PL" dirty="0" smtClean="0"/>
              <a:t> jest ponadregionalnym programem dla województw Polski Wschodniej mającym na celu wzrost konkurencyjności i innowacyjności makroregionu Polski Wschodniej poprzez wsparcie innowacyjności i </a:t>
            </a:r>
            <a:r>
              <a:rPr lang="pl-PL" dirty="0" err="1" smtClean="0"/>
              <a:t>rozwoju</a:t>
            </a:r>
            <a:r>
              <a:rPr lang="pl-PL" dirty="0" smtClean="0"/>
              <a:t> badań oraz zwiększenie atrakcyjności inwestycyjnej makroregionu, w szczególności dzięki dostępności transportowej.</a:t>
            </a:r>
          </a:p>
          <a:p>
            <a:pPr algn="just"/>
            <a:r>
              <a:rPr lang="pl-PL" dirty="0" smtClean="0">
                <a:hlinkClick r:id="rId4" tooltip="Pomoc Techniczna"/>
              </a:rPr>
              <a:t>Program Pomoc Techniczna</a:t>
            </a:r>
            <a:r>
              <a:rPr lang="pl-PL" dirty="0" smtClean="0"/>
              <a:t> ma zapewnić sprawne działanie instytucji systemu wdrażania funduszy, jak również stworzenie skutecznego systemu </a:t>
            </a:r>
            <a:r>
              <a:rPr lang="pl-PL" dirty="0" err="1" smtClean="0"/>
              <a:t>informacji</a:t>
            </a:r>
            <a:r>
              <a:rPr lang="pl-PL" dirty="0" smtClean="0"/>
              <a:t> i </a:t>
            </a:r>
            <a:r>
              <a:rPr lang="pl-PL" dirty="0" err="1" smtClean="0"/>
              <a:t>promocji</a:t>
            </a:r>
            <a:r>
              <a:rPr lang="pl-PL" dirty="0" smtClean="0"/>
              <a:t> środków europejskich. </a:t>
            </a:r>
          </a:p>
          <a:p>
            <a:pPr algn="just"/>
            <a:r>
              <a:rPr lang="pl-PL" dirty="0" smtClean="0"/>
              <a:t>Ponadto w Polsce realizowany jest </a:t>
            </a:r>
            <a:r>
              <a:rPr lang="pl-PL" dirty="0" smtClean="0">
                <a:hlinkClick r:id="rId5" tooltip="Strona Ministerstwa Rolnictwa i Rozwoju Wsi poświęcona Programowi Rozwoju Obszarów Wiejskich"/>
              </a:rPr>
              <a:t>Program Rozwoju Obszarów Wiejskich</a:t>
            </a:r>
            <a:r>
              <a:rPr lang="pl-PL" dirty="0" smtClean="0"/>
              <a:t> (8,5 mld euro) oraz </a:t>
            </a:r>
            <a:r>
              <a:rPr lang="pl-PL" dirty="0" smtClean="0">
                <a:hlinkClick r:id="rId6" tooltip="Strona Ministerstwa Gospodarki Morskiej i Żeglugi Śródlądowej poświęcona Programowi Rybactwo i Morze"/>
              </a:rPr>
              <a:t>Program Rybactwo i Morze</a:t>
            </a:r>
            <a:r>
              <a:rPr lang="pl-PL" dirty="0" smtClean="0"/>
              <a:t> (0,5 mld euro).</a:t>
            </a:r>
          </a:p>
          <a:p>
            <a:endParaRPr lang="pl-P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1196752"/>
            <a:ext cx="8229600" cy="936104"/>
          </a:xfrm>
        </p:spPr>
        <p:txBody>
          <a:bodyPr>
            <a:normAutofit fontScale="90000"/>
          </a:bodyPr>
          <a:lstStyle/>
          <a:p>
            <a:r>
              <a:rPr lang="pl-PL" b="1" dirty="0" smtClean="0"/>
              <a:t>Programy regionalne</a:t>
            </a:r>
            <a:br>
              <a:rPr lang="pl-PL" b="1" dirty="0" smtClean="0"/>
            </a:br>
            <a:endParaRPr lang="pl-PL" dirty="0"/>
          </a:p>
        </p:txBody>
      </p:sp>
      <p:sp>
        <p:nvSpPr>
          <p:cNvPr id="3" name="Symbol zastępczy zawartości 2"/>
          <p:cNvSpPr>
            <a:spLocks noGrp="1"/>
          </p:cNvSpPr>
          <p:nvPr>
            <p:ph idx="1"/>
          </p:nvPr>
        </p:nvSpPr>
        <p:spPr>
          <a:xfrm>
            <a:off x="1043608" y="2132856"/>
            <a:ext cx="7920880" cy="3993307"/>
          </a:xfrm>
        </p:spPr>
        <p:txBody>
          <a:bodyPr/>
          <a:lstStyle/>
          <a:p>
            <a:pPr algn="just"/>
            <a:r>
              <a:rPr lang="pl-PL" dirty="0" smtClean="0"/>
              <a:t>Poza programami krajowymi fundusze unijne przeznaczone są na 16 programów regionalnych. Ich celem jest wspieranie </a:t>
            </a:r>
            <a:r>
              <a:rPr lang="pl-PL" dirty="0" err="1" smtClean="0"/>
              <a:t>rozwoju</a:t>
            </a:r>
            <a:r>
              <a:rPr lang="pl-PL" dirty="0" smtClean="0"/>
              <a:t> wszystkich regionów.</a:t>
            </a:r>
          </a:p>
          <a:p>
            <a:pPr algn="just"/>
            <a:r>
              <a:rPr lang="pl-PL" dirty="0" smtClean="0"/>
              <a:t>Fundusze zarządzane są w tym przypadku nie przez władze centralne, a instytucje samorządowe – czyli zarządy województw.</a:t>
            </a:r>
          </a:p>
          <a:p>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043608" y="1600200"/>
            <a:ext cx="7643192" cy="4525963"/>
          </a:xfrm>
        </p:spPr>
        <p:txBody>
          <a:bodyPr>
            <a:normAutofit fontScale="62500" lnSpcReduction="20000"/>
          </a:bodyPr>
          <a:lstStyle/>
          <a:p>
            <a:pPr algn="just"/>
            <a:r>
              <a:rPr lang="pl-PL" dirty="0" smtClean="0"/>
              <a:t>Unia Europejska, jako organizacja międzynarodowa, dysponuje własnym budżetem, z którego finansowane są działania mające na celu rozwiązywanie wspólnych problemów. Dzięki jednemu budżetowi sprostanie wyzwaniom jest tańsze i skuteczniejsze niż gdyby każde państwo członkowskie miało stawiać im czoła samemu. W ten sposób od ponad 40 lat Unia realizuje aktywną politykę </a:t>
            </a:r>
            <a:r>
              <a:rPr lang="pl-PL" dirty="0" err="1" smtClean="0"/>
              <a:t>rozwoju</a:t>
            </a:r>
            <a:r>
              <a:rPr lang="pl-PL" dirty="0" smtClean="0"/>
              <a:t> regionalnego, zwaną też polityką spójności lub polityką strukturalną. Jej głównym celem jest zmniejszenie różnic w </a:t>
            </a:r>
            <a:r>
              <a:rPr lang="pl-PL" dirty="0" err="1" smtClean="0"/>
              <a:t>rozwoju</a:t>
            </a:r>
            <a:r>
              <a:rPr lang="pl-PL" dirty="0" smtClean="0"/>
              <a:t> krajów i regionów, co zwiększa konkurencyjność krajów członkowskich i samej Unii na globalnym rynku.</a:t>
            </a:r>
          </a:p>
          <a:p>
            <a:pPr algn="just"/>
            <a:r>
              <a:rPr lang="pl-PL" dirty="0" smtClean="0"/>
              <a:t>To, na co Unia Europejska przeznacza fundusze, jest ściśle powiązane ze strategią jej </a:t>
            </a:r>
            <a:r>
              <a:rPr lang="pl-PL" dirty="0" err="1" smtClean="0"/>
              <a:t>rozwoju</a:t>
            </a:r>
            <a:r>
              <a:rPr lang="pl-PL" dirty="0" smtClean="0"/>
              <a:t>. Obecnie jest ona określona w dokumencie Europa 2020. Szczegółowy plan wydawania unijnych funduszy, zwany Wieloletnimi Ramami Finansowymi, określany jest nie rzadziej niż raz na 5 lat, a w praktyce co siedem lat.</a:t>
            </a:r>
          </a:p>
          <a:p>
            <a:endParaRPr lang="pl-PL"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971600" y="1600200"/>
            <a:ext cx="7715200" cy="4525963"/>
          </a:xfrm>
        </p:spPr>
        <p:txBody>
          <a:bodyPr>
            <a:normAutofit fontScale="47500" lnSpcReduction="20000"/>
          </a:bodyPr>
          <a:lstStyle/>
          <a:p>
            <a:pPr algn="just">
              <a:buNone/>
            </a:pPr>
            <a:r>
              <a:rPr lang="pl-PL" dirty="0" smtClean="0"/>
              <a:t>	Środki unijne w programach regionalnych:</a:t>
            </a:r>
          </a:p>
          <a:p>
            <a:pPr algn="just"/>
            <a:r>
              <a:rPr lang="pl-PL" dirty="0" smtClean="0"/>
              <a:t>Dolnośląskie - 2,25 mld euro</a:t>
            </a:r>
          </a:p>
          <a:p>
            <a:pPr algn="just"/>
            <a:r>
              <a:rPr lang="pl-PL" dirty="0" smtClean="0"/>
              <a:t>Kujawsko-Pomorskie - 1,9 mld euro</a:t>
            </a:r>
          </a:p>
          <a:p>
            <a:pPr algn="just"/>
            <a:r>
              <a:rPr lang="pl-PL" dirty="0" smtClean="0"/>
              <a:t>Lubelskie - 2,23 mld euro</a:t>
            </a:r>
          </a:p>
          <a:p>
            <a:pPr algn="just"/>
            <a:r>
              <a:rPr lang="pl-PL" dirty="0" smtClean="0"/>
              <a:t>Lubuskie - 0,9 mld euro</a:t>
            </a:r>
          </a:p>
          <a:p>
            <a:pPr algn="just"/>
            <a:r>
              <a:rPr lang="pl-PL" dirty="0" smtClean="0"/>
              <a:t>Łódzkie - 2,25 mld euro</a:t>
            </a:r>
          </a:p>
          <a:p>
            <a:pPr algn="just"/>
            <a:r>
              <a:rPr lang="pl-PL" dirty="0" smtClean="0"/>
              <a:t>Małopolskie - 2,87 mld euro</a:t>
            </a:r>
          </a:p>
          <a:p>
            <a:pPr algn="just"/>
            <a:r>
              <a:rPr lang="pl-PL" dirty="0" smtClean="0"/>
              <a:t>Mazowieckie - 2,08 mld euro</a:t>
            </a:r>
          </a:p>
          <a:p>
            <a:pPr algn="just"/>
            <a:r>
              <a:rPr lang="pl-PL" dirty="0" smtClean="0"/>
              <a:t>Opolskie - 0,9 mld euro</a:t>
            </a:r>
          </a:p>
          <a:p>
            <a:pPr algn="just"/>
            <a:r>
              <a:rPr lang="pl-PL" dirty="0" smtClean="0"/>
              <a:t>Podkarpackie - 2,1 mld euro</a:t>
            </a:r>
          </a:p>
          <a:p>
            <a:pPr algn="just"/>
            <a:r>
              <a:rPr lang="pl-PL" dirty="0" smtClean="0"/>
              <a:t>Podlaskie - 1,21 mld euro</a:t>
            </a:r>
          </a:p>
          <a:p>
            <a:pPr algn="just"/>
            <a:r>
              <a:rPr lang="pl-PL" dirty="0" smtClean="0"/>
              <a:t>Pomorskie - 1,86 mld euro</a:t>
            </a:r>
          </a:p>
          <a:p>
            <a:pPr algn="just"/>
            <a:r>
              <a:rPr lang="pl-PL" dirty="0" smtClean="0"/>
              <a:t>Śląskie - 3,47 mld euro</a:t>
            </a:r>
          </a:p>
          <a:p>
            <a:pPr algn="just"/>
            <a:r>
              <a:rPr lang="pl-PL" dirty="0" smtClean="0"/>
              <a:t>Świętokrzyskie - 1,36 mld euro</a:t>
            </a:r>
          </a:p>
          <a:p>
            <a:pPr algn="just"/>
            <a:r>
              <a:rPr lang="pl-PL" dirty="0" smtClean="0"/>
              <a:t>Warmińsko-Mazurskie - 1,72 mld euro</a:t>
            </a:r>
          </a:p>
          <a:p>
            <a:pPr algn="just"/>
            <a:r>
              <a:rPr lang="pl-PL" dirty="0" smtClean="0"/>
              <a:t>Wielkopolskie - 2,45 mld euro</a:t>
            </a:r>
          </a:p>
          <a:p>
            <a:pPr algn="just"/>
            <a:r>
              <a:rPr lang="pl-PL" dirty="0" smtClean="0"/>
              <a:t>Zachodniopomorskie - 1,6 mld euro</a:t>
            </a:r>
          </a:p>
          <a:p>
            <a:pPr algn="just"/>
            <a:endParaRPr lang="pl-PL"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1196752"/>
            <a:ext cx="8229600" cy="1143000"/>
          </a:xfrm>
        </p:spPr>
        <p:txBody>
          <a:bodyPr>
            <a:normAutofit fontScale="90000"/>
          </a:bodyPr>
          <a:lstStyle/>
          <a:p>
            <a:r>
              <a:rPr lang="pl-PL" b="1" dirty="0" smtClean="0"/>
              <a:t>Zintegrowane Inwestycje Terytorialne (ZIT)</a:t>
            </a:r>
            <a:br>
              <a:rPr lang="pl-PL" b="1" dirty="0" smtClean="0"/>
            </a:br>
            <a:endParaRPr lang="pl-PL" dirty="0"/>
          </a:p>
        </p:txBody>
      </p:sp>
      <p:sp>
        <p:nvSpPr>
          <p:cNvPr id="3" name="Symbol zastępczy zawartości 2"/>
          <p:cNvSpPr>
            <a:spLocks noGrp="1"/>
          </p:cNvSpPr>
          <p:nvPr>
            <p:ph idx="1"/>
          </p:nvPr>
        </p:nvSpPr>
        <p:spPr>
          <a:xfrm>
            <a:off x="1115616" y="2636912"/>
            <a:ext cx="7776864" cy="3489251"/>
          </a:xfrm>
        </p:spPr>
        <p:txBody>
          <a:bodyPr>
            <a:normAutofit fontScale="62500" lnSpcReduction="20000"/>
          </a:bodyPr>
          <a:lstStyle/>
          <a:p>
            <a:pPr algn="just"/>
            <a:r>
              <a:rPr lang="pl-PL" dirty="0" smtClean="0"/>
              <a:t>Zintegrowane Inwestycje Terytorialne (ZIT) to nowy mechanizm realizowany w latach 2014–2020. Celem tego instrumentu jest wsparcie </a:t>
            </a:r>
            <a:r>
              <a:rPr lang="pl-PL" dirty="0" err="1" smtClean="0"/>
              <a:t>rozwoju</a:t>
            </a:r>
            <a:r>
              <a:rPr lang="pl-PL" dirty="0" smtClean="0"/>
              <a:t> miast oraz ich obszarów funkcjonalnych. Każde z państw członkowskich UE przeznacza minimum 5% środków z Europejskiego Funduszu Rozwoju Regionalnego na jego wdrożenie.</a:t>
            </a:r>
          </a:p>
          <a:p>
            <a:pPr algn="just"/>
            <a:r>
              <a:rPr lang="pl-PL" dirty="0" smtClean="0"/>
              <a:t>ZIT w Polsce będzie realizowany w ramach 16 programów regionalnych (RPO) oraz pośrednio w ramach programów krajowych. Pozwoli to na prowadzenie rzeczywiście zintegrowanych projektów finansowanych z różnych źródeł, zarówno z Europejskiego Funduszu Rozwoju Regionalnego, jak i Europejskiego Funduszu Społecznego. </a:t>
            </a:r>
            <a:br>
              <a:rPr lang="pl-PL" dirty="0" smtClean="0"/>
            </a:br>
            <a:endParaRPr lang="pl-PL" dirty="0" smtClean="0"/>
          </a:p>
          <a:p>
            <a:pPr algn="just"/>
            <a:endParaRPr lang="pl-PL"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1196752"/>
            <a:ext cx="8229600" cy="1143000"/>
          </a:xfrm>
        </p:spPr>
        <p:txBody>
          <a:bodyPr>
            <a:normAutofit fontScale="90000"/>
          </a:bodyPr>
          <a:lstStyle/>
          <a:p>
            <a:r>
              <a:rPr lang="pl-PL" b="1" dirty="0" smtClean="0"/>
              <a:t>Programy Europejskiej Współpracy Terytorialnej</a:t>
            </a:r>
            <a:br>
              <a:rPr lang="pl-PL" b="1" dirty="0" smtClean="0"/>
            </a:br>
            <a:endParaRPr lang="pl-PL" dirty="0"/>
          </a:p>
        </p:txBody>
      </p:sp>
      <p:sp>
        <p:nvSpPr>
          <p:cNvPr id="3" name="Symbol zastępczy zawartości 2"/>
          <p:cNvSpPr>
            <a:spLocks noGrp="1"/>
          </p:cNvSpPr>
          <p:nvPr>
            <p:ph idx="1"/>
          </p:nvPr>
        </p:nvSpPr>
        <p:spPr>
          <a:xfrm>
            <a:off x="914400" y="2204864"/>
            <a:ext cx="8229600" cy="4525963"/>
          </a:xfrm>
        </p:spPr>
        <p:txBody>
          <a:bodyPr>
            <a:normAutofit fontScale="92500" lnSpcReduction="10000"/>
          </a:bodyPr>
          <a:lstStyle/>
          <a:p>
            <a:pPr algn="just">
              <a:buNone/>
            </a:pPr>
            <a:r>
              <a:rPr lang="pl-PL" dirty="0" smtClean="0"/>
              <a:t>	Tym, co odróżnia </a:t>
            </a:r>
            <a:r>
              <a:rPr lang="pl-PL" dirty="0" smtClean="0">
                <a:hlinkClick r:id="rId2" tooltip="Europejska Współpraca Terytorialna"/>
              </a:rPr>
              <a:t>programy Europejskiej Współpracy Terytorialnej</a:t>
            </a:r>
            <a:r>
              <a:rPr lang="pl-PL" dirty="0" smtClean="0"/>
              <a:t> (0,7 mld euro) od programów regionalnych i krajowych, jest ich międzynarodowy charakter oraz nacisk na współpracę polskich beneficjentów z zagranicznymi partnerami. Przykładowe przedsięwzięcia realizowane ponad granicami mogą dotyczyć ochrony dziedzictwa kulturowego i środowiska, rozbudowy infrastruktury, </a:t>
            </a:r>
            <a:r>
              <a:rPr lang="pl-PL" dirty="0" err="1" smtClean="0"/>
              <a:t>rozwoju</a:t>
            </a:r>
            <a:r>
              <a:rPr lang="pl-PL" dirty="0" smtClean="0"/>
              <a:t> przedsiębiorczości oraz edukacji.</a:t>
            </a:r>
            <a:endParaRPr lang="pl-PL"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55576" y="1196752"/>
            <a:ext cx="8229600" cy="792088"/>
          </a:xfrm>
        </p:spPr>
        <p:txBody>
          <a:bodyPr>
            <a:normAutofit fontScale="90000"/>
          </a:bodyPr>
          <a:lstStyle/>
          <a:p>
            <a:r>
              <a:rPr lang="pl-PL" b="1" dirty="0" smtClean="0"/>
              <a:t>Poziom dofinansowania</a:t>
            </a:r>
            <a:br>
              <a:rPr lang="pl-PL" b="1" dirty="0" smtClean="0"/>
            </a:br>
            <a:endParaRPr lang="pl-PL" dirty="0"/>
          </a:p>
        </p:txBody>
      </p:sp>
      <p:sp>
        <p:nvSpPr>
          <p:cNvPr id="3" name="Symbol zastępczy zawartości 2"/>
          <p:cNvSpPr>
            <a:spLocks noGrp="1"/>
          </p:cNvSpPr>
          <p:nvPr>
            <p:ph idx="1"/>
          </p:nvPr>
        </p:nvSpPr>
        <p:spPr>
          <a:xfrm>
            <a:off x="1115616" y="1988840"/>
            <a:ext cx="7704856" cy="4137323"/>
          </a:xfrm>
        </p:spPr>
        <p:txBody>
          <a:bodyPr/>
          <a:lstStyle/>
          <a:p>
            <a:pPr algn="just">
              <a:buNone/>
            </a:pPr>
            <a:r>
              <a:rPr lang="pl-PL" dirty="0" smtClean="0"/>
              <a:t>	Poziom dofinansowania unijnego dla Mazowsza jako regionu lepiej rozwiniętego wynosi 80%, a dla pozostałej części kraju - 85% jak dla wszystkich regionów mniej rozwiniętych.</a:t>
            </a:r>
            <a:endParaRPr lang="pl-PL"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1124744"/>
            <a:ext cx="8229600" cy="864096"/>
          </a:xfrm>
        </p:spPr>
        <p:txBody>
          <a:bodyPr>
            <a:normAutofit fontScale="90000"/>
          </a:bodyPr>
          <a:lstStyle/>
          <a:p>
            <a:r>
              <a:rPr lang="pl-PL" b="1" dirty="0" smtClean="0"/>
              <a:t>Programy ramowe Unii Europejskiej</a:t>
            </a:r>
            <a:br>
              <a:rPr lang="pl-PL" b="1" dirty="0" smtClean="0"/>
            </a:br>
            <a:endParaRPr lang="pl-PL" dirty="0"/>
          </a:p>
        </p:txBody>
      </p:sp>
      <p:sp>
        <p:nvSpPr>
          <p:cNvPr id="3" name="Symbol zastępczy zawartości 2"/>
          <p:cNvSpPr>
            <a:spLocks noGrp="1"/>
          </p:cNvSpPr>
          <p:nvPr>
            <p:ph idx="1"/>
          </p:nvPr>
        </p:nvSpPr>
        <p:spPr>
          <a:xfrm>
            <a:off x="1331640" y="2132856"/>
            <a:ext cx="7355160" cy="3993307"/>
          </a:xfrm>
        </p:spPr>
        <p:txBody>
          <a:bodyPr>
            <a:normAutofit fontScale="47500" lnSpcReduction="20000"/>
          </a:bodyPr>
          <a:lstStyle/>
          <a:p>
            <a:pPr algn="just">
              <a:buNone/>
            </a:pPr>
            <a:r>
              <a:rPr lang="pl-PL" dirty="0" smtClean="0"/>
              <a:t>	Poza istniejącymi funduszami Unia przeznacza w latach 2014–2020 specjalne środki na nowe programy dające dodatkowe wsparcie w różnych obszarach:</a:t>
            </a:r>
          </a:p>
          <a:p>
            <a:pPr algn="just"/>
            <a:r>
              <a:rPr lang="pl-PL" dirty="0" smtClean="0">
                <a:hlinkClick r:id="rId2" tooltip="Strona Programu Horyzont 2020 - strona w języku angielskim"/>
              </a:rPr>
              <a:t>Program Horyzont 2020</a:t>
            </a:r>
            <a:r>
              <a:rPr lang="pl-PL" dirty="0" smtClean="0"/>
              <a:t> ma stymulować prowadzenie prac badawczych na najwyższym poziomie, wspierać współpracę międzynarodową, innowacyjne przedsiębiorstwa itp. (80 mld euro),</a:t>
            </a:r>
          </a:p>
          <a:p>
            <a:pPr algn="just"/>
            <a:r>
              <a:rPr lang="pl-PL" dirty="0" smtClean="0">
                <a:hlinkClick r:id="rId3" tooltip="Strona Programu COSME - strona w języku angielskim"/>
              </a:rPr>
              <a:t>Program COSME</a:t>
            </a:r>
            <a:r>
              <a:rPr lang="pl-PL" dirty="0" smtClean="0"/>
              <a:t> ma ułatwić małym i średnim przedsiębiorstwom dostęp do rynków na terenie Wspólnoty i poza nią, a także ma zapewnić łatwiejszy dostęp do finansowania poprzez gwarancje kredytowe i kapitał (2,3 mld euro),</a:t>
            </a:r>
          </a:p>
          <a:p>
            <a:pPr algn="just"/>
            <a:r>
              <a:rPr lang="pl-PL" dirty="0" smtClean="0">
                <a:hlinkClick r:id="rId4" tooltip="Program „Łącząc Europę”"/>
              </a:rPr>
              <a:t>Program „Łącząc Europę</a:t>
            </a:r>
            <a:r>
              <a:rPr lang="pl-PL" dirty="0" smtClean="0"/>
              <a:t>” będzie najważniejszym instrumentem finansującym strategiczne inwestycje w infrastrukturę w zakresie budowy dróg, linii kolejowych, sieci energetycznych, a także </a:t>
            </a:r>
            <a:r>
              <a:rPr lang="pl-PL" dirty="0" err="1" smtClean="0"/>
              <a:t>rozwoju</a:t>
            </a:r>
            <a:r>
              <a:rPr lang="pl-PL" dirty="0" smtClean="0"/>
              <a:t> technologii informacyjno-komunikacyjnych (33 mld euro)</a:t>
            </a:r>
          </a:p>
          <a:p>
            <a:pPr algn="just"/>
            <a:r>
              <a:rPr lang="pl-PL" dirty="0" smtClean="0">
                <a:hlinkClick r:id="rId5" tooltip="Strona Programu Erasmus +"/>
              </a:rPr>
              <a:t>Program Erasmus+</a:t>
            </a:r>
            <a:r>
              <a:rPr lang="pl-PL" dirty="0" smtClean="0"/>
              <a:t> ma ułatwić pobyt młodych ludzi na stażach za granicą, co w rezultacie przyniesie poprawę ich umiejętności i zwiększy szansę na zatrudnienie (15 mld euro),</a:t>
            </a:r>
          </a:p>
          <a:p>
            <a:pPr algn="just"/>
            <a:r>
              <a:rPr lang="pl-PL" dirty="0" smtClean="0">
                <a:hlinkClick r:id="rId6" tooltip="Strona Programu Kreatywna Europa"/>
              </a:rPr>
              <a:t>Program Kreatywna Europa</a:t>
            </a:r>
            <a:r>
              <a:rPr lang="pl-PL" dirty="0" smtClean="0"/>
              <a:t> więcej środków otrzyma europejska kultura, kino, telewizja, muzyka, literatura, teatr, dziedzictwo kulturowe i inne powiązane dziedziny (1,5 mld euro).</a:t>
            </a:r>
          </a:p>
          <a:p>
            <a:endParaRPr lang="pl-PL"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1412776"/>
            <a:ext cx="8229600" cy="710952"/>
          </a:xfrm>
        </p:spPr>
        <p:txBody>
          <a:bodyPr>
            <a:normAutofit fontScale="90000"/>
          </a:bodyPr>
          <a:lstStyle/>
          <a:p>
            <a:r>
              <a:rPr lang="pl-PL" b="1" dirty="0" smtClean="0"/>
              <a:t>Jak zacząć korzystać z Funduszy Europejskich?</a:t>
            </a:r>
            <a:br>
              <a:rPr lang="pl-PL" b="1" dirty="0" smtClean="0"/>
            </a:br>
            <a:endParaRPr lang="pl-PL" dirty="0"/>
          </a:p>
        </p:txBody>
      </p:sp>
      <p:sp>
        <p:nvSpPr>
          <p:cNvPr id="3" name="Symbol zastępczy zawartości 2"/>
          <p:cNvSpPr>
            <a:spLocks noGrp="1"/>
          </p:cNvSpPr>
          <p:nvPr>
            <p:ph idx="1"/>
          </p:nvPr>
        </p:nvSpPr>
        <p:spPr/>
        <p:txBody>
          <a:bodyPr/>
          <a:lstStyle/>
          <a:p>
            <a:pPr lvl="1">
              <a:buNone/>
            </a:pPr>
            <a:r>
              <a:rPr lang="pl-PL" dirty="0" smtClean="0"/>
              <a:t>	</a:t>
            </a:r>
          </a:p>
          <a:p>
            <a:pPr lvl="1">
              <a:buNone/>
            </a:pPr>
            <a:endParaRPr lang="pl-PL" dirty="0"/>
          </a:p>
          <a:p>
            <a:pPr lvl="1" algn="just">
              <a:spcBef>
                <a:spcPts val="0"/>
              </a:spcBef>
              <a:buNone/>
            </a:pPr>
            <a:r>
              <a:rPr lang="pl-PL" dirty="0" smtClean="0"/>
              <a:t>	Z Funduszy Europejskich można skorzystać na dwa sposoby: przygotować własny projekt lub wziąć  udział w projektach realizowanych przez innych. To drugie rozwiązanie to na przykład szkolenia lub staże, dzięki którym można podnieść kwalifikacje zawodowe, poprawić swoją pozycję na rynku pracy lub otrzymać wsparcie na założenie własnej firmy.</a:t>
            </a:r>
            <a:endParaRPr lang="pl-PL"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1124744"/>
            <a:ext cx="8229600" cy="1143000"/>
          </a:xfrm>
        </p:spPr>
        <p:txBody>
          <a:bodyPr>
            <a:normAutofit fontScale="90000"/>
          </a:bodyPr>
          <a:lstStyle/>
          <a:p>
            <a:r>
              <a:rPr lang="pl-PL" b="1" dirty="0" smtClean="0"/>
              <a:t>Jak zacząć korzystać z funduszy?</a:t>
            </a:r>
            <a:br>
              <a:rPr lang="pl-PL" b="1" dirty="0" smtClean="0"/>
            </a:br>
            <a:endParaRPr lang="pl-PL" dirty="0"/>
          </a:p>
        </p:txBody>
      </p:sp>
      <p:sp>
        <p:nvSpPr>
          <p:cNvPr id="3" name="Symbol zastępczy zawartości 2"/>
          <p:cNvSpPr>
            <a:spLocks noGrp="1"/>
          </p:cNvSpPr>
          <p:nvPr>
            <p:ph idx="1"/>
          </p:nvPr>
        </p:nvSpPr>
        <p:spPr>
          <a:xfrm>
            <a:off x="1259632" y="1600200"/>
            <a:ext cx="7427168" cy="4525963"/>
          </a:xfrm>
        </p:spPr>
        <p:txBody>
          <a:bodyPr>
            <a:normAutofit fontScale="77500" lnSpcReduction="20000"/>
          </a:bodyPr>
          <a:lstStyle/>
          <a:p>
            <a:pPr lvl="2">
              <a:buNone/>
            </a:pPr>
            <a:endParaRPr lang="pl-PL" dirty="0" smtClean="0"/>
          </a:p>
          <a:p>
            <a:pPr lvl="2">
              <a:buNone/>
            </a:pPr>
            <a:endParaRPr lang="pl-PL" dirty="0"/>
          </a:p>
          <a:p>
            <a:pPr lvl="2">
              <a:buNone/>
            </a:pPr>
            <a:endParaRPr lang="pl-PL" dirty="0" smtClean="0"/>
          </a:p>
          <a:p>
            <a:r>
              <a:rPr lang="pl-PL" dirty="0" smtClean="0">
                <a:hlinkClick r:id="rId2"/>
              </a:rPr>
              <a:t>Określ potrzeby</a:t>
            </a:r>
            <a:r>
              <a:rPr lang="pl-PL" dirty="0" smtClean="0"/>
              <a:t> </a:t>
            </a:r>
          </a:p>
          <a:p>
            <a:r>
              <a:rPr lang="pl-PL" dirty="0" smtClean="0">
                <a:hlinkClick r:id="rId2"/>
              </a:rPr>
              <a:t>Sprawdź czy projekt może dostać dofinansowanie</a:t>
            </a:r>
            <a:r>
              <a:rPr lang="pl-PL" dirty="0" smtClean="0"/>
              <a:t> </a:t>
            </a:r>
          </a:p>
          <a:p>
            <a:r>
              <a:rPr lang="pl-PL" dirty="0" smtClean="0">
                <a:hlinkClick r:id="rId2"/>
              </a:rPr>
              <a:t>Wybierz odpowiednią formę dofinansowania</a:t>
            </a:r>
            <a:r>
              <a:rPr lang="pl-PL" dirty="0" smtClean="0"/>
              <a:t> </a:t>
            </a:r>
          </a:p>
          <a:p>
            <a:r>
              <a:rPr lang="pl-PL" dirty="0" smtClean="0">
                <a:hlinkClick r:id="rId2"/>
              </a:rPr>
              <a:t>Sprawdź harmonogram konkursu</a:t>
            </a:r>
            <a:r>
              <a:rPr lang="pl-PL" dirty="0" smtClean="0"/>
              <a:t> </a:t>
            </a:r>
          </a:p>
          <a:p>
            <a:r>
              <a:rPr lang="pl-PL" dirty="0" smtClean="0">
                <a:hlinkClick r:id="rId2"/>
              </a:rPr>
              <a:t>Myśl projektowo</a:t>
            </a:r>
            <a:r>
              <a:rPr lang="pl-PL" dirty="0" smtClean="0"/>
              <a:t> </a:t>
            </a:r>
          </a:p>
          <a:p>
            <a:r>
              <a:rPr lang="pl-PL" dirty="0" smtClean="0">
                <a:hlinkClick r:id="rId2"/>
              </a:rPr>
              <a:t>Wypełnij wniosek</a:t>
            </a:r>
            <a:r>
              <a:rPr lang="pl-PL" dirty="0" smtClean="0"/>
              <a:t> </a:t>
            </a:r>
          </a:p>
          <a:p>
            <a:r>
              <a:rPr lang="pl-PL" dirty="0" smtClean="0">
                <a:hlinkClick r:id="rId2"/>
              </a:rPr>
              <a:t>Wymagające projekty</a:t>
            </a:r>
            <a:r>
              <a:rPr lang="pl-PL" dirty="0" smtClean="0"/>
              <a:t> </a:t>
            </a:r>
          </a:p>
          <a:p>
            <a:r>
              <a:rPr lang="pl-PL" dirty="0" smtClean="0">
                <a:hlinkClick r:id="rId2"/>
              </a:rPr>
              <a:t>Podpisz umowę</a:t>
            </a:r>
            <a:r>
              <a:rPr lang="pl-PL" dirty="0" smtClean="0"/>
              <a:t> </a:t>
            </a:r>
          </a:p>
          <a:p>
            <a:r>
              <a:rPr lang="pl-PL" dirty="0" smtClean="0">
                <a:hlinkClick r:id="rId2"/>
              </a:rPr>
              <a:t>Realizuj projekt</a:t>
            </a:r>
            <a:r>
              <a:rPr lang="pl-PL" dirty="0" smtClean="0"/>
              <a:t> </a:t>
            </a:r>
          </a:p>
          <a:p>
            <a:pPr lvl="1"/>
            <a:endParaRPr lang="pl-PL" sz="2000" b="1" dirty="0"/>
          </a:p>
          <a:p>
            <a:endParaRPr lang="pl-PL"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115616" y="1600200"/>
            <a:ext cx="7571184" cy="4525963"/>
          </a:xfrm>
        </p:spPr>
        <p:txBody>
          <a:bodyPr>
            <a:normAutofit/>
          </a:bodyPr>
          <a:lstStyle/>
          <a:p>
            <a:pPr algn="just">
              <a:buNone/>
            </a:pPr>
            <a:r>
              <a:rPr lang="pl-PL" b="1" dirty="0" smtClean="0"/>
              <a:t>	Określ potrzeby</a:t>
            </a:r>
          </a:p>
          <a:p>
            <a:pPr algn="just"/>
            <a:r>
              <a:rPr lang="pl-PL" dirty="0" smtClean="0"/>
              <a:t>Doświadczenia z realizacji wcześniejszych projektów pokazują, że największe szanse na sukces mają przedsięwzięcia wynikające z potrzeb beneficjenta, wpisujące się w jego działalność, bazujące na jego wiedzy i doświadczeniu.</a:t>
            </a:r>
          </a:p>
          <a:p>
            <a:endParaRPr lang="pl-PL"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187624" y="1600200"/>
            <a:ext cx="7499176" cy="4525963"/>
          </a:xfrm>
        </p:spPr>
        <p:txBody>
          <a:bodyPr>
            <a:normAutofit/>
          </a:bodyPr>
          <a:lstStyle/>
          <a:p>
            <a:pPr algn="just">
              <a:buNone/>
            </a:pPr>
            <a:r>
              <a:rPr lang="pl-PL" b="1" dirty="0" smtClean="0"/>
              <a:t>	Sprawdź czy projekt może dostać dofinansowanie</a:t>
            </a:r>
          </a:p>
          <a:p>
            <a:pPr algn="just"/>
            <a:r>
              <a:rPr lang="pl-PL" dirty="0" smtClean="0"/>
              <a:t>Sprawdź w dokumentach konkursowych czy Twój projekt kwalifikuje się do dofinansowania, gdzie znajduje się wniosek o dofinansowanie, jak go wypełnić, gdzie go złożyć i w jakim terminie. </a:t>
            </a:r>
          </a:p>
          <a:p>
            <a:endParaRPr lang="pl-PL"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331640" y="1600200"/>
            <a:ext cx="7704856" cy="4525963"/>
          </a:xfrm>
        </p:spPr>
        <p:txBody>
          <a:bodyPr>
            <a:normAutofit fontScale="77500" lnSpcReduction="20000"/>
          </a:bodyPr>
          <a:lstStyle/>
          <a:p>
            <a:pPr algn="just">
              <a:buNone/>
            </a:pPr>
            <a:r>
              <a:rPr lang="pl-PL" b="1" dirty="0" smtClean="0"/>
              <a:t>	Wybierz odpowiednią formę dofinansowania</a:t>
            </a:r>
          </a:p>
          <a:p>
            <a:pPr algn="just"/>
            <a:r>
              <a:rPr lang="pl-PL" b="1" dirty="0" smtClean="0"/>
              <a:t>Fundusze Europejskie to nie tylko dotacje</a:t>
            </a:r>
            <a:r>
              <a:rPr lang="pl-PL" dirty="0" smtClean="0"/>
              <a:t>. Na realizację projektu możesz otrzymać </a:t>
            </a:r>
            <a:r>
              <a:rPr lang="pl-PL" b="1" dirty="0" smtClean="0"/>
              <a:t>pożyczkę lub kredyt na korzystnych warunkach. Są również dostępne instrumenty finansowe</a:t>
            </a:r>
            <a:r>
              <a:rPr lang="pl-PL" dirty="0" smtClean="0"/>
              <a:t>, np. fundusze kapitałowe czy poręczenia, których otrzymywanie także ułatwiają Fundusze Europejskie.</a:t>
            </a:r>
          </a:p>
          <a:p>
            <a:pPr algn="just"/>
            <a:r>
              <a:rPr lang="pl-PL" dirty="0" smtClean="0"/>
              <a:t>Warto rozważyć również realizację swojego pomysłu w </a:t>
            </a:r>
            <a:r>
              <a:rPr lang="pl-PL" b="1" dirty="0" smtClean="0"/>
              <a:t>formule partnerstwa publiczno-prywatnego</a:t>
            </a:r>
            <a:r>
              <a:rPr lang="pl-PL" dirty="0" smtClean="0"/>
              <a:t> w połączeniu ze środkami UE. Beneficjenci projektów doceniają formę </a:t>
            </a:r>
            <a:r>
              <a:rPr lang="pl-PL" dirty="0" err="1" smtClean="0"/>
              <a:t>ppp</a:t>
            </a:r>
            <a:r>
              <a:rPr lang="pl-PL" dirty="0" smtClean="0"/>
              <a:t> za wyższą efektywność i ekonomię realizacji inwestycji. </a:t>
            </a:r>
          </a:p>
          <a:p>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27584" y="1124744"/>
            <a:ext cx="8229600" cy="1143000"/>
          </a:xfrm>
        </p:spPr>
        <p:txBody>
          <a:bodyPr>
            <a:normAutofit fontScale="90000"/>
          </a:bodyPr>
          <a:lstStyle/>
          <a:p>
            <a:r>
              <a:rPr lang="pl-PL" b="1" dirty="0" smtClean="0"/>
              <a:t>Skąd pochodzą pieniądze?</a:t>
            </a:r>
            <a:br>
              <a:rPr lang="pl-PL" b="1" dirty="0" smtClean="0"/>
            </a:br>
            <a:endParaRPr lang="pl-PL" dirty="0"/>
          </a:p>
        </p:txBody>
      </p:sp>
      <p:sp>
        <p:nvSpPr>
          <p:cNvPr id="3" name="Symbol zastępczy zawartości 2"/>
          <p:cNvSpPr>
            <a:spLocks noGrp="1"/>
          </p:cNvSpPr>
          <p:nvPr>
            <p:ph idx="1"/>
          </p:nvPr>
        </p:nvSpPr>
        <p:spPr>
          <a:xfrm>
            <a:off x="1259632" y="2348880"/>
            <a:ext cx="7499176" cy="3960440"/>
          </a:xfrm>
        </p:spPr>
        <p:txBody>
          <a:bodyPr>
            <a:normAutofit fontScale="85000" lnSpcReduction="10000"/>
          </a:bodyPr>
          <a:lstStyle/>
          <a:p>
            <a:pPr algn="just">
              <a:buNone/>
            </a:pPr>
            <a:r>
              <a:rPr lang="pl-PL" dirty="0" smtClean="0"/>
              <a:t>	Budżet Unii Europejskiej tworzą głównie dochody pochodzące z państw członkowskich. Obecnie budżet Unii osiąga poziom ok. 1% dochodu narodowego brutto Unii. Budżety roczne są ustalane w granicach wyznaczonych przez długoterminowy plan finansowy, zwany także perspektywą finansową Unii Europejskiej. Dzięki temu wydatki są ponoszone w sposób przewidywalny. Obecny plan finansowy obowiązuje do 2020 r.</a:t>
            </a:r>
            <a:endParaRPr lang="pl-PL"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187624" y="1600200"/>
            <a:ext cx="7499176" cy="4525963"/>
          </a:xfrm>
        </p:spPr>
        <p:txBody>
          <a:bodyPr>
            <a:normAutofit fontScale="92500" lnSpcReduction="10000"/>
          </a:bodyPr>
          <a:lstStyle/>
          <a:p>
            <a:pPr algn="just">
              <a:buNone/>
            </a:pPr>
            <a:r>
              <a:rPr lang="pl-PL" b="1" dirty="0" smtClean="0"/>
              <a:t>	Sprawdź harmonogram konkursu</a:t>
            </a:r>
          </a:p>
          <a:p>
            <a:pPr algn="just"/>
            <a:r>
              <a:rPr lang="pl-PL" dirty="0" smtClean="0"/>
              <a:t>Każdy nabór wniosków ma swój określonym termin. </a:t>
            </a:r>
            <a:r>
              <a:rPr lang="pl-PL" b="1" dirty="0" smtClean="0"/>
              <a:t>Instytucje ogłaszające konkursy publikują pod koniec roku </a:t>
            </a:r>
            <a:r>
              <a:rPr lang="pl-PL" b="1" dirty="0" smtClean="0">
                <a:hlinkClick r:id="rId2" tooltip="Link do strony z harmonogramami"/>
              </a:rPr>
              <a:t>harmonogramy</a:t>
            </a:r>
            <a:r>
              <a:rPr lang="pl-PL" b="1" dirty="0" smtClean="0"/>
              <a:t> naborów wniosków na cały rok</a:t>
            </a:r>
            <a:r>
              <a:rPr lang="pl-PL" dirty="0" smtClean="0"/>
              <a:t>. Wsparcie projektu  w formie kredytu lub pożyczki również jest planowane w formie harmonogramu, choć może się zdarzyć, że nabór  jest prowadzony w trybie ciągłym. </a:t>
            </a:r>
          </a:p>
          <a:p>
            <a:endParaRPr lang="pl-PL"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a:xfrm>
            <a:off x="1259632" y="1600200"/>
            <a:ext cx="7427168" cy="4525963"/>
          </a:xfrm>
        </p:spPr>
        <p:txBody>
          <a:bodyPr/>
          <a:lstStyle/>
          <a:p>
            <a:pPr algn="ctr">
              <a:buNone/>
            </a:pPr>
            <a:endParaRPr lang="pl-PL" b="1" dirty="0" smtClean="0"/>
          </a:p>
          <a:p>
            <a:pPr algn="ctr">
              <a:buNone/>
            </a:pPr>
            <a:endParaRPr lang="pl-PL" b="1" dirty="0"/>
          </a:p>
          <a:p>
            <a:endParaRPr lang="pl-PL" dirty="0"/>
          </a:p>
        </p:txBody>
      </p:sp>
      <p:sp>
        <p:nvSpPr>
          <p:cNvPr id="4" name="Prostokąt 3"/>
          <p:cNvSpPr/>
          <p:nvPr/>
        </p:nvSpPr>
        <p:spPr>
          <a:xfrm>
            <a:off x="1331640" y="2132856"/>
            <a:ext cx="7416824" cy="1754326"/>
          </a:xfrm>
          <a:prstGeom prst="rect">
            <a:avLst/>
          </a:prstGeom>
        </p:spPr>
        <p:txBody>
          <a:bodyPr wrap="square">
            <a:spAutoFit/>
          </a:bodyPr>
          <a:lstStyle/>
          <a:p>
            <a:pPr algn="just"/>
            <a:r>
              <a:rPr lang="pl-PL" b="1" dirty="0" smtClean="0"/>
              <a:t>Myśl projektowo</a:t>
            </a:r>
          </a:p>
          <a:p>
            <a:pPr algn="just"/>
            <a:endParaRPr lang="pl-PL" b="1" dirty="0" smtClean="0"/>
          </a:p>
          <a:p>
            <a:pPr algn="just"/>
            <a:r>
              <a:rPr lang="pl-PL" dirty="0" smtClean="0"/>
              <a:t>Osadź działania w czasie poprzez stworzenie </a:t>
            </a:r>
            <a:r>
              <a:rPr lang="pl-PL" b="1" dirty="0" smtClean="0"/>
              <a:t>harmonogramu działań</a:t>
            </a:r>
            <a:r>
              <a:rPr lang="pl-PL" dirty="0" smtClean="0"/>
              <a:t>. Oszacuj koszty i przedstaw je w formie </a:t>
            </a:r>
            <a:r>
              <a:rPr lang="pl-PL" b="1" dirty="0" smtClean="0"/>
              <a:t>kosztorysu</a:t>
            </a:r>
            <a:r>
              <a:rPr lang="pl-PL" dirty="0" smtClean="0"/>
              <a:t>. Dobierz </a:t>
            </a:r>
            <a:r>
              <a:rPr lang="pl-PL" b="1" dirty="0" err="1" smtClean="0"/>
              <a:t>zespół</a:t>
            </a:r>
            <a:r>
              <a:rPr lang="pl-PL" b="1" dirty="0" smtClean="0"/>
              <a:t> projektowy</a:t>
            </a:r>
            <a:r>
              <a:rPr lang="pl-PL" dirty="0" smtClean="0"/>
              <a:t>. Zastanów się </a:t>
            </a:r>
            <a:r>
              <a:rPr lang="pl-PL" b="1" dirty="0" smtClean="0"/>
              <a:t>jak wypromujesz swój projek</a:t>
            </a:r>
            <a:r>
              <a:rPr lang="pl-PL" dirty="0" smtClean="0"/>
              <a:t>t. Dopasuj najbardziej optymalne działania, które doprowadzą Cię do założonego celu. </a:t>
            </a:r>
            <a:endParaRPr lang="pl-PL"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043608" y="1600200"/>
            <a:ext cx="7643192" cy="4525963"/>
          </a:xfrm>
        </p:spPr>
        <p:txBody>
          <a:bodyPr/>
          <a:lstStyle/>
          <a:p>
            <a:endParaRPr lang="pl-PL" dirty="0"/>
          </a:p>
          <a:p>
            <a:endParaRPr lang="pl-PL" dirty="0"/>
          </a:p>
        </p:txBody>
      </p:sp>
      <p:sp>
        <p:nvSpPr>
          <p:cNvPr id="4" name="Prostokąt 3"/>
          <p:cNvSpPr/>
          <p:nvPr/>
        </p:nvSpPr>
        <p:spPr>
          <a:xfrm>
            <a:off x="1331640" y="2060848"/>
            <a:ext cx="7344816" cy="1477328"/>
          </a:xfrm>
          <a:prstGeom prst="rect">
            <a:avLst/>
          </a:prstGeom>
        </p:spPr>
        <p:txBody>
          <a:bodyPr wrap="square">
            <a:spAutoFit/>
          </a:bodyPr>
          <a:lstStyle/>
          <a:p>
            <a:r>
              <a:rPr lang="pl-PL" b="1" dirty="0" smtClean="0"/>
              <a:t>Wypełnij wniosek</a:t>
            </a:r>
          </a:p>
          <a:p>
            <a:pPr algn="just"/>
            <a:r>
              <a:rPr lang="pl-PL" b="1" dirty="0" smtClean="0"/>
              <a:t>Przeanalizuj dokładnie dokumentację konkursową</a:t>
            </a:r>
            <a:r>
              <a:rPr lang="pl-PL" dirty="0" smtClean="0"/>
              <a:t>. Jeszcze raz upewnij się, że Twój projekt wpisuje się w założenia konkursu. Zwróć uwagę na instrukcję wypełniania wniosku oraz kartę oceny projektu. Te dokumenty pokazują jak spojrzy na Twój projekt komisja oceny projektów.</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115616" y="1600200"/>
            <a:ext cx="7571184" cy="4525963"/>
          </a:xfrm>
        </p:spPr>
        <p:txBody>
          <a:bodyPr/>
          <a:lstStyle/>
          <a:p>
            <a:pPr>
              <a:buNone/>
            </a:pPr>
            <a:r>
              <a:rPr lang="pl-PL" dirty="0" smtClean="0"/>
              <a:t>	</a:t>
            </a:r>
          </a:p>
          <a:p>
            <a:pPr>
              <a:buNone/>
            </a:pPr>
            <a:endParaRPr lang="pl-PL" dirty="0"/>
          </a:p>
          <a:p>
            <a:pPr>
              <a:buNone/>
            </a:pPr>
            <a:endParaRPr lang="pl-PL" dirty="0" smtClean="0"/>
          </a:p>
          <a:p>
            <a:endParaRPr lang="pl-PL" dirty="0"/>
          </a:p>
        </p:txBody>
      </p:sp>
      <p:sp>
        <p:nvSpPr>
          <p:cNvPr id="4" name="Prostokąt 3"/>
          <p:cNvSpPr/>
          <p:nvPr/>
        </p:nvSpPr>
        <p:spPr>
          <a:xfrm>
            <a:off x="1403648" y="2136339"/>
            <a:ext cx="6768752" cy="1477328"/>
          </a:xfrm>
          <a:prstGeom prst="rect">
            <a:avLst/>
          </a:prstGeom>
        </p:spPr>
        <p:txBody>
          <a:bodyPr wrap="square">
            <a:spAutoFit/>
          </a:bodyPr>
          <a:lstStyle/>
          <a:p>
            <a:pPr algn="just"/>
            <a:r>
              <a:rPr lang="pl-PL" b="1" dirty="0" smtClean="0"/>
              <a:t>Wymagające projekty</a:t>
            </a:r>
          </a:p>
          <a:p>
            <a:pPr algn="just"/>
            <a:r>
              <a:rPr lang="pl-PL" dirty="0" smtClean="0"/>
              <a:t>Zasady przygotowania projektów  inwestycyjnych są zwykle bardziej wymagające. Należy pamiętać, że przy projektach, które generują dochód należy stosować odpowiednią metodologię obliczania kosztów i korzyści.</a:t>
            </a:r>
            <a:endParaRPr lang="pl-PL"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259632" y="1600200"/>
            <a:ext cx="7427168" cy="4525963"/>
          </a:xfrm>
        </p:spPr>
        <p:txBody>
          <a:bodyPr>
            <a:normAutofit/>
          </a:bodyPr>
          <a:lstStyle/>
          <a:p>
            <a:pPr algn="just">
              <a:buNone/>
            </a:pPr>
            <a:r>
              <a:rPr lang="pl-PL" b="1" dirty="0" smtClean="0"/>
              <a:t>	Podpisz umowę</a:t>
            </a:r>
          </a:p>
          <a:p>
            <a:pPr algn="just"/>
            <a:r>
              <a:rPr lang="pl-PL" dirty="0" smtClean="0"/>
              <a:t>Formalnym przypieczętowaniem decyzji o przyznanym wsparciu jest podpisanie umowy. Przed jej podpisaniem </a:t>
            </a:r>
            <a:r>
              <a:rPr lang="pl-PL" b="1" dirty="0" smtClean="0"/>
              <a:t>należy zgromadzić wymagane załączniki</a:t>
            </a:r>
            <a:r>
              <a:rPr lang="pl-PL" dirty="0" smtClean="0"/>
              <a:t>. </a:t>
            </a:r>
          </a:p>
          <a:p>
            <a:pPr algn="just"/>
            <a:r>
              <a:rPr lang="pl-PL" dirty="0" smtClean="0"/>
              <a:t>Przed podpisaniem umowy należy też zaktualizować harmonogram realizacji projektu.</a:t>
            </a:r>
          </a:p>
          <a:p>
            <a:endParaRPr lang="pl-PL"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115616" y="1600200"/>
            <a:ext cx="7571184" cy="4525963"/>
          </a:xfrm>
        </p:spPr>
        <p:txBody>
          <a:bodyPr>
            <a:normAutofit fontScale="77500" lnSpcReduction="20000"/>
          </a:bodyPr>
          <a:lstStyle/>
          <a:p>
            <a:pPr algn="just">
              <a:buNone/>
            </a:pPr>
            <a:r>
              <a:rPr lang="pl-PL" b="1" dirty="0" smtClean="0"/>
              <a:t>	Realizuj projekt</a:t>
            </a:r>
          </a:p>
          <a:p>
            <a:pPr algn="just"/>
            <a:r>
              <a:rPr lang="pl-PL" dirty="0" smtClean="0"/>
              <a:t>Projekt należy realizować zgodnie z założeniami przedstawionymi we wniosku oraz przestrzegając </a:t>
            </a:r>
            <a:r>
              <a:rPr lang="pl-PL" dirty="0" smtClean="0">
                <a:hlinkClick r:id="rId2" tooltip="http://www.funduszeeuropejskie.gov.pl/strony/skorzystaj/obowiazki/"/>
              </a:rPr>
              <a:t>powszechnie obowiązujących zasad unijnych projektów</a:t>
            </a:r>
            <a:r>
              <a:rPr lang="pl-PL" dirty="0" smtClean="0"/>
              <a:t>. </a:t>
            </a:r>
            <a:r>
              <a:rPr lang="pl-PL" b="1" dirty="0" smtClean="0"/>
              <a:t>Fundusze Europejskie to pieniądze publiczne, dlatego konieczne jest przestrzeganie określonych zasad i procedur</a:t>
            </a:r>
            <a:r>
              <a:rPr lang="pl-PL" dirty="0" smtClean="0"/>
              <a:t>. </a:t>
            </a:r>
          </a:p>
          <a:p>
            <a:pPr algn="just"/>
            <a:r>
              <a:rPr lang="pl-PL" dirty="0" smtClean="0"/>
              <a:t>Zamknięcie i rozliczenie projektu rozpoczyna </a:t>
            </a:r>
            <a:r>
              <a:rPr lang="pl-PL" b="1" dirty="0" smtClean="0"/>
              <a:t>okres jego trwałości – to czas w którym należy utrzymać zakładane efekty projektu</a:t>
            </a:r>
            <a:r>
              <a:rPr lang="pl-PL" dirty="0" smtClean="0"/>
              <a:t>, np. określony poziom zatrudnienia. Długość okresu trwałości zależy od tego, jaki podmiot się reprezentuje, zwykle jest to 3-5 lat.</a:t>
            </a:r>
          </a:p>
          <a:p>
            <a:endParaRPr lang="pl-PL"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55576" y="1052736"/>
            <a:ext cx="8229600" cy="864096"/>
          </a:xfrm>
        </p:spPr>
        <p:txBody>
          <a:bodyPr>
            <a:normAutofit fontScale="90000"/>
          </a:bodyPr>
          <a:lstStyle/>
          <a:p>
            <a:r>
              <a:rPr lang="pl-PL" b="1" dirty="0" smtClean="0"/>
              <a:t>Obowiązki przy realizacji projektów</a:t>
            </a:r>
            <a:br>
              <a:rPr lang="pl-PL" b="1" dirty="0" smtClean="0"/>
            </a:br>
            <a:endParaRPr lang="pl-PL" dirty="0"/>
          </a:p>
        </p:txBody>
      </p:sp>
      <p:sp>
        <p:nvSpPr>
          <p:cNvPr id="3" name="Symbol zastępczy zawartości 2"/>
          <p:cNvSpPr>
            <a:spLocks noGrp="1"/>
          </p:cNvSpPr>
          <p:nvPr>
            <p:ph idx="1"/>
          </p:nvPr>
        </p:nvSpPr>
        <p:spPr>
          <a:xfrm>
            <a:off x="1187624" y="1988840"/>
            <a:ext cx="7704856" cy="4137323"/>
          </a:xfrm>
        </p:spPr>
        <p:txBody>
          <a:bodyPr/>
          <a:lstStyle/>
          <a:p>
            <a:pPr algn="just">
              <a:buNone/>
            </a:pPr>
            <a:r>
              <a:rPr lang="pl-PL" dirty="0" smtClean="0">
                <a:solidFill>
                  <a:schemeClr val="tx1">
                    <a:lumMod val="95000"/>
                    <a:lumOff val="5000"/>
                  </a:schemeClr>
                </a:solidFill>
                <a:hlinkClick r:id="rId2"/>
              </a:rPr>
              <a:t>- Podpisanie umowy o dofinansowanie</a:t>
            </a:r>
            <a:endParaRPr lang="pl-PL" dirty="0" smtClean="0">
              <a:solidFill>
                <a:schemeClr val="tx1">
                  <a:lumMod val="95000"/>
                  <a:lumOff val="5000"/>
                </a:schemeClr>
              </a:solidFill>
            </a:endParaRPr>
          </a:p>
          <a:p>
            <a:pPr algn="just">
              <a:buNone/>
            </a:pPr>
            <a:r>
              <a:rPr lang="pl-PL" dirty="0" smtClean="0">
                <a:solidFill>
                  <a:schemeClr val="tx1">
                    <a:lumMod val="95000"/>
                    <a:lumOff val="5000"/>
                  </a:schemeClr>
                </a:solidFill>
                <a:hlinkClick r:id="rId2"/>
              </a:rPr>
              <a:t>- </a:t>
            </a:r>
            <a:r>
              <a:rPr lang="pl-PL" dirty="0" err="1" smtClean="0">
                <a:solidFill>
                  <a:schemeClr val="tx1">
                    <a:lumMod val="95000"/>
                    <a:lumOff val="5000"/>
                  </a:schemeClr>
                </a:solidFill>
                <a:hlinkClick r:id="rId2"/>
              </a:rPr>
              <a:t>Kwalifikowalność</a:t>
            </a:r>
            <a:r>
              <a:rPr lang="pl-PL" dirty="0" smtClean="0">
                <a:solidFill>
                  <a:schemeClr val="tx1">
                    <a:lumMod val="95000"/>
                    <a:lumOff val="5000"/>
                  </a:schemeClr>
                </a:solidFill>
                <a:hlinkClick r:id="rId2"/>
              </a:rPr>
              <a:t> wydatków</a:t>
            </a:r>
            <a:endParaRPr lang="pl-PL" dirty="0" smtClean="0">
              <a:solidFill>
                <a:schemeClr val="tx1">
                  <a:lumMod val="95000"/>
                  <a:lumOff val="5000"/>
                </a:schemeClr>
              </a:solidFill>
            </a:endParaRPr>
          </a:p>
          <a:p>
            <a:pPr algn="just">
              <a:buNone/>
            </a:pPr>
            <a:r>
              <a:rPr lang="pl-PL" dirty="0" smtClean="0">
                <a:solidFill>
                  <a:schemeClr val="tx1">
                    <a:lumMod val="95000"/>
                    <a:lumOff val="5000"/>
                  </a:schemeClr>
                </a:solidFill>
                <a:hlinkClick r:id="rId2"/>
              </a:rPr>
              <a:t>- Kontrola projektu</a:t>
            </a:r>
            <a:endParaRPr lang="pl-PL" dirty="0" smtClean="0">
              <a:solidFill>
                <a:schemeClr val="tx1">
                  <a:lumMod val="95000"/>
                  <a:lumOff val="5000"/>
                </a:schemeClr>
              </a:solidFill>
            </a:endParaRPr>
          </a:p>
          <a:p>
            <a:pPr algn="just">
              <a:buNone/>
            </a:pPr>
            <a:r>
              <a:rPr lang="pl-PL" dirty="0" smtClean="0">
                <a:solidFill>
                  <a:schemeClr val="tx1">
                    <a:lumMod val="95000"/>
                    <a:lumOff val="5000"/>
                  </a:schemeClr>
                </a:solidFill>
                <a:hlinkClick r:id="rId2"/>
              </a:rPr>
              <a:t>-Sprawozdawczość, rozliczenie projektu </a:t>
            </a:r>
            <a:br>
              <a:rPr lang="pl-PL" dirty="0" smtClean="0">
                <a:solidFill>
                  <a:schemeClr val="tx1">
                    <a:lumMod val="95000"/>
                    <a:lumOff val="5000"/>
                  </a:schemeClr>
                </a:solidFill>
                <a:hlinkClick r:id="rId2"/>
              </a:rPr>
            </a:br>
            <a:r>
              <a:rPr lang="pl-PL" dirty="0" smtClean="0">
                <a:solidFill>
                  <a:schemeClr val="tx1">
                    <a:lumMod val="95000"/>
                    <a:lumOff val="5000"/>
                  </a:schemeClr>
                </a:solidFill>
                <a:hlinkClick r:id="rId2"/>
              </a:rPr>
              <a:t>i dokumentacja</a:t>
            </a:r>
            <a:endParaRPr lang="pl-PL" dirty="0" smtClean="0">
              <a:solidFill>
                <a:schemeClr val="tx1">
                  <a:lumMod val="95000"/>
                  <a:lumOff val="5000"/>
                </a:schemeClr>
              </a:solidFill>
            </a:endParaRPr>
          </a:p>
          <a:p>
            <a:pPr algn="just">
              <a:buNone/>
            </a:pPr>
            <a:r>
              <a:rPr lang="pl-PL" dirty="0" smtClean="0">
                <a:solidFill>
                  <a:schemeClr val="tx1">
                    <a:lumMod val="95000"/>
                    <a:lumOff val="5000"/>
                  </a:schemeClr>
                </a:solidFill>
                <a:hlinkClick r:id="rId2"/>
              </a:rPr>
              <a:t>- Zasady </a:t>
            </a:r>
            <a:r>
              <a:rPr lang="pl-PL" dirty="0" err="1" smtClean="0">
                <a:solidFill>
                  <a:schemeClr val="tx1">
                    <a:lumMod val="95000"/>
                    <a:lumOff val="5000"/>
                  </a:schemeClr>
                </a:solidFill>
                <a:hlinkClick r:id="rId2"/>
              </a:rPr>
              <a:t>promocji</a:t>
            </a:r>
            <a:r>
              <a:rPr lang="pl-PL" dirty="0" smtClean="0">
                <a:solidFill>
                  <a:schemeClr val="tx1">
                    <a:lumMod val="95000"/>
                    <a:lumOff val="5000"/>
                  </a:schemeClr>
                </a:solidFill>
                <a:hlinkClick r:id="rId2"/>
              </a:rPr>
              <a:t> i oznakowania</a:t>
            </a:r>
            <a:endParaRPr lang="pl-PL" dirty="0" smtClean="0">
              <a:solidFill>
                <a:schemeClr val="tx1">
                  <a:lumMod val="95000"/>
                  <a:lumOff val="5000"/>
                </a:schemeClr>
              </a:solidFill>
            </a:endParaRPr>
          </a:p>
          <a:p>
            <a:pPr algn="just">
              <a:buNone/>
            </a:pPr>
            <a:r>
              <a:rPr lang="pl-PL" dirty="0" smtClean="0">
                <a:solidFill>
                  <a:schemeClr val="tx1">
                    <a:lumMod val="95000"/>
                    <a:lumOff val="5000"/>
                  </a:schemeClr>
                </a:solidFill>
                <a:hlinkClick r:id="rId2"/>
              </a:rPr>
              <a:t>- Trwałość projektu</a:t>
            </a:r>
            <a:endParaRPr lang="pl-PL" dirty="0" smtClean="0">
              <a:solidFill>
                <a:schemeClr val="tx1">
                  <a:lumMod val="95000"/>
                  <a:lumOff val="5000"/>
                </a:schemeClr>
              </a:solidFill>
            </a:endParaRPr>
          </a:p>
          <a:p>
            <a:endParaRPr lang="pl-PL"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27584" y="1124744"/>
            <a:ext cx="8229600" cy="1143000"/>
          </a:xfrm>
        </p:spPr>
        <p:txBody>
          <a:bodyPr>
            <a:normAutofit fontScale="90000"/>
          </a:bodyPr>
          <a:lstStyle/>
          <a:p>
            <a:r>
              <a:rPr lang="pl-PL" b="1" dirty="0" smtClean="0"/>
              <a:t>Podpisanie umowy o dofinansowanie</a:t>
            </a:r>
            <a:br>
              <a:rPr lang="pl-PL" b="1" dirty="0" smtClean="0"/>
            </a:br>
            <a:endParaRPr lang="pl-PL" dirty="0"/>
          </a:p>
        </p:txBody>
      </p:sp>
      <p:sp>
        <p:nvSpPr>
          <p:cNvPr id="3" name="Symbol zastępczy zawartości 2"/>
          <p:cNvSpPr>
            <a:spLocks noGrp="1"/>
          </p:cNvSpPr>
          <p:nvPr>
            <p:ph idx="1"/>
          </p:nvPr>
        </p:nvSpPr>
        <p:spPr>
          <a:xfrm>
            <a:off x="1187624" y="2708920"/>
            <a:ext cx="7499176" cy="3417243"/>
          </a:xfrm>
        </p:spPr>
        <p:txBody>
          <a:bodyPr/>
          <a:lstStyle/>
          <a:p>
            <a:pPr algn="just">
              <a:buNone/>
            </a:pPr>
            <a:r>
              <a:rPr lang="pl-PL" dirty="0" smtClean="0"/>
              <a:t>	Umowa o dofinansowanie zawiera warunki przyznania dotacji, harmonogram realizacji projektu oraz budżet. Wniosek o dofinansowanie jest załącznikiem do umowy. Oznacza to, że zmiany w projekcie zmienią zakres umowy.</a:t>
            </a:r>
            <a:endParaRPr lang="pl-PL"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27584" y="1196752"/>
            <a:ext cx="8229600" cy="1143000"/>
          </a:xfrm>
        </p:spPr>
        <p:txBody>
          <a:bodyPr>
            <a:normAutofit fontScale="90000"/>
          </a:bodyPr>
          <a:lstStyle/>
          <a:p>
            <a:r>
              <a:rPr lang="pl-PL" b="1" dirty="0" err="1" smtClean="0"/>
              <a:t>Kwalifikowalność</a:t>
            </a:r>
            <a:r>
              <a:rPr lang="pl-PL" b="1" dirty="0" smtClean="0"/>
              <a:t> wydatków</a:t>
            </a:r>
            <a:br>
              <a:rPr lang="pl-PL" b="1" dirty="0" smtClean="0"/>
            </a:br>
            <a:endParaRPr lang="pl-PL" dirty="0"/>
          </a:p>
        </p:txBody>
      </p:sp>
      <p:sp>
        <p:nvSpPr>
          <p:cNvPr id="3" name="Symbol zastępczy zawartości 2"/>
          <p:cNvSpPr>
            <a:spLocks noGrp="1"/>
          </p:cNvSpPr>
          <p:nvPr>
            <p:ph idx="1"/>
          </p:nvPr>
        </p:nvSpPr>
        <p:spPr>
          <a:xfrm>
            <a:off x="1187624" y="2420888"/>
            <a:ext cx="7499176" cy="3705275"/>
          </a:xfrm>
        </p:spPr>
        <p:txBody>
          <a:bodyPr>
            <a:normAutofit fontScale="85000" lnSpcReduction="20000"/>
          </a:bodyPr>
          <a:lstStyle/>
          <a:p>
            <a:pPr algn="just"/>
            <a:r>
              <a:rPr lang="pl-PL" dirty="0" smtClean="0"/>
              <a:t>Fundusze Europejskie mogą sfinansować określony katalog wydatków.  </a:t>
            </a:r>
          </a:p>
          <a:p>
            <a:pPr algn="just"/>
            <a:r>
              <a:rPr lang="pl-PL" dirty="0" smtClean="0"/>
              <a:t>Otrzymując dofinansowanie podmiot zobowiązuje się ponosić wszystkie wydatki z zachowaniem zasady uczciwej konkurencji, efektywności, jawności i przejrzystości. </a:t>
            </a:r>
          </a:p>
          <a:p>
            <a:pPr algn="just"/>
            <a:r>
              <a:rPr lang="pl-PL" dirty="0" smtClean="0"/>
              <a:t>Zasady dokonywania zakupów przedstawione zostały w wytycznych dotyczących </a:t>
            </a:r>
            <a:r>
              <a:rPr lang="pl-PL" dirty="0" err="1" smtClean="0"/>
              <a:t>kwalifikowalności</a:t>
            </a:r>
            <a:r>
              <a:rPr lang="pl-PL" dirty="0" smtClean="0"/>
              <a:t> wydatków dla poszczególnego programu. </a:t>
            </a:r>
          </a:p>
          <a:p>
            <a:endParaRPr lang="pl-PL"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55576" y="1124744"/>
            <a:ext cx="8229600" cy="1143000"/>
          </a:xfrm>
        </p:spPr>
        <p:txBody>
          <a:bodyPr>
            <a:normAutofit fontScale="90000"/>
          </a:bodyPr>
          <a:lstStyle/>
          <a:p>
            <a:r>
              <a:rPr lang="pl-PL" b="1" dirty="0" smtClean="0"/>
              <a:t>Kontrola projektu</a:t>
            </a:r>
            <a:br>
              <a:rPr lang="pl-PL" b="1" dirty="0" smtClean="0"/>
            </a:br>
            <a:endParaRPr lang="pl-PL" dirty="0"/>
          </a:p>
        </p:txBody>
      </p:sp>
      <p:sp>
        <p:nvSpPr>
          <p:cNvPr id="3" name="Symbol zastępczy zawartości 2"/>
          <p:cNvSpPr>
            <a:spLocks noGrp="1"/>
          </p:cNvSpPr>
          <p:nvPr>
            <p:ph idx="1"/>
          </p:nvPr>
        </p:nvSpPr>
        <p:spPr>
          <a:xfrm>
            <a:off x="1115616" y="1916832"/>
            <a:ext cx="7776864" cy="4209331"/>
          </a:xfrm>
        </p:spPr>
        <p:txBody>
          <a:bodyPr>
            <a:normAutofit fontScale="47500" lnSpcReduction="20000"/>
          </a:bodyPr>
          <a:lstStyle/>
          <a:p>
            <a:pPr algn="just">
              <a:buNone/>
            </a:pPr>
            <a:r>
              <a:rPr lang="pl-PL" dirty="0" smtClean="0"/>
              <a:t>	Projekt będzie podlegał następującym kontrolom:</a:t>
            </a:r>
          </a:p>
          <a:p>
            <a:pPr algn="just"/>
            <a:r>
              <a:rPr lang="pl-PL" dirty="0" smtClean="0"/>
              <a:t>weryfikacja wniosków o płatność. Wydatki muszą być </a:t>
            </a:r>
            <a:r>
              <a:rPr lang="pl-PL" dirty="0" err="1" smtClean="0"/>
              <a:t>kwalifikowalne</a:t>
            </a:r>
            <a:r>
              <a:rPr lang="pl-PL" dirty="0" smtClean="0"/>
              <a:t>, zgodne z wnioskiem </a:t>
            </a:r>
            <a:br>
              <a:rPr lang="pl-PL" dirty="0" smtClean="0"/>
            </a:br>
            <a:r>
              <a:rPr lang="pl-PL" dirty="0" smtClean="0"/>
              <a:t>i wyliczone prawidłowo.   </a:t>
            </a:r>
          </a:p>
          <a:p>
            <a:pPr algn="just"/>
            <a:r>
              <a:rPr lang="pl-PL" dirty="0" smtClean="0"/>
              <a:t>kontrola w miejscu realizacji projektu lub w siedzibie podmiotu. Może odbyć się w trakcie realizacji projektu lub po jego zakończeniu. Kontrolerzy sprawdzają czy projekt jest prowadzony zgodnie z umową oraz powszechnie obowiązującym prawem. Robią to poprzez weryfikację dokumentacji. Szczególną formą kontroli na miejscu jest wizyta monitoringowa, polegająca na sprawdzeniu czy projekt jest faktycznie wykonywany.</a:t>
            </a:r>
          </a:p>
          <a:p>
            <a:pPr algn="just"/>
            <a:r>
              <a:rPr lang="pl-PL" dirty="0" smtClean="0"/>
              <a:t>kontrola krzyżowa – odbywa się wtedy, gdy realizuje się więcej niż jeden projekt lub gdy realizowano projekty w latach 2007-13. Kontrolerzy sprawdzają czy nie są finansowane te same wydatki wielokrotnie. Prowadzona jest na podstawie danych zgromadzonych w systemie informatycznym, a więc bez wizyty u beneficjenta W przypadku takiej kontroli otrzymuje się prośbę o przedłożenie konkretnych dokumentów do weryfikacji.</a:t>
            </a:r>
          </a:p>
          <a:p>
            <a:pPr algn="just"/>
            <a:r>
              <a:rPr lang="pl-PL" dirty="0" smtClean="0"/>
              <a:t>inne kontrole – realizowane na podstawie odrębnych przepisów bezpośrednio przez Komisję Europejską, Europejski Trybunał Obrachunkowy, Prezesa Urzędu Zamówień Publicznych, Instytucję </a:t>
            </a:r>
            <a:r>
              <a:rPr lang="pl-PL" dirty="0" err="1" smtClean="0"/>
              <a:t>Audytową</a:t>
            </a:r>
            <a:r>
              <a:rPr lang="pl-PL" dirty="0" smtClean="0"/>
              <a:t> lub Najwyższą Izbę Kontroli.</a:t>
            </a:r>
          </a:p>
          <a:p>
            <a:pPr algn="just"/>
            <a:r>
              <a:rPr lang="pl-PL" dirty="0" smtClean="0"/>
              <a:t>Po zakończeniu kontroli zostanie sporządzona informacja pokontrolna. Jeżeli zostaną wykryte nieprawidłowości, otrzymuje się oficjalnie zalecenia oraz termin na jego wypełnienie.</a:t>
            </a:r>
          </a:p>
          <a:p>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55576" y="980728"/>
            <a:ext cx="8229600" cy="1143000"/>
          </a:xfrm>
        </p:spPr>
        <p:txBody>
          <a:bodyPr>
            <a:normAutofit fontScale="90000"/>
          </a:bodyPr>
          <a:lstStyle/>
          <a:p>
            <a:r>
              <a:rPr lang="pl-PL" b="1" dirty="0" smtClean="0"/>
              <a:t>Struktura Funduszy Europejskich</a:t>
            </a:r>
            <a:br>
              <a:rPr lang="pl-PL" b="1" dirty="0" smtClean="0"/>
            </a:br>
            <a:endParaRPr lang="pl-PL" dirty="0"/>
          </a:p>
        </p:txBody>
      </p:sp>
      <p:sp>
        <p:nvSpPr>
          <p:cNvPr id="3" name="Symbol zastępczy zawartości 2"/>
          <p:cNvSpPr>
            <a:spLocks noGrp="1"/>
          </p:cNvSpPr>
          <p:nvPr>
            <p:ph idx="1"/>
          </p:nvPr>
        </p:nvSpPr>
        <p:spPr>
          <a:xfrm>
            <a:off x="1115616" y="1772816"/>
            <a:ext cx="7571184" cy="4353347"/>
          </a:xfrm>
        </p:spPr>
        <p:txBody>
          <a:bodyPr>
            <a:normAutofit fontScale="40000" lnSpcReduction="20000"/>
          </a:bodyPr>
          <a:lstStyle/>
          <a:p>
            <a:pPr algn="just">
              <a:buNone/>
            </a:pPr>
            <a:r>
              <a:rPr lang="pl-PL" dirty="0" smtClean="0"/>
              <a:t>	Unia Europejska wydaje pieniądze za pośrednictwem różnych funduszy, programów i instrumentów finansowych.</a:t>
            </a:r>
          </a:p>
          <a:p>
            <a:pPr algn="just">
              <a:buNone/>
            </a:pPr>
            <a:r>
              <a:rPr lang="pl-PL" dirty="0" smtClean="0"/>
              <a:t>	Pięć głównych funduszy wspiera rozwój gospodarczy wszystkich krajów Unii zgodnie z celami </a:t>
            </a:r>
            <a:r>
              <a:rPr lang="pl-PL" dirty="0" smtClean="0">
                <a:hlinkClick r:id="rId2" tooltip="Strona Komisji Europejskiej dotycząca Strategi Europa 2020"/>
              </a:rPr>
              <a:t>strategii Europa 2020</a:t>
            </a:r>
            <a:r>
              <a:rPr lang="pl-PL" dirty="0" smtClean="0"/>
              <a:t>. Są to:</a:t>
            </a:r>
          </a:p>
          <a:p>
            <a:pPr algn="just"/>
            <a:r>
              <a:rPr lang="pl-PL" b="1" dirty="0" smtClean="0"/>
              <a:t>Europejski Fundusz Rozwoju Regionalnego</a:t>
            </a:r>
            <a:r>
              <a:rPr lang="pl-PL" dirty="0" smtClean="0"/>
              <a:t>  - jego celem jest zmniejszanie różnic w poziomie </a:t>
            </a:r>
            <a:r>
              <a:rPr lang="pl-PL" dirty="0" err="1" smtClean="0"/>
              <a:t>rozwoju</a:t>
            </a:r>
            <a:r>
              <a:rPr lang="pl-PL" dirty="0" smtClean="0"/>
              <a:t> regionów w Unii i wzmacnianie spójności gospodarczej, społecznej i terytorialnej UE jako całości. Z funduszu pochodzi m.in. wsparcie inwestycji produkcyjnych i infrastrukturalnych oraz wsparcie udzielane małym i średnim przedsiębiorcom. </a:t>
            </a:r>
          </a:p>
          <a:p>
            <a:pPr algn="just"/>
            <a:r>
              <a:rPr lang="pl-PL" b="1" dirty="0" smtClean="0"/>
              <a:t>Europejski Fundusz Społeczny</a:t>
            </a:r>
            <a:r>
              <a:rPr lang="pl-PL" dirty="0" smtClean="0"/>
              <a:t> - głównym celem funduszu jest walka z bezrobociem w krajach członkowskich. Pieniądze z Europejskiego Funduszu Społecznego zwiększają możliwość zatrudnienia i kształcenia. Z jego środków współfinansowana jest pomoc dla różnych regionów i grup społecznych, w szczególności dla osób zagrożonych ubóstwem oraz dla ludzi młodych wchodzących na rynek pracy. </a:t>
            </a:r>
          </a:p>
          <a:p>
            <a:pPr algn="just"/>
            <a:r>
              <a:rPr lang="pl-PL" b="1" dirty="0" smtClean="0"/>
              <a:t>Fundusz Spójności</a:t>
            </a:r>
            <a:r>
              <a:rPr lang="pl-PL" dirty="0" smtClean="0"/>
              <a:t>  - jest to fundusz przeznaczony dla państw członkowskich, których dochód narodowy brutto (DNB) na mieszkańca wynosi mniej niż 90% średniej w UE. Jego celem jest zredukowanie różnic gospodarczych i społecznych oraz promowanie zrównoważonego </a:t>
            </a:r>
            <a:r>
              <a:rPr lang="pl-PL" dirty="0" err="1" smtClean="0"/>
              <a:t>rozwoju</a:t>
            </a:r>
            <a:r>
              <a:rPr lang="pl-PL" dirty="0" smtClean="0"/>
              <a:t> głównie poprzez duże inwestycje w zakresie infrastruktury transportowej i ochrony środowiska.</a:t>
            </a:r>
          </a:p>
          <a:p>
            <a:pPr algn="just"/>
            <a:r>
              <a:rPr lang="pl-PL" b="1" dirty="0" smtClean="0"/>
              <a:t>Europejski Fundusz Rolny na rzecz Rozwoju Obszarów Wiejskich</a:t>
            </a:r>
            <a:r>
              <a:rPr lang="pl-PL" dirty="0" smtClean="0"/>
              <a:t>  - fundusz ten zajmuje się wspieraniem przekształceń struktury rolnictwa oraz wspomaganiem </a:t>
            </a:r>
            <a:r>
              <a:rPr lang="pl-PL" dirty="0" err="1" smtClean="0"/>
              <a:t>rozwoju</a:t>
            </a:r>
            <a:r>
              <a:rPr lang="pl-PL" dirty="0" smtClean="0"/>
              <a:t> obszarów wiejskich.</a:t>
            </a:r>
          </a:p>
          <a:p>
            <a:pPr algn="just"/>
            <a:r>
              <a:rPr lang="pl-PL" b="1" dirty="0" smtClean="0"/>
              <a:t>Europejski Fundusz Morski i Rybacki</a:t>
            </a:r>
            <a:r>
              <a:rPr lang="pl-PL" dirty="0" smtClean="0"/>
              <a:t> - fundusz wspiera restrukturyzację rybołówstwa państw członkowskich.</a:t>
            </a:r>
          </a:p>
          <a:p>
            <a:pPr algn="just"/>
            <a:endParaRPr lang="pl-PL"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1196752"/>
            <a:ext cx="8229600" cy="1143000"/>
          </a:xfrm>
        </p:spPr>
        <p:txBody>
          <a:bodyPr>
            <a:normAutofit fontScale="90000"/>
          </a:bodyPr>
          <a:lstStyle/>
          <a:p>
            <a:r>
              <a:rPr lang="pl-PL" b="1" dirty="0" smtClean="0"/>
              <a:t>Sprawozdawczość, rozliczenie projektu i dokumentacja</a:t>
            </a:r>
            <a:br>
              <a:rPr lang="pl-PL" b="1" dirty="0" smtClean="0"/>
            </a:br>
            <a:endParaRPr lang="pl-PL" dirty="0"/>
          </a:p>
        </p:txBody>
      </p:sp>
      <p:sp>
        <p:nvSpPr>
          <p:cNvPr id="3" name="Symbol zastępczy zawartości 2"/>
          <p:cNvSpPr>
            <a:spLocks noGrp="1"/>
          </p:cNvSpPr>
          <p:nvPr>
            <p:ph idx="1"/>
          </p:nvPr>
        </p:nvSpPr>
        <p:spPr>
          <a:xfrm>
            <a:off x="971600" y="2132856"/>
            <a:ext cx="7992888" cy="4320480"/>
          </a:xfrm>
        </p:spPr>
        <p:txBody>
          <a:bodyPr>
            <a:normAutofit fontScale="40000" lnSpcReduction="20000"/>
          </a:bodyPr>
          <a:lstStyle/>
          <a:p>
            <a:r>
              <a:rPr lang="pl-PL" dirty="0" smtClean="0"/>
              <a:t>Sprawozdania przedstaw na specjalnym formularzu. W sprawozdaniach należy informować o podejmowanych działaniach, ich efektach oraz kosztach – zgodnie z założeniami  wniosku o dotację. </a:t>
            </a:r>
          </a:p>
          <a:p>
            <a:r>
              <a:rPr lang="pl-PL" dirty="0" smtClean="0"/>
              <a:t>Sprawozdania z postępu projektu są najczęściej częścią wniosku o płatność.</a:t>
            </a:r>
          </a:p>
          <a:p>
            <a:r>
              <a:rPr lang="pl-PL" dirty="0" smtClean="0"/>
              <a:t>Wniosek o płatność możesz wypełnić i złożyć przez </a:t>
            </a:r>
            <a:r>
              <a:rPr lang="pl-PL" dirty="0" smtClean="0">
                <a:hlinkClick r:id="rId2" tooltip="Link do strony Centralnego Systemu Teleinformatycznego"/>
              </a:rPr>
              <a:t>Centralny System Teleinformatyczny</a:t>
            </a:r>
            <a:r>
              <a:rPr lang="pl-PL" dirty="0" smtClean="0"/>
              <a:t>. System daje też możliwość przekazywania  korespondencji, harmonogramów, </a:t>
            </a:r>
            <a:r>
              <a:rPr lang="pl-PL" dirty="0" err="1" smtClean="0"/>
              <a:t>informacji</a:t>
            </a:r>
            <a:r>
              <a:rPr lang="pl-PL" dirty="0" smtClean="0"/>
              <a:t> o zamówieniach publicznych, danych dotyczących personelu i uczestników projektu. </a:t>
            </a:r>
          </a:p>
          <a:p>
            <a:endParaRPr lang="pl-PL" dirty="0" smtClean="0"/>
          </a:p>
          <a:p>
            <a:pPr>
              <a:buNone/>
            </a:pPr>
            <a:r>
              <a:rPr lang="pl-PL" dirty="0" smtClean="0"/>
              <a:t>	Wniosek o płatność składa się w celu:</a:t>
            </a:r>
          </a:p>
          <a:p>
            <a:r>
              <a:rPr lang="pl-PL" dirty="0" smtClean="0"/>
              <a:t>otrzymania zaliczki na realizację projektu,</a:t>
            </a:r>
          </a:p>
          <a:p>
            <a:r>
              <a:rPr lang="pl-PL" dirty="0" smtClean="0"/>
              <a:t>refundacji poniesionych kosztów,</a:t>
            </a:r>
          </a:p>
          <a:p>
            <a:r>
              <a:rPr lang="pl-PL" dirty="0" smtClean="0"/>
              <a:t>rozliczenia otrzymanej zaliczki,</a:t>
            </a:r>
          </a:p>
          <a:p>
            <a:r>
              <a:rPr lang="pl-PL" dirty="0" smtClean="0"/>
              <a:t>rozliczenia wydatków gdy  dotyczy to jednostki sektora finansów publicznych, a środki na projekt zostały zapisane w budżecie tej jednostki.</a:t>
            </a:r>
          </a:p>
          <a:p>
            <a:r>
              <a:rPr lang="pl-PL" dirty="0" smtClean="0"/>
              <a:t>Jeżeli w ramach projektu zatrudnia się pracowników – niezależnie od tego czy ich wynagrodzenie podlegało dofinansowaniu – należy dysponować pełną dokumentacją z rekrutacji, umowami oraz dokumentami ZUS i US.</a:t>
            </a:r>
          </a:p>
          <a:p>
            <a:r>
              <a:rPr lang="pl-PL" dirty="0" smtClean="0"/>
              <a:t>Dokumenty księgowe należy oznaczyć informacją z jakiego projektu pochodzą. </a:t>
            </a:r>
          </a:p>
          <a:p>
            <a:r>
              <a:rPr lang="pl-PL" dirty="0" smtClean="0"/>
              <a:t>Wszystkie dokumenty projektowe powinny być księgowane w sposób umożliwiający ich szybką, łatwą i jednoznaczną identyfikację. Tak zwana odrębna ewidencja księgowa może oznaczać wprowadzenie jednolitego oznakowania dofinansowanych pozycji bądź ujmowanie ich na specjalnie w tym celu utworzonych kontach.</a:t>
            </a:r>
          </a:p>
          <a:p>
            <a:r>
              <a:rPr lang="pl-PL" dirty="0" smtClean="0"/>
              <a:t>Niezbędne jest założenie odrębnego konta bankowego, przeznaczonego wyłącznie do płatności projektu.</a:t>
            </a:r>
          </a:p>
          <a:p>
            <a:endParaRPr lang="pl-PL"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11560" y="1052736"/>
            <a:ext cx="8229600" cy="1143000"/>
          </a:xfrm>
        </p:spPr>
        <p:txBody>
          <a:bodyPr>
            <a:normAutofit fontScale="90000"/>
          </a:bodyPr>
          <a:lstStyle/>
          <a:p>
            <a:r>
              <a:rPr lang="pl-PL" b="1" dirty="0" smtClean="0"/>
              <a:t>Zasady </a:t>
            </a:r>
            <a:r>
              <a:rPr lang="pl-PL" b="1" dirty="0" err="1" smtClean="0"/>
              <a:t>promocji</a:t>
            </a:r>
            <a:r>
              <a:rPr lang="pl-PL" b="1" dirty="0" smtClean="0"/>
              <a:t> i oznakowania</a:t>
            </a:r>
            <a:br>
              <a:rPr lang="pl-PL" b="1" dirty="0" smtClean="0"/>
            </a:br>
            <a:endParaRPr lang="pl-PL" dirty="0"/>
          </a:p>
        </p:txBody>
      </p:sp>
      <p:sp>
        <p:nvSpPr>
          <p:cNvPr id="3" name="Symbol zastępczy zawartości 2"/>
          <p:cNvSpPr>
            <a:spLocks noGrp="1"/>
          </p:cNvSpPr>
          <p:nvPr>
            <p:ph idx="1"/>
          </p:nvPr>
        </p:nvSpPr>
        <p:spPr>
          <a:xfrm>
            <a:off x="1115616" y="2276872"/>
            <a:ext cx="7571184" cy="3849291"/>
          </a:xfrm>
        </p:spPr>
        <p:txBody>
          <a:bodyPr>
            <a:normAutofit fontScale="85000" lnSpcReduction="20000"/>
          </a:bodyPr>
          <a:lstStyle/>
          <a:p>
            <a:pPr algn="just">
              <a:buNone/>
            </a:pPr>
            <a:r>
              <a:rPr lang="pl-PL" dirty="0" smtClean="0"/>
              <a:t>	W przypadku korzystania z unijnego wsparcia, zachodzi obowiązek o tym by informować o otrzymanym wsparciu poprzez oznakowanie dokumentów projektowych.</a:t>
            </a:r>
          </a:p>
          <a:p>
            <a:pPr algn="just">
              <a:buNone/>
            </a:pPr>
            <a:endParaRPr lang="pl-PL" dirty="0" smtClean="0"/>
          </a:p>
          <a:p>
            <a:pPr algn="just">
              <a:buNone/>
            </a:pPr>
            <a:r>
              <a:rPr lang="pl-PL" dirty="0" smtClean="0"/>
              <a:t>	Co musi zawierać obowiązkowe oznakowanie?</a:t>
            </a:r>
          </a:p>
          <a:p>
            <a:pPr algn="just"/>
            <a:r>
              <a:rPr lang="pl-PL" dirty="0" smtClean="0"/>
              <a:t>znak Funduszy Europejskich, z nazwą programu, z którego realizowany jest Twój projekt,</a:t>
            </a:r>
          </a:p>
          <a:p>
            <a:pPr algn="just"/>
            <a:r>
              <a:rPr lang="pl-PL" dirty="0" smtClean="0"/>
              <a:t>znak Unii Europejskiej, z nazwą funduszu, z którego Twój projekt uzyskał dofinansowanie.</a:t>
            </a:r>
          </a:p>
          <a:p>
            <a:endParaRPr lang="pl-PL"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55576" y="1268760"/>
            <a:ext cx="8229600" cy="1143000"/>
          </a:xfrm>
        </p:spPr>
        <p:txBody>
          <a:bodyPr>
            <a:normAutofit fontScale="90000"/>
          </a:bodyPr>
          <a:lstStyle/>
          <a:p>
            <a:r>
              <a:rPr lang="pl-PL" b="1" dirty="0" smtClean="0"/>
              <a:t>Trwałość projektu</a:t>
            </a:r>
            <a:br>
              <a:rPr lang="pl-PL" b="1" dirty="0" smtClean="0"/>
            </a:br>
            <a:endParaRPr lang="pl-PL" dirty="0"/>
          </a:p>
        </p:txBody>
      </p:sp>
      <p:sp>
        <p:nvSpPr>
          <p:cNvPr id="3" name="Symbol zastępczy zawartości 2"/>
          <p:cNvSpPr>
            <a:spLocks noGrp="1"/>
          </p:cNvSpPr>
          <p:nvPr>
            <p:ph idx="1"/>
          </p:nvPr>
        </p:nvSpPr>
        <p:spPr>
          <a:xfrm>
            <a:off x="1043608" y="2204864"/>
            <a:ext cx="7992888" cy="3921299"/>
          </a:xfrm>
        </p:spPr>
        <p:txBody>
          <a:bodyPr>
            <a:normAutofit fontScale="40000" lnSpcReduction="20000"/>
          </a:bodyPr>
          <a:lstStyle/>
          <a:p>
            <a:pPr algn="just"/>
            <a:r>
              <a:rPr lang="pl-PL" dirty="0" smtClean="0"/>
              <a:t>Okres trwałości - jest to czas, w którym należy zachować efekty projektu. Standardowo jest to 5 lat. Odstępstwem objęte są mikro, małe i średnie przedsiębiorstwa, dla których okres trwałości to 3 lata.</a:t>
            </a:r>
          </a:p>
          <a:p>
            <a:pPr algn="just"/>
            <a:r>
              <a:rPr lang="pl-PL" dirty="0" smtClean="0"/>
              <a:t>Okres trwałości liczony jest od daty płatności końcowej dotacji.</a:t>
            </a:r>
          </a:p>
          <a:p>
            <a:pPr algn="just"/>
            <a:endParaRPr lang="pl-PL" dirty="0" smtClean="0"/>
          </a:p>
          <a:p>
            <a:pPr algn="just">
              <a:buNone/>
            </a:pPr>
            <a:r>
              <a:rPr lang="pl-PL" dirty="0" smtClean="0"/>
              <a:t>	Naruszenie zasady trwałości następuje w sytuacji, gdy w okresie jej trwania projektu:</a:t>
            </a:r>
          </a:p>
          <a:p>
            <a:pPr algn="just"/>
            <a:r>
              <a:rPr lang="pl-PL" dirty="0" smtClean="0"/>
              <a:t>Przerwie się działalność produkcyjną lub przeniesiesz ją poza obszar wsparcia programu,</a:t>
            </a:r>
          </a:p>
          <a:p>
            <a:pPr algn="just"/>
            <a:r>
              <a:rPr lang="pl-PL" dirty="0" smtClean="0"/>
              <a:t>posiada się nienależne korzyści wynikające ze zmiany własności elementu współfinansowanej infrastruktury,</a:t>
            </a:r>
          </a:p>
          <a:p>
            <a:pPr algn="just"/>
            <a:r>
              <a:rPr lang="pl-PL" dirty="0" smtClean="0"/>
              <a:t>Zmienia się  charakter projektu, jego cele lub warunki realizacji.</a:t>
            </a:r>
          </a:p>
          <a:p>
            <a:pPr algn="just">
              <a:buNone/>
            </a:pPr>
            <a:endParaRPr lang="pl-PL" dirty="0" smtClean="0"/>
          </a:p>
          <a:p>
            <a:pPr algn="just">
              <a:buNone/>
            </a:pPr>
            <a:r>
              <a:rPr lang="pl-PL" dirty="0" smtClean="0"/>
              <a:t>	Naruszeniem zasady trwałości jest również, w przypadku inwestycji infrastrukturalnych lub produkcyjnych, przeniesienie działalności produkcyjnej poza obszar UE w okresie 10 lat od daty płatności końcowej. Zasada ta nie ma zastosowania do mikro, małych i średnich przedsiębiorstw.</a:t>
            </a:r>
          </a:p>
          <a:p>
            <a:pPr algn="just">
              <a:buNone/>
            </a:pPr>
            <a:r>
              <a:rPr lang="pl-PL" dirty="0" smtClean="0"/>
              <a:t>	W takiej sytuacji należy zwrócić środki otrzymane na realizację projektu wraz z odsetkami liczonymi jak dla zaległości podatkowych, proporcjonalnie do okresu niezachowania obowiązku trwałości.</a:t>
            </a:r>
          </a:p>
          <a:p>
            <a:pPr algn="just">
              <a:buNone/>
            </a:pPr>
            <a:r>
              <a:rPr lang="pl-PL" dirty="0" smtClean="0"/>
              <a:t>	</a:t>
            </a:r>
          </a:p>
          <a:p>
            <a:pPr algn="just">
              <a:buNone/>
            </a:pPr>
            <a:r>
              <a:rPr lang="pl-PL" dirty="0" smtClean="0"/>
              <a:t>	Po zakończeniu projektu należy przechowywać dokumentację przez okres wskazany w umowie w  siedzibie podmiotu i udostępnić ją przedstawicielom instytucji, która udzieliła wsparcia, Instytucji Zarządzającej programem, z którego ono pochodziło, a także przedstawicielom Unii Europejskiej – jeżeli będzie taka potrzeba.</a:t>
            </a:r>
          </a:p>
          <a:p>
            <a:pPr algn="just"/>
            <a:endParaRPr lang="pl-PL"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259632" y="1600200"/>
            <a:ext cx="7427168" cy="4525963"/>
          </a:xfrm>
        </p:spPr>
        <p:txBody>
          <a:bodyPr/>
          <a:lstStyle/>
          <a:p>
            <a:pPr>
              <a:buNone/>
            </a:pPr>
            <a:r>
              <a:rPr lang="pl-PL" dirty="0" smtClean="0"/>
              <a:t>	Źródła:</a:t>
            </a:r>
          </a:p>
          <a:p>
            <a:pPr>
              <a:buNone/>
            </a:pPr>
            <a:r>
              <a:rPr lang="pl-PL" dirty="0" smtClean="0"/>
              <a:t>Ministerstwo Inwestycji i Rozwoju </a:t>
            </a:r>
          </a:p>
          <a:p>
            <a:pPr>
              <a:buNone/>
            </a:pPr>
            <a:r>
              <a:rPr lang="pl-PL" dirty="0" smtClean="0">
                <a:hlinkClick r:id="rId2"/>
              </a:rPr>
              <a:t>https://www.funduszeeuropejskie.gov.pl</a:t>
            </a:r>
            <a:endParaRPr lang="pl-PL" dirty="0" smtClean="0"/>
          </a:p>
          <a:p>
            <a:pPr>
              <a:buNone/>
            </a:pPr>
            <a:endParaRPr lang="pl-PL"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259632" y="1600200"/>
            <a:ext cx="7632848" cy="4525963"/>
          </a:xfrm>
        </p:spPr>
        <p:txBody>
          <a:bodyPr>
            <a:normAutofit fontScale="70000" lnSpcReduction="20000"/>
          </a:bodyPr>
          <a:lstStyle/>
          <a:p>
            <a:pPr>
              <a:buNone/>
            </a:pPr>
            <a:r>
              <a:rPr lang="pl-PL" dirty="0" smtClean="0"/>
              <a:t>	Materiały dodatkowe:</a:t>
            </a:r>
          </a:p>
          <a:p>
            <a:r>
              <a:rPr lang="pl-PL" dirty="0" smtClean="0"/>
              <a:t>M. Lis, Zarządzanie Projektami i Funduszami Unijnymi W Świetle Standardów Międzynarodowych, Wyższa Szkoła Biznesu w Dąbrowie Górniczej, Dąbrowa Górnicza 2014.</a:t>
            </a:r>
          </a:p>
          <a:p>
            <a:r>
              <a:rPr lang="pl-PL" dirty="0" smtClean="0"/>
              <a:t> R. Jones, Zarządzanie projektami. Sztuka przetrwania, MT</a:t>
            </a:r>
          </a:p>
          <a:p>
            <a:pPr>
              <a:buNone/>
            </a:pPr>
            <a:r>
              <a:rPr lang="pl-PL" dirty="0" smtClean="0"/>
              <a:t>	Biznes, Warszawa 2007.</a:t>
            </a:r>
          </a:p>
          <a:p>
            <a:r>
              <a:rPr lang="pl-PL" dirty="0" smtClean="0"/>
              <a:t> Podręcznik przygotowywania </a:t>
            </a:r>
            <a:r>
              <a:rPr lang="pl-PL" dirty="0" err="1" smtClean="0"/>
              <a:t>wnioskow</a:t>
            </a:r>
            <a:r>
              <a:rPr lang="pl-PL" dirty="0" smtClean="0"/>
              <a:t> o dofinansowanie projektów w ramach Programu Operacyjnego Kapitał Ludzki, Warszawa 2009.</a:t>
            </a:r>
          </a:p>
          <a:p>
            <a:r>
              <a:rPr lang="pl-PL" dirty="0" smtClean="0"/>
              <a:t> Instrukcja wypełniania wniosku o dofinansowanie projektu w ramach PO KL, Warszawa, 1 kwietnia 2011 r.</a:t>
            </a:r>
          </a:p>
          <a:p>
            <a:r>
              <a:rPr lang="pl-PL" dirty="0" smtClean="0"/>
              <a:t>A. </a:t>
            </a:r>
            <a:r>
              <a:rPr lang="pl-PL" dirty="0" err="1" smtClean="0"/>
              <a:t>Habis</a:t>
            </a:r>
            <a:r>
              <a:rPr lang="pl-PL" dirty="0" smtClean="0"/>
              <a:t>, </a:t>
            </a:r>
            <a:r>
              <a:rPr lang="pl-PL" dirty="0" err="1" smtClean="0"/>
              <a:t>Zarzadzanie</a:t>
            </a:r>
            <a:r>
              <a:rPr lang="pl-PL" dirty="0" smtClean="0"/>
              <a:t> projektami, w tym finansowanymi z UE, Fundacja Rozwoju Demokracji Lokalnej, Warszawa 2009 r.</a:t>
            </a:r>
            <a:endParaRPr lang="pl-PL"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475656" y="1600200"/>
            <a:ext cx="7211144" cy="4525963"/>
          </a:xfrm>
        </p:spPr>
        <p:txBody>
          <a:bodyPr/>
          <a:lstStyle/>
          <a:p>
            <a:pPr algn="ctr">
              <a:buNone/>
            </a:pPr>
            <a:endParaRPr lang="pl-PL" dirty="0" smtClean="0"/>
          </a:p>
          <a:p>
            <a:pPr algn="ctr">
              <a:buNone/>
            </a:pPr>
            <a:endParaRPr lang="pl-PL"/>
          </a:p>
          <a:p>
            <a:pPr algn="ctr">
              <a:buNone/>
            </a:pPr>
            <a:r>
              <a:rPr lang="pl-PL" smtClean="0"/>
              <a:t>Dziękuję </a:t>
            </a:r>
            <a:r>
              <a:rPr lang="pl-PL" dirty="0" smtClean="0"/>
              <a:t>za uwagę</a:t>
            </a:r>
          </a:p>
          <a:p>
            <a:pPr algn="ctr">
              <a:buNone/>
            </a:pPr>
            <a:r>
              <a:rPr lang="pl-PL" dirty="0"/>
              <a:t>m</a:t>
            </a:r>
            <a:r>
              <a:rPr lang="pl-PL" dirty="0" smtClean="0"/>
              <a:t>gr Katarzyna Godek</a:t>
            </a:r>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259632" y="1600200"/>
            <a:ext cx="7427168" cy="4525963"/>
          </a:xfrm>
        </p:spPr>
        <p:txBody>
          <a:bodyPr>
            <a:normAutofit fontScale="77500" lnSpcReduction="20000"/>
          </a:bodyPr>
          <a:lstStyle/>
          <a:p>
            <a:pPr algn="just">
              <a:buNone/>
            </a:pPr>
            <a:r>
              <a:rPr lang="pl-PL" dirty="0" smtClean="0"/>
              <a:t>	W sumie, poprzez te fundusze Unia Europejska planuje przekazać do 2020 roku prawie połowę swego całego budżetu (ponad 453 mld euro) na pomoc krajom członkowskim.</a:t>
            </a:r>
          </a:p>
          <a:p>
            <a:pPr algn="just">
              <a:buNone/>
            </a:pPr>
            <a:r>
              <a:rPr lang="pl-PL" dirty="0" smtClean="0"/>
              <a:t>	Pozostała część wydatków Unii kierowana jest do realizacji celów specjalnych przez dodatkowe fundusze inwestycyjne, w tym:</a:t>
            </a:r>
          </a:p>
          <a:p>
            <a:pPr algn="just"/>
            <a:r>
              <a:rPr lang="pl-PL" dirty="0" smtClean="0"/>
              <a:t>Fundusz Solidarności Unii Europejskiej  - zapewnia wsparcie w przypadku poważnych klęsk żywiołowych,</a:t>
            </a:r>
          </a:p>
          <a:p>
            <a:pPr algn="just"/>
            <a:r>
              <a:rPr lang="pl-PL" dirty="0" smtClean="0"/>
              <a:t>Instrument Pomocy Przedakcesyjnej - stanowi wsparcie dla krajów kandydujących i dla potencjalnych kandydatów do UE.</a:t>
            </a:r>
          </a:p>
          <a:p>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187624" y="1600200"/>
            <a:ext cx="7499176" cy="4525963"/>
          </a:xfrm>
        </p:spPr>
        <p:txBody>
          <a:bodyPr>
            <a:normAutofit fontScale="92500" lnSpcReduction="10000"/>
          </a:bodyPr>
          <a:lstStyle/>
          <a:p>
            <a:pPr algn="just">
              <a:buNone/>
            </a:pPr>
            <a:r>
              <a:rPr lang="pl-PL" dirty="0" smtClean="0"/>
              <a:t>	Poza tym Unia wprowadziła cztery instrumenty finansowe:</a:t>
            </a:r>
          </a:p>
          <a:p>
            <a:pPr algn="just"/>
            <a:r>
              <a:rPr lang="pl-PL" dirty="0" smtClean="0">
                <a:hlinkClick r:id="rId2" tooltip="Projekty inwestycyjne"/>
              </a:rPr>
              <a:t>JASPERS</a:t>
            </a:r>
            <a:r>
              <a:rPr lang="pl-PL" dirty="0" smtClean="0"/>
              <a:t> i JASMINE - finansują wsparcie techniczne przy przygotowaniu dużych projektów infrastrukturalnych,</a:t>
            </a:r>
          </a:p>
          <a:p>
            <a:pPr algn="just"/>
            <a:r>
              <a:rPr lang="pl-PL" dirty="0" smtClean="0"/>
              <a:t>JEREMIE - ułatwia małym i średnim przedsiębiorstwom (MŚP) dostęp do mikrofinansowania,</a:t>
            </a:r>
          </a:p>
          <a:p>
            <a:pPr algn="just"/>
            <a:r>
              <a:rPr lang="pl-PL" dirty="0" smtClean="0"/>
              <a:t>JESSICA - wspomaga rozwój obszarów miejskich.</a:t>
            </a:r>
          </a:p>
          <a:p>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971600" y="1600200"/>
            <a:ext cx="7715200" cy="4525963"/>
          </a:xfrm>
        </p:spPr>
        <p:txBody>
          <a:bodyPr>
            <a:normAutofit lnSpcReduction="10000"/>
          </a:bodyPr>
          <a:lstStyle/>
          <a:p>
            <a:pPr algn="just">
              <a:buNone/>
            </a:pPr>
            <a:r>
              <a:rPr lang="pl-PL" dirty="0" smtClean="0"/>
              <a:t>	Sposób funkcjonowania funduszy określony jest przez jeden, wspólny dla wszystkich państw członkowskich zestaw przepisów. Mają one na celu zapewnienie, że środki z Funduszy są wykorzystywane zgodnie ze strategią Europa 2020. Przepisy zapewniają również lepszą koordynację i spójną realizację przedsięwzięć oraz jak najprostszy dostęp do Funduszy dla potencjalnych beneficjentów. </a:t>
            </a:r>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1196752"/>
            <a:ext cx="8229600" cy="1143000"/>
          </a:xfrm>
        </p:spPr>
        <p:txBody>
          <a:bodyPr>
            <a:normAutofit fontScale="90000"/>
          </a:bodyPr>
          <a:lstStyle/>
          <a:p>
            <a:r>
              <a:rPr lang="pl-PL" b="1" dirty="0" smtClean="0"/>
              <a:t>Zasady działania Funduszy Europejskich</a:t>
            </a:r>
            <a:br>
              <a:rPr lang="pl-PL" b="1" dirty="0" smtClean="0"/>
            </a:br>
            <a:endParaRPr lang="pl-PL" dirty="0"/>
          </a:p>
        </p:txBody>
      </p:sp>
      <p:sp>
        <p:nvSpPr>
          <p:cNvPr id="3" name="Symbol zastępczy zawartości 2"/>
          <p:cNvSpPr>
            <a:spLocks noGrp="1"/>
          </p:cNvSpPr>
          <p:nvPr>
            <p:ph idx="1"/>
          </p:nvPr>
        </p:nvSpPr>
        <p:spPr>
          <a:xfrm>
            <a:off x="1043608" y="2204864"/>
            <a:ext cx="7992888" cy="3921299"/>
          </a:xfrm>
        </p:spPr>
        <p:txBody>
          <a:bodyPr>
            <a:normAutofit fontScale="70000" lnSpcReduction="20000"/>
          </a:bodyPr>
          <a:lstStyle/>
          <a:p>
            <a:pPr algn="just">
              <a:buNone/>
            </a:pPr>
            <a:r>
              <a:rPr lang="pl-PL" dirty="0" smtClean="0"/>
              <a:t>	Zasady działania Funduszy Europejskich wynikają z zasad rządzących polityką regionalną Unii Europejskiej:</a:t>
            </a:r>
          </a:p>
          <a:p>
            <a:pPr algn="just"/>
            <a:r>
              <a:rPr lang="pl-PL" dirty="0" smtClean="0"/>
              <a:t>Zasada partnerstwa - na każdym etapie realizacji funduszy powinni uczestniczyć wszyscy zainteresowani partnerzy. Z jednej strony Komisja Europejska współpracuje z odpowiednimi władzami krajowymi, regionalnymi i lokalnymi, które też ściśle kooperują ze sobą, z drugiej – przeprowadzane są konsultacje z partnerami gospodarczymi i społecznymi.</a:t>
            </a:r>
          </a:p>
          <a:p>
            <a:pPr algn="just"/>
            <a:r>
              <a:rPr lang="pl-PL" dirty="0" smtClean="0"/>
              <a:t>Zasada dodatkowości (współfinansowania lub uzupełniania) - to znaczy, że Fundusze Europejskie powinny uzupełniać środki finansowe poszczególnych państw członkowskich, a nie je zastępować. Działania Unii nie powinny zastępować działań na szczeblu krajowym i regionalnym, lecz je wzbogacać i wzmacniać.</a:t>
            </a:r>
          </a:p>
          <a:p>
            <a:endParaRPr lang="pl-PL"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635</TotalTime>
  <Words>1665</Words>
  <Application>Microsoft Office PowerPoint</Application>
  <PresentationFormat>Pokaz na ekranie (4:3)</PresentationFormat>
  <Paragraphs>263</Paragraphs>
  <Slides>55</Slides>
  <Notes>0</Notes>
  <HiddenSlides>0</HiddenSlides>
  <MMClips>0</MMClips>
  <ScaleCrop>false</ScaleCrop>
  <HeadingPairs>
    <vt:vector size="4" baseType="variant">
      <vt:variant>
        <vt:lpstr>Motyw</vt:lpstr>
      </vt:variant>
      <vt:variant>
        <vt:i4>1</vt:i4>
      </vt:variant>
      <vt:variant>
        <vt:lpstr>Tytuły slajdów</vt:lpstr>
      </vt:variant>
      <vt:variant>
        <vt:i4>55</vt:i4>
      </vt:variant>
    </vt:vector>
  </HeadingPairs>
  <TitlesOfParts>
    <vt:vector size="56" baseType="lpstr">
      <vt:lpstr>Motyw pakietu Office</vt:lpstr>
      <vt:lpstr>Zarządzanie Projektami UE </vt:lpstr>
      <vt:lpstr>Czym są Fundusze Europejskie? </vt:lpstr>
      <vt:lpstr>Slajd 3</vt:lpstr>
      <vt:lpstr>Skąd pochodzą pieniądze? </vt:lpstr>
      <vt:lpstr>Struktura Funduszy Europejskich </vt:lpstr>
      <vt:lpstr>Slajd 6</vt:lpstr>
      <vt:lpstr>Slajd 7</vt:lpstr>
      <vt:lpstr>Slajd 8</vt:lpstr>
      <vt:lpstr>Zasady działania Funduszy Europejskich </vt:lpstr>
      <vt:lpstr>Slajd 10</vt:lpstr>
      <vt:lpstr>Slajd 11</vt:lpstr>
      <vt:lpstr>Na co wydawane są fundusze? </vt:lpstr>
      <vt:lpstr>Slajd 13</vt:lpstr>
      <vt:lpstr>Slajd 14</vt:lpstr>
      <vt:lpstr>Ile i na co? </vt:lpstr>
      <vt:lpstr>Slajd 16</vt:lpstr>
      <vt:lpstr>Slajd 17</vt:lpstr>
      <vt:lpstr>Slajd 18</vt:lpstr>
      <vt:lpstr>Slajd 19</vt:lpstr>
      <vt:lpstr>Podział Funduszy Europejskich na kraje członkowskie </vt:lpstr>
      <vt:lpstr>Slajd 21</vt:lpstr>
      <vt:lpstr>Fundusze Europejskie w Polsce </vt:lpstr>
      <vt:lpstr>Slajd 23</vt:lpstr>
      <vt:lpstr>Dlaczego Polska otrzymała fundusze? </vt:lpstr>
      <vt:lpstr>Na co przeznaczone są fundusze? </vt:lpstr>
      <vt:lpstr>Programy krajowe </vt:lpstr>
      <vt:lpstr>Slajd 27</vt:lpstr>
      <vt:lpstr>Slajd 28</vt:lpstr>
      <vt:lpstr>Programy regionalne </vt:lpstr>
      <vt:lpstr>Slajd 30</vt:lpstr>
      <vt:lpstr>Zintegrowane Inwestycje Terytorialne (ZIT) </vt:lpstr>
      <vt:lpstr>Programy Europejskiej Współpracy Terytorialnej </vt:lpstr>
      <vt:lpstr>Poziom dofinansowania </vt:lpstr>
      <vt:lpstr>Programy ramowe Unii Europejskiej </vt:lpstr>
      <vt:lpstr>Jak zacząć korzystać z Funduszy Europejskich? </vt:lpstr>
      <vt:lpstr>Jak zacząć korzystać z funduszy? </vt:lpstr>
      <vt:lpstr>Slajd 37</vt:lpstr>
      <vt:lpstr>Slajd 38</vt:lpstr>
      <vt:lpstr>Slajd 39</vt:lpstr>
      <vt:lpstr>Slajd 40</vt:lpstr>
      <vt:lpstr>Slajd 41</vt:lpstr>
      <vt:lpstr>Slajd 42</vt:lpstr>
      <vt:lpstr>Slajd 43</vt:lpstr>
      <vt:lpstr>Slajd 44</vt:lpstr>
      <vt:lpstr>Slajd 45</vt:lpstr>
      <vt:lpstr>Obowiązki przy realizacji projektów </vt:lpstr>
      <vt:lpstr>Podpisanie umowy o dofinansowanie </vt:lpstr>
      <vt:lpstr>Kwalifikowalność wydatków </vt:lpstr>
      <vt:lpstr>Kontrola projektu </vt:lpstr>
      <vt:lpstr>Sprawozdawczość, rozliczenie projektu i dokumentacja </vt:lpstr>
      <vt:lpstr>Zasady promocji i oznakowania </vt:lpstr>
      <vt:lpstr>Trwałość projektu </vt:lpstr>
      <vt:lpstr>Slajd 53</vt:lpstr>
      <vt:lpstr>Slajd 54</vt:lpstr>
      <vt:lpstr>Slajd 55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Podstawowe pojęcia i przedmiot ekonomii</dc:title>
  <dc:creator>Admin</dc:creator>
  <cp:lastModifiedBy>PC</cp:lastModifiedBy>
  <cp:revision>96</cp:revision>
  <dcterms:created xsi:type="dcterms:W3CDTF">2016-10-18T09:29:13Z</dcterms:created>
  <dcterms:modified xsi:type="dcterms:W3CDTF">2019-03-10T06:40:49Z</dcterms:modified>
</cp:coreProperties>
</file>