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62" r:id="rId5"/>
    <p:sldId id="261" r:id="rId6"/>
    <p:sldId id="260" r:id="rId7"/>
    <p:sldId id="259" r:id="rId8"/>
    <p:sldId id="272" r:id="rId9"/>
    <p:sldId id="273" r:id="rId10"/>
    <p:sldId id="271" r:id="rId11"/>
    <p:sldId id="270" r:id="rId12"/>
    <p:sldId id="269" r:id="rId13"/>
    <p:sldId id="268" r:id="rId14"/>
    <p:sldId id="267" r:id="rId15"/>
    <p:sldId id="266" r:id="rId16"/>
    <p:sldId id="265" r:id="rId17"/>
    <p:sldId id="264" r:id="rId18"/>
    <p:sldId id="263" r:id="rId19"/>
    <p:sldId id="281" r:id="rId20"/>
    <p:sldId id="280" r:id="rId21"/>
    <p:sldId id="279" r:id="rId22"/>
    <p:sldId id="278" r:id="rId23"/>
    <p:sldId id="277" r:id="rId24"/>
    <p:sldId id="276" r:id="rId25"/>
    <p:sldId id="275" r:id="rId26"/>
    <p:sldId id="287" r:id="rId27"/>
    <p:sldId id="286" r:id="rId28"/>
    <p:sldId id="285" r:id="rId29"/>
    <p:sldId id="284" r:id="rId30"/>
    <p:sldId id="283" r:id="rId31"/>
    <p:sldId id="288" r:id="rId32"/>
    <p:sldId id="298" r:id="rId33"/>
    <p:sldId id="297" r:id="rId34"/>
    <p:sldId id="296" r:id="rId35"/>
    <p:sldId id="295" r:id="rId36"/>
    <p:sldId id="294" r:id="rId37"/>
    <p:sldId id="293" r:id="rId38"/>
    <p:sldId id="292" r:id="rId39"/>
    <p:sldId id="291" r:id="rId40"/>
    <p:sldId id="290" r:id="rId41"/>
    <p:sldId id="289" r:id="rId42"/>
    <p:sldId id="299" r:id="rId4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9F7E3A-C754-48CE-86DA-57907B72B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163D1E0-8629-46A4-9FBC-0FF8CCAE5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ECF949D-5000-4A26-A4E1-0D3BC333D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88F8-C22F-460D-A826-870561366101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EB6E7F1-C697-45A9-BADD-B6C0771E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F87E6EB-98E7-4A18-9057-D4C575AE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4C30-3C9F-4AB9-B971-C3E3C5AA59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701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00B206-E919-4D88-ACED-F9FEAC788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4588625-D497-4C1A-9782-AE9A02168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35B6E1-1CA5-4E66-B92D-F3BE136FC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88F8-C22F-460D-A826-870561366101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3F38122-9892-4056-B26B-EC0DC9A35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D8504A-1BA6-416A-AB09-DCA04EE8F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4C30-3C9F-4AB9-B971-C3E3C5AA59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1164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F8301BE-495D-4641-B9DA-FD01EA7CA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C0CEE29-D8BB-4EF9-9EC4-150386FF0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DA62288-276A-4F9D-B355-F2BC0782F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88F8-C22F-460D-A826-870561366101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6953B5-E0C7-458A-8DE8-30CDBCAA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392F1A-E248-476F-9F8E-781F047CA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4C30-3C9F-4AB9-B971-C3E3C5AA59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450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3E83C5-1058-44C9-8573-8C81085CD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237D37-E10D-4FF7-95F1-FEC3F86A1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83DBA1-05EB-4FE1-8236-B69412FCC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88F8-C22F-460D-A826-870561366101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8931ED8-48BE-4313-B829-7226DA295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C36D9D-EAA0-4A62-AE56-0BCC686D0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4C30-3C9F-4AB9-B971-C3E3C5AA59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39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ECE7D5-B840-43DF-A66B-E61E5C685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B692FE-0016-426F-A3A1-32C7FF3AA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DC455AF-BCBD-4783-87F9-32FFB4BB4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88F8-C22F-460D-A826-870561366101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BD6AC5C-5FA0-48EF-8324-8E4E0CD9C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DC9976-B11C-4557-B1A5-EF8324AA2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4C30-3C9F-4AB9-B971-C3E3C5AA59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6449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8C0833-E202-46AC-A16E-6D79CA1EA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D5024D-2858-4661-9A1C-BD6724D5A8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E52AF2D-8F09-45C5-B41B-DD4840282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86D8CEB-DD51-44DD-B228-101E7A792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88F8-C22F-460D-A826-870561366101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6504ACB-1380-49CC-803C-A823C73E7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CB177A9-3CF1-4B73-B963-568E2965A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4C30-3C9F-4AB9-B971-C3E3C5AA59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11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A391D2-E356-4717-BD3B-00F9AF10C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9015BAA-B1CE-4A8E-B2A7-76E077B71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7E0C0BD-0BFD-4A8C-8CF9-6B4ED6DCA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FCC95EE-2365-4036-B9AD-C9FBABE783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E6E6328-AAA6-4C12-B84F-F00E973F2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2A3B16D-D8ED-4575-92D2-D67866831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88F8-C22F-460D-A826-870561366101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9757FC4-9B42-4798-9C4D-932F7BACD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1B1AC4F-915E-4C15-A2CF-4AB71A6B8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4C30-3C9F-4AB9-B971-C3E3C5AA59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13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1D3B52-0C1F-4216-89D1-2A2664A51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FF549FE-1D71-4BCF-8BD2-43FBA51B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88F8-C22F-460D-A826-870561366101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3780F48-E11C-445C-B606-D4CB90FD6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2D15152-5A44-4F0D-B492-3AB2664E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4C30-3C9F-4AB9-B971-C3E3C5AA59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594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E00F68F-79E8-43BA-91D3-3BFFCDDEC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88F8-C22F-460D-A826-870561366101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B9EBD03-4146-4480-8CE3-FB2313815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CF0EE87-753F-467D-815F-32DBE32B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4C30-3C9F-4AB9-B971-C3E3C5AA59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690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4E6AE9-BC32-4DE5-BF66-BEEE09451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F8E280-3425-4673-9EC6-F0BA4EC4C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2AF0E21-E2FA-4A0E-B446-9BEED1DE7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E9DB16F-EF4D-40DD-9C92-FE67BF36E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88F8-C22F-460D-A826-870561366101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3C422F5-6D3C-4BA7-9228-2FD098D71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4FAC219-D736-4FC0-A3CF-E5A6FC441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4C30-3C9F-4AB9-B971-C3E3C5AA59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652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AED30A-A8DC-4573-B10A-08497121A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DF98B99-9BE0-4ACC-A7A7-1C978496A7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1AE28B0-054D-4C2E-A347-05A87F20D7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4BD661D-7009-472B-9283-3080FEBE4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88F8-C22F-460D-A826-870561366101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F2020B6-4085-4A7B-85A3-B9B6CBB7D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C8E2B55-5B3C-424D-A79C-C5ACFFD47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4C30-3C9F-4AB9-B971-C3E3C5AA59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1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B5BFDF6-D786-4965-9F68-7A6E5F0A1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E5581A1-968A-4A7D-B329-2185E055B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B2BE14F-4200-48B1-8CCB-952943CF9B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788F8-C22F-460D-A826-870561366101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2B4890F-6465-43A3-B704-CDFFB916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E07891-8818-4253-929C-92DF1DE7A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64C30-3C9F-4AB9-B971-C3E3C5AA59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28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6B7A0B-9E61-4A13-A520-C37972077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70913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Układy relacji w strukturze administracji publicznej </a:t>
            </a:r>
            <a:r>
              <a:rPr lang="pl-PL" dirty="0"/>
              <a:t>(centralizacja, decentralizacja, koncentracja, dekoncentracja)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512BBF3-E4A0-448A-8B30-70B730119A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1473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Pojęcie centralizacji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Centralizacja nie zawsze oznacza skupienie spraw przez organ nadrzędny. </a:t>
            </a:r>
          </a:p>
          <a:p>
            <a:pPr marL="0" indent="0">
              <a:buNone/>
            </a:pPr>
            <a:r>
              <a:rPr lang="pl-PL" dirty="0"/>
              <a:t>Kompetencje są rozproszone w ramach organów podporządkowanych, jednak ich wykonanie jest podporządkowane organowi nadrzędnemu.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3257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Podstawa prawna centralizacji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Podstawa prawna układu zcentralizowanego może być wyrażona bardzo ogólnie, pozostawiając znaczącą swobodę ingerencji organowi nadrzędnemu. </a:t>
            </a:r>
          </a:p>
          <a:p>
            <a:pPr marL="0" indent="0">
              <a:buNone/>
            </a:pPr>
            <a:r>
              <a:rPr lang="pl-PL" dirty="0"/>
              <a:t>Podstawa prawna może być wyrażona w ustawie lub w rozporządzeniu. </a:t>
            </a:r>
          </a:p>
          <a:p>
            <a:pPr marL="0" indent="0">
              <a:buNone/>
            </a:pPr>
            <a:r>
              <a:rPr lang="pl-PL" i="1" dirty="0"/>
              <a:t>Przykład: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Organ A kieruje pracą organu B.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246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Centralizacja w demokratycznym państwie prawa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Demokratyczne państwo prawa zakłada swobodę obywateli jako jednostek, jak i ich organizacji. </a:t>
            </a:r>
          </a:p>
          <a:p>
            <a:pPr marL="0" indent="0">
              <a:buNone/>
            </a:pPr>
            <a:r>
              <a:rPr lang="pl-PL" dirty="0"/>
              <a:t>Z tej przyczyny centralizacja jest dopuszczalna wyjątkowo ze względu m. in. </a:t>
            </a:r>
          </a:p>
          <a:p>
            <a:pPr marL="0" indent="0">
              <a:buNone/>
            </a:pPr>
            <a:r>
              <a:rPr lang="pl-PL" dirty="0"/>
              <a:t>- na potrzebę bezpieczeństwa i porządku prawnego (Policja, straż pożarna, wojsko) </a:t>
            </a:r>
          </a:p>
          <a:p>
            <a:pPr marL="0" indent="0">
              <a:buNone/>
            </a:pPr>
            <a:r>
              <a:rPr lang="pl-PL" dirty="0"/>
              <a:t>- specjalistyczny charakter zadań publicznych (ochrona środowiska, kontrola podatkowa; </a:t>
            </a:r>
          </a:p>
          <a:p>
            <a:pPr marL="0" indent="0">
              <a:buNone/>
            </a:pPr>
            <a:r>
              <a:rPr lang="pl-PL" dirty="0"/>
              <a:t>(prof. J. Zimmermann)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757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Kryteria dopuszczalności centralizacji: 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- strategiczny charakter rozstrzygnięcia; </a:t>
            </a:r>
          </a:p>
          <a:p>
            <a:pPr marL="0" indent="0">
              <a:buNone/>
            </a:pPr>
            <a:r>
              <a:rPr lang="pl-PL" dirty="0"/>
              <a:t>- zadanie publiczne jest istotne ze względu na bezpieczeństwo i integralność państwa; </a:t>
            </a:r>
          </a:p>
          <a:p>
            <a:pPr marL="0" indent="0">
              <a:buNone/>
            </a:pPr>
            <a:r>
              <a:rPr lang="pl-PL" dirty="0"/>
              <a:t>- potrzeba odcięcia rozstrzygnięcia od interesów lokalnych;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7266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Środki nadzorcze jako forma centralizacji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Środki nadzorcze stosowane w ramach hierarchicznego podporządkowania w administracji publicznej (np. w ramach administracji rządowej) są przejawem centralizacji. </a:t>
            </a:r>
          </a:p>
          <a:p>
            <a:pPr marL="0" indent="0">
              <a:buNone/>
            </a:pPr>
            <a:r>
              <a:rPr lang="pl-PL" dirty="0"/>
              <a:t>W tym przypadku (ze względu na ich wewnętrzny charakter) nie są one w pełni opisane w przepisach prawa powszechnie obowiązującego, a mogą być doprecyzowane w przepisach prawa wewnętrznego.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6508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Kierownictwo jako forma centralizacji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Kierownictwo oznacza pełny wpływ organu nadrzędnego nad organem podporządkowanym. </a:t>
            </a:r>
          </a:p>
          <a:p>
            <a:pPr marL="0" indent="0">
              <a:buNone/>
            </a:pPr>
            <a:r>
              <a:rPr lang="pl-PL" dirty="0"/>
              <a:t>Kierownictwo jest rodzajem centralizacji charakteryzującą się najszerszym zakresem ingerencji.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5902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Kierownictwo jako forma centralizacji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Organ nadrzędny sprawujący kierownictwo może w pełni ingerować w sposób wykonywania swoich kompetencji przez organ podporządkowany. </a:t>
            </a:r>
          </a:p>
          <a:p>
            <a:pPr marL="0" indent="0">
              <a:buNone/>
            </a:pPr>
            <a:r>
              <a:rPr lang="pl-PL" dirty="0"/>
              <a:t>Organ nadrzędny ponosi wówczas pełną odpowiedzialność za sposób wykonania tych kompetencji organu podporządkowanego.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5091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Kierownictwo jako forma centralizacji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Organ nadrzędny może dokonać pełnej kontroli organu podporządkowanego i zastosować wobec jego szeroki katalog środków nadzoru. </a:t>
            </a:r>
          </a:p>
          <a:p>
            <a:pPr marL="0" indent="0">
              <a:buNone/>
            </a:pPr>
            <a:r>
              <a:rPr lang="pl-PL" dirty="0"/>
              <a:t>Kierownictwo odnosi się także do urzędów (jednostek organizacyjnych umożlwiających działanie organowi podporządkowanemu) – poprzez np. wydawanie poleceń.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8885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Kierownictwo wewnętrzne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Kierownictwo może odnosić się do relacji organu a urzędu, który jest jego aparatem pomocniczym. </a:t>
            </a:r>
          </a:p>
          <a:p>
            <a:pPr marL="0" indent="0">
              <a:buNone/>
            </a:pPr>
            <a:r>
              <a:rPr lang="pl-PL" i="1" dirty="0"/>
              <a:t>Przykład.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Kierownictwo wewnętrzne wójta względem pracowników urzędu gminy.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0100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Kierownictwo wewnętrzne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Pracownik urzędu poddany oddziaływaniu kierownictwa pozbawiony jest ochrony prawnej (np. możliwości złożenia odwołania / skargi do sądu administracyjnego). </a:t>
            </a:r>
          </a:p>
          <a:p>
            <a:pPr marL="0" indent="0">
              <a:buNone/>
            </a:pPr>
            <a:r>
              <a:rPr lang="pl-PL" dirty="0"/>
              <a:t>Środki kierownictwa mają bowiem wewnętrzny charakter, nie odnoszą się tym samym do podmiotów spoza administracji publicznej.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8093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BBB4BA-B0E0-4512-9837-4A819FCA5F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UKŁAD ADMINISTRACYJNY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BB8219-B495-476E-813B-DFDDFBB730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8380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Kierownictwo wewnętrzne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Kierownictwo wewnętrzne jest zróżnicowane ze względu na rodzaj zadań organu: </a:t>
            </a:r>
          </a:p>
          <a:p>
            <a:pPr marL="0" indent="0">
              <a:buNone/>
            </a:pPr>
            <a:r>
              <a:rPr lang="pl-PL" dirty="0"/>
              <a:t>- szeroki zakres kierownictwa w przypadku Policji </a:t>
            </a:r>
          </a:p>
          <a:p>
            <a:pPr marL="0" indent="0">
              <a:buNone/>
            </a:pPr>
            <a:r>
              <a:rPr lang="pl-PL" dirty="0"/>
              <a:t>- relatywnie szeroki zakres kierownictwa w przypadku urzędu gminy.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6315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/>
              <a:t>Kierownictwo jako forma centralizacji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Podstawa prawna </a:t>
            </a:r>
          </a:p>
          <a:p>
            <a:pPr marL="0" indent="0">
              <a:buNone/>
            </a:pPr>
            <a:r>
              <a:rPr lang="pl-PL" dirty="0"/>
              <a:t>Przepisy prawa nie określają zakresu, trybu i formy kierownictwa, pozostawiając swobodę organowi nadrzędnemu. </a:t>
            </a:r>
          </a:p>
          <a:p>
            <a:pPr marL="0" indent="0">
              <a:buNone/>
            </a:pPr>
            <a:r>
              <a:rPr lang="pl-PL" dirty="0"/>
              <a:t>Przepisy ustawy mogą jednak ograniczać sposób wykonywania kompetencji (wskazując np. jakie jest prawnie dopuszczalne rozstrzygnięcie). </a:t>
            </a:r>
          </a:p>
          <a:p>
            <a:pPr marL="0" indent="0">
              <a:buNone/>
            </a:pPr>
            <a:r>
              <a:rPr lang="pl-PL" dirty="0"/>
              <a:t>Przepisy prawa, zgodnie z zasadą kompetencyjności, mogą także np. w drodze ustawy określać właściwość poszczególnych organów. Wówczas organ nadrzędny nie może przenieść kompetencji z organu podporządkowanego na inny organ.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4858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Koncentracja i dekoncentracja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 ramach centralizacji może mieć miejsce zjawisko: </a:t>
            </a:r>
          </a:p>
          <a:p>
            <a:pPr marL="0" indent="0">
              <a:buNone/>
            </a:pPr>
            <a:r>
              <a:rPr lang="pl-PL" dirty="0"/>
              <a:t>- koncentracji  - skupienia kompetencji </a:t>
            </a:r>
          </a:p>
          <a:p>
            <a:pPr marL="0" indent="0">
              <a:buNone/>
            </a:pPr>
            <a:r>
              <a:rPr lang="pl-PL" dirty="0"/>
              <a:t>- dekoncentracji – rozproszenia kompetencji </a:t>
            </a:r>
          </a:p>
          <a:p>
            <a:pPr marL="0" indent="0">
              <a:buNone/>
            </a:pPr>
            <a:r>
              <a:rPr lang="pl-PL" dirty="0"/>
              <a:t>Koncentracja / dekoncentracja – odnoszą się do liczby podmiotów posiadających określony zbiór kompetencji </a:t>
            </a:r>
          </a:p>
          <a:p>
            <a:pPr marL="0" indent="0">
              <a:buNone/>
            </a:pPr>
            <a:r>
              <a:rPr lang="pl-PL" dirty="0"/>
              <a:t>Koncentracja / dekoncentracja może być odnoszona także do układu w ramach określonego organu / urzędu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5644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Koncentracja i dekoncentracja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Kompetencję wykonuje jeden organ. Organy podporządkowane wykonują jedynie czynności mieszczące się ramach kompetencji organu nadrzędnego. </a:t>
            </a:r>
          </a:p>
          <a:p>
            <a:pPr marL="0" indent="0">
              <a:buNone/>
            </a:pPr>
            <a:r>
              <a:rPr lang="pl-PL" dirty="0"/>
              <a:t>Dekoncentracja związana jest z przekazaniem do wykonania kompetencji innemu organowi (podporządkowanemu) lub pracownikowi urzędu działającego przy organie.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3994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Koncentracja i dekoncentracja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Podstawa prawna </a:t>
            </a:r>
          </a:p>
          <a:p>
            <a:pPr marL="0" indent="0">
              <a:buNone/>
            </a:pPr>
            <a:r>
              <a:rPr lang="pl-PL" dirty="0"/>
              <a:t>Koncentracja / dekoncentracja nie muszą mieć podstawy prawnej w prawie powszechnie obowiązującym, wystarczającą podstawą jest akt prawa wewnętrznego. </a:t>
            </a:r>
          </a:p>
          <a:p>
            <a:pPr marL="0" indent="0">
              <a:buNone/>
            </a:pPr>
            <a:r>
              <a:rPr lang="pl-PL" dirty="0"/>
              <a:t>Podstawa prawna może dotyczyć możliwości dokonania koncentracji / dekoncentracji </a:t>
            </a:r>
          </a:p>
          <a:p>
            <a:pPr marL="0" indent="0">
              <a:buNone/>
            </a:pPr>
            <a:r>
              <a:rPr lang="pl-PL" i="1" dirty="0"/>
              <a:t>Przykład związany z upoważnieniem administracyjnym do wydania decyzji w imieniu organu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Decyzje w indywidualnych sprawach z zakresu administracji publicznej wydaje wójt, o ile przepisy szczególne nie stanowią inaczej.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Wójt może upoważnić swoich zastępców lub innych pracowników urzędu gminy do wydawania decyzji administracyjnych, o których mowa w ust. 1, w imieniu wójta.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(art. 39 ust. 1-2 ustawy o samorządzie gminnym)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7402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Rodzaje dekoncentracji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wewnętrzna </a:t>
            </a:r>
            <a:r>
              <a:rPr lang="pl-PL" dirty="0"/>
              <a:t>– przesuwanie do wykonywania poszczególnych kompetencji w ramach pracowników urzędu </a:t>
            </a:r>
          </a:p>
          <a:p>
            <a:pPr marL="0" indent="0">
              <a:buNone/>
            </a:pPr>
            <a:r>
              <a:rPr lang="pl-PL" dirty="0"/>
              <a:t>-</a:t>
            </a:r>
            <a:r>
              <a:rPr lang="pl-PL" b="1" dirty="0"/>
              <a:t> zewnętrzna</a:t>
            </a:r>
            <a:r>
              <a:rPr lang="pl-PL" dirty="0"/>
              <a:t> – odnosi się do przeniesienia wykonywania kompetencji pomiędzy organami administracji publicznej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80170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Dekoncentracja wewnętrzna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może dotyczyć: 1. podejmowania czynności poprzedzających wydanie decyzji lub; 2. wydanie decyzji w imieniu organu </a:t>
            </a:r>
            <a:r>
              <a:rPr lang="pl-PL" b="1" dirty="0"/>
              <a:t>(upoważnienie administracyjne)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może mieć charakter przestrzenny </a:t>
            </a:r>
            <a:r>
              <a:rPr lang="pl-PL" b="1" dirty="0"/>
              <a:t>(dekoncentracja przestrzenna),</a:t>
            </a:r>
            <a:r>
              <a:rPr lang="pl-PL" dirty="0"/>
              <a:t> czyli przekazanie do wykonania kompetencji w ramach delegatury organu.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77950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/>
              <a:t>Dekoncentracja wewnętrzna a upoważnienie administracyjne 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Upoważnienie administracyjne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Jest związane z dekoncentracją w znaczeniu wewnętrznym</a:t>
            </a:r>
          </a:p>
          <a:p>
            <a:pPr marL="0" indent="0">
              <a:buNone/>
            </a:pPr>
            <a:r>
              <a:rPr lang="pl-PL" dirty="0"/>
              <a:t>- dotyczy przekazania kompetencji do wydania rozstrzygnięcia w imieniu organu </a:t>
            </a:r>
          </a:p>
          <a:p>
            <a:pPr marL="0" indent="0">
              <a:buNone/>
            </a:pPr>
            <a:r>
              <a:rPr lang="pl-PL" dirty="0"/>
              <a:t>- jest ono relatywnie trwałe, czyli niezależne od zmiany piastuna organu, jednakże organ ten może upoważnienie cofnąć; </a:t>
            </a:r>
          </a:p>
          <a:p>
            <a:pPr marL="0" indent="0">
              <a:buNone/>
            </a:pPr>
            <a:r>
              <a:rPr lang="pl-PL" dirty="0"/>
              <a:t>- odnosi się do pracownika urzędu – jednostki organizacyjnej zapewniającej funkcjonowanie organowi.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8989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Dekoncentracja zewnętrzna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Dekoncentracja zewnętrzna ma miejsce pomiędzy organami administracji publicznej. </a:t>
            </a:r>
          </a:p>
          <a:p>
            <a:pPr marL="0" indent="0">
              <a:buNone/>
            </a:pPr>
            <a:r>
              <a:rPr lang="pl-PL" dirty="0"/>
              <a:t>Można wyróżnić dwa jej rodzaje:</a:t>
            </a:r>
          </a:p>
          <a:p>
            <a:pPr marL="0" indent="0">
              <a:buNone/>
            </a:pPr>
            <a:r>
              <a:rPr lang="pl-PL" dirty="0"/>
              <a:t>Dekoncentracja zewnętrzna wertykalna (pionowa) – przekazanie wykonania kompetencji organowi terenowemu przez organ centralny </a:t>
            </a:r>
          </a:p>
          <a:p>
            <a:pPr marL="0" indent="0">
              <a:buNone/>
            </a:pPr>
            <a:r>
              <a:rPr lang="pl-PL" i="1" dirty="0"/>
              <a:t>Przykład: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Komendant Główny Policji przekazuje do wykonania kompetencję Komendantowi Wojewódzkiemu Policji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Dekoncentracja zewnętrzna horyzontalna (pozioma) – narusza podporządkowanie organizacyjne w ramach struktury (przekazanie do wykonania kompetencji do innego resortu)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81252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Dekoncentracja skośna (w ramach dekoncentracji zewnętrznej)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Połączenie dekoncentracji pionowej i poziomej. </a:t>
            </a:r>
          </a:p>
          <a:p>
            <a:pPr marL="0" indent="0">
              <a:buNone/>
            </a:pPr>
            <a:r>
              <a:rPr lang="pl-PL" dirty="0"/>
              <a:t>Polega na przekazaniu przez organ centralny do wykonania kompetencji innemu organowi, który podlega strukturalnie innemu organowi centralnemu.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658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Układ administracyjny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Układ administracyjny</a:t>
            </a:r>
            <a:r>
              <a:rPr lang="pl-PL" dirty="0"/>
              <a:t>, obejmuje: </a:t>
            </a:r>
          </a:p>
          <a:p>
            <a:pPr marL="0" indent="0">
              <a:buNone/>
            </a:pPr>
            <a:r>
              <a:rPr lang="pl-PL" dirty="0"/>
              <a:t>- stosunki prawne </a:t>
            </a:r>
          </a:p>
          <a:p>
            <a:pPr marL="0" indent="0">
              <a:buNone/>
            </a:pPr>
            <a:r>
              <a:rPr lang="pl-PL" dirty="0"/>
              <a:t>- podmioty publiczne będące częścią układu. </a:t>
            </a:r>
          </a:p>
          <a:p>
            <a:pPr marL="0" indent="0">
              <a:buNone/>
            </a:pPr>
            <a:r>
              <a:rPr lang="pl-PL" dirty="0"/>
              <a:t>Układ administracyjny obejmuje działania podmiotów publicznych, które z góry służą określonym celom.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53814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Rodzaje dekoncentracji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Podstawa prawna </a:t>
            </a:r>
          </a:p>
          <a:p>
            <a:pPr marL="0" indent="0">
              <a:buNone/>
            </a:pPr>
            <a:r>
              <a:rPr lang="pl-PL" dirty="0"/>
              <a:t>- dekoncentracja wewnętrzna – akt administracji / normatywny wewnętrzny</a:t>
            </a:r>
          </a:p>
          <a:p>
            <a:pPr marL="0" indent="0">
              <a:buNone/>
            </a:pPr>
            <a:r>
              <a:rPr lang="pl-PL" dirty="0"/>
              <a:t>- dekoncentracja zewnętrzna – akt normatywny prawa powszechnie obowiązującego (z zasady ustawy)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0518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7538A-61E4-4D3B-BD44-AB4D1F0482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DECENTRALIZACJA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005A2B4-3335-42CC-A08E-FE7FB26E3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31447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Pojęcie decentralizacji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Decentralizacja oznacza ustawową gwarancję samodzielności organów administracji publicznej / podmiotów publicznych względem innych organów administracji publicznej. </a:t>
            </a:r>
          </a:p>
          <a:p>
            <a:pPr marL="0" indent="0">
              <a:buNone/>
            </a:pPr>
            <a:r>
              <a:rPr lang="pl-PL" dirty="0"/>
              <a:t>Decentralizacja odnosi się głównie do samodzielności w wykonywaniu zadania publicznego </a:t>
            </a:r>
          </a:p>
          <a:p>
            <a:pPr marL="0" indent="0">
              <a:buNone/>
            </a:pPr>
            <a:r>
              <a:rPr lang="pl-PL" dirty="0"/>
              <a:t>Decentralizacja wyklucza hierarchiczne podporządkowanie (zależność osobową/ służbową)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56208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Pojęcie decentralizacji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Decentralizacje należy odróżnić od autonomii, która zakłada że podmiot publiczny autonomiczny ma możliwość wydawania przepisów prawa równych ustawie. </a:t>
            </a:r>
          </a:p>
          <a:p>
            <a:pPr marL="0" indent="0">
              <a:buNone/>
            </a:pPr>
            <a:r>
              <a:rPr lang="pl-PL" dirty="0"/>
              <a:t>Decentralizacja jest ograniczona do wykonywania prawa (stanowienie prawa </a:t>
            </a:r>
            <a:r>
              <a:rPr lang="pl-PL" dirty="0" err="1"/>
              <a:t>podustawowego</a:t>
            </a:r>
            <a:r>
              <a:rPr lang="pl-PL" dirty="0"/>
              <a:t> jest wykonaniem przepisów ustawowych)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99788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Pozytywne aspekty decentralizacji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bardziej efektywne podejmowanie rozstrzygnięć w sprawach uwarunkowanych specjalnym / lokalnym ich charakterem. </a:t>
            </a:r>
          </a:p>
          <a:p>
            <a:pPr marL="0" indent="0">
              <a:buNone/>
            </a:pPr>
            <a:r>
              <a:rPr lang="pl-PL" dirty="0"/>
              <a:t>- zwiększenie zaangażowania pracowników administracji w wykonywanie zadań publicznych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37110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Podstawa prawna decentralizacji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Ustrój terytorialny Rzeczypospolitej Polskiej zapewnia decentralizację władzy publicznej.</a:t>
            </a:r>
          </a:p>
          <a:p>
            <a:pPr marL="0" indent="0">
              <a:buNone/>
            </a:pPr>
            <a:r>
              <a:rPr lang="pl-PL" dirty="0"/>
              <a:t>(art. 15 ust. 1 Konstytucji RP) </a:t>
            </a:r>
          </a:p>
          <a:p>
            <a:pPr marL="0" indent="0">
              <a:buNone/>
            </a:pPr>
            <a:r>
              <a:rPr lang="pl-PL" dirty="0"/>
              <a:t>Zasada decentralizacji odnosi się do: </a:t>
            </a:r>
          </a:p>
          <a:p>
            <a:pPr marL="0" indent="0">
              <a:buNone/>
            </a:pPr>
            <a:r>
              <a:rPr lang="pl-PL" dirty="0"/>
              <a:t>- podmiotów publicznym, których obszar właściwości obejmuje część obszaru Polski </a:t>
            </a:r>
          </a:p>
          <a:p>
            <a:pPr marL="0" indent="0">
              <a:buNone/>
            </a:pPr>
            <a:r>
              <a:rPr lang="pl-PL" i="1" dirty="0"/>
              <a:t>Przykład – jednostki samorządu terytorialnego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podmiotów publicznych, których obszar właściwości obejmuje całą Polskę </a:t>
            </a:r>
          </a:p>
          <a:p>
            <a:pPr marL="0" indent="0">
              <a:buNone/>
            </a:pPr>
            <a:r>
              <a:rPr lang="pl-PL" i="1" dirty="0"/>
              <a:t>Przykład – samorząd zawodowy zawodów zaufania publicznego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51865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Rodzaje decentralizacji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terytorialna – np. jednostki samorządu terytorialnego </a:t>
            </a:r>
          </a:p>
          <a:p>
            <a:pPr marL="0" indent="0">
              <a:buNone/>
            </a:pPr>
            <a:r>
              <a:rPr lang="pl-PL" dirty="0"/>
              <a:t>- rzeczowa – np. samorząd zawodu zaufania publicznego (powierzenie temu samorządowi zarządzaniem określonymi rodzajami spraw)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07361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Proces decentralizacji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Decentralizacja polega na wyznaczeniu w drodze ustawy granic samodzielności podmiotów publicznych / organów administracji publicznej w związku z wykonywaniem przez nie zadań publicznych. </a:t>
            </a:r>
          </a:p>
          <a:p>
            <a:pPr marL="0" indent="0">
              <a:buNone/>
            </a:pPr>
            <a:r>
              <a:rPr lang="pl-PL" dirty="0"/>
              <a:t>Nienaruszanie granic samodzielności jest gwarantowane ustanowieniem w drodze ustawy środków nadzoru (weryfikacyjnego), których stosowanie ma miejsce w przypadku, gdy granice swobody zostaną przekroczone. </a:t>
            </a:r>
          </a:p>
          <a:p>
            <a:pPr marL="0" indent="0">
              <a:buNone/>
            </a:pPr>
            <a:r>
              <a:rPr lang="pl-PL" dirty="0"/>
              <a:t>Zapewnieniem prawidłowego stosowania tych środków nadzoru jest prawna ochrona zdecentralizowanego podmiotu publicznego / organu przed sądem administracyjnym.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62671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Proces decentralizacji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Decentralizacja następuje w drodze ustawy, która określa: </a:t>
            </a:r>
          </a:p>
          <a:p>
            <a:pPr marL="0" indent="0">
              <a:buNone/>
            </a:pPr>
            <a:r>
              <a:rPr lang="pl-PL" dirty="0"/>
              <a:t>- granice samodzielności </a:t>
            </a:r>
          </a:p>
          <a:p>
            <a:pPr marL="0" indent="0">
              <a:buNone/>
            </a:pPr>
            <a:r>
              <a:rPr lang="pl-PL" dirty="0"/>
              <a:t>- środki nadzoru (organ nadzorujący/ nadzoru, postępowanie nadzorcze) </a:t>
            </a:r>
          </a:p>
          <a:p>
            <a:pPr marL="0" indent="0">
              <a:buNone/>
            </a:pPr>
            <a:r>
              <a:rPr lang="pl-PL" dirty="0"/>
              <a:t>- środki ochrony prawnej</a:t>
            </a:r>
          </a:p>
          <a:p>
            <a:pPr marL="0" indent="0">
              <a:buNone/>
            </a:pPr>
            <a:r>
              <a:rPr lang="pl-PL" dirty="0"/>
              <a:t>Każdy z tych elementów może być zawarty w innej ustawie.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97169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Proces decentralizacji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Proces decentralizacji może obejmować: </a:t>
            </a:r>
          </a:p>
          <a:p>
            <a:pPr marL="0" indent="0">
              <a:buNone/>
            </a:pPr>
            <a:r>
              <a:rPr lang="pl-PL" dirty="0"/>
              <a:t>- ustanowienie lub wyodrębnienie już istniejących podmiotów publicznych / organów w ramach administracji publicznej </a:t>
            </a:r>
          </a:p>
          <a:p>
            <a:pPr marL="0" indent="0">
              <a:buNone/>
            </a:pPr>
            <a:r>
              <a:rPr lang="pl-PL" dirty="0"/>
              <a:t>- prywatyzację zadań publicznych w znaczeniu funkcjonalnym – przekazanie do wykonania zadanie publiczne podmiotom prywatnym.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8294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Układ administracyjny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Czynniki determinujące układ administracyjny: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dirty="0" err="1"/>
              <a:t>koniecznościowe</a:t>
            </a:r>
            <a:r>
              <a:rPr lang="pl-PL" dirty="0"/>
              <a:t> – zewnętrzne wobec prawa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dirty="0" err="1"/>
              <a:t>powinnościowe</a:t>
            </a:r>
            <a:r>
              <a:rPr lang="pl-PL" dirty="0"/>
              <a:t> – określone w prawie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dirty="0" err="1"/>
              <a:t>dowolnościowe</a:t>
            </a:r>
            <a:r>
              <a:rPr lang="pl-PL" dirty="0"/>
              <a:t>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0701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Decentralizacja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Samodzielność podmiotu zdecentralizowanego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samodzielność związana z wykonywaniem zadań publicznych</a:t>
            </a:r>
            <a:r>
              <a:rPr lang="pl-PL" dirty="0"/>
              <a:t> – ustawa pozostawia podmiotowi publicznemu / organowi częściową samodzielność w zakresie sposobu wykonania zadania publicznego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samodzielność finansowa</a:t>
            </a:r>
            <a:r>
              <a:rPr lang="pl-PL" dirty="0"/>
              <a:t> – podmiot publiczny / organ nie jest zależny od innego organu finansowo poprzez konieczność występowania o dotacje celowe. Podmiot zdecentralizowany ma zagwarantowane źródła finansowe w postaci np. samodzielnego pobierania podatków lub udziału w podatkach ogólnokrajowych, ewentualnie otrzymuje dotację podmiotową.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samodzielność organizacyjna </a:t>
            </a:r>
            <a:r>
              <a:rPr lang="pl-PL" dirty="0"/>
              <a:t>– piastun organu zdecentralizowanego jest wybierany w sposób niezależny od innych organów administracji publicznej 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77761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F. </a:t>
            </a:r>
            <a:r>
              <a:rPr lang="pl-PL" dirty="0" err="1"/>
              <a:t>Longchamps</a:t>
            </a:r>
            <a:r>
              <a:rPr lang="pl-PL" dirty="0"/>
              <a:t>, </a:t>
            </a:r>
            <a:r>
              <a:rPr lang="pl-PL" i="1" dirty="0"/>
              <a:t>Założenia nauki administracji</a:t>
            </a:r>
            <a:r>
              <a:rPr lang="pl-PL" dirty="0"/>
              <a:t>, Wrocław 1994 </a:t>
            </a:r>
          </a:p>
          <a:p>
            <a:pPr marL="0" indent="0">
              <a:buNone/>
            </a:pPr>
            <a:r>
              <a:rPr lang="pl-PL" dirty="0"/>
              <a:t>J. Blicharz, P. Lisowski (red.), </a:t>
            </a:r>
            <a:r>
              <a:rPr lang="pl-PL" i="1" dirty="0"/>
              <a:t>Prawo administracyjne. Zagadnienia ogólne i ustrojowe</a:t>
            </a:r>
            <a:r>
              <a:rPr lang="pl-PL" dirty="0"/>
              <a:t>, Warszawa 2022</a:t>
            </a:r>
          </a:p>
          <a:p>
            <a:pPr marL="0" indent="0">
              <a:buNone/>
            </a:pPr>
            <a:r>
              <a:rPr lang="pl-PL" dirty="0"/>
              <a:t>J. Zimmermann, </a:t>
            </a:r>
            <a:r>
              <a:rPr lang="pl-PL" i="1" dirty="0"/>
              <a:t>Prawo administracyjne</a:t>
            </a:r>
            <a:r>
              <a:rPr lang="pl-PL" dirty="0"/>
              <a:t>, Warszawa 2014</a:t>
            </a:r>
          </a:p>
          <a:p>
            <a:pPr marL="0" indent="0">
              <a:buNone/>
            </a:pPr>
            <a:r>
              <a:rPr lang="pl-PL" dirty="0"/>
              <a:t>M. Wierzbowski (red.), </a:t>
            </a:r>
            <a:r>
              <a:rPr lang="pl-PL" i="1" dirty="0"/>
              <a:t>Prawo administracyjne</a:t>
            </a:r>
            <a:r>
              <a:rPr lang="pl-PL" dirty="0"/>
              <a:t>, Warszawa 2017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67284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1C4367-F765-4EFC-AC02-EBD951BB32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15F491E-0E99-4164-AB9A-1EACD03984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196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Układ administracyjny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Układy relacji w strukturze administracji publicznej </a:t>
            </a:r>
            <a:r>
              <a:rPr lang="pl-PL" dirty="0"/>
              <a:t>odnosi się do problematyki dotyczącej: </a:t>
            </a:r>
          </a:p>
          <a:p>
            <a:r>
              <a:rPr lang="pl-PL" dirty="0"/>
              <a:t>Ujęcie dynamiczne - sposobu funkcjonowania administracji publicznej; </a:t>
            </a:r>
          </a:p>
          <a:p>
            <a:r>
              <a:rPr lang="pl-PL" dirty="0"/>
              <a:t>Ujęcie statyczne - zależności pomiędzy podmiotami publicznymi (podległość / niezależność organu administracji publicznej)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0133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Układ administracyjny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Ujęcie dynamiczne układu relacji administracji publicznej dotyczy procesów zachodzących w administracji publicznej (np. procesu centralizacji/ decentralizacji) </a:t>
            </a:r>
          </a:p>
          <a:p>
            <a:pPr marL="0" indent="0">
              <a:buNone/>
            </a:pPr>
            <a:r>
              <a:rPr lang="pl-PL" i="1" dirty="0"/>
              <a:t>Przykład – przedstawienie procesów utworzenia kolejnych jednostek samorządu terytorialnego i poszerzania zakresu wykonywanych zadań publicznych. 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Ujęcie statyczne układu relacji administracji publicznej obejmuje opis aktualnego układu organizacyjnego. Opis ten wskazuje jaki jest charakter tego układu (np. układ jest centralizowany/ zdecentralizowany. </a:t>
            </a:r>
          </a:p>
          <a:p>
            <a:pPr marL="0" indent="0">
              <a:buNone/>
            </a:pPr>
            <a:r>
              <a:rPr lang="pl-PL" i="1" dirty="0"/>
              <a:t>Przykład – opis układu pomiędzy organami administracji rządowej, a jednostkami samorządu terytorialnego.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53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Układ administracyjny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Rodzaje układów administracyjnych: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bezpośrednio związane z wykonywaniem zadania publicznego – relacje organów odnoszące się do wykonywania zadania publicznego (np. zapewnienie wykonywania obowiązku meldunkowego) </a:t>
            </a:r>
          </a:p>
          <a:p>
            <a:pPr marL="0" indent="0">
              <a:buNone/>
            </a:pPr>
            <a:r>
              <a:rPr lang="pl-PL" dirty="0"/>
              <a:t>- pośrednio związane z wykonywaniem zadania publicznego – relacje organów odnoszące się do wykonania poszczególnych czynności materialno-technicznych, które mają zapewniać wykonywanie zadania publicznego (np. prowadzenie centralnego elektronicznego rejestru publicznego przez organ centralny, do którego mają dostęp inne organy w związku z wykonaniem zadania publicznego </a:t>
            </a:r>
          </a:p>
          <a:p>
            <a:r>
              <a:rPr lang="pl-PL" i="1" dirty="0"/>
              <a:t> 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1741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970D16-9655-46FC-A894-2EA705026B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CENTRALIZACJA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3192CF8-C3D2-457E-A4A7-366D277908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0474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4E30DB-8DEE-4AFF-80E5-C85B86DA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Centralizacja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C38027-1A24-42AE-B3F7-DB950B63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Pojęcie centralizacji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Centralizacja – hierarchiczne podporządkowanie organu innemu organowi administracji publicznej. </a:t>
            </a:r>
          </a:p>
          <a:p>
            <a:pPr marL="0" indent="0">
              <a:buNone/>
            </a:pPr>
            <a:r>
              <a:rPr lang="pl-PL" dirty="0"/>
              <a:t>Podporządkowanie odnosi się do relacji podrzędności / nadrzędności pomiędzy tymi organami. </a:t>
            </a:r>
          </a:p>
          <a:p>
            <a:pPr marL="0" indent="0">
              <a:buNone/>
            </a:pPr>
            <a:r>
              <a:rPr lang="pl-PL" dirty="0"/>
              <a:t>Zależność między organami może mieć charakter: </a:t>
            </a:r>
          </a:p>
          <a:p>
            <a:pPr marL="0" indent="0">
              <a:buNone/>
            </a:pPr>
            <a:r>
              <a:rPr lang="pl-PL" dirty="0"/>
              <a:t>- służbowy – obejmujący wykonywanie przez piastuna organu niższego poleceń wydanych przez piastuna organu wyższego; </a:t>
            </a:r>
          </a:p>
          <a:p>
            <a:pPr marL="0" indent="0">
              <a:buNone/>
            </a:pPr>
            <a:r>
              <a:rPr lang="pl-PL" dirty="0"/>
              <a:t>- osobowy – obejmujący kompetencję organu wyższego do podejmowania rozstrzygnięć kadrowo-płacowych, takich jak zatrudnienie lub nagroda / kara .</a:t>
            </a:r>
          </a:p>
          <a:p>
            <a:pPr marL="0" indent="0">
              <a:buNone/>
            </a:pPr>
            <a:r>
              <a:rPr lang="pl-PL" i="1" dirty="0"/>
              <a:t>Przykład: </a:t>
            </a:r>
            <a:endParaRPr lang="pl-PL" dirty="0"/>
          </a:p>
          <a:p>
            <a:pPr marL="0" indent="0">
              <a:buNone/>
            </a:pPr>
            <a:r>
              <a:rPr lang="pl-PL" i="1" dirty="0"/>
              <a:t>Relacja Prezesa Rady Ministrów z wojewodami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377506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1804</Words>
  <Application>Microsoft Office PowerPoint</Application>
  <PresentationFormat>Panoramiczny</PresentationFormat>
  <Paragraphs>210</Paragraphs>
  <Slides>42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Motyw pakietu Office</vt:lpstr>
      <vt:lpstr>Układy relacji w strukturze administracji publicznej (centralizacja, decentralizacja, koncentracja, dekoncentracja) </vt:lpstr>
      <vt:lpstr>UKŁAD ADMINISTRACYJNY</vt:lpstr>
      <vt:lpstr>Układ administracyjny</vt:lpstr>
      <vt:lpstr>Układ administracyjny</vt:lpstr>
      <vt:lpstr>Układ administracyjny</vt:lpstr>
      <vt:lpstr>Układ administracyjny</vt:lpstr>
      <vt:lpstr>Układ administracyjny</vt:lpstr>
      <vt:lpstr>CENTRALIZACJA 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Centralizacja</vt:lpstr>
      <vt:lpstr>DECENTRALIZACJA</vt:lpstr>
      <vt:lpstr>Decentralizacja</vt:lpstr>
      <vt:lpstr>Decentralizacja</vt:lpstr>
      <vt:lpstr>Decentralizacja</vt:lpstr>
      <vt:lpstr>Decentralizacja</vt:lpstr>
      <vt:lpstr>Decentralizacja</vt:lpstr>
      <vt:lpstr>Decentralizacja</vt:lpstr>
      <vt:lpstr>Decentralizacja</vt:lpstr>
      <vt:lpstr>Decentralizacja</vt:lpstr>
      <vt:lpstr>Decentralizacja</vt:lpstr>
      <vt:lpstr>Źródła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Układy relacji w strukturze administracji publicznej (centralizacja, decentralizacja, koncentracja, dekoncentracja) </dc:title>
  <dc:creator>Maciej Błażewski</dc:creator>
  <cp:lastModifiedBy>Maciej Błażewski</cp:lastModifiedBy>
  <cp:revision>3</cp:revision>
  <dcterms:created xsi:type="dcterms:W3CDTF">2022-09-29T19:21:42Z</dcterms:created>
  <dcterms:modified xsi:type="dcterms:W3CDTF">2022-09-29T19:45:33Z</dcterms:modified>
</cp:coreProperties>
</file>