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5" r:id="rId6"/>
    <p:sldId id="264" r:id="rId7"/>
    <p:sldId id="263" r:id="rId8"/>
    <p:sldId id="262" r:id="rId9"/>
    <p:sldId id="274" r:id="rId10"/>
    <p:sldId id="275" r:id="rId11"/>
    <p:sldId id="283" r:id="rId12"/>
    <p:sldId id="282" r:id="rId13"/>
    <p:sldId id="281" r:id="rId14"/>
    <p:sldId id="280" r:id="rId15"/>
    <p:sldId id="279" r:id="rId16"/>
    <p:sldId id="290" r:id="rId17"/>
    <p:sldId id="289" r:id="rId18"/>
    <p:sldId id="288" r:id="rId19"/>
    <p:sldId id="287" r:id="rId20"/>
    <p:sldId id="286" r:id="rId21"/>
    <p:sldId id="285" r:id="rId22"/>
    <p:sldId id="284" r:id="rId23"/>
    <p:sldId id="278" r:id="rId24"/>
    <p:sldId id="292" r:id="rId25"/>
    <p:sldId id="291" r:id="rId26"/>
    <p:sldId id="303" r:id="rId27"/>
    <p:sldId id="293" r:id="rId28"/>
    <p:sldId id="272" r:id="rId29"/>
    <p:sldId id="271" r:id="rId30"/>
    <p:sldId id="310" r:id="rId31"/>
    <p:sldId id="309" r:id="rId32"/>
    <p:sldId id="308" r:id="rId33"/>
    <p:sldId id="307" r:id="rId34"/>
    <p:sldId id="306" r:id="rId35"/>
    <p:sldId id="305" r:id="rId36"/>
    <p:sldId id="259" r:id="rId3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1162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29.09.2022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29.09.2022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29.09.2022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29.09.2022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 wzorca tytułu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29.09.2022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b="1" dirty="0"/>
              <a:t>Naczelne i centralne organy administracji publicznej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PREZYDENT </a:t>
            </a:r>
          </a:p>
          <a:p>
            <a:pPr>
              <a:buNone/>
            </a:pPr>
            <a:r>
              <a:rPr lang="pl-PL" dirty="0"/>
              <a:t>Zgodnie z regulacjami Konstytucji – Prezydent jest</a:t>
            </a:r>
            <a:r>
              <a:rPr lang="pl-PL" b="1" dirty="0"/>
              <a:t> centralnym konstytucyjnym organem państwa </a:t>
            </a:r>
          </a:p>
          <a:p>
            <a:pPr>
              <a:buNone/>
            </a:pPr>
            <a:r>
              <a:rPr lang="pl-PL" dirty="0"/>
              <a:t>Kompetencje Prezydenta są związane z jego specyficzną / szczególną rolą w państwie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PREZYDENT </a:t>
            </a:r>
          </a:p>
          <a:p>
            <a:pPr marL="514350" indent="-514350">
              <a:buAutoNum type="arabicPeriod"/>
            </a:pPr>
            <a:r>
              <a:rPr lang="pl-PL" dirty="0"/>
              <a:t>W sferze stosunków zagranicznych – pozycja  zwierzchnia – najwyższy przedstawiciel RP </a:t>
            </a:r>
          </a:p>
          <a:p>
            <a:pPr marL="514350" indent="-514350">
              <a:buFontTx/>
              <a:buChar char="-"/>
            </a:pPr>
            <a:r>
              <a:rPr lang="pl-PL" dirty="0"/>
              <a:t>Nie kieruje jednak polityką zagraniczną; </a:t>
            </a:r>
          </a:p>
          <a:p>
            <a:pPr marL="514350" indent="-514350">
              <a:buFontTx/>
              <a:buChar char="-"/>
            </a:pPr>
            <a:r>
              <a:rPr lang="pl-PL" dirty="0"/>
              <a:t>Wpływa na politykę zagraniczną – np. poprzez ratyfikowanie i wypowiadanie umów międzynarodowych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PREZYDENT </a:t>
            </a:r>
          </a:p>
          <a:p>
            <a:pPr>
              <a:buNone/>
            </a:pPr>
            <a:r>
              <a:rPr lang="pl-PL" dirty="0"/>
              <a:t>2. W sferze prawodawstwa nadzwyczajnego </a:t>
            </a:r>
          </a:p>
          <a:p>
            <a:pPr>
              <a:buFontTx/>
              <a:buChar char="-"/>
            </a:pPr>
            <a:r>
              <a:rPr lang="pl-PL" dirty="0"/>
              <a:t>Wprowadzenie stanu wojennego </a:t>
            </a:r>
          </a:p>
          <a:p>
            <a:pPr>
              <a:buFontTx/>
              <a:buChar char="-"/>
            </a:pPr>
            <a:r>
              <a:rPr lang="pl-PL" dirty="0"/>
              <a:t>Wprowadzenie stanu wyjątkowego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PREZYDENT </a:t>
            </a:r>
          </a:p>
          <a:p>
            <a:pPr>
              <a:buNone/>
            </a:pPr>
            <a:r>
              <a:rPr lang="pl-PL" dirty="0"/>
              <a:t>3. W sferze prawodawstwa zwykłego: </a:t>
            </a:r>
          </a:p>
          <a:p>
            <a:pPr>
              <a:buNone/>
            </a:pPr>
            <a:r>
              <a:rPr lang="pl-PL" dirty="0"/>
              <a:t>Sfera ograniczona: </a:t>
            </a:r>
          </a:p>
          <a:p>
            <a:pPr>
              <a:buFontTx/>
              <a:buChar char="-"/>
            </a:pPr>
            <a:r>
              <a:rPr lang="pl-PL" dirty="0"/>
              <a:t>Kontrola aktów prawnych z konstytucją oraz ustawami;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PREZYDENT </a:t>
            </a:r>
          </a:p>
          <a:p>
            <a:pPr>
              <a:buNone/>
            </a:pPr>
            <a:r>
              <a:rPr lang="pl-PL" dirty="0"/>
              <a:t>4. W sferze obsadzania stanowisk. </a:t>
            </a:r>
          </a:p>
          <a:p>
            <a:pPr>
              <a:buFontTx/>
              <a:buChar char="-"/>
            </a:pPr>
            <a:r>
              <a:rPr lang="pl-PL" dirty="0"/>
              <a:t>Wniosek o odwołanie RM, innych organów naczelnych </a:t>
            </a:r>
          </a:p>
          <a:p>
            <a:pPr>
              <a:buFontTx/>
              <a:buChar char="-"/>
            </a:pPr>
            <a:r>
              <a:rPr lang="pl-PL" dirty="0"/>
              <a:t>Powołanie rządu – w sytuacjach określonych przez Konstytucję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PREZYDENT </a:t>
            </a:r>
          </a:p>
          <a:p>
            <a:pPr>
              <a:buNone/>
            </a:pPr>
            <a:r>
              <a:rPr lang="pl-PL" dirty="0"/>
              <a:t>5. W sferze uprawnień o charakterze organizacyjnym. </a:t>
            </a:r>
          </a:p>
          <a:p>
            <a:pPr>
              <a:buFontTx/>
              <a:buChar char="-"/>
            </a:pPr>
            <a:r>
              <a:rPr lang="pl-PL" dirty="0"/>
              <a:t>Zwołuje i przewodniczy RM – Rada Gabinetowa </a:t>
            </a:r>
          </a:p>
          <a:p>
            <a:pPr>
              <a:buFontTx/>
              <a:buChar char="-"/>
            </a:pPr>
            <a:r>
              <a:rPr lang="pl-PL" dirty="0"/>
              <a:t>Nadawanie obywatelstwa</a:t>
            </a:r>
          </a:p>
          <a:p>
            <a:pPr>
              <a:buFontTx/>
              <a:buChar char="-"/>
            </a:pPr>
            <a:r>
              <a:rPr lang="pl-PL" dirty="0"/>
              <a:t>Nadawanie orderów i odznaczeń </a:t>
            </a:r>
          </a:p>
          <a:p>
            <a:pPr>
              <a:buFontTx/>
              <a:buChar char="-"/>
            </a:pPr>
            <a:r>
              <a:rPr lang="pl-PL" dirty="0"/>
              <a:t>Stosowanie prawa łaski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RADA MINISTRÓW </a:t>
            </a:r>
          </a:p>
          <a:p>
            <a:pPr>
              <a:buFontTx/>
              <a:buChar char="-"/>
            </a:pPr>
            <a:r>
              <a:rPr lang="pl-PL" dirty="0"/>
              <a:t>Ustawa z 1996 r. o Radzie Ministrów </a:t>
            </a:r>
          </a:p>
          <a:p>
            <a:pPr>
              <a:buNone/>
            </a:pPr>
            <a:r>
              <a:rPr lang="pl-PL" dirty="0"/>
              <a:t>- Konstytucja RP </a:t>
            </a:r>
          </a:p>
          <a:p>
            <a:pPr>
              <a:buNone/>
            </a:pPr>
            <a:r>
              <a:rPr lang="pl-PL" dirty="0"/>
              <a:t>Z Konstytucji wynika - domniemanie kompetencji RM w sprawach polityki państwa niezastrzeżonych dla innych organów pań. Lub organów </a:t>
            </a:r>
            <a:r>
              <a:rPr lang="pl-PL" dirty="0" err="1"/>
              <a:t>j.s.t</a:t>
            </a:r>
            <a:r>
              <a:rPr lang="pl-PL" dirty="0"/>
              <a:t>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RADA MINISTRÓW </a:t>
            </a:r>
          </a:p>
          <a:p>
            <a:pPr>
              <a:buNone/>
            </a:pPr>
            <a:r>
              <a:rPr lang="pl-PL" dirty="0"/>
              <a:t>Skład RM: </a:t>
            </a:r>
          </a:p>
          <a:p>
            <a:pPr>
              <a:buFontTx/>
              <a:buChar char="-"/>
            </a:pPr>
            <a:r>
              <a:rPr lang="pl-PL" dirty="0"/>
              <a:t>Prezes RM </a:t>
            </a:r>
          </a:p>
          <a:p>
            <a:pPr>
              <a:buFontTx/>
              <a:buChar char="-"/>
            </a:pPr>
            <a:r>
              <a:rPr lang="pl-PL" dirty="0"/>
              <a:t>Ministrowie; </a:t>
            </a:r>
          </a:p>
          <a:p>
            <a:pPr>
              <a:buFontTx/>
              <a:buChar char="-"/>
            </a:pPr>
            <a:r>
              <a:rPr lang="pl-PL" dirty="0"/>
              <a:t>Przewodniczący komitetów określonych w ustawach – np. Przewodniczący Komitetu Integracji Europejskiej 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RADA MINISTRÓW </a:t>
            </a:r>
          </a:p>
          <a:p>
            <a:pPr>
              <a:buNone/>
            </a:pPr>
            <a:r>
              <a:rPr lang="pl-PL" dirty="0"/>
              <a:t>Powołanie RM – określone w Konstytucji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RADA MINISTRÓW </a:t>
            </a:r>
          </a:p>
          <a:p>
            <a:pPr>
              <a:buNone/>
            </a:pPr>
            <a:r>
              <a:rPr lang="pl-PL" dirty="0"/>
              <a:t>Zadania RM: </a:t>
            </a:r>
          </a:p>
          <a:p>
            <a:pPr>
              <a:buFontTx/>
              <a:buChar char="-"/>
            </a:pPr>
            <a:r>
              <a:rPr lang="pl-PL" dirty="0"/>
              <a:t>Prowadzenie polityki wew. i zagranicznej RP</a:t>
            </a:r>
          </a:p>
          <a:p>
            <a:pPr>
              <a:buFontTx/>
              <a:buChar char="-"/>
            </a:pPr>
            <a:r>
              <a:rPr lang="pl-PL" dirty="0"/>
              <a:t>Kierowanie administracją rządową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Klasyfikacja organów administracji publicznej </a:t>
            </a:r>
            <a:r>
              <a:rPr lang="pl-PL" dirty="0" err="1"/>
              <a:t>wg</a:t>
            </a:r>
            <a:r>
              <a:rPr lang="pl-PL" dirty="0"/>
              <a:t>. kryteriów: </a:t>
            </a:r>
          </a:p>
          <a:p>
            <a:pPr marL="514350" indent="-514350">
              <a:buAutoNum type="arabicPeriod"/>
            </a:pPr>
            <a:r>
              <a:rPr lang="pl-PL" dirty="0"/>
              <a:t>Sposób powołania; </a:t>
            </a:r>
          </a:p>
          <a:p>
            <a:pPr marL="514350" indent="-514350">
              <a:buAutoNum type="arabicPeriod"/>
            </a:pPr>
            <a:r>
              <a:rPr lang="pl-PL" dirty="0"/>
              <a:t>Miejsce w strukturze organizacyjnej administracji publicznej; </a:t>
            </a:r>
          </a:p>
          <a:p>
            <a:pPr marL="514350" indent="-514350">
              <a:buAutoNum type="arabicPeriod"/>
            </a:pPr>
            <a:r>
              <a:rPr lang="pl-PL" dirty="0"/>
              <a:t>Terytorialny zasięg działania.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RADA MINISTRÓW </a:t>
            </a:r>
          </a:p>
          <a:p>
            <a:pPr>
              <a:buNone/>
            </a:pPr>
            <a:r>
              <a:rPr lang="pl-PL" dirty="0"/>
              <a:t>Ponadto kompetencjami RM jest: </a:t>
            </a:r>
          </a:p>
          <a:p>
            <a:pPr>
              <a:buFontTx/>
              <a:buChar char="-"/>
            </a:pPr>
            <a:r>
              <a:rPr lang="pl-PL" dirty="0"/>
              <a:t>Zapewnia wykonanie ustaw i wydawanie rozporządzeń</a:t>
            </a:r>
          </a:p>
          <a:p>
            <a:pPr>
              <a:buFontTx/>
              <a:buChar char="-"/>
            </a:pPr>
            <a:r>
              <a:rPr lang="pl-PL" dirty="0"/>
              <a:t>Koordynowanie i kontrolowanie prac organów administracji rządowej </a:t>
            </a:r>
          </a:p>
          <a:p>
            <a:pPr>
              <a:buFontTx/>
              <a:buChar char="-"/>
            </a:pPr>
            <a:r>
              <a:rPr lang="pl-PL" dirty="0"/>
              <a:t>Związane z budżetem i skarbem państwa</a:t>
            </a:r>
          </a:p>
          <a:p>
            <a:pPr>
              <a:buFontTx/>
              <a:buChar char="-"/>
            </a:pPr>
            <a:r>
              <a:rPr lang="pl-PL" dirty="0"/>
              <a:t>Związane z bezpieczeństwem wewnętrznym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RADA MINISTRÓW </a:t>
            </a:r>
          </a:p>
          <a:p>
            <a:pPr>
              <a:buFontTx/>
              <a:buChar char="-"/>
            </a:pPr>
            <a:r>
              <a:rPr lang="pl-PL" dirty="0"/>
              <a:t>RM jest organem kolegialnym, działa pod kierunkiem Prezesa RM </a:t>
            </a:r>
          </a:p>
          <a:p>
            <a:pPr>
              <a:buFontTx/>
              <a:buChar char="-"/>
            </a:pPr>
            <a:r>
              <a:rPr lang="pl-PL" dirty="0"/>
              <a:t>Posiedzenia mogą być wyjątkowo prowadzone drogą obiegową. 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RADA MINISTRÓW </a:t>
            </a:r>
          </a:p>
          <a:p>
            <a:pPr>
              <a:buNone/>
            </a:pPr>
            <a:r>
              <a:rPr lang="pl-PL" dirty="0"/>
              <a:t>Członkowie RM: </a:t>
            </a:r>
          </a:p>
          <a:p>
            <a:pPr>
              <a:buFontTx/>
              <a:buChar char="-"/>
            </a:pPr>
            <a:r>
              <a:rPr lang="pl-PL" dirty="0"/>
              <a:t>Podwójna rola:</a:t>
            </a:r>
          </a:p>
          <a:p>
            <a:pPr marL="514350" indent="-514350">
              <a:buAutoNum type="arabicPeriod"/>
            </a:pPr>
            <a:r>
              <a:rPr lang="pl-PL" dirty="0"/>
              <a:t>Sami są organami; </a:t>
            </a:r>
          </a:p>
          <a:p>
            <a:pPr marL="514350" indent="-514350">
              <a:buAutoNum type="arabicPeriod"/>
            </a:pPr>
            <a:r>
              <a:rPr lang="pl-PL" dirty="0"/>
              <a:t>Są członkami organu kolegialnego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PREZES RADY MINISTRÓW </a:t>
            </a:r>
          </a:p>
          <a:p>
            <a:pPr>
              <a:buFontTx/>
              <a:buChar char="-"/>
            </a:pPr>
            <a:r>
              <a:rPr lang="pl-PL" dirty="0"/>
              <a:t>Kieruje pracami RM </a:t>
            </a:r>
          </a:p>
          <a:p>
            <a:pPr>
              <a:buFontTx/>
              <a:buChar char="-"/>
            </a:pPr>
            <a:r>
              <a:rPr lang="pl-PL" dirty="0"/>
              <a:t> zwierzchność osobowa wobec członków RM </a:t>
            </a:r>
          </a:p>
          <a:p>
            <a:pPr>
              <a:buFontTx/>
              <a:buChar char="-"/>
            </a:pPr>
            <a:r>
              <a:rPr lang="pl-PL" dirty="0"/>
              <a:t>Zwierzchność służbowa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PREZES RADY MINISTRÓW </a:t>
            </a:r>
          </a:p>
          <a:p>
            <a:pPr>
              <a:buNone/>
            </a:pPr>
            <a:r>
              <a:rPr lang="pl-PL" dirty="0"/>
              <a:t>Jako naczelny organ: </a:t>
            </a:r>
          </a:p>
          <a:p>
            <a:pPr>
              <a:buFontTx/>
              <a:buChar char="-"/>
            </a:pPr>
            <a:r>
              <a:rPr lang="pl-PL" dirty="0"/>
              <a:t>Wydaje rozporządzenia i zarządzenia </a:t>
            </a:r>
          </a:p>
          <a:p>
            <a:pPr>
              <a:buFontTx/>
              <a:buChar char="-"/>
            </a:pPr>
            <a:r>
              <a:rPr lang="pl-PL" dirty="0"/>
              <a:t>Nadzór </a:t>
            </a:r>
          </a:p>
          <a:p>
            <a:pPr>
              <a:buFontTx/>
              <a:buChar char="-"/>
            </a:pPr>
            <a:r>
              <a:rPr lang="pl-PL" dirty="0"/>
              <a:t>Zwierzchnictwo nad pracownikami administracji rządowej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MINISTER </a:t>
            </a:r>
          </a:p>
          <a:p>
            <a:pPr>
              <a:buFontTx/>
              <a:buChar char="-"/>
            </a:pPr>
            <a:r>
              <a:rPr lang="pl-PL" dirty="0"/>
              <a:t>Kieruje działaniami administracji rządowej </a:t>
            </a:r>
          </a:p>
          <a:p>
            <a:pPr>
              <a:buFontTx/>
              <a:buChar char="-"/>
            </a:pPr>
            <a:r>
              <a:rPr lang="pl-PL" dirty="0"/>
              <a:t>Wypełnia zadania wyznaczone przez Prezesa RM</a:t>
            </a:r>
          </a:p>
          <a:p>
            <a:pPr>
              <a:buNone/>
            </a:pPr>
            <a:r>
              <a:rPr lang="pl-PL" dirty="0"/>
              <a:t>Minister – dwa aspekty: </a:t>
            </a:r>
          </a:p>
          <a:p>
            <a:pPr marL="514350" indent="-514350">
              <a:buAutoNum type="arabicPeriod"/>
            </a:pPr>
            <a:r>
              <a:rPr lang="pl-PL" dirty="0"/>
              <a:t>Członek RM </a:t>
            </a:r>
          </a:p>
          <a:p>
            <a:pPr marL="514350" indent="-514350">
              <a:buAutoNum type="arabicPeriod"/>
            </a:pPr>
            <a:r>
              <a:rPr lang="pl-PL" dirty="0"/>
              <a:t>Naczelny organ adm. pub.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MINISTER </a:t>
            </a:r>
          </a:p>
          <a:p>
            <a:pPr>
              <a:buNone/>
            </a:pPr>
            <a:r>
              <a:rPr lang="pl-PL" dirty="0"/>
              <a:t>Zakres działania określa ustawa o działach administracji rządowej </a:t>
            </a:r>
          </a:p>
          <a:p>
            <a:pPr>
              <a:buFontTx/>
              <a:buChar char="-"/>
            </a:pPr>
            <a:r>
              <a:rPr lang="pl-PL" dirty="0"/>
              <a:t>Zamknięty katalog spraw należących do danego działu</a:t>
            </a:r>
          </a:p>
          <a:p>
            <a:pPr>
              <a:buNone/>
            </a:pPr>
            <a:r>
              <a:rPr lang="pl-PL" dirty="0"/>
              <a:t>Rozporządzenie Prezesa RM – szczegółowy zakres działania ministrów 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MINISTER </a:t>
            </a:r>
          </a:p>
          <a:p>
            <a:pPr>
              <a:buNone/>
            </a:pPr>
            <a:r>
              <a:rPr lang="pl-PL" dirty="0"/>
              <a:t>Funkcje ministra: </a:t>
            </a:r>
          </a:p>
          <a:p>
            <a:pPr marL="514350" indent="-514350">
              <a:buAutoNum type="arabicPeriod"/>
            </a:pPr>
            <a:r>
              <a:rPr lang="pl-PL" dirty="0"/>
              <a:t>Prawotwórcze</a:t>
            </a:r>
          </a:p>
          <a:p>
            <a:pPr marL="514350" indent="-514350">
              <a:buAutoNum type="arabicPeriod"/>
            </a:pPr>
            <a:r>
              <a:rPr lang="pl-PL" dirty="0"/>
              <a:t>Wydawanie decyzji administracyjnych </a:t>
            </a:r>
          </a:p>
          <a:p>
            <a:pPr marL="514350" indent="-514350">
              <a:buAutoNum type="arabicPeriod"/>
            </a:pPr>
            <a:r>
              <a:rPr lang="pl-PL" dirty="0"/>
              <a:t>Kierowania resortem </a:t>
            </a:r>
          </a:p>
          <a:p>
            <a:pPr marL="514350" indent="-514350">
              <a:buAutoNum type="arabicPeriod"/>
            </a:pPr>
            <a:r>
              <a:rPr lang="pl-PL" dirty="0"/>
              <a:t>Związane ze szczególnego statusu ministra – np. Minister Skarbu Państwa 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Centralne organy administracji rządowej </a:t>
            </a:r>
          </a:p>
          <a:p>
            <a:pPr>
              <a:buFontTx/>
              <a:buChar char="-"/>
            </a:pPr>
            <a:r>
              <a:rPr lang="pl-PL" dirty="0"/>
              <a:t>Normowane są przez ustawy. </a:t>
            </a:r>
          </a:p>
          <a:p>
            <a:pPr>
              <a:buNone/>
            </a:pPr>
            <a:endParaRPr lang="pl-PL" dirty="0"/>
          </a:p>
          <a:p>
            <a:pPr>
              <a:buNone/>
            </a:pPr>
            <a:r>
              <a:rPr lang="pl-PL" dirty="0"/>
              <a:t>Należy je odróżnić od centralnych konstytucyjnych organów państwa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Centralne organy administracji rządowej </a:t>
            </a:r>
          </a:p>
          <a:p>
            <a:pPr>
              <a:buFontTx/>
              <a:buChar char="-"/>
            </a:pPr>
            <a:r>
              <a:rPr lang="pl-PL" dirty="0"/>
              <a:t>Nie wchodzą w skład RM</a:t>
            </a:r>
          </a:p>
          <a:p>
            <a:pPr>
              <a:buFontTx/>
              <a:buChar char="-"/>
            </a:pPr>
            <a:r>
              <a:rPr lang="pl-PL" dirty="0"/>
              <a:t>Ich właściwość obejmuje cały kraj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Naczelne organy administracji publicznej – określenie ma charakter normatywny, wyrażony w ustawach. </a:t>
            </a:r>
          </a:p>
          <a:p>
            <a:pPr>
              <a:buNone/>
            </a:pPr>
            <a:r>
              <a:rPr lang="pl-PL" dirty="0"/>
              <a:t>Nauka prawa wyróżniała cechy wspólne naczelnych organów administracji publicznej.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Centralne organy administracji rządowej </a:t>
            </a:r>
          </a:p>
          <a:p>
            <a:pPr>
              <a:buNone/>
            </a:pPr>
            <a:r>
              <a:rPr lang="pl-PL" dirty="0"/>
              <a:t>Są tworzone w drodze ustawowej – czasami za pomocą aktów niższego rzędu (rozporządzeń)</a:t>
            </a:r>
          </a:p>
          <a:p>
            <a:pPr>
              <a:buNone/>
            </a:pPr>
            <a:r>
              <a:rPr lang="pl-PL" dirty="0"/>
              <a:t>Ich lista nie jest stała – ze względu na ciągłe powstawanie nowych lub likwidowanie starych centralnych organów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Centralne organy administracji rządowej </a:t>
            </a:r>
          </a:p>
          <a:p>
            <a:pPr>
              <a:buNone/>
            </a:pPr>
            <a:r>
              <a:rPr lang="pl-PL" dirty="0"/>
              <a:t>Z reguły mają charakter </a:t>
            </a:r>
            <a:r>
              <a:rPr lang="pl-PL" dirty="0" err="1"/>
              <a:t>monokratycznym</a:t>
            </a:r>
            <a:r>
              <a:rPr lang="pl-PL" dirty="0"/>
              <a:t> </a:t>
            </a:r>
          </a:p>
          <a:p>
            <a:pPr>
              <a:buFontTx/>
              <a:buChar char="-"/>
            </a:pPr>
            <a:r>
              <a:rPr lang="pl-PL" dirty="0"/>
              <a:t>Problemy językowe – organem nie jest urząd lecz jego szef – np. prezes / dyrektor – np. </a:t>
            </a:r>
            <a:r>
              <a:rPr lang="pl-PL" dirty="0" err="1"/>
              <a:t>UOKiK</a:t>
            </a:r>
            <a:r>
              <a:rPr lang="pl-PL" dirty="0"/>
              <a:t> </a:t>
            </a:r>
          </a:p>
          <a:p>
            <a:pPr>
              <a:buNone/>
            </a:pPr>
            <a:endParaRPr lang="pl-PL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Centralne organy administracji rządowej </a:t>
            </a:r>
          </a:p>
          <a:p>
            <a:pPr>
              <a:buNone/>
            </a:pPr>
            <a:r>
              <a:rPr lang="pl-PL" dirty="0"/>
              <a:t>Centralny organ jest zazwyczaj powoływany przez: Prezesa RM, choć są nadzorowane przez ministra. </a:t>
            </a:r>
          </a:p>
          <a:p>
            <a:pPr>
              <a:buNone/>
            </a:pPr>
            <a:r>
              <a:rPr lang="pl-PL" dirty="0"/>
              <a:t>- Minister składa Prezesowi RM wniosek o powołanie i odwołanie piastuna organu – nazywanego tez kierownikiem urzędu. 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Centralne organy administracji rządowej </a:t>
            </a:r>
          </a:p>
          <a:p>
            <a:pPr>
              <a:buNone/>
            </a:pPr>
            <a:r>
              <a:rPr lang="pl-PL" dirty="0"/>
              <a:t>Minister wobec centralnego organu: </a:t>
            </a:r>
          </a:p>
          <a:p>
            <a:pPr marL="514350" indent="-514350">
              <a:buAutoNum type="arabicPeriod"/>
            </a:pPr>
            <a:r>
              <a:rPr lang="pl-PL" dirty="0"/>
              <a:t>Składa Prezesowi RM wniosek o nadanie statutu; </a:t>
            </a:r>
          </a:p>
          <a:p>
            <a:pPr marL="514350" indent="-514350">
              <a:buAutoNum type="arabicPeriod"/>
            </a:pPr>
            <a:r>
              <a:rPr lang="pl-PL" dirty="0"/>
              <a:t>Powołuje zastępców kierownika urzędu centralnego; </a:t>
            </a:r>
          </a:p>
          <a:p>
            <a:pPr marL="514350" indent="-514350">
              <a:buAutoNum type="arabicPeriod"/>
            </a:pPr>
            <a:r>
              <a:rPr lang="pl-PL" dirty="0"/>
              <a:t>Wykonuje wobec urzędu centralnego funkcje kontrolne 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Centralne organy administracji rządowej </a:t>
            </a:r>
          </a:p>
          <a:p>
            <a:pPr>
              <a:buNone/>
            </a:pPr>
            <a:r>
              <a:rPr lang="pl-PL" dirty="0"/>
              <a:t>Akty prawne wydawane przez te organy / dotyczące tych organów są promulgowane: </a:t>
            </a:r>
          </a:p>
          <a:p>
            <a:pPr marL="514350" indent="-514350">
              <a:buAutoNum type="arabicPeriod"/>
            </a:pPr>
            <a:r>
              <a:rPr lang="pl-PL" dirty="0"/>
              <a:t>Dzienniku Urzędowym RP</a:t>
            </a:r>
          </a:p>
          <a:p>
            <a:pPr marL="514350" indent="-514350">
              <a:buAutoNum type="arabicPeriod"/>
            </a:pPr>
            <a:r>
              <a:rPr lang="pl-PL" dirty="0"/>
              <a:t>Monitorze Prawnym </a:t>
            </a:r>
          </a:p>
          <a:p>
            <a:pPr marL="514350" indent="-514350">
              <a:buAutoNum type="arabicPeriod"/>
            </a:pPr>
            <a:r>
              <a:rPr lang="pl-PL" dirty="0"/>
              <a:t>Dziennikach resortowych. 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pl-PL" b="1" dirty="0"/>
              <a:t>Centralne organy administracji rządowej </a:t>
            </a:r>
          </a:p>
          <a:p>
            <a:pPr>
              <a:buNone/>
            </a:pPr>
            <a:r>
              <a:rPr lang="pl-PL" dirty="0"/>
              <a:t>Centralne organy są zwierzchne wobec terytorialnych organów – organy te mogą należeć do adm. zespolonej lub niezespolonej </a:t>
            </a:r>
          </a:p>
          <a:p>
            <a:pPr>
              <a:buNone/>
            </a:pPr>
            <a:r>
              <a:rPr lang="pl-PL" dirty="0"/>
              <a:t>Czasami nie mają swoich odpowiedników w strukturach terenowych – np. Prezes Urzędu Patentowego 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endParaRPr lang="pl-PL" sz="4800" b="1" dirty="0"/>
          </a:p>
          <a:p>
            <a:pPr algn="ctr">
              <a:buNone/>
            </a:pPr>
            <a:r>
              <a:rPr lang="pl-PL" sz="4800" b="1" dirty="0"/>
              <a:t>Dziękuję za uwagę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Nauka prawa wyróżniła 4 sposoby określania naczelnych organów. </a:t>
            </a:r>
          </a:p>
          <a:p>
            <a:pPr>
              <a:buNone/>
            </a:pPr>
            <a:r>
              <a:rPr lang="pl-PL" dirty="0"/>
              <a:t>Każdy z tych sposobów służy innym celom.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l-PL" b="1" dirty="0"/>
          </a:p>
          <a:p>
            <a:pPr algn="ctr">
              <a:buNone/>
            </a:pPr>
            <a:r>
              <a:rPr lang="pl-PL" b="1" dirty="0"/>
              <a:t>1. </a:t>
            </a:r>
          </a:p>
          <a:p>
            <a:pPr>
              <a:buNone/>
            </a:pPr>
            <a:r>
              <a:rPr lang="pl-PL" dirty="0"/>
              <a:t>Naczelne organy – to organy administracji publicznej powoływane przez Prezydenta bezpośrednio lub po uprzednim wyborze przez Sejm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2. </a:t>
            </a:r>
          </a:p>
          <a:p>
            <a:pPr>
              <a:buNone/>
            </a:pPr>
            <a:r>
              <a:rPr lang="pl-PL" dirty="0"/>
              <a:t>Naczelne organy – to organy zwierzchnie wobec pozostałych organów w strukturze administracji rządowej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3. </a:t>
            </a:r>
          </a:p>
          <a:p>
            <a:pPr>
              <a:buNone/>
            </a:pPr>
            <a:r>
              <a:rPr lang="pl-PL" dirty="0"/>
              <a:t>Naczelne organy – to organy powoływane przez Prezydenta / Sejm , których właściwość obejmuje cały kraj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/>
          </a:p>
          <a:p>
            <a:pPr algn="ctr">
              <a:buNone/>
            </a:pPr>
            <a:r>
              <a:rPr lang="pl-PL" b="1" dirty="0"/>
              <a:t>4. </a:t>
            </a:r>
          </a:p>
          <a:p>
            <a:pPr>
              <a:buNone/>
            </a:pPr>
            <a:r>
              <a:rPr lang="pl-PL" dirty="0"/>
              <a:t>Naczelne organy -  to organy zwierzchnie wobec pozostałych organów administracji rządowej, których właściwość terytorialna obejmuje cały kraj.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Naczelne i centralne organy administracji publicznej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/>
              <a:t>Przykładem naczelnego organy jest: </a:t>
            </a:r>
          </a:p>
          <a:p>
            <a:pPr>
              <a:buFontTx/>
              <a:buChar char="-"/>
            </a:pPr>
            <a:r>
              <a:rPr lang="pl-PL" dirty="0"/>
              <a:t>Rada Ministrów </a:t>
            </a:r>
          </a:p>
          <a:p>
            <a:pPr>
              <a:buFontTx/>
              <a:buChar char="-"/>
            </a:pPr>
            <a:r>
              <a:rPr lang="pl-PL" dirty="0"/>
              <a:t>Organy wchodzące w skład RM </a:t>
            </a:r>
          </a:p>
          <a:p>
            <a:pPr>
              <a:buNone/>
            </a:pPr>
            <a:r>
              <a:rPr lang="pl-PL" dirty="0"/>
              <a:t>Problematyczne jest określenie Prezydenta jako naczelnego organu administracji publicznej, ze względu na jego znaczenie dla całego państwa, a nie tylko dla administracji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1000</Words>
  <Application>Microsoft Office PowerPoint</Application>
  <PresentationFormat>Pokaz na ekranie (4:3)</PresentationFormat>
  <Paragraphs>171</Paragraphs>
  <Slides>36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36</vt:i4>
      </vt:variant>
    </vt:vector>
  </HeadingPairs>
  <TitlesOfParts>
    <vt:vector size="39" baseType="lpstr">
      <vt:lpstr>Arial</vt:lpstr>
      <vt:lpstr>Calibri</vt:lpstr>
      <vt:lpstr>Motyw pakietu Office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  <vt:lpstr>Naczelne i centralne organy administracji publicznej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Naczelne i centralne organy administracji publicznej</dc:title>
  <dc:creator>Maciek</dc:creator>
  <cp:lastModifiedBy>Maciej Błażewski</cp:lastModifiedBy>
  <cp:revision>7</cp:revision>
  <dcterms:created xsi:type="dcterms:W3CDTF">2015-10-21T18:18:56Z</dcterms:created>
  <dcterms:modified xsi:type="dcterms:W3CDTF">2022-09-29T19:48:29Z</dcterms:modified>
</cp:coreProperties>
</file>