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5" r:id="rId6"/>
    <p:sldId id="264" r:id="rId7"/>
    <p:sldId id="263" r:id="rId8"/>
    <p:sldId id="305" r:id="rId9"/>
    <p:sldId id="273" r:id="rId10"/>
    <p:sldId id="304" r:id="rId11"/>
    <p:sldId id="303" r:id="rId12"/>
    <p:sldId id="309" r:id="rId13"/>
    <p:sldId id="308" r:id="rId14"/>
    <p:sldId id="307" r:id="rId15"/>
    <p:sldId id="306" r:id="rId16"/>
    <p:sldId id="272" r:id="rId17"/>
    <p:sldId id="271" r:id="rId18"/>
    <p:sldId id="270" r:id="rId19"/>
    <p:sldId id="313" r:id="rId20"/>
    <p:sldId id="269" r:id="rId21"/>
    <p:sldId id="268" r:id="rId22"/>
    <p:sldId id="274" r:id="rId23"/>
    <p:sldId id="267" r:id="rId24"/>
    <p:sldId id="275" r:id="rId25"/>
    <p:sldId id="285" r:id="rId26"/>
    <p:sldId id="284" r:id="rId27"/>
    <p:sldId id="283" r:id="rId28"/>
    <p:sldId id="282" r:id="rId29"/>
    <p:sldId id="281" r:id="rId30"/>
    <p:sldId id="293" r:id="rId31"/>
    <p:sldId id="292" r:id="rId32"/>
    <p:sldId id="291" r:id="rId33"/>
    <p:sldId id="290" r:id="rId34"/>
    <p:sldId id="300" r:id="rId35"/>
    <p:sldId id="299" r:id="rId36"/>
    <p:sldId id="298" r:id="rId37"/>
    <p:sldId id="297" r:id="rId38"/>
    <p:sldId id="296" r:id="rId39"/>
    <p:sldId id="295" r:id="rId40"/>
    <p:sldId id="294" r:id="rId41"/>
    <p:sldId id="289" r:id="rId42"/>
    <p:sldId id="301" r:id="rId4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7735F-2048-4726-B5E2-477698426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14B4302-ED9B-4A9D-A289-C8086BFE0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00CBCB0-7FEC-435E-A422-CC29DCC4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306008-DE48-4301-9421-500502A55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1715AB-9B48-4933-B680-457521BB5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703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ACCBB8-CD98-488E-B528-99DCB746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154FE9-DCAC-4F9E-B809-EFF912EAC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1D1BBE5-F5D6-4DA3-BB8D-420A64A86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F6734C-2B03-41F3-A837-5D8A5C03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60160C-E72E-44EA-A3F6-D30CF7680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68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2A839B7-64D8-45E4-AD46-64054C155F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7EE413D-9437-4E54-A9F9-2F51386B4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E4ABD1-0AEF-4EA1-AB9B-F4DE7423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6509C0-2AA6-49EB-9DA9-C3AFC46F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43291C-4781-45C0-9DC9-6685F601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757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E3EAB6-9A7C-4500-9B38-75B7803A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251B34-37F2-4CF5-BA71-5B3FB8A5F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BA2F0E-A53B-4BDC-A54B-D2D64FF62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76CBB8-704F-43CD-9C43-7DB438629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F368E9-AB9A-489C-AC1C-15DB7F9D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15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5444CE-6E68-4D40-BEF9-B5FF8941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237F74-9886-46E2-9750-793894516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DA9653-974B-4C33-80AF-24BEB665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143BB7-AAAD-4225-A372-79138A8E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9D52FF-A60D-4D5C-B6D8-41C6BFA0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27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D07812-B390-42C1-9B8C-7D7C9CAB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2A7384-6DEC-4F45-B13E-66CACB955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073B725-A1E0-4024-B2AA-66D4CD451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D06E0CD-2B1E-492B-9498-EC5C21D03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13B8DDC-B2E2-44F3-8761-DC126445E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F883135-AC29-41E7-BCB6-DA6A829F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272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D5B51B-0C28-440D-956A-CA2711429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1F3AFDF-B9AF-4101-8512-219E930A9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0C55B71-52C9-4AD3-85AC-36401876A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B683B27-E69C-48BE-BE0E-F69FC519F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4D62CFF-FFE6-40F7-BE01-B98D4C0B25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724AFE2-D3CC-48E0-8846-28AF1F632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667AD01-5868-4411-926C-F2B4C055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97C67D3-2CD8-4828-A890-262C2946A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627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491A64-6269-408E-B320-73216841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BF3A611-E0F8-4BCD-B167-ACA0F08D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8694193-2EA0-46A3-B940-1EB7B436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8A54853-2C6F-473E-9C16-98F893647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9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014118B-7CD8-4488-B675-2839B7EC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5EF822C-FA52-4039-873B-5149E95F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9F1FA76-E1DD-4120-BC8B-391DD8D31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493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51347E-91F2-49AD-B7D5-BF8257B4C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97285C-CE3B-4A41-BE8A-8D91693C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CFAC20A-5DDC-48FB-929A-B46E87A9D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2F5B200-61E6-4614-821D-B6D1F5735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43389D-67F8-46C0-A6D4-5F8DE1CD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CFDA8C6-9F7A-43CA-ADF8-632133D9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82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D1E3BB-BF6D-4A89-94C6-EE51BD462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FD5FAF0-4C90-4589-A437-F76FF9BF3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FF2CD41-4BA9-4D6E-9063-E6C0634B2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FB34AE3-ADE6-47D3-B30D-87A20857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592AB1E-D912-4F0A-815A-33BB18F0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06E2A0B-379B-4CED-A60E-5924EDBCF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64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5BF6130-B8E5-4E93-A9DD-3DFE1D2B0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414CE8D-5E7B-4055-93EF-0C2EFEF46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A043B20-FA0C-498F-8A75-B1062DDAD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FC05E-70AF-4CC0-8245-31CB72DE7F75}" type="datetimeFigureOut">
              <a:rPr lang="pl-PL" smtClean="0"/>
              <a:t>10.08.2022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00959C1-F668-4726-9CC8-32316DDEB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35B55-BE75-4A3D-A9CB-D9C187ED2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909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630C80-A244-4F17-9DEE-BA320FCFC8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WOJEWODA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CC5D80B-0371-49AD-A405-9CED320DA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9046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Wojewoda wobec rządowej administracji zespolonej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Zespolona administracja rządowa składa się z: </a:t>
            </a:r>
          </a:p>
          <a:p>
            <a:pPr>
              <a:buFontTx/>
              <a:buChar char="-"/>
            </a:pPr>
            <a:r>
              <a:rPr lang="pl-PL" dirty="0"/>
              <a:t>wojewody; </a:t>
            </a:r>
          </a:p>
          <a:p>
            <a:pPr>
              <a:buFontTx/>
              <a:buChar char="-"/>
            </a:pPr>
            <a:r>
              <a:rPr lang="pl-PL" dirty="0"/>
              <a:t>kierowników zespolonych służb, inspekcji i straży. </a:t>
            </a:r>
          </a:p>
          <a:p>
            <a:pPr marL="0" indent="0">
              <a:buNone/>
            </a:pPr>
            <a:r>
              <a:rPr lang="pl-PL" dirty="0"/>
              <a:t>Zespolenie terenowej administracji rządowej oznacza podwójne podporządkowanie: </a:t>
            </a:r>
          </a:p>
          <a:p>
            <a:pPr>
              <a:buFontTx/>
              <a:buChar char="-"/>
            </a:pPr>
            <a:r>
              <a:rPr lang="pl-PL" dirty="0"/>
              <a:t>Wojewodzie </a:t>
            </a:r>
          </a:p>
          <a:p>
            <a:pPr>
              <a:buFontTx/>
              <a:buChar char="-"/>
            </a:pPr>
            <a:r>
              <a:rPr lang="pl-PL" dirty="0"/>
              <a:t>Centralnym organom administracji rządowej </a:t>
            </a:r>
          </a:p>
        </p:txBody>
      </p:sp>
    </p:spTree>
    <p:extLst>
      <p:ext uri="{BB962C8B-B14F-4D97-AF65-F5344CB8AC3E}">
        <p14:creationId xmlns:p14="http://schemas.microsoft.com/office/powerpoint/2010/main" val="3469402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Wojewoda wobec rządowej administracji zespolonej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Cztery płaszczyzny zespolenia: </a:t>
            </a:r>
          </a:p>
          <a:p>
            <a:pPr>
              <a:buFontTx/>
              <a:buChar char="-"/>
            </a:pPr>
            <a:r>
              <a:rPr lang="pl-PL" dirty="0"/>
              <a:t>Kompetencyjna </a:t>
            </a:r>
          </a:p>
          <a:p>
            <a:pPr>
              <a:buFontTx/>
              <a:buChar char="-"/>
            </a:pPr>
            <a:r>
              <a:rPr lang="pl-PL" dirty="0"/>
              <a:t>Osobowa</a:t>
            </a:r>
          </a:p>
          <a:p>
            <a:pPr>
              <a:buFontTx/>
              <a:buChar char="-"/>
            </a:pPr>
            <a:r>
              <a:rPr lang="pl-PL" dirty="0"/>
              <a:t>Organizacyjna </a:t>
            </a:r>
          </a:p>
          <a:p>
            <a:pPr>
              <a:buFontTx/>
              <a:buChar char="-"/>
            </a:pPr>
            <a:r>
              <a:rPr lang="pl-PL" dirty="0"/>
              <a:t>Finansowa </a:t>
            </a:r>
          </a:p>
        </p:txBody>
      </p:sp>
    </p:spTree>
    <p:extLst>
      <p:ext uri="{BB962C8B-B14F-4D97-AF65-F5344CB8AC3E}">
        <p14:creationId xmlns:p14="http://schemas.microsoft.com/office/powerpoint/2010/main" val="471129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Wojewoda wobec rządowej administracji zespolonej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Płaszczyzna kompetencyjna</a:t>
            </a:r>
          </a:p>
          <a:p>
            <a:pPr marL="0" indent="0">
              <a:buNone/>
            </a:pPr>
            <a:r>
              <a:rPr lang="pl-PL" dirty="0"/>
              <a:t>Kierownicy zespolonych organów posiadają własne kompetencje (obejmujące wydanie decyzji administracyjnej / przeprowadzenie kontroli).</a:t>
            </a:r>
          </a:p>
          <a:p>
            <a:pPr marL="0" indent="0">
              <a:buNone/>
            </a:pPr>
            <a:r>
              <a:rPr lang="pl-PL" dirty="0"/>
              <a:t>Kierownicy zespolonych organów nie wydają aktów prawa miejscowego. </a:t>
            </a:r>
          </a:p>
          <a:p>
            <a:pPr marL="0" indent="0">
              <a:buNone/>
            </a:pPr>
            <a:r>
              <a:rPr lang="pl-PL" dirty="0"/>
              <a:t>Zespolone organy z zasady nie wykonują swoich kompetencji w imieniu wojewody (w przypadku kompetencji określonych w ustawie).</a:t>
            </a:r>
          </a:p>
          <a:p>
            <a:pPr marL="0" indent="0">
              <a:buNone/>
            </a:pPr>
            <a:r>
              <a:rPr lang="pl-PL" dirty="0"/>
              <a:t>Wojewoda nie jest organem wyższego stopnia w postępowaniu administracyjnym ani nie jest organem nadzoru względem organów zespolonych. </a:t>
            </a:r>
          </a:p>
          <a:p>
            <a:pPr marL="0" indent="0">
              <a:buNone/>
            </a:pPr>
            <a:r>
              <a:rPr lang="pl-PL" b="1" dirty="0"/>
              <a:t>Płaszczyzna kompetencyjna przejawia się w wykonywaniu części swoich zadań przy pomocy zespolonej (nie dotyczy to własnych kompetencji). </a:t>
            </a:r>
          </a:p>
        </p:txBody>
      </p:sp>
    </p:spTree>
    <p:extLst>
      <p:ext uri="{BB962C8B-B14F-4D97-AF65-F5344CB8AC3E}">
        <p14:creationId xmlns:p14="http://schemas.microsoft.com/office/powerpoint/2010/main" val="3370866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Wojewoda wobec rządowej administracji zespolonej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  <a:r>
              <a:rPr lang="pl-PL" b="1" dirty="0"/>
              <a:t>Płaszczyzna osobowa </a:t>
            </a:r>
          </a:p>
          <a:p>
            <a:pPr marL="0" indent="0">
              <a:buNone/>
            </a:pPr>
            <a:r>
              <a:rPr lang="pl-PL" dirty="0"/>
              <a:t>Płaszczyzna ta jest zróżnicowana w zależności od konkretnych organów zespolonych </a:t>
            </a:r>
          </a:p>
          <a:p>
            <a:pPr>
              <a:buFontTx/>
              <a:buChar char="-"/>
            </a:pPr>
            <a:r>
              <a:rPr lang="pl-PL" dirty="0"/>
              <a:t>W części przypadków wojewoda współdziała w powoływaniu i odwoływaniu piastuna organu zespolonej administracji. </a:t>
            </a:r>
          </a:p>
          <a:p>
            <a:pPr>
              <a:buFontTx/>
              <a:buChar char="-"/>
            </a:pPr>
            <a:r>
              <a:rPr lang="pl-PL" dirty="0"/>
              <a:t>W części przypadków wojewoda powołuje lub odwołuje piastuna tego organu za zgodą lub na wniosek naczelnego / centralnego organu administracji rządowej. </a:t>
            </a:r>
          </a:p>
        </p:txBody>
      </p:sp>
    </p:spTree>
    <p:extLst>
      <p:ext uri="{BB962C8B-B14F-4D97-AF65-F5344CB8AC3E}">
        <p14:creationId xmlns:p14="http://schemas.microsoft.com/office/powerpoint/2010/main" val="1396690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Wojewoda wobec rządowej administracji zespolonej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  <a:r>
              <a:rPr lang="pl-PL" b="1" dirty="0"/>
              <a:t>Płaszczyzna organizacyjna </a:t>
            </a:r>
          </a:p>
          <a:p>
            <a:pPr marL="0" indent="0">
              <a:buNone/>
            </a:pPr>
            <a:r>
              <a:rPr lang="pl-PL" dirty="0"/>
              <a:t>Wojewoda zatwierdza regulaminy organizacyjne urzędów stanowiących jednostki pomocnicze względem zespolonych organów. </a:t>
            </a:r>
          </a:p>
          <a:p>
            <a:pPr marL="0" indent="0">
              <a:buNone/>
            </a:pPr>
            <a:r>
              <a:rPr lang="pl-PL" dirty="0"/>
              <a:t>Wojewoda tworzy delegatury urzędów zespolonych organów. </a:t>
            </a:r>
          </a:p>
          <a:p>
            <a:pPr marL="0" indent="0">
              <a:buNone/>
            </a:pPr>
            <a:r>
              <a:rPr lang="pl-PL" dirty="0"/>
              <a:t>Statut urzędu wojewódzkiego odnosi się częściowo do urzędów zespolonych organów. </a:t>
            </a:r>
          </a:p>
        </p:txBody>
      </p:sp>
    </p:spTree>
    <p:extLst>
      <p:ext uri="{BB962C8B-B14F-4D97-AF65-F5344CB8AC3E}">
        <p14:creationId xmlns:p14="http://schemas.microsoft.com/office/powerpoint/2010/main" val="3843456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Wojewoda wobec rządowej administracji zespolonej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  <a:r>
              <a:rPr lang="pl-PL" b="1" dirty="0"/>
              <a:t>Płaszczyzna finansowa </a:t>
            </a:r>
          </a:p>
          <a:p>
            <a:pPr marL="0" indent="0">
              <a:buNone/>
            </a:pPr>
            <a:r>
              <a:rPr lang="pl-PL" dirty="0"/>
              <a:t>Wojewoda z zasady przekazuje środki pieniężne z budżetu państwa na rachunki służb, inspekcji i straży w administracji zespolonej. </a:t>
            </a:r>
          </a:p>
        </p:txBody>
      </p:sp>
    </p:spTree>
    <p:extLst>
      <p:ext uri="{BB962C8B-B14F-4D97-AF65-F5344CB8AC3E}">
        <p14:creationId xmlns:p14="http://schemas.microsoft.com/office/powerpoint/2010/main" val="196336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Rządowa administracja zespolona w województwie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Tryb powoływania i odwoływania organów rządowej administracji zespolonej w województwie określają odrębne ustawy.</a:t>
            </a:r>
          </a:p>
          <a:p>
            <a:pPr marL="0" indent="0">
              <a:buNone/>
            </a:pPr>
            <a:r>
              <a:rPr lang="pl-PL" dirty="0"/>
              <a:t>(art. 52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7723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Rządowa administracja zespolona w województwie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Organy rządowej administracji zespolonej w województwie wykonują swoje zadania i kompetencje przy pomocy urzędu wojewódzkiego, chyba że odrębna ustawa stanowi inaczej.</a:t>
            </a:r>
          </a:p>
          <a:p>
            <a:pPr marL="0" indent="0">
              <a:buNone/>
            </a:pPr>
            <a:r>
              <a:rPr lang="pl-PL" dirty="0"/>
              <a:t>Szczegółową organizację rządowej administracji zespolonej w województwie określa statut urzędu wojewódzkiego.</a:t>
            </a:r>
          </a:p>
          <a:p>
            <a:pPr marL="0" indent="0">
              <a:buNone/>
            </a:pPr>
            <a:r>
              <a:rPr lang="pl-PL" dirty="0"/>
              <a:t>Do obsługi zadań organów rządowej administracji zespolonej nieposiadających własnego aparatu pomocniczego tworzy się w urzędzie wojewódzkim wydzielone komórki organizacyjne.</a:t>
            </a:r>
          </a:p>
          <a:p>
            <a:pPr marL="0" indent="0">
              <a:buNone/>
            </a:pPr>
            <a:r>
              <a:rPr lang="pl-PL" dirty="0"/>
              <a:t>Regulaminy urzędów obsługujących organy rządowej administracji zespolonej są zatwierdzane przez wojewodę.</a:t>
            </a:r>
          </a:p>
          <a:p>
            <a:pPr marL="0" indent="0">
              <a:buNone/>
            </a:pPr>
            <a:r>
              <a:rPr lang="pl-PL" dirty="0"/>
              <a:t>(art. 53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9637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Niezespolona administracja rządowa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Organami niezespolonej administracji rządowej są terenowe organy administracji rządowej podporządkowane właściwemu ministrowi lub centralnemu organowi administracji rządowej oraz kierownicy państwowych osób prawnych i kierownicy innych państwowych jednostek organizacyjnych wykonujących zadania z zakresu administracji rządowej w województwie.</a:t>
            </a:r>
          </a:p>
          <a:p>
            <a:pPr marL="0" indent="0">
              <a:buNone/>
            </a:pPr>
            <a:r>
              <a:rPr lang="pl-PL" dirty="0"/>
              <a:t> (art. 56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4007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Niezespolona administracja rządowa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Organy niezespolonej administracji rządowej powstaje w drodze ustawy. </a:t>
            </a:r>
          </a:p>
          <a:p>
            <a:pPr marL="0" indent="0">
              <a:buNone/>
            </a:pPr>
            <a:r>
              <a:rPr lang="pl-PL" dirty="0"/>
              <a:t>Niezespolenie tych organów jest spowodowane ogólnopaństwowym charakterem wykonywania zadania publicznych. </a:t>
            </a:r>
          </a:p>
          <a:p>
            <a:pPr marL="0" indent="0">
              <a:buNone/>
            </a:pPr>
            <a:r>
              <a:rPr lang="pl-PL" dirty="0"/>
              <a:t>Niezespolenie administracji jest wyrazem przewagi struktur resortowych względem struktur terenowych.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512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643A71-310C-48A6-A87D-1DF0409F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ZADANIA WOJEWODY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0F8AEF-79F0-4506-9273-1F6B5AF3D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Wojewoda odpowiada za wykonywanie polityki Rady Ministrów w województwie, a w szczególności:</a:t>
            </a:r>
          </a:p>
          <a:p>
            <a:pPr marL="0" indent="0">
              <a:buNone/>
            </a:pPr>
            <a:r>
              <a:rPr lang="pl-PL" dirty="0"/>
              <a:t>-   dostosowuje do miejscowych warunków cele polityki Rady Ministrów oraz, w zakresie i na zasadach określonych w odrębnych ustawach, koordynuje i kontroluje wykonanie wynikających stąd zadań;</a:t>
            </a:r>
          </a:p>
          <a:p>
            <a:pPr marL="0" indent="0">
              <a:buNone/>
            </a:pPr>
            <a:r>
              <a:rPr lang="pl-PL" dirty="0"/>
              <a:t>-  przedstawia Radzie Ministrów, za pośrednictwem ministra właściwego do spraw administracji publicznej, projekty dokumentów rządowych w sprawach dotyczących województwa;</a:t>
            </a:r>
          </a:p>
          <a:p>
            <a:pPr marL="0" indent="0">
              <a:buNone/>
            </a:pPr>
            <a:r>
              <a:rPr lang="pl-PL" dirty="0"/>
              <a:t>-  wykonuje inne zadania określone w odrębnych ustawach oraz ustalone przez Radę Ministrów i Prezesa Rady Ministrów.</a:t>
            </a:r>
          </a:p>
          <a:p>
            <a:pPr marL="0" indent="0">
              <a:buNone/>
            </a:pPr>
            <a:r>
              <a:rPr lang="pl-PL" dirty="0"/>
              <a:t>(art. 22 pkt. 1,5-6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8138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30"/>
            <a:ext cx="10515600" cy="1007706"/>
          </a:xfrm>
        </p:spPr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2980"/>
            <a:ext cx="10515600" cy="5411755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Niezespolona administracja rządowa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Organami niezespolonej administracji rządowej</a:t>
            </a:r>
          </a:p>
          <a:p>
            <a:pPr marL="0" indent="0">
              <a:buNone/>
            </a:pPr>
            <a:r>
              <a:rPr lang="pl-PL" dirty="0"/>
              <a:t>- szefowie wojewódzkich sztabów wojskowych i wojskowi komendanci uzupełnień;</a:t>
            </a:r>
          </a:p>
          <a:p>
            <a:pPr marL="0" indent="0">
              <a:buNone/>
            </a:pPr>
            <a:r>
              <a:rPr lang="pl-PL" dirty="0"/>
              <a:t>- dyrektorzy izb administracji skarbowej, naczelnicy urzędów skarbowych i naczelnicy urzędów celno-skarbowych;</a:t>
            </a:r>
          </a:p>
          <a:p>
            <a:pPr marL="0" indent="0">
              <a:buNone/>
            </a:pPr>
            <a:r>
              <a:rPr lang="pl-PL" dirty="0"/>
              <a:t>- dyrektorzy okręgowych urzędów górniczych i dyrektor Specjalistycznego Urzędu Górniczego;</a:t>
            </a:r>
          </a:p>
          <a:p>
            <a:pPr marL="0" indent="0">
              <a:buNone/>
            </a:pPr>
            <a:r>
              <a:rPr lang="pl-PL" dirty="0"/>
              <a:t>- dyrektorzy okręgowych urzędów miar;</a:t>
            </a:r>
          </a:p>
          <a:p>
            <a:pPr marL="0" indent="0">
              <a:buNone/>
            </a:pPr>
            <a:r>
              <a:rPr lang="pl-PL" dirty="0"/>
              <a:t>- dyrektorzy okręgowych urzędów probierczych;</a:t>
            </a:r>
          </a:p>
          <a:p>
            <a:pPr marL="0" indent="0">
              <a:buNone/>
            </a:pPr>
            <a:r>
              <a:rPr lang="pl-PL" dirty="0"/>
              <a:t>- dyrektorzy urzędów morskich;</a:t>
            </a:r>
          </a:p>
          <a:p>
            <a:pPr marL="0" indent="0">
              <a:buNone/>
            </a:pPr>
            <a:r>
              <a:rPr lang="pl-PL" dirty="0"/>
              <a:t>- dyrektorzy urzędów statystycznych;</a:t>
            </a:r>
          </a:p>
          <a:p>
            <a:pPr marL="0" indent="0">
              <a:buNone/>
            </a:pPr>
            <a:r>
              <a:rPr lang="pl-PL" dirty="0"/>
              <a:t>- dyrektorzy urzędów żeglugi śródlądowej;</a:t>
            </a:r>
          </a:p>
          <a:p>
            <a:pPr marL="0" indent="0">
              <a:buNone/>
            </a:pPr>
            <a:r>
              <a:rPr lang="pl-PL" dirty="0"/>
              <a:t>- graniczni i powiatowi lekarze weterynarii;</a:t>
            </a:r>
          </a:p>
          <a:p>
            <a:pPr marL="0" indent="0">
              <a:buNone/>
            </a:pPr>
            <a:r>
              <a:rPr lang="pl-PL" dirty="0"/>
              <a:t>- komendanci oddziałów Straży Granicznej, komendanci placówek i dywizjonów Straży Granicznej;</a:t>
            </a:r>
          </a:p>
          <a:p>
            <a:pPr marL="0" indent="0">
              <a:buNone/>
            </a:pPr>
            <a:r>
              <a:rPr lang="pl-PL" dirty="0"/>
              <a:t>- państwowi graniczni inspektorzy sanitarni;</a:t>
            </a:r>
          </a:p>
          <a:p>
            <a:pPr marL="0" indent="0">
              <a:buNone/>
            </a:pPr>
            <a:r>
              <a:rPr lang="pl-PL" dirty="0"/>
              <a:t>- regionalni dyrektorzy ochrony środowiska</a:t>
            </a:r>
          </a:p>
          <a:p>
            <a:pPr marL="0" indent="0">
              <a:buNone/>
            </a:pPr>
            <a:r>
              <a:rPr lang="pl-PL" dirty="0"/>
              <a:t>(art. 56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2710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Niezespolona administracja rządowa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Powoływanie i odwoływanie organów niezespolonej administracji rządowej następuje na podstawie odrębnych ustaw. </a:t>
            </a:r>
          </a:p>
          <a:p>
            <a:pPr marL="0" indent="0">
              <a:buNone/>
            </a:pPr>
            <a:r>
              <a:rPr lang="pl-PL" dirty="0"/>
              <a:t>Ustanowienie organów niezespolonej administracji rządowej może następować wyłącznie w drodze ustawy, jeżeli jest to uzasadnione ogólnopaństwowym charakterem wykonywanych zadań lub terytorialnym zasięgiem działania przekraczającym obszar jednego województwa.</a:t>
            </a:r>
          </a:p>
          <a:p>
            <a:pPr marL="0" indent="0">
              <a:buNone/>
            </a:pPr>
            <a:r>
              <a:rPr lang="pl-PL" dirty="0"/>
              <a:t>(art. 56 ust. 2 oraz art. 57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6721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POROZUMIENIE WOJEWODY Z JEDNOSTKĄ SAMORZĄDU TERYTORIALNEGO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Porozumienie w przedmiocie spraw właściwych wojewodzie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może powierzyć prowadzenie, w jego imieniu, niektórych spraw z zakresu swojej właściwości jednostkom samorządu terytorialnego lub organom innych samorządów działających na obszarze województwa, kierownikom państwowych i samorządowych osób prawnych oraz innych państwowych jednostek organizacyjnych funkcjonujących w województwie.</a:t>
            </a:r>
          </a:p>
          <a:p>
            <a:pPr marL="0" indent="0">
              <a:buNone/>
            </a:pPr>
            <a:r>
              <a:rPr lang="pl-PL" dirty="0"/>
              <a:t>(art. 20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4389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POROZUMIENIE WOJEWODY Z JEDNOSTKĄ SAMORZĄDU TERYTORIALNEGO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b="1" dirty="0"/>
              <a:t>Porozumienie w przedmiocie spraw właściwych wojewodzie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Powierzenie następuje na podstawie porozumienia wojewody odpowiednio z organem wykonawczym jednostki samorządu terytorialnego, właściwym organem innego samorządu lub kierownikiem państwowej i samorządowej osoby prawnej albo innej państwowej jednostki organizacyjnej, o których mowa w art. 20 ust. 1 </a:t>
            </a:r>
            <a:r>
              <a:rPr lang="pl-PL" dirty="0" err="1"/>
              <a:t>uwarw</a:t>
            </a:r>
            <a:r>
              <a:rPr lang="pl-PL" dirty="0"/>
              <a:t>. Porozumienie, wraz ze stanowiącymi jego integralną część załącznikami, podlega ogłoszeniu w wojewódzkim dzienniku urzędowym.</a:t>
            </a:r>
          </a:p>
          <a:p>
            <a:pPr marL="0" indent="0">
              <a:buNone/>
            </a:pPr>
            <a:r>
              <a:rPr lang="pl-PL" dirty="0"/>
              <a:t>W porozumieniu, o którym mowa w art. 20 ust. 2 </a:t>
            </a:r>
            <a:r>
              <a:rPr lang="pl-PL" dirty="0" err="1"/>
              <a:t>uwarw</a:t>
            </a:r>
            <a:r>
              <a:rPr lang="pl-PL" dirty="0"/>
              <a:t>, określa się zasady sprawowania przez wojewodę kontroli nad prawidłowym wykonywaniem powierzonych zadań.</a:t>
            </a:r>
          </a:p>
          <a:p>
            <a:pPr marL="0" indent="0">
              <a:buNone/>
            </a:pPr>
            <a:r>
              <a:rPr lang="pl-PL" dirty="0"/>
              <a:t>(art. 20 ust. 2-3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9128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Wojewoda wykonuje zadania przy pomocy urzędu wojewódzkiego oraz organów rządowej administracji zespolonej w województwie.</a:t>
            </a:r>
          </a:p>
          <a:p>
            <a:pPr marL="0" indent="0">
              <a:buNone/>
            </a:pPr>
            <a:r>
              <a:rPr lang="pl-PL" dirty="0"/>
              <a:t>Dyrektor generalny urzędu wojewódzkiego zapewnia jego prawidłowe funkcjonowanie. Prawa i obowiązki dyrektora generalnego urzędu określa odrębna ustawa.</a:t>
            </a:r>
          </a:p>
          <a:p>
            <a:pPr marL="0" indent="0">
              <a:buNone/>
            </a:pPr>
            <a:r>
              <a:rPr lang="pl-PL" dirty="0"/>
              <a:t>(art. 13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3042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skład urzędu wojewódzkiego wchodzą komórki organizacyjne:</a:t>
            </a:r>
          </a:p>
          <a:p>
            <a:pPr marL="0" lvl="0" indent="0">
              <a:buNone/>
            </a:pPr>
            <a:r>
              <a:rPr lang="pl-PL" dirty="0"/>
              <a:t> wydziały - do realizacji merytorycznych zadań urzędu;</a:t>
            </a:r>
          </a:p>
          <a:p>
            <a:pPr marL="0" lvl="0" indent="0">
              <a:buNone/>
            </a:pPr>
            <a:r>
              <a:rPr lang="pl-PL" dirty="0"/>
              <a:t> biura - do realizacji zadań w zakresie obsługi urzędu;</a:t>
            </a:r>
          </a:p>
          <a:p>
            <a:pPr marL="0" lvl="0" indent="0">
              <a:buNone/>
            </a:pPr>
            <a:r>
              <a:rPr lang="pl-PL" dirty="0"/>
              <a:t> oddziały jako komórki organizacyjne wewnątrz komórek wymienionych w art. 15 ust. 2 pkt 1 i 2 </a:t>
            </a:r>
            <a:r>
              <a:rPr lang="pl-PL" dirty="0" err="1"/>
              <a:t>uwarw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15 ust. 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04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Statut urzędu wojewódzkiego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nadaje urzędowi wojewódzkiemu statut podlegający zatwierdzeniu przez Prezesa Rady Ministrów, z zastrzeżeniem art. 15 ust. 5 </a:t>
            </a:r>
            <a:r>
              <a:rPr lang="pl-PL" dirty="0" err="1"/>
              <a:t>uwarw</a:t>
            </a:r>
            <a:r>
              <a:rPr lang="pl-PL" dirty="0"/>
              <a:t>. Statut jest ogłaszany w wojewódzkim dzienniku urzędowym.</a:t>
            </a:r>
          </a:p>
          <a:p>
            <a:pPr marL="0" indent="0">
              <a:buNone/>
            </a:pPr>
            <a:r>
              <a:rPr lang="pl-PL" dirty="0"/>
              <a:t>(art. 15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8814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873"/>
            <a:ext cx="10515600" cy="501987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Statut urzędu wojewódzkiego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Statut urzędu wojewódzkiego określa w szczególności:</a:t>
            </a:r>
          </a:p>
          <a:p>
            <a:pPr marL="0" indent="0">
              <a:buNone/>
            </a:pPr>
            <a:r>
              <a:rPr lang="pl-PL" dirty="0"/>
              <a:t>1)   nazwę i siedzibę urzędu;</a:t>
            </a:r>
          </a:p>
          <a:p>
            <a:pPr marL="0" indent="0">
              <a:buNone/>
            </a:pPr>
            <a:r>
              <a:rPr lang="pl-PL" dirty="0"/>
              <a:t>2)   nazwy stanowisk dyrektorów wydziałów;</a:t>
            </a:r>
          </a:p>
          <a:p>
            <a:pPr marL="0" indent="0">
              <a:buNone/>
            </a:pPr>
            <a:r>
              <a:rPr lang="pl-PL" dirty="0"/>
              <a:t>3)   nazwy wydziałów oraz innych komórek organizacyjnych urzędu;</a:t>
            </a:r>
          </a:p>
          <a:p>
            <a:pPr marL="0" indent="0">
              <a:buNone/>
            </a:pPr>
            <a:r>
              <a:rPr lang="pl-PL" dirty="0"/>
              <a:t>4)   zakresy działania wydziałów i innych komórek organizacyjnych urzędu oraz, jeżeli odrębne ustawy tak stanowią, zakres kompetencji przypisanych określonym w ustawach stanowiskom lub funkcjom urzędowym;</a:t>
            </a:r>
          </a:p>
          <a:p>
            <a:pPr marL="0" indent="0">
              <a:buNone/>
            </a:pPr>
            <a:r>
              <a:rPr lang="pl-PL" dirty="0"/>
              <a:t>5)   nazwy, siedziby i zakresy działania delegatur, o których mowa w art. 14 </a:t>
            </a:r>
            <a:r>
              <a:rPr lang="pl-PL" dirty="0" err="1"/>
              <a:t>uwarw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6)   inne sprawy istotne dla organizacji i funkcjonowania urzędu.</a:t>
            </a:r>
          </a:p>
          <a:p>
            <a:pPr marL="0" indent="0">
              <a:buNone/>
            </a:pPr>
            <a:r>
              <a:rPr lang="pl-PL" dirty="0"/>
              <a:t>Wykaz jednostek organizacyjnych podporządkowanych wojewodzie lub przez niego nadzorowanych stanowi załącznik do statutu urzędu wojewódzkiego.</a:t>
            </a:r>
          </a:p>
          <a:p>
            <a:pPr marL="0" indent="0">
              <a:buNone/>
            </a:pPr>
            <a:r>
              <a:rPr lang="pl-PL" dirty="0"/>
              <a:t>(art. 15 ust. 3-4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47692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Regulamin urzędu wojewódzkiego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Szczegółową organizację oraz tryb pracy urzędu wojewódzkiego określa regulamin ustalony przez wojewodę w drodze zarządzenia.</a:t>
            </a:r>
          </a:p>
          <a:p>
            <a:pPr marL="0" indent="0">
              <a:buNone/>
            </a:pPr>
            <a:r>
              <a:rPr lang="pl-PL" dirty="0"/>
              <a:t>(art. 16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30501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URZĄD WOJEWÓDZKI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Upoważnienie dla pracownika urzędu wojewódzkiego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może upoważnić na piśmie pracowników urzędu wojewódzkiego, niezatrudnionych w urzędach obsługujących inne organy rządowej administracji zespolonej w województwie, do załatwiania określonych spraw w jego imieniu i na jego odpowiedzialność, w ustalonym zakresie, a w szczególności do wydawania decyzji administracyjnych, postanowień i zaświadczeń, z tym że upoważnienie nie może dotyczyć wstrzymania egzekucji administracyjnej, o której mowa w art. 27 ust. 1 </a:t>
            </a:r>
            <a:r>
              <a:rPr lang="pl-PL" dirty="0" err="1"/>
              <a:t>uwarw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(art. 19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1787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643A71-310C-48A6-A87D-1DF0409F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ZADANIA WOJEWODY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0F8AEF-79F0-4506-9273-1F6B5AF3D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-   zapewnia współdziałanie wszystkich organów administracji rządowej i samorządowej działających w województwie i kieruje ich działalnością w zakresie zapobiegania zagrożeniu życia, zdrowia lub mienia oraz zagrożeniom środowiska, bezpieczeństwa państwa i utrzymania porządku publicznego, ochrony praw obywatelskich, a także zapobiegania klęskom żywiołowym i innym nadzwyczajnym zagrożeniom oraz zwalczania i usuwania ich skutków, na zasadach określonych w odrębnych ustawach;</a:t>
            </a:r>
          </a:p>
          <a:p>
            <a:pPr marL="0" indent="0">
              <a:buNone/>
            </a:pPr>
            <a:r>
              <a:rPr lang="pl-PL" dirty="0"/>
              <a:t>-  dokonuje oceny stanu zabezpieczenia przeciwpowodziowego województwa, opracowuje plan operacyjny ochrony przed powodzią oraz ogłasza i odwołuje pogotowie i alarm przeciwpowodziowy;</a:t>
            </a:r>
          </a:p>
          <a:p>
            <a:pPr marL="0" indent="0">
              <a:buNone/>
            </a:pPr>
            <a:r>
              <a:rPr lang="pl-PL" dirty="0"/>
              <a:t>-  wykonuje i koordynuje zadania w zakresie obronności i bezpieczeństwa państwa oraz zarządzania kryzysowego, wynikające z odrębnych ustaw;</a:t>
            </a:r>
          </a:p>
          <a:p>
            <a:pPr marL="0" indent="0">
              <a:buNone/>
            </a:pPr>
            <a:r>
              <a:rPr lang="pl-PL" dirty="0"/>
              <a:t>(art. 22 pkt. 2-4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4268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Wojewoda może wydawać polecenia: </a:t>
            </a:r>
          </a:p>
          <a:p>
            <a:pPr marL="0" indent="0">
              <a:buNone/>
            </a:pPr>
            <a:r>
              <a:rPr lang="pl-PL" dirty="0"/>
              <a:t>- obowiązujące wszystkie organy administracji rządowej działające w województwie, </a:t>
            </a:r>
          </a:p>
          <a:p>
            <a:pPr marL="0" indent="0">
              <a:buNone/>
            </a:pPr>
            <a:r>
              <a:rPr lang="pl-PL" dirty="0"/>
              <a:t>- a w sytuacjach nadzwyczajnych, o których mowa w art. 22 pkt 2 , obowiązujące również organy samorządu terytorialnego. </a:t>
            </a:r>
          </a:p>
          <a:p>
            <a:pPr marL="0" indent="0">
              <a:buNone/>
            </a:pPr>
            <a:r>
              <a:rPr lang="pl-PL" dirty="0"/>
              <a:t>O wydanych poleceniach wojewoda niezwłocznie informuje właściwego ministra.</a:t>
            </a:r>
          </a:p>
          <a:p>
            <a:pPr marL="0" indent="0">
              <a:buNone/>
            </a:pPr>
            <a:r>
              <a:rPr lang="pl-PL" dirty="0"/>
              <a:t>(art. 25 ust. 1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0945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Wojewoda zapewnia współdziałanie wszystkich organów administracji rządowej i samorządowej działających w województwie i kieruje ich działalnością w zakresie zapobiegania zagrożeniu życia, zdrowia lub mienia oraz zagrożeniom środowiska, bezpieczeństwa państwa i utrzymania porządku publicznego, ochrony praw obywatelskich, a także zapobiegania klęskom żywiołowym i innym nadzwyczajnym zagrożeniom oraz zwalczania i usuwania ich skutków, na zasadach określonych w odrębnych ustawach;</a:t>
            </a:r>
          </a:p>
          <a:p>
            <a:pPr marL="0" indent="0">
              <a:buNone/>
            </a:pPr>
            <a:r>
              <a:rPr lang="pl-PL" dirty="0"/>
              <a:t>(art. 22 pkt. 2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20686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Polecenia, o których mowa w art. 25 ust. 1 </a:t>
            </a:r>
            <a:r>
              <a:rPr lang="pl-PL" dirty="0" err="1"/>
              <a:t>uwarw</a:t>
            </a:r>
            <a:r>
              <a:rPr lang="pl-PL" dirty="0"/>
              <a:t>, nie mogą dotyczyć rozstrzygnięć co do istoty sprawy załatwianej w drodze decyzji administracyjnej, a także nie mogą dotyczyć czynności operacyjno-rozpoznawczych, dochodzeniowo-śledczych oraz czynności z zakresu ścigania wykroczeń.</a:t>
            </a:r>
          </a:p>
          <a:p>
            <a:pPr marL="0" indent="0">
              <a:buNone/>
            </a:pPr>
            <a:r>
              <a:rPr lang="pl-PL" dirty="0"/>
              <a:t>(art. 25 ust. 2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9891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Właściwy minister może wstrzymać wykonanie poleceń, o których mowa w ust. 1, wydanych organom niezespolonej administracji rządowej i wystąpić z wnioskiem do Prezesa Rady Ministrów o rozstrzygnięcie sporu, przedstawiając jednocześnie stanowisko w sprawie.</a:t>
            </a:r>
          </a:p>
          <a:p>
            <a:pPr marL="0" indent="0">
              <a:buNone/>
            </a:pPr>
            <a:r>
              <a:rPr lang="pl-PL" dirty="0"/>
              <a:t>(art. 25 ust. 3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71319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kontroluje:</a:t>
            </a:r>
          </a:p>
          <a:p>
            <a:pPr marL="0" lvl="0" indent="0">
              <a:buNone/>
            </a:pPr>
            <a:r>
              <a:rPr lang="pl-PL" dirty="0"/>
              <a:t>- wykonywanie przez organy rządowej administracji zespolonej w województwie zadań wynikających z ustaw i innych aktów prawnych wydanych na podstawie upoważnień w nich zawartych, ustaleń Rady Ministrów oraz wytycznych i poleceń Prezesa Rady Ministrów;</a:t>
            </a:r>
          </a:p>
          <a:p>
            <a:pPr marL="0" lvl="0" indent="0">
              <a:buNone/>
            </a:pPr>
            <a:r>
              <a:rPr lang="pl-PL" dirty="0"/>
              <a:t>- wykonywanie przez organy samorządu terytorialnego i inne podmioty zadań z zakresu administracji rządowej, realizowanych przez nie na podstawie ustawy lub porozumienia z organami administracji rządowej.</a:t>
            </a:r>
          </a:p>
          <a:p>
            <a:pPr marL="0" indent="0">
              <a:buNone/>
            </a:pPr>
            <a:r>
              <a:rPr lang="pl-PL" dirty="0"/>
              <a:t>(art. 28 ust. 1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9812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w szczególnie uzasadnionych przypadkach może kontrolować sposób wykonywania przez organy niezespolonej administracji rządowej działające w województwie zadań wynikających z ustaw i innych aktów prawnych wydanych na podstawie upoważnień w nich zawartych.</a:t>
            </a:r>
          </a:p>
          <a:p>
            <a:pPr marL="0" indent="0">
              <a:buNone/>
            </a:pPr>
            <a:r>
              <a:rPr lang="pl-PL" dirty="0"/>
              <a:t>(art. 28 ust. 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1129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kontroluje pod względem legalności, gospodarności i rzetelności wykonywanie przez organy samorządu terytorialnego zadań z zakresu administracji rządowej, realizowanych przez nie na podstawie ustawy lub porozumienia z organami administracji rządowej.</a:t>
            </a:r>
          </a:p>
          <a:p>
            <a:pPr marL="0" indent="0">
              <a:buNone/>
            </a:pPr>
            <a:r>
              <a:rPr lang="pl-PL" dirty="0"/>
              <a:t>(art. 3 ust. 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7959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Kontrola wojewody wykonywana jest pod względem:</a:t>
            </a:r>
          </a:p>
          <a:p>
            <a:pPr marL="0" indent="0">
              <a:buNone/>
            </a:pPr>
            <a:r>
              <a:rPr lang="pl-PL" dirty="0"/>
              <a:t>1)  legalności, gospodarności, celowości i rzetelności - w odniesieniu do działalności organów administracji rządowej oraz innych podmiotów;</a:t>
            </a:r>
          </a:p>
          <a:p>
            <a:pPr marL="0" indent="0">
              <a:buNone/>
            </a:pPr>
            <a:r>
              <a:rPr lang="pl-PL" dirty="0"/>
              <a:t>2) legalności, gospodarności i rzetelności - w odniesieniu do działalności organów samorządu terytorialnego.</a:t>
            </a:r>
          </a:p>
          <a:p>
            <a:pPr marL="0" indent="0">
              <a:buNone/>
            </a:pPr>
            <a:r>
              <a:rPr lang="pl-PL" dirty="0"/>
              <a:t>(art. 28 ust. 3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79268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Prawo wojewody do informacji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w zakresie zadań administracji rządowej realizowanych w województwie ma prawo żądania od organów administracji rządowej działających w województwie bieżących informacji i wyjaśnień o ich działalności, w tym w sprawach prowadzonych na podstawie ustawy Kodeks postępowania administracyjnego.</a:t>
            </a:r>
          </a:p>
          <a:p>
            <a:pPr marL="0" indent="0">
              <a:buNone/>
            </a:pPr>
            <a:r>
              <a:rPr lang="pl-PL" dirty="0"/>
              <a:t>Z uwzględnieniem przepisów o ochronie informacji niejawnych lub innych tajemnic prawnie chronionych wojewoda ma prawo wglądu w tok każdej sprawy prowadzonej w województwie przez organy administracji rządowej, a także przez organy samorządu terytorialnego w zakresie zadań przejętych na podstawie porozumienia lub zadań zleconych.</a:t>
            </a:r>
          </a:p>
          <a:p>
            <a:pPr marL="0" indent="0">
              <a:buNone/>
            </a:pPr>
            <a:r>
              <a:rPr lang="pl-PL" dirty="0"/>
              <a:t>(art. 26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54643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Prawo wojewody do informacji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Organy rządowej administracji zespolonej w województwie przekazują wojewodzie informacje o wynikach prowadzonych, na podstawie odrębnych ustaw, kontroli ich dotyczących.</a:t>
            </a:r>
          </a:p>
          <a:p>
            <a:pPr marL="0" indent="0">
              <a:buNone/>
            </a:pPr>
            <a:r>
              <a:rPr lang="pl-PL" dirty="0"/>
              <a:t>(art. 55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257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WOJEWODA WOBEC NACZELNYCH ORGANÓW ADMINISTRACJI PUBLICZNEJ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Prezes Rady Ministrów wobec wojewody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Prezes Rady Ministrów kieruje działalnością wojewody, w szczególności wydając w tym zakresie wytyczne i polecenia, żądając przekazania sprawozdań z działalności wojewody oraz dokonując okresowej oceny jego pracy.</a:t>
            </a:r>
          </a:p>
          <a:p>
            <a:pPr marL="0" indent="0">
              <a:buNone/>
            </a:pPr>
            <a:r>
              <a:rPr lang="pl-PL" dirty="0"/>
              <a:t>Prezes Rady Ministrów sprawuje nadzór nad działalnością wojewody na podstawie kryterium zgodności jego działania z polityką Rady Ministrów.</a:t>
            </a:r>
          </a:p>
          <a:p>
            <a:pPr marL="0" indent="0">
              <a:buNone/>
            </a:pPr>
            <a:r>
              <a:rPr lang="pl-PL" dirty="0"/>
              <a:t>(art. 8 ust. 1-2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69829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Prawo wojewody do informacji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Organy niezespolonej administracji rządowej działające w województwie są obowiązane do składania wojewodzie rocznych informacji o swojej działalności w województwie, do końca lutego każdego roku.</a:t>
            </a:r>
          </a:p>
          <a:p>
            <a:pPr marL="0" indent="0">
              <a:buNone/>
            </a:pPr>
            <a:r>
              <a:rPr lang="pl-PL" dirty="0"/>
              <a:t>W przypadku gdy obszar działalności organu przekracza obszar jednego województwa, informację, o której mowa w art. 58 ust. 1 </a:t>
            </a:r>
            <a:r>
              <a:rPr lang="pl-PL" dirty="0" err="1"/>
              <a:t>uwarw</a:t>
            </a:r>
            <a:r>
              <a:rPr lang="pl-PL" dirty="0"/>
              <a:t>, składa się wszystkim właściwym wojewodom.  </a:t>
            </a:r>
          </a:p>
          <a:p>
            <a:pPr marL="0" indent="0">
              <a:buNone/>
            </a:pPr>
            <a:r>
              <a:rPr lang="pl-PL" dirty="0"/>
              <a:t>(art. 58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29156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Wojewoda wobec egzekucji administracyjnej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- Wojewoda może, w drodze decyzji administracyjnej, wstrzymać egzekucję administracyjną.</a:t>
            </a:r>
          </a:p>
          <a:p>
            <a:pPr marL="0" indent="0">
              <a:buNone/>
            </a:pPr>
            <a:r>
              <a:rPr lang="pl-PL" dirty="0"/>
              <a:t>- Wstrzymanie egzekucji administracyjnej, z zastrzeżeniem art. 27 ust. 4 </a:t>
            </a:r>
            <a:r>
              <a:rPr lang="pl-PL" dirty="0" err="1"/>
              <a:t>uwarw</a:t>
            </a:r>
            <a:r>
              <a:rPr lang="pl-PL" dirty="0"/>
              <a:t>, może nastąpić w szczególnie uzasadnionych przypadkach, na czas określony, i może dotyczyć czynności każdego organu prowadzącego egzekucję administracyjną.</a:t>
            </a:r>
          </a:p>
          <a:p>
            <a:pPr marL="0" indent="0">
              <a:buNone/>
            </a:pPr>
            <a:r>
              <a:rPr lang="pl-PL" dirty="0"/>
              <a:t>- O wstrzymaniu egzekucji administracyjnej wojewoda informuje ministra właściwego w sprawie postępowania, w związku z którym toczy się egzekucja administracyjna.</a:t>
            </a:r>
          </a:p>
          <a:p>
            <a:pPr marL="0" indent="0">
              <a:buNone/>
            </a:pPr>
            <a:r>
              <a:rPr lang="pl-PL" dirty="0"/>
              <a:t>- Wstrzymanie przez wojewodę egzekucji administracyjnej obowiązków o charakterze pieniężnym może być dokonane w odniesieniu do tej samej należności tylko jednorazowo, na okres nie dłuższy niż 30 dni.</a:t>
            </a:r>
          </a:p>
          <a:p>
            <a:pPr marL="0" indent="0">
              <a:buNone/>
            </a:pPr>
            <a:r>
              <a:rPr lang="pl-PL" dirty="0"/>
              <a:t>- O wstrzymaniu egzekucji administracyjnej, o której mowa w art. 27 ust. 4 </a:t>
            </a:r>
            <a:r>
              <a:rPr lang="pl-PL" dirty="0" err="1"/>
              <a:t>uwarw</a:t>
            </a:r>
            <a:r>
              <a:rPr lang="pl-PL" dirty="0"/>
              <a:t>, wojewoda niezwłocznie zawiadamia również ministra właściwego do spraw finansów publicznych, z podaniem przyczyny jej wstrzymania.</a:t>
            </a:r>
          </a:p>
          <a:p>
            <a:pPr marL="0" indent="0">
              <a:buNone/>
            </a:pPr>
            <a:r>
              <a:rPr lang="pl-PL" dirty="0"/>
              <a:t>(art. 27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45135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CD68E8-C69C-4672-AB05-80CA9BB2A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B6A75E-F578-48A6-991E-77076097E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505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WOJEWODA WOBEC NACZELNYCH ORGANÓW ADMINISTRACJI PUBLICZNEJ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Minister administracji wobec wojewody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Minister właściwy do spraw administracji publicznej sprawuje nadzór nad działalnością wojewody na podstawie kryterium zgodności jego działania z powszechnie obowiązującym prawem, a także pod względem rzetelności i gospodarności.</a:t>
            </a:r>
          </a:p>
          <a:p>
            <a:pPr marL="0" indent="0">
              <a:buNone/>
            </a:pPr>
            <a:r>
              <a:rPr lang="pl-PL" dirty="0"/>
              <a:t>Przepis art. 8 ust. 3 nie narusza uprawnień właściwych ministrów w stosunku do wojewody, określonych w ustawie Kodeks postępowania administracyjnego.</a:t>
            </a:r>
          </a:p>
          <a:p>
            <a:pPr marL="0" indent="0">
              <a:buNone/>
            </a:pPr>
            <a:r>
              <a:rPr lang="pl-PL" dirty="0"/>
              <a:t>(art. 8 ust. 3-4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874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WOJEWODA WOBEC NACZELNYCH ORGANÓW ADMINISTRACJI PUBLICZNEJ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Minister administracji wobec wojewody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Prezes Rady Ministrów może upoważnić ministra właściwego do spraw administracji publicznej do wykonywania, w jego imieniu, przysługujących mu wobec wojewody uprawnień, z wyjątkiem powoływania i odwoływania wojewody oraz rozstrzygania sporów między wojewodą a członkiem Rady Ministrów lub centralnym organem administracji rządowej.</a:t>
            </a:r>
          </a:p>
          <a:p>
            <a:pPr marL="0" indent="0">
              <a:buNone/>
            </a:pPr>
            <a:r>
              <a:rPr lang="pl-PL" dirty="0"/>
              <a:t>(art. 11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1316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WOJEWODA WOBEC NACZELNYCH ORGANÓW ADMINISTRACJI PUBLICZNEJ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Właściwy minister wobec wojewody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Właściwy minister wykonuje swoje uprawnienia wobec wojewody w zakresie i na zasadach określonych w odrębnych ustawach.</a:t>
            </a:r>
          </a:p>
          <a:p>
            <a:pPr marL="0" indent="0">
              <a:buNone/>
            </a:pPr>
            <a:r>
              <a:rPr lang="pl-PL" dirty="0"/>
              <a:t>Wojewoda jest obowiązany do udzielania właściwemu ministrowi lub centralnemu organowi administracji rządowej, w wyznaczonym terminie, żądanych przez niego informacji i wyjaśnień.</a:t>
            </a:r>
          </a:p>
          <a:p>
            <a:pPr marL="0" indent="0">
              <a:buNone/>
            </a:pPr>
            <a:r>
              <a:rPr lang="pl-PL" dirty="0"/>
              <a:t>(art. 9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249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Wojewoda wobec rządowej administracji zespolonej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Celem zespolenia terenowych organów administracji rządowej jest umożliwienie wojewodzie wykonania jego zadania w postaci zapewnienia realizacji celów polityki Rady Ministrów. </a:t>
            </a:r>
          </a:p>
          <a:p>
            <a:pPr marL="0" indent="0">
              <a:buNone/>
            </a:pPr>
            <a:r>
              <a:rPr lang="pl-PL" dirty="0"/>
              <a:t>Zespolenie administracji umożliwia wojewodzie oddziaływać na terenowe organy adm. rząd.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359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Wojewoda wobec rządowej administracji zespolonej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Wojewoda jako zwierzchnik rządowej administracji zespolonej w województwie: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kieruje nią i koordynuje jej działalność;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kontroluje jej działalność;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zapewnia warunki skutecznego jej działania;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ponosi odpowiedzialność za rezultaty jej działania.</a:t>
            </a:r>
          </a:p>
          <a:p>
            <a:pPr marL="0" indent="0">
              <a:buNone/>
            </a:pPr>
            <a:r>
              <a:rPr lang="pl-PL" dirty="0"/>
              <a:t>(art. 51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162618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2809</Words>
  <Application>Microsoft Office PowerPoint</Application>
  <PresentationFormat>Panoramiczny</PresentationFormat>
  <Paragraphs>245</Paragraphs>
  <Slides>42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Motyw pakietu Office</vt:lpstr>
      <vt:lpstr>WOJEWODA</vt:lpstr>
      <vt:lpstr>ZADANIA WOJEWODY </vt:lpstr>
      <vt:lpstr>ZADANIA WOJEWODY </vt:lpstr>
      <vt:lpstr>WOJEWODA WOBEC NACZELNYCH ORGANÓW ADMINISTRACJI PUBLICZNEJ</vt:lpstr>
      <vt:lpstr>WOJEWODA WOBEC NACZELNYCH ORGANÓW ADMINISTRACJI PUBLICZNEJ</vt:lpstr>
      <vt:lpstr>WOJEWODA WOBEC NACZELNYCH ORGANÓW ADMINISTRACJI PUBLICZNEJ</vt:lpstr>
      <vt:lpstr>WOJEWODA WOBEC NACZELNYCH ORGANÓW ADMINISTRACJI PUBLICZNEJ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POROZUMIENIE WOJEWODY Z JEDNOSTKĄ SAMORZĄDU TERYTORIALNEGO </vt:lpstr>
      <vt:lpstr>POROZUMIENIE WOJEWODY Z JEDNOSTKĄ SAMORZĄDU TERYTORIALNEGO </vt:lpstr>
      <vt:lpstr>URZĄD WOJEWÓDZKI</vt:lpstr>
      <vt:lpstr>URZĄD WOJEWÓDZKI</vt:lpstr>
      <vt:lpstr>URZĄD WOJEWÓDZKI</vt:lpstr>
      <vt:lpstr>URZĄD WOJEWÓDZKI</vt:lpstr>
      <vt:lpstr>URZĄD WOJEWÓDZKI</vt:lpstr>
      <vt:lpstr>URZĄD WOJEWÓDZKI</vt:lpstr>
      <vt:lpstr>POLECENIA WOJEWODY</vt:lpstr>
      <vt:lpstr>POLECENIA WOJEWODY</vt:lpstr>
      <vt:lpstr>POLECENIA WOJEWODY</vt:lpstr>
      <vt:lpstr>POLECENIA WOJEWODY</vt:lpstr>
      <vt:lpstr>KONTROLA WOJEWODY</vt:lpstr>
      <vt:lpstr>KONTROLA WOJEWODY</vt:lpstr>
      <vt:lpstr>KONTROLA WOJEWODY</vt:lpstr>
      <vt:lpstr>KONTROLA WOJEWODY</vt:lpstr>
      <vt:lpstr>KONTROLA WOJEWODY</vt:lpstr>
      <vt:lpstr>KONTROLA WOJEWODY</vt:lpstr>
      <vt:lpstr>KONTROLA WOJEWODY</vt:lpstr>
      <vt:lpstr>Wojewoda wobec egzekucji administracyjnej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WOJEWODA</dc:title>
  <dc:creator>Maciej Błażewski</dc:creator>
  <cp:lastModifiedBy>Maciej Błażewski</cp:lastModifiedBy>
  <cp:revision>8</cp:revision>
  <dcterms:created xsi:type="dcterms:W3CDTF">2021-11-20T12:17:36Z</dcterms:created>
  <dcterms:modified xsi:type="dcterms:W3CDTF">2022-08-10T17:53:15Z</dcterms:modified>
</cp:coreProperties>
</file>