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AA44-598F-43FC-964C-3E073EADD4DE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3D18-A49D-40EB-A5B3-E3E113A4DB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3174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AA44-598F-43FC-964C-3E073EADD4DE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3D18-A49D-40EB-A5B3-E3E113A4DB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0038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AA44-598F-43FC-964C-3E073EADD4DE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3D18-A49D-40EB-A5B3-E3E113A4DB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665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AA44-598F-43FC-964C-3E073EADD4DE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3D18-A49D-40EB-A5B3-E3E113A4DB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265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AA44-598F-43FC-964C-3E073EADD4DE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3D18-A49D-40EB-A5B3-E3E113A4DB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960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AA44-598F-43FC-964C-3E073EADD4DE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3D18-A49D-40EB-A5B3-E3E113A4DB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3111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AA44-598F-43FC-964C-3E073EADD4DE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3D18-A49D-40EB-A5B3-E3E113A4DB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146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AA44-598F-43FC-964C-3E073EADD4DE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3D18-A49D-40EB-A5B3-E3E113A4DB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108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AA44-598F-43FC-964C-3E073EADD4DE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3D18-A49D-40EB-A5B3-E3E113A4DB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653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AA44-598F-43FC-964C-3E073EADD4DE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3D18-A49D-40EB-A5B3-E3E113A4DB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899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AA44-598F-43FC-964C-3E073EADD4DE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3D18-A49D-40EB-A5B3-E3E113A4DB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3419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4AA44-598F-43FC-964C-3E073EADD4DE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D3D18-A49D-40EB-A5B3-E3E113A4DB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8006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 Postępowanie </a:t>
            </a:r>
            <a:r>
              <a:rPr lang="pl-PL" dirty="0" smtClean="0"/>
              <a:t>podatkowe</a:t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smtClean="0"/>
              <a:t>Zobowiązanie podatkowe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752600"/>
          </a:xfrm>
        </p:spPr>
        <p:txBody>
          <a:bodyPr/>
          <a:lstStyle/>
          <a:p>
            <a:r>
              <a:rPr lang="pl-PL" dirty="0"/>
              <a:t>m</a:t>
            </a:r>
            <a:r>
              <a:rPr lang="pl-PL" dirty="0" smtClean="0"/>
              <a:t>gr Mateusz Lewandowski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6153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Obowiązek podatkowy a zobowiązanie podatkowe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b="1" dirty="0" smtClean="0"/>
              <a:t>Obowiązkiem podatkowym</a:t>
            </a:r>
            <a:r>
              <a:rPr lang="pl-PL" dirty="0" smtClean="0"/>
              <a:t> jest wynikająca z ustaw podatkowych nieskonkretyzowana powinność przymusowego świadczenia pieniężnego w związku z zaistnieniem zdarzenia określonego w tych ustawach.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 smtClean="0"/>
              <a:t>Zobowiązaniem podatkowym </a:t>
            </a:r>
            <a:r>
              <a:rPr lang="pl-PL" dirty="0" smtClean="0"/>
              <a:t>jest wynikające z obowiązku podatkowego zobowiązanie podatnika do zapłacenia na rzecz Skarbu Państwa, województwa, powiatu albo gminy podatku w wysokości, w terminie oraz w miejscu określonych w przepisach prawa podatkowego.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7932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Powstanie zobowiązania podatkowego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Zobowiązanie podatkowe powstaje z dniem:</a:t>
            </a:r>
          </a:p>
          <a:p>
            <a:pPr marL="0" indent="0">
              <a:buNone/>
            </a:pPr>
            <a:r>
              <a:rPr lang="pl-PL" dirty="0" smtClean="0"/>
              <a:t>1)	zaistnienia zdarzenia, z którym ustawa podatkowa wiąże powstanie takiego zobowiązania;</a:t>
            </a:r>
          </a:p>
          <a:p>
            <a:pPr marL="0" indent="0">
              <a:buNone/>
            </a:pPr>
            <a:r>
              <a:rPr lang="pl-PL" dirty="0" smtClean="0"/>
              <a:t>2)	doręczenia decyzji organu podatkowego, ustalającej wysokość tego zobowiązania.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3960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Zaniechanie poboru podatku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 smtClean="0"/>
              <a:t>Minister właściwy do spraw finansów publicznych może, w drodze rozporządzenia, w przypadkach uzasadnionych interesem publicznym lub ważnym interesem podatników:</a:t>
            </a:r>
          </a:p>
          <a:p>
            <a:pPr marL="0" indent="0">
              <a:buNone/>
            </a:pPr>
            <a:r>
              <a:rPr lang="pl-PL" dirty="0" smtClean="0"/>
              <a:t>1)	zaniechać w całości lub w części poboru podatków, określając rodzaj podatku, okres, w którym następuje zaniechanie, i grupy podatników, których dotyczy zaniechanie;</a:t>
            </a:r>
          </a:p>
          <a:p>
            <a:pPr marL="0" indent="0">
              <a:buNone/>
            </a:pPr>
            <a:r>
              <a:rPr lang="pl-PL" dirty="0" smtClean="0"/>
              <a:t>2)	zwolnić niektóre grupy płatników z obowiązku pobierania podatków lub zaliczek na podatki oraz określić termin wpłacenia podatku i wynikające z tego zwolnienia obowiązki informacyjne podatników, chyba że podatnik jest obowiązany do dokonania rocznego lub innego okresowego rozliczenia tego podatku.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5941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Oszacowanie podstawy opodatkowania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Organ podatkowy określa podstawę opodatkowania w drodze oszacowania, jeżeli:</a:t>
            </a:r>
          </a:p>
          <a:p>
            <a:pPr marL="0" indent="0">
              <a:buNone/>
            </a:pPr>
            <a:r>
              <a:rPr lang="pl-PL" dirty="0" smtClean="0"/>
              <a:t>1)	brak jest ksiąg podatkowych lub innych danych niezbędnych do jej określenia lub</a:t>
            </a:r>
          </a:p>
          <a:p>
            <a:pPr marL="0" indent="0">
              <a:buNone/>
            </a:pPr>
            <a:r>
              <a:rPr lang="pl-PL" dirty="0" smtClean="0"/>
              <a:t>2)	dane wynikające z ksiąg podatkowych nie pozwalają na określenie podstawy opodatkowania, lub</a:t>
            </a:r>
          </a:p>
          <a:p>
            <a:pPr marL="0" indent="0">
              <a:buNone/>
            </a:pPr>
            <a:r>
              <a:rPr lang="pl-PL" dirty="0" smtClean="0"/>
              <a:t>3)	podatnik naruszył warunki uprawniające do korzystania ze zryczałtowanej formy opodatkowania.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4192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Oszacowanie podstawy opodatkowania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 smtClean="0"/>
              <a:t>Podstawę opodatkowania określa się w drodze oszacowania, stosując w szczególności następujące metody:</a:t>
            </a:r>
          </a:p>
          <a:p>
            <a:pPr marL="0" indent="0">
              <a:buNone/>
            </a:pPr>
            <a:r>
              <a:rPr lang="pl-PL" dirty="0" smtClean="0"/>
              <a:t>1) porównawczą wewnętrzną - polegającą na porównaniu wysokości obrotów w tym samym przedsiębiorstwie za poprzednie okresy, w których znana jest wysokość obrotu;</a:t>
            </a:r>
          </a:p>
          <a:p>
            <a:pPr marL="0" indent="0">
              <a:buNone/>
            </a:pPr>
            <a:r>
              <a:rPr lang="pl-PL" dirty="0" smtClean="0"/>
              <a:t>2) porównawczą zewnętrzną - polegającą na porównaniu wysokości obrotów w innych przedsiębiorstwach prowadzących działalność o podobnym zakresie i w podobnych warunkach;</a:t>
            </a:r>
          </a:p>
          <a:p>
            <a:pPr marL="0" indent="0">
              <a:buNone/>
            </a:pPr>
            <a:r>
              <a:rPr lang="pl-PL" dirty="0" smtClean="0"/>
              <a:t>3) remanentową - polegającą na porównaniu wartości majątku przedsiębiorstwa na początku i na końcu okresu, z uwzględnieniem wskaźnika szybkości obrotu;</a:t>
            </a:r>
          </a:p>
          <a:p>
            <a:pPr marL="0" indent="0">
              <a:buNone/>
            </a:pPr>
            <a:r>
              <a:rPr lang="pl-PL" dirty="0" smtClean="0"/>
              <a:t>4) produkcyjną - polegającą na ustaleniu zdolności produkcyjnej przedsiębiorstwa;</a:t>
            </a:r>
          </a:p>
          <a:p>
            <a:pPr marL="0" indent="0">
              <a:buNone/>
            </a:pPr>
            <a:r>
              <a:rPr lang="pl-PL" dirty="0" smtClean="0"/>
              <a:t>5) kosztową - polegającą na ustaleniu wysokości obrotu na podstawie wysokości kosztów poniesionych przez przedsiębiorstwo, z uwzględnieniem wskaźnika udziałów tych kosztów w obrocie;</a:t>
            </a:r>
          </a:p>
          <a:p>
            <a:pPr marL="0" indent="0">
              <a:buNone/>
            </a:pPr>
            <a:r>
              <a:rPr lang="pl-PL" dirty="0" smtClean="0"/>
              <a:t>6) udziału dochodu w obrocie - polegającą na ustaleniu wysokości dochodów ze sprzedaży określonych towarów i wykonywania określonych usług, z uwzględnieniem wysokości udziału tej sprzedaży (wykonanych usług) w całym obrocie.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952716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283</Words>
  <Application>Microsoft Office PowerPoint</Application>
  <PresentationFormat>Pokaz na ekranie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 Postępowanie podatkowe  Zobowiązanie podatkowe</vt:lpstr>
      <vt:lpstr>Obowiązek podatkowy a zobowiązanie podatkowe</vt:lpstr>
      <vt:lpstr>Powstanie zobowiązania podatkowego</vt:lpstr>
      <vt:lpstr>Zaniechanie poboru podatku</vt:lpstr>
      <vt:lpstr>Oszacowanie podstawy opodatkowania</vt:lpstr>
      <vt:lpstr>Oszacowanie podstawy opodatkowania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Postępowanie podatkowe</dc:title>
  <dc:creator>K. MZW</dc:creator>
  <cp:lastModifiedBy>K. MZW</cp:lastModifiedBy>
  <cp:revision>2</cp:revision>
  <dcterms:created xsi:type="dcterms:W3CDTF">2022-09-13T19:41:22Z</dcterms:created>
  <dcterms:modified xsi:type="dcterms:W3CDTF">2022-09-13T22:10:48Z</dcterms:modified>
</cp:coreProperties>
</file>