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620-9BB7-435E-BD2F-7799AD4D94F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834F-3904-4D66-B5F0-CF209A0118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574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620-9BB7-435E-BD2F-7799AD4D94F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834F-3904-4D66-B5F0-CF209A0118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133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620-9BB7-435E-BD2F-7799AD4D94F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834F-3904-4D66-B5F0-CF209A0118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4018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620-9BB7-435E-BD2F-7799AD4D94F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834F-3904-4D66-B5F0-CF209A0118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4857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620-9BB7-435E-BD2F-7799AD4D94F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834F-3904-4D66-B5F0-CF209A0118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563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620-9BB7-435E-BD2F-7799AD4D94F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834F-3904-4D66-B5F0-CF209A0118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739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620-9BB7-435E-BD2F-7799AD4D94F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834F-3904-4D66-B5F0-CF209A0118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258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620-9BB7-435E-BD2F-7799AD4D94F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834F-3904-4D66-B5F0-CF209A0118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48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620-9BB7-435E-BD2F-7799AD4D94F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834F-3904-4D66-B5F0-CF209A0118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130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620-9BB7-435E-BD2F-7799AD4D94F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834F-3904-4D66-B5F0-CF209A0118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014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3620-9BB7-435E-BD2F-7799AD4D94F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834F-3904-4D66-B5F0-CF209A0118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512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63620-9BB7-435E-BD2F-7799AD4D94F4}" type="datetimeFigureOut">
              <a:rPr lang="pl-PL" smtClean="0"/>
              <a:t>14.09.2022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E834F-3904-4D66-B5F0-CF209A0118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548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 Postępowanie </a:t>
            </a:r>
            <a:r>
              <a:rPr lang="pl-PL" dirty="0" smtClean="0"/>
              <a:t>podatkowe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Wygaśnięcie zobowiązania podatkowego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/>
          <a:lstStyle/>
          <a:p>
            <a:r>
              <a:rPr lang="pl-PL" dirty="0"/>
              <a:t>m</a:t>
            </a:r>
            <a:r>
              <a:rPr lang="pl-PL" dirty="0" smtClean="0"/>
              <a:t>gr Mateusz Lewandowski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196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Formy wygaśnięcia zobowiązań podatkowych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 smtClean="0"/>
              <a:t>Zobowiązanie podatkowe wygasa w całości lub w części wskutek:</a:t>
            </a:r>
          </a:p>
          <a:p>
            <a:pPr marL="0" indent="0">
              <a:buNone/>
            </a:pPr>
            <a:r>
              <a:rPr lang="pl-PL" dirty="0" smtClean="0"/>
              <a:t>1) zapłaty;</a:t>
            </a:r>
          </a:p>
          <a:p>
            <a:pPr marL="0" indent="0">
              <a:buNone/>
            </a:pPr>
            <a:r>
              <a:rPr lang="pl-PL" dirty="0" smtClean="0"/>
              <a:t>2) pobrania podatku przez płatnika lub inkasenta;</a:t>
            </a:r>
          </a:p>
          <a:p>
            <a:pPr marL="0" indent="0">
              <a:buNone/>
            </a:pPr>
            <a:r>
              <a:rPr lang="pl-PL" dirty="0" smtClean="0"/>
              <a:t>3) potrącenia;</a:t>
            </a:r>
          </a:p>
          <a:p>
            <a:pPr marL="0" indent="0">
              <a:buNone/>
            </a:pPr>
            <a:r>
              <a:rPr lang="pl-PL" dirty="0" smtClean="0"/>
              <a:t>4) zaliczenia nadpłaty lub zaliczenia zwrotu podatku;</a:t>
            </a:r>
          </a:p>
          <a:p>
            <a:pPr marL="0" indent="0">
              <a:buNone/>
            </a:pPr>
            <a:r>
              <a:rPr lang="pl-PL" dirty="0" smtClean="0"/>
              <a:t>5) zaniechania poboru;</a:t>
            </a:r>
          </a:p>
          <a:p>
            <a:pPr marL="0" indent="0">
              <a:buNone/>
            </a:pPr>
            <a:r>
              <a:rPr lang="pl-PL" dirty="0" smtClean="0"/>
              <a:t>6) przeniesienia własności rzeczy lub praw majątkowych;</a:t>
            </a:r>
          </a:p>
          <a:p>
            <a:pPr marL="0" indent="0">
              <a:buNone/>
            </a:pPr>
            <a:r>
              <a:rPr lang="pl-PL" dirty="0" smtClean="0"/>
              <a:t>7) przejęcia własności nieruchomości lub prawa majątkowego w postępowaniu egzekucyjnym;</a:t>
            </a:r>
          </a:p>
          <a:p>
            <a:pPr marL="0" indent="0">
              <a:buNone/>
            </a:pPr>
            <a:r>
              <a:rPr lang="pl-PL" dirty="0" smtClean="0"/>
              <a:t>8) umorzenia zaległości;</a:t>
            </a:r>
          </a:p>
          <a:p>
            <a:pPr marL="0" indent="0">
              <a:buNone/>
            </a:pPr>
            <a:r>
              <a:rPr lang="pl-PL" dirty="0" smtClean="0"/>
              <a:t>9) przedawnienia;</a:t>
            </a:r>
          </a:p>
          <a:p>
            <a:pPr marL="0" indent="0">
              <a:buNone/>
            </a:pPr>
            <a:r>
              <a:rPr lang="pl-PL" dirty="0" smtClean="0"/>
              <a:t>10) zwolnienia z obowiązku zapłaty na podstawie art. 14m;</a:t>
            </a:r>
          </a:p>
          <a:p>
            <a:pPr marL="0" indent="0">
              <a:buNone/>
            </a:pPr>
            <a:r>
              <a:rPr lang="pl-PL" dirty="0" smtClean="0"/>
              <a:t>11) nabycia spadku w całości przez Skarb Państwa albo jednostkę samorządu terytorialnego stwierdzonego przez prawomocne postanowienie o stwierdzeniu nabycia spadku - ze skutkiem na dzień otwarcia spadku.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808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Termin i forma zapłaty podatku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smtClean="0"/>
              <a:t>Za termin dokonania zapłaty podatku uważa się:</a:t>
            </a:r>
          </a:p>
          <a:p>
            <a:pPr marL="0" indent="0">
              <a:buNone/>
            </a:pPr>
            <a:r>
              <a:rPr lang="pl-PL" dirty="0" smtClean="0"/>
              <a:t>1) przy zapłacie gotówką - dzień wpłacenia kwoty podatku w kasie organu podatkowego lub w kasie podmiotu obsługującego organ podatkowy, lub na rachunek tego organu w banku, w placówce pocztowej, w spółdzielczej kasie oszczędnościowo-kredytowej, w biurze usług płatniczych, w instytucji płatniczej, w małej instytucji płatniczej lub w instytucji pieniądza elektronicznego albo dzień pobrania podatku przez płatnika lub inkasenta;</a:t>
            </a:r>
          </a:p>
          <a:p>
            <a:pPr marL="0" indent="0">
              <a:buNone/>
            </a:pPr>
            <a:r>
              <a:rPr lang="pl-PL" dirty="0" smtClean="0"/>
              <a:t>2) w obrocie bezgotówkowym - dzień obciążenia rachunku bankowego podatnika, rachunku podatnika w spółdzielczej kasie oszczędnościowo-kredytowej lub rachunku płatniczego podatnika w instytucji płatniczej, w małej instytucji płatniczej lub instytucji pieniądza elektronicznego na podstawie polecenia przelewu, a w przypadku zapłaty za pomocą instrumentu płatniczego innego niż polecenie przelewu, zwanego dalej "innym instrumentem płatniczym" - dzień uzyskania potwierdzenia autoryzacji transakcji płatniczej.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7638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Potrącenie zobowiązania podatkowego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 smtClean="0"/>
              <a:t>Zobowiązania podatkowe oraz zaległości podatkowe wraz z odsetkami za zwłokę w podatkach stanowiących dochód budżetu państwa podlegają, na wniosek podatnika, potrąceniu z wzajemnej, bezspornej i wymagalnej wierzytelności podatnika wobec Skarbu Państwa z tytułu:</a:t>
            </a:r>
          </a:p>
          <a:p>
            <a:pPr marL="0" indent="0">
              <a:buNone/>
            </a:pPr>
            <a:r>
              <a:rPr lang="pl-PL" dirty="0" smtClean="0"/>
              <a:t>1) prawomocnego wyroku sądowego wydanego na podstawie art. 417 lub art. 417[2] Kodeksu cywilnego;</a:t>
            </a:r>
          </a:p>
          <a:p>
            <a:pPr marL="0" indent="0">
              <a:buNone/>
            </a:pPr>
            <a:r>
              <a:rPr lang="pl-PL" dirty="0" smtClean="0"/>
              <a:t>2) prawomocnej ugody sądowej zawartej w związku z zaistnieniem okoliczności przewidzianych w art. 417 lub art. 417[2] Kodeksu cywilnego;</a:t>
            </a:r>
          </a:p>
          <a:p>
            <a:pPr marL="0" indent="0">
              <a:buNone/>
            </a:pPr>
            <a:r>
              <a:rPr lang="pl-PL" dirty="0" smtClean="0"/>
              <a:t>3) nabycia przez Skarb Państwa nieruchomości na cele uzasadniające jej wywłaszczenie lub wywłaszczenia nieruchomości na podstawie przepisów o gospodarce nieruchomościami;</a:t>
            </a:r>
          </a:p>
          <a:p>
            <a:pPr marL="0" indent="0">
              <a:buNone/>
            </a:pPr>
            <a:r>
              <a:rPr lang="pl-PL" dirty="0" smtClean="0"/>
              <a:t>4) odszkodowania za niesłuszne skazanie, tymczasowe aresztowanie lub zatrzymanie, uzyskanego na podstawie przepisów Kodeksu postępowania karnego;</a:t>
            </a:r>
          </a:p>
          <a:p>
            <a:pPr marL="0" indent="0">
              <a:buNone/>
            </a:pPr>
            <a:r>
              <a:rPr lang="pl-PL" dirty="0" smtClean="0"/>
              <a:t>5) odszkodowania uzyskanego na podstawie przepisów o uznaniu za nieważne orzeczeń wydanych wobec osób represjonowanych za działalność na rzecz bytu Państwa Polskiego;</a:t>
            </a:r>
          </a:p>
          <a:p>
            <a:pPr marL="0" indent="0">
              <a:buNone/>
            </a:pPr>
            <a:r>
              <a:rPr lang="pl-PL" dirty="0" smtClean="0"/>
              <a:t>6) odszkodowania orzeczonego w decyzji organu administracji rządowej.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6831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Ulga w spłacie zobowiązań podatkowych dla osób, które nie prowadzą działalności gospodarczej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 smtClean="0"/>
              <a:t>Organ podatkowy, na wniosek podatnika w przypadkach uzasadnionych ważnym interesem podatnika lub interesem publicznym, może:</a:t>
            </a:r>
          </a:p>
          <a:p>
            <a:pPr marL="0" indent="0">
              <a:buNone/>
            </a:pPr>
            <a:r>
              <a:rPr lang="pl-PL" dirty="0" smtClean="0"/>
              <a:t>1) odroczyć termin płatności podatku lub rozłożyć zapłatę podatku na raty;</a:t>
            </a:r>
          </a:p>
          <a:p>
            <a:pPr marL="0" indent="0">
              <a:buNone/>
            </a:pPr>
            <a:r>
              <a:rPr lang="pl-PL" dirty="0" smtClean="0"/>
              <a:t>2) odroczyć lub rozłożyć na raty zapłatę zaległości podatkowej wraz z odsetkami za zwłokę lub odsetki od nieuregulowanych w terminie zaliczek na podatek;</a:t>
            </a:r>
          </a:p>
          <a:p>
            <a:pPr marL="0" indent="0">
              <a:buNone/>
            </a:pPr>
            <a:r>
              <a:rPr lang="pl-PL" dirty="0" smtClean="0"/>
              <a:t>3) umorzyć w całości lub w części zaległości podatkowe, odsetki za zwłokę lub opłatę prolongacyjną.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23056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514</Words>
  <Application>Microsoft Office PowerPoint</Application>
  <PresentationFormat>Pokaz na ekranie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 Postępowanie podatkowe  Wygaśnięcie zobowiązania podatkowego</vt:lpstr>
      <vt:lpstr>Formy wygaśnięcia zobowiązań podatkowych</vt:lpstr>
      <vt:lpstr>Termin i forma zapłaty podatku</vt:lpstr>
      <vt:lpstr>Potrącenie zobowiązania podatkowego</vt:lpstr>
      <vt:lpstr>Ulga w spłacie zobowiązań podatkowych dla osób, które nie prowadzą działalności gospodarczej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Postępowanie podatkowe</dc:title>
  <dc:creator>K. MZW</dc:creator>
  <cp:lastModifiedBy>K. MZW</cp:lastModifiedBy>
  <cp:revision>2</cp:revision>
  <dcterms:created xsi:type="dcterms:W3CDTF">2022-09-13T19:59:25Z</dcterms:created>
  <dcterms:modified xsi:type="dcterms:W3CDTF">2022-09-13T22:11:26Z</dcterms:modified>
</cp:coreProperties>
</file>