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330"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D935597C-9F9A-4130-B8AC-714518689A08}" type="datetimeFigureOut">
              <a:rPr lang="pl-PL" smtClean="0"/>
              <a:t>14.09.2022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837C7A3-9BB6-4FFD-8450-1B1BE51A378E}" type="slidenum">
              <a:rPr lang="pl-PL" smtClean="0"/>
              <a:t>‹#›</a:t>
            </a:fld>
            <a:endParaRPr lang="pl-PL"/>
          </a:p>
        </p:txBody>
      </p:sp>
    </p:spTree>
    <p:extLst>
      <p:ext uri="{BB962C8B-B14F-4D97-AF65-F5344CB8AC3E}">
        <p14:creationId xmlns:p14="http://schemas.microsoft.com/office/powerpoint/2010/main" val="2844508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D935597C-9F9A-4130-B8AC-714518689A08}" type="datetimeFigureOut">
              <a:rPr lang="pl-PL" smtClean="0"/>
              <a:t>14.09.2022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837C7A3-9BB6-4FFD-8450-1B1BE51A378E}" type="slidenum">
              <a:rPr lang="pl-PL" smtClean="0"/>
              <a:t>‹#›</a:t>
            </a:fld>
            <a:endParaRPr lang="pl-PL"/>
          </a:p>
        </p:txBody>
      </p:sp>
    </p:spTree>
    <p:extLst>
      <p:ext uri="{BB962C8B-B14F-4D97-AF65-F5344CB8AC3E}">
        <p14:creationId xmlns:p14="http://schemas.microsoft.com/office/powerpoint/2010/main" val="4130250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D935597C-9F9A-4130-B8AC-714518689A08}" type="datetimeFigureOut">
              <a:rPr lang="pl-PL" smtClean="0"/>
              <a:t>14.09.2022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837C7A3-9BB6-4FFD-8450-1B1BE51A378E}" type="slidenum">
              <a:rPr lang="pl-PL" smtClean="0"/>
              <a:t>‹#›</a:t>
            </a:fld>
            <a:endParaRPr lang="pl-PL"/>
          </a:p>
        </p:txBody>
      </p:sp>
    </p:spTree>
    <p:extLst>
      <p:ext uri="{BB962C8B-B14F-4D97-AF65-F5344CB8AC3E}">
        <p14:creationId xmlns:p14="http://schemas.microsoft.com/office/powerpoint/2010/main" val="3124451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D935597C-9F9A-4130-B8AC-714518689A08}" type="datetimeFigureOut">
              <a:rPr lang="pl-PL" smtClean="0"/>
              <a:t>14.09.2022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837C7A3-9BB6-4FFD-8450-1B1BE51A378E}" type="slidenum">
              <a:rPr lang="pl-PL" smtClean="0"/>
              <a:t>‹#›</a:t>
            </a:fld>
            <a:endParaRPr lang="pl-PL"/>
          </a:p>
        </p:txBody>
      </p:sp>
    </p:spTree>
    <p:extLst>
      <p:ext uri="{BB962C8B-B14F-4D97-AF65-F5344CB8AC3E}">
        <p14:creationId xmlns:p14="http://schemas.microsoft.com/office/powerpoint/2010/main" val="3145071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D935597C-9F9A-4130-B8AC-714518689A08}" type="datetimeFigureOut">
              <a:rPr lang="pl-PL" smtClean="0"/>
              <a:t>14.09.2022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837C7A3-9BB6-4FFD-8450-1B1BE51A378E}" type="slidenum">
              <a:rPr lang="pl-PL" smtClean="0"/>
              <a:t>‹#›</a:t>
            </a:fld>
            <a:endParaRPr lang="pl-PL"/>
          </a:p>
        </p:txBody>
      </p:sp>
    </p:spTree>
    <p:extLst>
      <p:ext uri="{BB962C8B-B14F-4D97-AF65-F5344CB8AC3E}">
        <p14:creationId xmlns:p14="http://schemas.microsoft.com/office/powerpoint/2010/main" val="3083504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D935597C-9F9A-4130-B8AC-714518689A08}" type="datetimeFigureOut">
              <a:rPr lang="pl-PL" smtClean="0"/>
              <a:t>14.09.2022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837C7A3-9BB6-4FFD-8450-1B1BE51A378E}" type="slidenum">
              <a:rPr lang="pl-PL" smtClean="0"/>
              <a:t>‹#›</a:t>
            </a:fld>
            <a:endParaRPr lang="pl-PL"/>
          </a:p>
        </p:txBody>
      </p:sp>
    </p:spTree>
    <p:extLst>
      <p:ext uri="{BB962C8B-B14F-4D97-AF65-F5344CB8AC3E}">
        <p14:creationId xmlns:p14="http://schemas.microsoft.com/office/powerpoint/2010/main" val="998160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D935597C-9F9A-4130-B8AC-714518689A08}" type="datetimeFigureOut">
              <a:rPr lang="pl-PL" smtClean="0"/>
              <a:t>14.09.2022</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E837C7A3-9BB6-4FFD-8450-1B1BE51A378E}" type="slidenum">
              <a:rPr lang="pl-PL" smtClean="0"/>
              <a:t>‹#›</a:t>
            </a:fld>
            <a:endParaRPr lang="pl-PL"/>
          </a:p>
        </p:txBody>
      </p:sp>
    </p:spTree>
    <p:extLst>
      <p:ext uri="{BB962C8B-B14F-4D97-AF65-F5344CB8AC3E}">
        <p14:creationId xmlns:p14="http://schemas.microsoft.com/office/powerpoint/2010/main" val="461228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D935597C-9F9A-4130-B8AC-714518689A08}" type="datetimeFigureOut">
              <a:rPr lang="pl-PL" smtClean="0"/>
              <a:t>14.09.2022</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E837C7A3-9BB6-4FFD-8450-1B1BE51A378E}" type="slidenum">
              <a:rPr lang="pl-PL" smtClean="0"/>
              <a:t>‹#›</a:t>
            </a:fld>
            <a:endParaRPr lang="pl-PL"/>
          </a:p>
        </p:txBody>
      </p:sp>
    </p:spTree>
    <p:extLst>
      <p:ext uri="{BB962C8B-B14F-4D97-AF65-F5344CB8AC3E}">
        <p14:creationId xmlns:p14="http://schemas.microsoft.com/office/powerpoint/2010/main" val="430594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D935597C-9F9A-4130-B8AC-714518689A08}" type="datetimeFigureOut">
              <a:rPr lang="pl-PL" smtClean="0"/>
              <a:t>14.09.2022</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E837C7A3-9BB6-4FFD-8450-1B1BE51A378E}" type="slidenum">
              <a:rPr lang="pl-PL" smtClean="0"/>
              <a:t>‹#›</a:t>
            </a:fld>
            <a:endParaRPr lang="pl-PL"/>
          </a:p>
        </p:txBody>
      </p:sp>
    </p:spTree>
    <p:extLst>
      <p:ext uri="{BB962C8B-B14F-4D97-AF65-F5344CB8AC3E}">
        <p14:creationId xmlns:p14="http://schemas.microsoft.com/office/powerpoint/2010/main" val="1430033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D935597C-9F9A-4130-B8AC-714518689A08}" type="datetimeFigureOut">
              <a:rPr lang="pl-PL" smtClean="0"/>
              <a:t>14.09.2022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837C7A3-9BB6-4FFD-8450-1B1BE51A378E}" type="slidenum">
              <a:rPr lang="pl-PL" smtClean="0"/>
              <a:t>‹#›</a:t>
            </a:fld>
            <a:endParaRPr lang="pl-PL"/>
          </a:p>
        </p:txBody>
      </p:sp>
    </p:spTree>
    <p:extLst>
      <p:ext uri="{BB962C8B-B14F-4D97-AF65-F5344CB8AC3E}">
        <p14:creationId xmlns:p14="http://schemas.microsoft.com/office/powerpoint/2010/main" val="3136333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D935597C-9F9A-4130-B8AC-714518689A08}" type="datetimeFigureOut">
              <a:rPr lang="pl-PL" smtClean="0"/>
              <a:t>14.09.2022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837C7A3-9BB6-4FFD-8450-1B1BE51A378E}" type="slidenum">
              <a:rPr lang="pl-PL" smtClean="0"/>
              <a:t>‹#›</a:t>
            </a:fld>
            <a:endParaRPr lang="pl-PL"/>
          </a:p>
        </p:txBody>
      </p:sp>
    </p:spTree>
    <p:extLst>
      <p:ext uri="{BB962C8B-B14F-4D97-AF65-F5344CB8AC3E}">
        <p14:creationId xmlns:p14="http://schemas.microsoft.com/office/powerpoint/2010/main" val="948668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35597C-9F9A-4130-B8AC-714518689A08}" type="datetimeFigureOut">
              <a:rPr lang="pl-PL" smtClean="0"/>
              <a:t>14.09.2022</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37C7A3-9BB6-4FFD-8450-1B1BE51A378E}" type="slidenum">
              <a:rPr lang="pl-PL" smtClean="0"/>
              <a:t>‹#›</a:t>
            </a:fld>
            <a:endParaRPr lang="pl-PL"/>
          </a:p>
        </p:txBody>
      </p:sp>
    </p:spTree>
    <p:extLst>
      <p:ext uri="{BB962C8B-B14F-4D97-AF65-F5344CB8AC3E}">
        <p14:creationId xmlns:p14="http://schemas.microsoft.com/office/powerpoint/2010/main" val="2491661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dirty="0" smtClean="0"/>
              <a:t> Postępowanie </a:t>
            </a:r>
            <a:r>
              <a:rPr lang="pl-PL" dirty="0" smtClean="0"/>
              <a:t>podatkowe</a:t>
            </a:r>
            <a:br>
              <a:rPr lang="pl-PL" dirty="0" smtClean="0"/>
            </a:br>
            <a:r>
              <a:rPr lang="pl-PL" dirty="0"/>
              <a:t/>
            </a:r>
            <a:br>
              <a:rPr lang="pl-PL" dirty="0"/>
            </a:br>
            <a:r>
              <a:rPr lang="pl-PL" dirty="0" smtClean="0"/>
              <a:t>Kazusy</a:t>
            </a:r>
            <a:endParaRPr lang="pl-PL" dirty="0"/>
          </a:p>
        </p:txBody>
      </p:sp>
      <p:sp>
        <p:nvSpPr>
          <p:cNvPr id="3" name="Podtytuł 2"/>
          <p:cNvSpPr>
            <a:spLocks noGrp="1"/>
          </p:cNvSpPr>
          <p:nvPr>
            <p:ph type="subTitle" idx="1"/>
          </p:nvPr>
        </p:nvSpPr>
        <p:spPr>
          <a:xfrm>
            <a:off x="1331640" y="4293096"/>
            <a:ext cx="6400800" cy="1752600"/>
          </a:xfrm>
        </p:spPr>
        <p:txBody>
          <a:bodyPr/>
          <a:lstStyle/>
          <a:p>
            <a:r>
              <a:rPr lang="pl-PL" dirty="0"/>
              <a:t>m</a:t>
            </a:r>
            <a:r>
              <a:rPr lang="pl-PL" dirty="0" smtClean="0"/>
              <a:t>gr Mateusz Lewandowski</a:t>
            </a:r>
            <a:endParaRPr lang="pl-PL" dirty="0"/>
          </a:p>
        </p:txBody>
      </p:sp>
    </p:spTree>
    <p:extLst>
      <p:ext uri="{BB962C8B-B14F-4D97-AF65-F5344CB8AC3E}">
        <p14:creationId xmlns:p14="http://schemas.microsoft.com/office/powerpoint/2010/main" val="779310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Kazus 1</a:t>
            </a:r>
            <a:endParaRPr lang="pl-PL" dirty="0"/>
          </a:p>
        </p:txBody>
      </p:sp>
      <p:sp>
        <p:nvSpPr>
          <p:cNvPr id="3" name="Symbol zastępczy zawartości 2"/>
          <p:cNvSpPr>
            <a:spLocks noGrp="1"/>
          </p:cNvSpPr>
          <p:nvPr>
            <p:ph idx="1"/>
          </p:nvPr>
        </p:nvSpPr>
        <p:spPr/>
        <p:txBody>
          <a:bodyPr>
            <a:normAutofit fontScale="55000" lnSpcReduction="20000"/>
          </a:bodyPr>
          <a:lstStyle/>
          <a:p>
            <a:pPr marL="0" indent="0">
              <a:buNone/>
            </a:pPr>
            <a:r>
              <a:rPr lang="pl-PL" dirty="0" smtClean="0"/>
              <a:t>Decyzją z dnia Wójt Gminy ustalił w drodze decyzji podatnikowi Z.Z. wysokość zobowiązania w podatku od nieruchomości w ogólnej kwocie 25.000 zł. Decyzja została podpisana, jednak nie została wysłana do podatnika Z.Z.</a:t>
            </a:r>
          </a:p>
          <a:p>
            <a:pPr marL="0" indent="0">
              <a:buNone/>
            </a:pPr>
            <a:r>
              <a:rPr lang="pl-PL" dirty="0" smtClean="0"/>
              <a:t>Podatnik, znając treść przepisów ustawy o podatkach o opłatach lokalnych, jako osoba fizyczna oraz właściciel nieruchomości będących przedmiotem opodatkowania uiszczał podatek od nieruchomości w terminach przewidzianych przez prawo. Stosownie do treści ustawy o podatkach i opłatach lokalnych oraz uchwały Rady Gminy z podatnik jako właściciel wymienionej nieruchomości winien uiścić podatek za dany rok w czterech terminach płatności do 15 marca, 15 maja, 15 września i 15 listopada danego roku.</a:t>
            </a:r>
          </a:p>
          <a:p>
            <a:pPr marL="0" indent="0">
              <a:buNone/>
            </a:pPr>
            <a:endParaRPr lang="pl-PL" dirty="0" smtClean="0"/>
          </a:p>
          <a:p>
            <a:pPr marL="0" indent="0">
              <a:buNone/>
            </a:pPr>
            <a:r>
              <a:rPr lang="pl-PL" dirty="0" smtClean="0"/>
              <a:t>Organ uznał, że zobowiązanie podatkowe w podatku od nieruchomości zostało przez podatnika uregulowane w całości. Podatnik zażądał zwrotu uiszczonych płatności. </a:t>
            </a:r>
          </a:p>
          <a:p>
            <a:pPr marL="0" indent="0">
              <a:buNone/>
            </a:pPr>
            <a:endParaRPr lang="pl-PL" dirty="0" smtClean="0"/>
          </a:p>
          <a:p>
            <a:pPr marL="0" indent="0">
              <a:buNone/>
            </a:pPr>
            <a:r>
              <a:rPr lang="pl-PL" dirty="0" smtClean="0"/>
              <a:t>Czy ma do tego prawo?</a:t>
            </a:r>
          </a:p>
          <a:p>
            <a:pPr marL="0" indent="0">
              <a:buNone/>
            </a:pPr>
            <a:endParaRPr lang="pl-PL" dirty="0"/>
          </a:p>
        </p:txBody>
      </p:sp>
    </p:spTree>
    <p:extLst>
      <p:ext uri="{BB962C8B-B14F-4D97-AF65-F5344CB8AC3E}">
        <p14:creationId xmlns:p14="http://schemas.microsoft.com/office/powerpoint/2010/main" val="1373021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Kazus 2</a:t>
            </a:r>
            <a:endParaRPr lang="pl-PL" dirty="0"/>
          </a:p>
        </p:txBody>
      </p:sp>
      <p:sp>
        <p:nvSpPr>
          <p:cNvPr id="3" name="Symbol zastępczy zawartości 2"/>
          <p:cNvSpPr>
            <a:spLocks noGrp="1"/>
          </p:cNvSpPr>
          <p:nvPr>
            <p:ph idx="1"/>
          </p:nvPr>
        </p:nvSpPr>
        <p:spPr/>
        <p:txBody>
          <a:bodyPr>
            <a:normAutofit fontScale="92500" lnSpcReduction="20000"/>
          </a:bodyPr>
          <a:lstStyle/>
          <a:p>
            <a:pPr marL="0" indent="0">
              <a:buNone/>
            </a:pPr>
            <a:r>
              <a:rPr lang="pl-PL" dirty="0" smtClean="0"/>
              <a:t>Podatnik w deklaracji podatkowej wskazał wysokość osiągniętego dochodu w wysokości 75.000 zł. W toku postępowania podatkowego organ podatkowy stwierdził, że wysokość dochodu została błędnie wskazana. Podatnik zamiast kwoty 7.500 zł wskazał kwotę 75.000 zł. Podatnik nie przekroczył tym samym progu kwoty wolnej od podatku. </a:t>
            </a:r>
          </a:p>
          <a:p>
            <a:pPr marL="0" indent="0">
              <a:buNone/>
            </a:pPr>
            <a:endParaRPr lang="pl-PL" dirty="0" smtClean="0"/>
          </a:p>
          <a:p>
            <a:pPr marL="0" indent="0">
              <a:buNone/>
            </a:pPr>
            <a:r>
              <a:rPr lang="pl-PL" dirty="0" smtClean="0"/>
              <a:t>Czy zobowiązanie podatkowe powstało?</a:t>
            </a:r>
          </a:p>
          <a:p>
            <a:pPr marL="0" indent="0">
              <a:buNone/>
            </a:pPr>
            <a:endParaRPr lang="pl-PL" dirty="0" smtClean="0"/>
          </a:p>
          <a:p>
            <a:pPr marL="0" indent="0">
              <a:buNone/>
            </a:pPr>
            <a:r>
              <a:rPr lang="pl-PL" dirty="0" smtClean="0"/>
              <a:t>Jakie czynności powinien podjąć organ podatkowy?</a:t>
            </a:r>
          </a:p>
          <a:p>
            <a:pPr marL="0" indent="0">
              <a:buNone/>
            </a:pPr>
            <a:endParaRPr lang="pl-PL" dirty="0"/>
          </a:p>
        </p:txBody>
      </p:sp>
    </p:spTree>
    <p:extLst>
      <p:ext uri="{BB962C8B-B14F-4D97-AF65-F5344CB8AC3E}">
        <p14:creationId xmlns:p14="http://schemas.microsoft.com/office/powerpoint/2010/main" val="2879483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Kazus 3</a:t>
            </a:r>
            <a:endParaRPr lang="pl-PL"/>
          </a:p>
        </p:txBody>
      </p:sp>
      <p:sp>
        <p:nvSpPr>
          <p:cNvPr id="3" name="Symbol zastępczy zawartości 2"/>
          <p:cNvSpPr>
            <a:spLocks noGrp="1"/>
          </p:cNvSpPr>
          <p:nvPr>
            <p:ph idx="1"/>
          </p:nvPr>
        </p:nvSpPr>
        <p:spPr/>
        <p:txBody>
          <a:bodyPr>
            <a:normAutofit fontScale="62500" lnSpcReduction="20000"/>
          </a:bodyPr>
          <a:lstStyle/>
          <a:p>
            <a:pPr marL="0" indent="0">
              <a:buNone/>
            </a:pPr>
            <a:r>
              <a:rPr lang="pl-PL" dirty="0" smtClean="0"/>
              <a:t>Źródłem dochodu Alicji G. jest otrzymywana przez nią emerytura. Zgodnie z ustawą podatku dochodowym od osób fizycznych organy rentowe są obowiązane obliczać i pobierać zaliczki od wypłacanych bezpośrednio przez nie rent i emerytur krajowych w sposób określony dla zakładów pracy.</a:t>
            </a:r>
          </a:p>
          <a:p>
            <a:pPr marL="0" indent="0">
              <a:buNone/>
            </a:pPr>
            <a:r>
              <a:rPr lang="pl-PL" dirty="0" smtClean="0"/>
              <a:t>Alicja G. o złożyła w dniu 1 października 2021 roku wniosek o zaniechanie poboru podatku od jej dochodów, a więc od otrzymywanej przez nią emerytury za okres od 1 stycznia 2021 roku do 1 maja 2021 roku.</a:t>
            </a:r>
          </a:p>
          <a:p>
            <a:pPr marL="0" indent="0">
              <a:buNone/>
            </a:pPr>
            <a:r>
              <a:rPr lang="pl-PL" dirty="0" smtClean="0"/>
              <a:t>Stwierdziła, że pobranie podatku zagrozi egzystencji jej i syna. Otrzymuje bowiem minimalną emeryturę w kwocie 1250,88 zł, a jest zmuszona wyremontować nieszczelny dach swego budynku. Stałe opłaty miesięczne wynoszą ok. 1000 zł, a więc na zaspokajanie pozostałych potrzeb pozostaje już niewielka kwota.</a:t>
            </a:r>
          </a:p>
          <a:p>
            <a:pPr marL="0" indent="0">
              <a:buNone/>
            </a:pPr>
            <a:endParaRPr lang="pl-PL" dirty="0" smtClean="0"/>
          </a:p>
          <a:p>
            <a:pPr marL="0" indent="0">
              <a:buNone/>
            </a:pPr>
            <a:r>
              <a:rPr lang="pl-PL" dirty="0" smtClean="0"/>
              <a:t>Czy organ podatkowy powinien wydać decyzję o zaniechaniu poboru podatku?</a:t>
            </a:r>
          </a:p>
          <a:p>
            <a:pPr marL="0" indent="0">
              <a:buNone/>
            </a:pPr>
            <a:endParaRPr lang="pl-PL" dirty="0"/>
          </a:p>
        </p:txBody>
      </p:sp>
    </p:spTree>
    <p:extLst>
      <p:ext uri="{BB962C8B-B14F-4D97-AF65-F5344CB8AC3E}">
        <p14:creationId xmlns:p14="http://schemas.microsoft.com/office/powerpoint/2010/main" val="3626773283"/>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356</Words>
  <Application>Microsoft Office PowerPoint</Application>
  <PresentationFormat>Pokaz na ekranie (4:3)</PresentationFormat>
  <Paragraphs>21</Paragraphs>
  <Slides>4</Slides>
  <Notes>0</Notes>
  <HiddenSlides>0</HiddenSlides>
  <MMClips>0</MMClips>
  <ScaleCrop>false</ScaleCrop>
  <HeadingPairs>
    <vt:vector size="4" baseType="variant">
      <vt:variant>
        <vt:lpstr>Motyw</vt:lpstr>
      </vt:variant>
      <vt:variant>
        <vt:i4>1</vt:i4>
      </vt:variant>
      <vt:variant>
        <vt:lpstr>Tytuły slajdów</vt:lpstr>
      </vt:variant>
      <vt:variant>
        <vt:i4>4</vt:i4>
      </vt:variant>
    </vt:vector>
  </HeadingPairs>
  <TitlesOfParts>
    <vt:vector size="5" baseType="lpstr">
      <vt:lpstr>Motyw pakietu Office</vt:lpstr>
      <vt:lpstr> Postępowanie podatkowe  Kazusy</vt:lpstr>
      <vt:lpstr>Kazus 1</vt:lpstr>
      <vt:lpstr>Kazus 2</vt:lpstr>
      <vt:lpstr>Kazus 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Postępowanie podatkowe</dc:title>
  <dc:creator>K. MZW</dc:creator>
  <cp:lastModifiedBy>K. MZW</cp:lastModifiedBy>
  <cp:revision>2</cp:revision>
  <dcterms:created xsi:type="dcterms:W3CDTF">2022-09-13T20:06:47Z</dcterms:created>
  <dcterms:modified xsi:type="dcterms:W3CDTF">2022-09-13T22:11:38Z</dcterms:modified>
</cp:coreProperties>
</file>