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79" r:id="rId6"/>
    <p:sldId id="265" r:id="rId7"/>
    <p:sldId id="280" r:id="rId8"/>
    <p:sldId id="268" r:id="rId9"/>
    <p:sldId id="264" r:id="rId10"/>
    <p:sldId id="263" r:id="rId11"/>
    <p:sldId id="285" r:id="rId12"/>
    <p:sldId id="284" r:id="rId13"/>
    <p:sldId id="283" r:id="rId14"/>
    <p:sldId id="282" r:id="rId15"/>
    <p:sldId id="281" r:id="rId16"/>
    <p:sldId id="262" r:id="rId17"/>
    <p:sldId id="292" r:id="rId18"/>
    <p:sldId id="291" r:id="rId19"/>
    <p:sldId id="290" r:id="rId20"/>
    <p:sldId id="298" r:id="rId21"/>
    <p:sldId id="297" r:id="rId22"/>
    <p:sldId id="304" r:id="rId23"/>
    <p:sldId id="303" r:id="rId24"/>
    <p:sldId id="302" r:id="rId25"/>
    <p:sldId id="323" r:id="rId26"/>
    <p:sldId id="322" r:id="rId27"/>
    <p:sldId id="321" r:id="rId28"/>
    <p:sldId id="320" r:id="rId29"/>
    <p:sldId id="318" r:id="rId30"/>
    <p:sldId id="319" r:id="rId31"/>
    <p:sldId id="301" r:id="rId32"/>
    <p:sldId id="300" r:id="rId33"/>
    <p:sldId id="299" r:id="rId34"/>
    <p:sldId id="296" r:id="rId35"/>
    <p:sldId id="310" r:id="rId36"/>
    <p:sldId id="294" r:id="rId37"/>
    <p:sldId id="314" r:id="rId38"/>
    <p:sldId id="313" r:id="rId39"/>
    <p:sldId id="312" r:id="rId40"/>
    <p:sldId id="317" r:id="rId41"/>
    <p:sldId id="316" r:id="rId42"/>
    <p:sldId id="315" r:id="rId43"/>
    <p:sldId id="311" r:id="rId44"/>
    <p:sldId id="288" r:id="rId45"/>
    <p:sldId id="287" r:id="rId46"/>
    <p:sldId id="286" r:id="rId47"/>
    <p:sldId id="261" r:id="rId48"/>
    <p:sldId id="260" r:id="rId49"/>
    <p:sldId id="328" r:id="rId50"/>
    <p:sldId id="332" r:id="rId51"/>
    <p:sldId id="331" r:id="rId52"/>
    <p:sldId id="278" r:id="rId53"/>
    <p:sldId id="277" r:id="rId54"/>
    <p:sldId id="276" r:id="rId55"/>
    <p:sldId id="326" r:id="rId56"/>
    <p:sldId id="325" r:id="rId57"/>
    <p:sldId id="258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Miejscowy plan zagospodarowania przestrzennego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32859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>
              <a:buNone/>
            </a:pPr>
            <a:r>
              <a:rPr lang="pl-PL" dirty="0"/>
              <a:t>W celu ustalenia przeznaczenia terenów, w tym dla inwestycji celu publicznego, oraz określenia sposobów ich zagospodarowania i zabudowy </a:t>
            </a:r>
          </a:p>
          <a:p>
            <a:pPr>
              <a:buNone/>
            </a:pPr>
            <a:r>
              <a:rPr lang="pl-PL" b="1" dirty="0"/>
              <a:t>rada gminy </a:t>
            </a:r>
          </a:p>
          <a:p>
            <a:pPr>
              <a:buNone/>
            </a:pPr>
            <a:r>
              <a:rPr lang="pl-PL" dirty="0"/>
              <a:t>podejmuje </a:t>
            </a:r>
            <a:r>
              <a:rPr lang="pl-PL" b="1" dirty="0"/>
              <a:t>uchwałę o przystąpieniu do sporządzenia miejscowego planu zagospodarowania przestrzennego</a:t>
            </a:r>
            <a:r>
              <a:rPr lang="pl-PL" dirty="0"/>
              <a:t>, zwanego  w </a:t>
            </a:r>
            <a:r>
              <a:rPr lang="pl-PL" dirty="0" err="1"/>
              <a:t>upzp</a:t>
            </a:r>
            <a:r>
              <a:rPr lang="pl-PL" dirty="0"/>
              <a:t> planem miejscowym. </a:t>
            </a:r>
          </a:p>
          <a:p>
            <a:pPr>
              <a:buNone/>
            </a:pPr>
            <a:r>
              <a:rPr lang="pl-PL" dirty="0"/>
              <a:t>(art. 14 ust. 1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  <a:p>
            <a:pPr>
              <a:buNone/>
            </a:pPr>
            <a:r>
              <a:rPr lang="pl-PL" dirty="0"/>
              <a:t>Uchwałę tę  rada gminy podejmuje </a:t>
            </a:r>
          </a:p>
          <a:p>
            <a:pPr>
              <a:buFontTx/>
              <a:buChar char="-"/>
            </a:pPr>
            <a:r>
              <a:rPr lang="pl-PL" dirty="0"/>
              <a:t>z własnej inicjatywy lub </a:t>
            </a:r>
          </a:p>
          <a:p>
            <a:pPr>
              <a:buFontTx/>
              <a:buChar char="-"/>
            </a:pPr>
            <a:r>
              <a:rPr lang="pl-PL" dirty="0"/>
              <a:t>na wniosek wójta, burmistrza albo prezydenta miasta. (art. 14 ust. 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>
              <a:buNone/>
            </a:pPr>
            <a:r>
              <a:rPr lang="pl-PL" dirty="0"/>
              <a:t>Integralną częścią tej uchwały </a:t>
            </a:r>
          </a:p>
          <a:p>
            <a:pPr>
              <a:buFontTx/>
              <a:buChar char="-"/>
            </a:pPr>
            <a:r>
              <a:rPr lang="pl-PL" dirty="0"/>
              <a:t>jest załącznik graficzny przedstawiający granice obszaru objętego projektem planu.</a:t>
            </a:r>
          </a:p>
          <a:p>
            <a:pPr>
              <a:buNone/>
            </a:pPr>
            <a:r>
              <a:rPr lang="pl-PL" dirty="0"/>
              <a:t>(art. 14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>
              <a:buNone/>
            </a:pPr>
            <a:r>
              <a:rPr lang="pl-PL" dirty="0"/>
              <a:t>Przed podjęciem tej uchwały</a:t>
            </a:r>
          </a:p>
          <a:p>
            <a:pPr>
              <a:buNone/>
            </a:pPr>
            <a:r>
              <a:rPr lang="pl-PL" b="1" dirty="0"/>
              <a:t>wójt, </a:t>
            </a:r>
            <a:r>
              <a:rPr lang="pl-PL" dirty="0"/>
              <a:t>burmistrz albo prezydent miasta </a:t>
            </a:r>
          </a:p>
          <a:p>
            <a:pPr>
              <a:buFontTx/>
              <a:buChar char="-"/>
            </a:pPr>
            <a:r>
              <a:rPr lang="pl-PL" dirty="0"/>
              <a:t>wykonuje analizy dotyczące zasadności przystąpienia do sporządzenia planu i stopnia zgodności przewidywanych rozwiązań z ustaleniami studium,</a:t>
            </a:r>
          </a:p>
          <a:p>
            <a:pPr>
              <a:buFontTx/>
              <a:buChar char="-"/>
            </a:pPr>
            <a:r>
              <a:rPr lang="pl-PL" dirty="0"/>
              <a:t>przygotowuje materiały geodezyjne do opracowania planu oraz </a:t>
            </a:r>
          </a:p>
          <a:p>
            <a:pPr>
              <a:buFontTx/>
              <a:buChar char="-"/>
            </a:pPr>
            <a:r>
              <a:rPr lang="pl-PL" dirty="0"/>
              <a:t>ustala niezbędny zakres prac planistycznych. (art. 14 ust. 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 marL="514350" indent="-514350">
              <a:buAutoNum type="arabicPeriod"/>
            </a:pPr>
            <a:r>
              <a:rPr lang="pl-PL" u="sng" dirty="0"/>
              <a:t>Fakultatywne uchwalanie  </a:t>
            </a:r>
            <a:r>
              <a:rPr lang="pl-PL" dirty="0"/>
              <a:t>– zasada </a:t>
            </a:r>
          </a:p>
          <a:p>
            <a:pPr marL="514350" indent="-514350">
              <a:buAutoNum type="arabicPeriod"/>
            </a:pPr>
            <a:r>
              <a:rPr lang="pl-PL" u="sng" dirty="0"/>
              <a:t>Obligatoryjne uchwalanie </a:t>
            </a:r>
            <a:r>
              <a:rPr lang="pl-PL" dirty="0"/>
              <a:t>- Plan miejscowy sporządza się obowiązkowo, jeżeli wymagają tego przepisy odrębne. </a:t>
            </a:r>
          </a:p>
          <a:p>
            <a:pPr>
              <a:buNone/>
            </a:pPr>
            <a:r>
              <a:rPr lang="pl-PL" dirty="0"/>
              <a:t>(art. 14 ust. 7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61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>
              <a:buNone/>
            </a:pPr>
            <a:r>
              <a:rPr lang="pl-PL" dirty="0"/>
              <a:t>Obligatoryjny MPZP: </a:t>
            </a:r>
          </a:p>
          <a:p>
            <a:pPr marL="514350" indent="-514350">
              <a:buAutoNum type="arabicPeriod"/>
            </a:pPr>
            <a:r>
              <a:rPr lang="pl-PL" dirty="0"/>
              <a:t>Dla obszarów, na których utworzono </a:t>
            </a:r>
            <a:r>
              <a:rPr lang="pl-PL" b="1" dirty="0"/>
              <a:t>park kulturowy, </a:t>
            </a:r>
            <a:r>
              <a:rPr lang="pl-PL" dirty="0"/>
              <a:t>sporządza się obowiązkowo miejscowy plan zagospodarowania przestrzennego. </a:t>
            </a:r>
          </a:p>
          <a:p>
            <a:pPr marL="514350" indent="-514350">
              <a:buNone/>
            </a:pPr>
            <a:r>
              <a:rPr lang="pl-PL" dirty="0"/>
              <a:t>– (art. 16 ust. 6 ustawy z dnia 23 lipca 2003 r. o ochronie zabytków i opiece nad zabytkami )</a:t>
            </a:r>
          </a:p>
          <a:p>
            <a:pPr marL="514350" indent="-514350">
              <a:buNone/>
            </a:pPr>
            <a:r>
              <a:rPr lang="pl-PL" b="1" dirty="0"/>
              <a:t>Rada gminy</a:t>
            </a:r>
            <a:r>
              <a:rPr lang="pl-PL" dirty="0"/>
              <a:t>, po zasięgnięciu opinii wojewódzkiego konserwatora zabytków, na </a:t>
            </a:r>
            <a:r>
              <a:rPr lang="pl-PL" b="1" dirty="0"/>
              <a:t>podstawie uchwały</a:t>
            </a:r>
            <a:r>
              <a:rPr lang="pl-PL" dirty="0"/>
              <a:t>, </a:t>
            </a:r>
            <a:r>
              <a:rPr lang="pl-PL" b="1" dirty="0"/>
              <a:t>może utworzyć park kulturowy </a:t>
            </a:r>
            <a:r>
              <a:rPr lang="pl-PL" dirty="0"/>
              <a:t>w celu </a:t>
            </a:r>
          </a:p>
          <a:p>
            <a:pPr marL="514350" indent="-514350">
              <a:buFontTx/>
              <a:buChar char="-"/>
            </a:pPr>
            <a:r>
              <a:rPr lang="pl-PL" dirty="0"/>
              <a:t>ochrony krajobrazu kulturowego oraz </a:t>
            </a:r>
          </a:p>
          <a:p>
            <a:pPr marL="514350" indent="-514350">
              <a:buFontTx/>
              <a:buChar char="-"/>
            </a:pPr>
            <a:r>
              <a:rPr lang="pl-PL" dirty="0"/>
              <a:t>zachowania wyróżniających się krajobrazowo terenów z zabytkami nieruchomymi charakterystycznymi dla miejscowej tradycji budowlanej i osadniczej. </a:t>
            </a:r>
          </a:p>
          <a:p>
            <a:pPr marL="514350" indent="-514350">
              <a:buNone/>
            </a:pPr>
            <a:r>
              <a:rPr lang="pl-PL" dirty="0"/>
              <a:t>(art. 16 ust. 1 ustawy z dnia 23 lipca 2003 r. o ochronie zabytków i opiece nad zabytkami )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8457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Uchwała o przystąpieniu do sporządzenia planu miejscowego</a:t>
            </a:r>
          </a:p>
          <a:p>
            <a:pPr>
              <a:buNone/>
            </a:pPr>
            <a:r>
              <a:rPr lang="pl-PL" dirty="0"/>
              <a:t>Obligatoryjny MPZP: </a:t>
            </a:r>
          </a:p>
          <a:p>
            <a:pPr marL="514350" indent="-514350">
              <a:buNone/>
            </a:pPr>
            <a:r>
              <a:rPr lang="pl-PL" dirty="0"/>
              <a:t>2. Dla nieruchomości </a:t>
            </a:r>
            <a:r>
              <a:rPr lang="pl-PL" b="1" dirty="0"/>
              <a:t>zajętych pod byłe lotniska wojskowe</a:t>
            </a:r>
            <a:r>
              <a:rPr lang="pl-PL" dirty="0"/>
              <a:t>, przekazanych właściwym jednostkom samorządu terytorialnego sporządzenie miejscowego planu zagospodarowania przestrzennego jest obowiązkowe </a:t>
            </a:r>
          </a:p>
          <a:p>
            <a:pPr>
              <a:buFontTx/>
              <a:buChar char="-"/>
            </a:pPr>
            <a:r>
              <a:rPr lang="pl-PL" dirty="0"/>
              <a:t>(art. 98 ust. 2 ustawy z dnia 10 lipca 2015 r. o Agencji Mienia Wojskowego)</a:t>
            </a:r>
          </a:p>
          <a:p>
            <a:pPr>
              <a:buNone/>
            </a:pPr>
            <a:r>
              <a:rPr lang="pl-PL" dirty="0"/>
              <a:t>3. Gmina, która na podstawie decyzji ministra właściwego do spraw zdrowia uzyska potwierdzenie możliwości prowadzenia lecznictwa uzdrowiskowego na swoim obszarze, sporządza i uchwala miejscowy plan zagospodarowania przestrzennego </a:t>
            </a:r>
            <a:r>
              <a:rPr lang="pl-PL" b="1" dirty="0"/>
              <a:t>dla strefy "A" ochrony uzdrowiskowej,</a:t>
            </a:r>
            <a:r>
              <a:rPr lang="pl-PL" dirty="0"/>
              <a:t> na zasadach określonych w odrębnych przepisach, w terminie do 2 lat od dnia otrzymania tej decyzji. </a:t>
            </a:r>
          </a:p>
          <a:p>
            <a:pPr>
              <a:buNone/>
            </a:pPr>
            <a:r>
              <a:rPr lang="pl-PL" dirty="0"/>
              <a:t>- (art. 38b ustawy z dnia 28 lipca 2005 r. o lecznictwie uzdrowiskowym, uzdrowiskach i obszarach ochrony uzdrowiskowej oraz o gminach uzdrowiskowych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SPORZĄDZENIE PROJEKTU - planu miejscowego</a:t>
            </a:r>
          </a:p>
          <a:p>
            <a:pPr>
              <a:buNone/>
            </a:pPr>
            <a:r>
              <a:rPr lang="pl-PL" b="1" dirty="0"/>
              <a:t> </a:t>
            </a:r>
            <a:r>
              <a:rPr lang="pl-PL" dirty="0"/>
              <a:t>Wójt, burmistrz albo prezydent miasta sporządza projekt planu miejscowego, </a:t>
            </a:r>
          </a:p>
          <a:p>
            <a:pPr>
              <a:buFontTx/>
              <a:buChar char="-"/>
            </a:pPr>
            <a:r>
              <a:rPr lang="pl-PL" dirty="0"/>
              <a:t>zawierający </a:t>
            </a:r>
          </a:p>
          <a:p>
            <a:pPr marL="514350" indent="-514350">
              <a:buAutoNum type="arabicPeriod"/>
            </a:pPr>
            <a:r>
              <a:rPr lang="pl-PL" dirty="0"/>
              <a:t>część tekstową i </a:t>
            </a:r>
          </a:p>
          <a:p>
            <a:pPr marL="514350" indent="-514350">
              <a:buAutoNum type="arabicPeriod"/>
            </a:pPr>
            <a:r>
              <a:rPr lang="pl-PL" dirty="0"/>
              <a:t>część graficzną, </a:t>
            </a:r>
          </a:p>
          <a:p>
            <a:pPr marL="514350" indent="-514350">
              <a:buFontTx/>
              <a:buChar char="-"/>
            </a:pPr>
            <a:r>
              <a:rPr lang="pl-PL" dirty="0"/>
              <a:t>zgodnie z </a:t>
            </a:r>
            <a:r>
              <a:rPr lang="pl-PL" u="sng" dirty="0"/>
              <a:t>zapisami studium </a:t>
            </a:r>
            <a:r>
              <a:rPr lang="pl-PL" dirty="0"/>
              <a:t>oraz </a:t>
            </a:r>
          </a:p>
          <a:p>
            <a:pPr marL="514350" indent="-514350">
              <a:buFontTx/>
              <a:buChar char="-"/>
            </a:pPr>
            <a:r>
              <a:rPr lang="pl-PL" dirty="0"/>
              <a:t>zgodnie z </a:t>
            </a:r>
            <a:r>
              <a:rPr lang="pl-PL" u="sng" dirty="0"/>
              <a:t>przepisami odrębnymi</a:t>
            </a:r>
            <a:r>
              <a:rPr lang="pl-PL" dirty="0"/>
              <a:t>, odnoszącymi się do obszaru objętego planem, </a:t>
            </a:r>
          </a:p>
          <a:p>
            <a:pPr marL="514350" indent="-514350">
              <a:buNone/>
            </a:pPr>
            <a:r>
              <a:rPr lang="pl-PL" b="1" dirty="0"/>
              <a:t>Projekt plany zawiera także uzasadnienie. </a:t>
            </a:r>
          </a:p>
          <a:p>
            <a:pPr marL="514350" indent="-514350">
              <a:buNone/>
            </a:pPr>
            <a:r>
              <a:rPr lang="pl-PL" dirty="0"/>
              <a:t>(art. 15 ust. 1 </a:t>
            </a:r>
            <a:r>
              <a:rPr lang="pl-PL" dirty="0" err="1"/>
              <a:t>upzp</a:t>
            </a:r>
            <a:r>
              <a:rPr lang="pl-PL" dirty="0"/>
              <a:t>)</a:t>
            </a: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SPORZĄDZENIE PROJEKTU - planu miejscowego</a:t>
            </a:r>
          </a:p>
          <a:p>
            <a:pPr>
              <a:buNone/>
            </a:pPr>
            <a:r>
              <a:rPr lang="pl-PL" dirty="0"/>
              <a:t>uzasadnieniu projektu MPZP przedstawia się w szczególności:</a:t>
            </a:r>
          </a:p>
          <a:p>
            <a:pPr marL="514350" indent="-514350">
              <a:buAutoNum type="arabicParenR"/>
            </a:pPr>
            <a:r>
              <a:rPr lang="pl-PL" dirty="0"/>
              <a:t>sposób realizacji wymogów wynikających z art. 1 ust. 2-4 – chronione wartości</a:t>
            </a:r>
          </a:p>
          <a:p>
            <a:pPr marL="514350" indent="-514350">
              <a:buAutoNum type="arabicParenR"/>
            </a:pPr>
            <a:r>
              <a:rPr lang="pl-PL" dirty="0"/>
              <a:t>zgodność z wynikami analizy, o której mowa w art. 32 ust. 1 </a:t>
            </a:r>
            <a:r>
              <a:rPr lang="pl-PL" dirty="0" err="1"/>
              <a:t>upzp</a:t>
            </a:r>
            <a:endParaRPr lang="pl-PL" dirty="0"/>
          </a:p>
          <a:p>
            <a:pPr>
              <a:buNone/>
            </a:pPr>
            <a:r>
              <a:rPr lang="pl-PL" dirty="0"/>
              <a:t>- W celu oceny aktualności studium i planów miejscowych wójt, burmistrz albo prezydent miasta dokonuje analizy zmian w zagospodarowaniu przestrzennym gminy, (art. 32 ust. 1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  <a:p>
            <a:pPr>
              <a:buNone/>
            </a:pPr>
            <a:r>
              <a:rPr lang="pl-PL" dirty="0"/>
              <a:t>3) wpływ na finanse publiczne, w tym budżet gminy. </a:t>
            </a:r>
          </a:p>
          <a:p>
            <a:pPr>
              <a:buNone/>
            </a:pPr>
            <a:r>
              <a:rPr lang="pl-PL" dirty="0"/>
              <a:t>(art. 15 ust. 1 </a:t>
            </a:r>
            <a:r>
              <a:rPr lang="pl-PL" dirty="0" err="1"/>
              <a:t>upzp</a:t>
            </a:r>
            <a:r>
              <a:rPr lang="pl-PL" dirty="0"/>
              <a:t>)</a:t>
            </a:r>
            <a:endParaRPr lang="pl-PL" b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Plan miejscowy </a:t>
            </a:r>
          </a:p>
          <a:p>
            <a:pPr>
              <a:buNone/>
            </a:pPr>
            <a:r>
              <a:rPr lang="pl-PL" dirty="0"/>
              <a:t>MPZP zawiera elementy: </a:t>
            </a:r>
          </a:p>
          <a:p>
            <a:pPr marL="514350" indent="-514350">
              <a:buAutoNum type="arabicPeriod"/>
            </a:pPr>
            <a:r>
              <a:rPr lang="pl-PL" dirty="0"/>
              <a:t>Obligatoryjne – art. 15 ust. 2 </a:t>
            </a:r>
            <a:r>
              <a:rPr lang="pl-PL" dirty="0" err="1"/>
              <a:t>upzp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Fakultatywne – art. 15 ust. 3 </a:t>
            </a:r>
            <a:r>
              <a:rPr lang="pl-PL" dirty="0" err="1"/>
              <a:t>upzp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Plan miejscowy  - ZAKRES</a:t>
            </a:r>
          </a:p>
          <a:p>
            <a:pPr>
              <a:buFontTx/>
              <a:buChar char="-"/>
            </a:pPr>
            <a:r>
              <a:rPr lang="pl-PL" dirty="0" err="1"/>
              <a:t>Upzp</a:t>
            </a:r>
            <a:r>
              <a:rPr lang="pl-PL" dirty="0"/>
              <a:t> – określa skalę (mapy) planu miejscowego, w zależności od rodzajów terenu, skala (mapy) planu miejscowego</a:t>
            </a:r>
          </a:p>
          <a:p>
            <a:pPr>
              <a:buFontTx/>
              <a:buChar char="-"/>
            </a:pPr>
            <a:r>
              <a:rPr lang="pl-PL" dirty="0"/>
              <a:t>W pozostałej części określenie zakresu części graficznej jest dookreślone w rozporządzeniu </a:t>
            </a:r>
          </a:p>
          <a:p>
            <a:pPr>
              <a:buNone/>
            </a:pPr>
            <a:r>
              <a:rPr lang="pl-PL" dirty="0"/>
              <a:t>Minister właściwy do spraw budownictwa, lokalnego planowania i zagospodarowania przestrzennego oraz mieszkalnictwa określi, w drodze rozporządzenia, wymagany </a:t>
            </a:r>
            <a:r>
              <a:rPr lang="pl-PL" b="1" dirty="0"/>
              <a:t>zakres projektu planu miejscowego </a:t>
            </a:r>
            <a:r>
              <a:rPr lang="pl-PL" dirty="0"/>
              <a:t>w części tekstowej </a:t>
            </a:r>
            <a:r>
              <a:rPr lang="pl-PL" b="1" dirty="0"/>
              <a:t>i graficznej</a:t>
            </a:r>
            <a:r>
              <a:rPr lang="pl-PL" dirty="0"/>
              <a:t>, uwzględniając w szczególności </a:t>
            </a:r>
          </a:p>
          <a:p>
            <a:pPr>
              <a:buFontTx/>
              <a:buChar char="-"/>
            </a:pPr>
            <a:r>
              <a:rPr lang="pl-PL" dirty="0"/>
              <a:t>wymogi dotyczące materiałów planistycznych, </a:t>
            </a:r>
          </a:p>
          <a:p>
            <a:pPr>
              <a:buFontTx/>
              <a:buChar char="-"/>
            </a:pPr>
            <a:r>
              <a:rPr lang="pl-PL" dirty="0"/>
              <a:t>skali opracowań kartograficznych, </a:t>
            </a:r>
          </a:p>
          <a:p>
            <a:pPr>
              <a:buFontTx/>
              <a:buChar char="-"/>
            </a:pPr>
            <a:r>
              <a:rPr lang="pl-PL" dirty="0"/>
              <a:t>stosowanych oznaczeń, nazewnictwa, standardów oraz sposobu dokumentowania prac planistycznych. </a:t>
            </a:r>
          </a:p>
          <a:p>
            <a:pPr>
              <a:buNone/>
            </a:pPr>
            <a:r>
              <a:rPr lang="pl-PL" dirty="0"/>
              <a:t>(art. 16 ust. 1-2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dirty="0"/>
              <a:t>Ustalenie </a:t>
            </a:r>
            <a:r>
              <a:rPr lang="pl-PL" b="1" dirty="0"/>
              <a:t>przeznaczenia terenu</a:t>
            </a:r>
            <a:r>
              <a:rPr lang="pl-PL" dirty="0"/>
              <a:t>, </a:t>
            </a:r>
          </a:p>
          <a:p>
            <a:pPr>
              <a:buFontTx/>
              <a:buChar char="-"/>
            </a:pPr>
            <a:r>
              <a:rPr lang="pl-PL" dirty="0"/>
              <a:t>rozmieszczenie </a:t>
            </a:r>
            <a:r>
              <a:rPr lang="pl-PL" b="1" dirty="0"/>
              <a:t>inwestycji celu publicznego </a:t>
            </a:r>
            <a:r>
              <a:rPr lang="pl-PL" dirty="0"/>
              <a:t>oraz </a:t>
            </a:r>
          </a:p>
          <a:p>
            <a:pPr>
              <a:buFontTx/>
              <a:buChar char="-"/>
            </a:pPr>
            <a:r>
              <a:rPr lang="pl-PL" dirty="0"/>
              <a:t>określenie </a:t>
            </a:r>
            <a:r>
              <a:rPr lang="pl-PL" b="1" dirty="0"/>
              <a:t>sposobów zagospodarowania i warunków zabudowy </a:t>
            </a:r>
            <a:r>
              <a:rPr lang="pl-PL" dirty="0"/>
              <a:t>terenu </a:t>
            </a:r>
          </a:p>
          <a:p>
            <a:pPr>
              <a:buNone/>
            </a:pPr>
            <a:r>
              <a:rPr lang="pl-PL" dirty="0"/>
              <a:t>następuje w </a:t>
            </a:r>
            <a:r>
              <a:rPr lang="pl-PL" u="sng" dirty="0"/>
              <a:t>miejscowym planie zagospodarowania przestrzennego.</a:t>
            </a:r>
          </a:p>
          <a:p>
            <a:pPr>
              <a:buNone/>
            </a:pPr>
            <a:r>
              <a:rPr lang="pl-PL" sz="2900" dirty="0"/>
              <a:t>(art. 4 ust. 1 </a:t>
            </a:r>
            <a:r>
              <a:rPr lang="pl-PL" sz="2900" dirty="0" err="1"/>
              <a:t>upzp</a:t>
            </a:r>
            <a:r>
              <a:rPr lang="pl-PL" sz="2900" dirty="0"/>
              <a:t>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W celu </a:t>
            </a:r>
          </a:p>
          <a:p>
            <a:pPr>
              <a:buNone/>
            </a:pPr>
            <a:r>
              <a:rPr lang="pl-PL" dirty="0"/>
              <a:t>ustalenia </a:t>
            </a:r>
            <a:r>
              <a:rPr lang="pl-PL" b="1" dirty="0"/>
              <a:t>przeznaczenia terenów</a:t>
            </a:r>
            <a:r>
              <a:rPr lang="pl-PL" dirty="0"/>
              <a:t>, w tym dla </a:t>
            </a:r>
            <a:r>
              <a:rPr lang="pl-PL" b="1" dirty="0"/>
              <a:t>inwestycji celu publicznego</a:t>
            </a:r>
            <a:r>
              <a:rPr lang="pl-PL" dirty="0"/>
              <a:t>, oraz </a:t>
            </a:r>
          </a:p>
          <a:p>
            <a:pPr>
              <a:buNone/>
            </a:pPr>
            <a:r>
              <a:rPr lang="pl-PL" dirty="0"/>
              <a:t>określenia </a:t>
            </a:r>
            <a:r>
              <a:rPr lang="pl-PL" b="1" dirty="0"/>
              <a:t>sposobów ich zagospodarowania i zabudowy</a:t>
            </a:r>
          </a:p>
          <a:p>
            <a:pPr>
              <a:buNone/>
            </a:pPr>
            <a:r>
              <a:rPr lang="pl-PL" dirty="0"/>
              <a:t>rada gminy podejmuje </a:t>
            </a:r>
            <a:r>
              <a:rPr lang="pl-PL" u="sng" dirty="0"/>
              <a:t>uchwałę o przystąpieniu do sporządzenia miejscowego planu zagospodarowania przestrzennego</a:t>
            </a:r>
          </a:p>
          <a:p>
            <a:pPr>
              <a:buNone/>
            </a:pPr>
            <a:r>
              <a:rPr lang="pl-PL" sz="2600" dirty="0"/>
              <a:t>(art. 14 ust. 1 </a:t>
            </a:r>
            <a:r>
              <a:rPr lang="pl-PL" sz="2600" dirty="0" err="1"/>
              <a:t>upzp</a:t>
            </a:r>
            <a:r>
              <a:rPr lang="pl-PL" sz="2600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Wójt po podjęciu przez radę gminy uchwały o przystąpieniu do sporządzania planu miejscowego podejmuje kolejno czynności: </a:t>
            </a:r>
          </a:p>
          <a:p>
            <a:pPr marL="514350" indent="-514350">
              <a:buAutoNum type="arabicParenR"/>
            </a:pPr>
            <a:r>
              <a:rPr lang="pl-PL" dirty="0"/>
              <a:t>ogłasza w prasie miejscowej oraz przez obwieszczenie, a także w sposób zwyczajowo przyjęty w danej miejscowości,</a:t>
            </a:r>
          </a:p>
          <a:p>
            <a:pPr marL="514350" indent="-514350">
              <a:buFontTx/>
              <a:buChar char="-"/>
            </a:pPr>
            <a:r>
              <a:rPr lang="pl-PL" dirty="0"/>
              <a:t>o podjęciu uchwały o przystąpieniu do sporządzania planu, </a:t>
            </a:r>
          </a:p>
          <a:p>
            <a:pPr marL="514350" indent="-514350">
              <a:buFontTx/>
              <a:buChar char="-"/>
            </a:pPr>
            <a:r>
              <a:rPr lang="pl-PL" dirty="0"/>
              <a:t>określając formę, miejsce i termin składania wniosków do planu,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krótszy niż 21 dni od dnia ogłoszenia; </a:t>
            </a:r>
          </a:p>
          <a:p>
            <a:pPr marL="514350" indent="-514350">
              <a:buNone/>
            </a:pPr>
            <a:r>
              <a:rPr lang="pl-PL" dirty="0"/>
              <a:t>(art. 17 pkt.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2) zawiadamia, na piśmie, o podjęciu uchwały o przystąpieniu do sporządzania planu </a:t>
            </a:r>
          </a:p>
          <a:p>
            <a:pPr>
              <a:buNone/>
            </a:pPr>
            <a:r>
              <a:rPr lang="pl-PL" dirty="0"/>
              <a:t>- instytucje i organy właściwe do uzgadniania i opiniowania planu; </a:t>
            </a:r>
          </a:p>
          <a:p>
            <a:pPr>
              <a:buNone/>
            </a:pPr>
            <a:r>
              <a:rPr lang="pl-PL" dirty="0"/>
              <a:t>(art. 17 pkt.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3) sporządza projekt planu miejscowego rozpatrując </a:t>
            </a:r>
          </a:p>
          <a:p>
            <a:pPr>
              <a:buFontTx/>
              <a:buChar char="-"/>
            </a:pPr>
            <a:r>
              <a:rPr lang="pl-PL" dirty="0"/>
              <a:t>wnioski związanych z wcześniejszym ogłoszeniem o sporządzeniu planu, wraz z </a:t>
            </a:r>
          </a:p>
          <a:p>
            <a:pPr>
              <a:buFontTx/>
              <a:buChar char="-"/>
            </a:pPr>
            <a:r>
              <a:rPr lang="pl-PL" dirty="0"/>
              <a:t>prognozą oddziaływania na środowisko; </a:t>
            </a:r>
          </a:p>
          <a:p>
            <a:pPr>
              <a:buNone/>
            </a:pPr>
            <a:r>
              <a:rPr lang="pl-PL" dirty="0"/>
              <a:t>(art. 17 pkt. 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4) sporządza prognozę skutków finansowych uchwalenia planu miejscowego</a:t>
            </a:r>
          </a:p>
          <a:p>
            <a:pPr>
              <a:buNone/>
            </a:pPr>
            <a:r>
              <a:rPr lang="pl-PL" dirty="0"/>
              <a:t>(art. 17 pkt. 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5) występuje o:</a:t>
            </a:r>
          </a:p>
          <a:p>
            <a:pPr>
              <a:buFontTx/>
              <a:buChar char="-"/>
            </a:pPr>
            <a:r>
              <a:rPr lang="pl-PL" dirty="0"/>
              <a:t>opinie o projekcie plan</a:t>
            </a:r>
          </a:p>
          <a:p>
            <a:pPr>
              <a:buFontTx/>
              <a:buChar char="-"/>
            </a:pPr>
            <a:r>
              <a:rPr lang="pl-PL" dirty="0"/>
              <a:t>uzgodnienie projektu planu</a:t>
            </a:r>
          </a:p>
          <a:p>
            <a:pPr>
              <a:buFontTx/>
              <a:buChar char="-"/>
            </a:pPr>
            <a:r>
              <a:rPr lang="pl-PL" dirty="0"/>
              <a:t>zgody na zmianę przeznaczenia gruntów rolnych i leśnych na cele nierolnicze i nieleśne, jeżeli wymagają tego przepisy odrębne </a:t>
            </a:r>
          </a:p>
          <a:p>
            <a:pPr>
              <a:buNone/>
            </a:pPr>
            <a:r>
              <a:rPr lang="pl-PL" dirty="0"/>
              <a:t>(art. 17 pkt. 6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</a:t>
            </a:r>
          </a:p>
          <a:p>
            <a:pPr>
              <a:buNone/>
            </a:pPr>
            <a:r>
              <a:rPr lang="pl-PL" dirty="0"/>
              <a:t>Organy, o których mowa w art. 17 </a:t>
            </a:r>
            <a:r>
              <a:rPr lang="pl-PL" dirty="0" err="1"/>
              <a:t>pkt</a:t>
            </a:r>
            <a:r>
              <a:rPr lang="pl-PL" dirty="0"/>
              <a:t> 6 </a:t>
            </a:r>
            <a:r>
              <a:rPr lang="pl-PL" i="1" dirty="0"/>
              <a:t>(obowiązane do współpracy)</a:t>
            </a:r>
            <a:r>
              <a:rPr lang="pl-PL" dirty="0"/>
              <a:t>, </a:t>
            </a:r>
          </a:p>
          <a:p>
            <a:pPr>
              <a:buFontTx/>
              <a:buChar char="-"/>
            </a:pPr>
            <a:r>
              <a:rPr lang="pl-PL" dirty="0"/>
              <a:t>w zakresie swojej właściwości rzeczowej i miejscowej </a:t>
            </a:r>
          </a:p>
          <a:p>
            <a:pPr>
              <a:buFontTx/>
              <a:buChar char="-"/>
            </a:pPr>
            <a:r>
              <a:rPr lang="pl-PL" dirty="0"/>
              <a:t>są obowiązane do współpracy przy sporządzaniu odpowiednio projektu studium </a:t>
            </a:r>
          </a:p>
          <a:p>
            <a:pPr>
              <a:buFontTx/>
              <a:buChar char="-"/>
            </a:pPr>
            <a:r>
              <a:rPr lang="pl-PL" dirty="0"/>
              <a:t>polegającej na wyrażaniu opinii, składaniu wniosków oraz udostępnianiu informacji. </a:t>
            </a:r>
          </a:p>
          <a:p>
            <a:pPr>
              <a:buNone/>
            </a:pPr>
            <a:r>
              <a:rPr lang="pl-PL" dirty="0"/>
              <a:t>(art. 23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</a:t>
            </a:r>
          </a:p>
          <a:p>
            <a:pPr>
              <a:buNone/>
            </a:pPr>
            <a:r>
              <a:rPr lang="pl-PL" dirty="0"/>
              <a:t>Organy, o których mowa w art. 17 </a:t>
            </a:r>
            <a:r>
              <a:rPr lang="pl-PL" dirty="0" err="1"/>
              <a:t>pkt</a:t>
            </a:r>
            <a:r>
              <a:rPr lang="pl-PL" dirty="0"/>
              <a:t> 6, </a:t>
            </a:r>
          </a:p>
          <a:p>
            <a:pPr>
              <a:buFontTx/>
              <a:buChar char="-"/>
            </a:pPr>
            <a:r>
              <a:rPr lang="pl-PL" dirty="0"/>
              <a:t>w zakresie swojej właściwości rzeczowej i miejscowej </a:t>
            </a:r>
          </a:p>
          <a:p>
            <a:pPr>
              <a:buFontTx/>
              <a:buChar char="-"/>
            </a:pPr>
            <a:r>
              <a:rPr lang="pl-PL" dirty="0"/>
              <a:t>są obowiązane do współpracy przy sporządzaniu odpowiednio projektu planu miejscowego, </a:t>
            </a:r>
          </a:p>
          <a:p>
            <a:pPr>
              <a:buFontTx/>
              <a:buChar char="-"/>
            </a:pPr>
            <a:r>
              <a:rPr lang="pl-PL" dirty="0"/>
              <a:t>polegającej na wyrażaniu opinii, składaniu wniosków oraz udostępnianiu informacji. </a:t>
            </a:r>
          </a:p>
          <a:p>
            <a:pPr>
              <a:buNone/>
            </a:pPr>
            <a:r>
              <a:rPr lang="pl-PL" dirty="0"/>
              <a:t>(art. 23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</a:t>
            </a:r>
          </a:p>
          <a:p>
            <a:pPr marL="514350" indent="-514350">
              <a:buAutoNum type="arabicPeriod"/>
            </a:pPr>
            <a:r>
              <a:rPr lang="pl-PL" dirty="0"/>
              <a:t>Organy, o których mowa w art. 17 </a:t>
            </a:r>
            <a:r>
              <a:rPr lang="pl-PL" dirty="0" err="1"/>
              <a:t>pkt</a:t>
            </a:r>
            <a:r>
              <a:rPr lang="pl-PL" dirty="0"/>
              <a:t> 6, </a:t>
            </a:r>
          </a:p>
          <a:p>
            <a:pPr marL="514350" indent="-514350">
              <a:buFontTx/>
              <a:buChar char="-"/>
            </a:pPr>
            <a:r>
              <a:rPr lang="pl-PL" dirty="0"/>
              <a:t>w zakresie swojej właściwości rzeczowej lub miejscowej, </a:t>
            </a:r>
          </a:p>
          <a:p>
            <a:pPr marL="514350" indent="-514350">
              <a:buFontTx/>
              <a:buChar char="-"/>
            </a:pPr>
            <a:r>
              <a:rPr lang="pl-PL" dirty="0"/>
              <a:t>opiniują i uzgadniają, na swój koszt, odpowiednio projekt planu miejscowego. </a:t>
            </a:r>
          </a:p>
          <a:p>
            <a:pPr marL="514350" indent="-514350">
              <a:buFontTx/>
              <a:buChar char="-"/>
            </a:pPr>
            <a:r>
              <a:rPr lang="pl-PL" dirty="0"/>
              <a:t>Uzgodnień dokonuje się w trybie art. 106 Kodeksu postępowania administracyjnego.</a:t>
            </a:r>
          </a:p>
          <a:p>
            <a:pPr>
              <a:buNone/>
            </a:pPr>
            <a:r>
              <a:rPr lang="pl-PL" dirty="0"/>
              <a:t>2. Wójt, burmistrz albo prezydent miasta </a:t>
            </a:r>
            <a:r>
              <a:rPr lang="pl-PL" b="1" dirty="0"/>
              <a:t>może uznać za uzgodniony projekt planu miejscowego w przypadku, w którym organy</a:t>
            </a:r>
            <a:r>
              <a:rPr lang="pl-PL" dirty="0"/>
              <a:t>, o których mowa w ust. 1, </a:t>
            </a:r>
            <a:r>
              <a:rPr lang="pl-PL" b="1" dirty="0"/>
              <a:t>nie określą warunków, na jakich uzgodnienie może nastąpić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24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 </a:t>
            </a:r>
          </a:p>
          <a:p>
            <a:pPr>
              <a:buNone/>
            </a:pPr>
            <a:r>
              <a:rPr lang="pl-PL" dirty="0"/>
              <a:t>§  1. Jeżeli przepis prawa uzależnia wydanie decyzji od zajęcia stanowiska przez inny organ (wyrażenia opinii lub zgody albo wyrażenia stanowiska w innej formie), </a:t>
            </a:r>
            <a:r>
              <a:rPr lang="pl-PL" u="sng" dirty="0"/>
              <a:t>decyzję wydaje się po zajęciu stanowiska przez ten orga</a:t>
            </a:r>
            <a:r>
              <a:rPr lang="pl-PL" dirty="0"/>
              <a:t>n.</a:t>
            </a:r>
          </a:p>
          <a:p>
            <a:pPr>
              <a:buNone/>
            </a:pPr>
            <a:r>
              <a:rPr lang="pl-PL" dirty="0"/>
              <a:t>§  2. Organ załatwiający sprawę, zwracając się do innego organu o zajęcie stanowiska, zawiadamia o tym stronę.</a:t>
            </a:r>
          </a:p>
          <a:p>
            <a:pPr>
              <a:buNone/>
            </a:pPr>
            <a:r>
              <a:rPr lang="pl-PL" dirty="0"/>
              <a:t>§  3. Organ, do którego zwrócono się o </a:t>
            </a:r>
            <a:r>
              <a:rPr lang="pl-PL" u="sng" dirty="0"/>
              <a:t>zajęcie stanowiska, obowiązany jest przedstawić je niezwłocznie</a:t>
            </a:r>
            <a:r>
              <a:rPr lang="pl-PL" dirty="0"/>
              <a:t>, jednak nie później niż w terminie dwóch tygodni od dnia doręczenia mu żądania, chyba że przepis prawa przewiduje inny termin.</a:t>
            </a:r>
          </a:p>
          <a:p>
            <a:pPr>
              <a:buNone/>
            </a:pPr>
            <a:r>
              <a:rPr lang="pl-PL" dirty="0"/>
              <a:t>§  4. </a:t>
            </a:r>
            <a:r>
              <a:rPr lang="pl-PL" u="sng" dirty="0"/>
              <a:t>Organ obowiązany do zajęcia stanowiska może w razie potrzeby przeprowadzić postępowanie wyjaśniające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§  5</a:t>
            </a:r>
            <a:r>
              <a:rPr lang="pl-PL" u="sng" dirty="0"/>
              <a:t>. Zajęcie stanowiska przez ten organ następuje w drodze postanowienia, na które służy stronie zażalenie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106 §  1-5 kpa)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</a:t>
            </a:r>
          </a:p>
          <a:p>
            <a:pPr marL="514350" indent="-514350">
              <a:buAutoNum type="arabicPeriod"/>
            </a:pPr>
            <a:r>
              <a:rPr lang="pl-PL" dirty="0"/>
              <a:t>Wójt, burmistrz albo prezydent miasta </a:t>
            </a:r>
          </a:p>
          <a:p>
            <a:pPr marL="514350" indent="-514350">
              <a:buFontTx/>
              <a:buChar char="-"/>
            </a:pPr>
            <a:r>
              <a:rPr lang="pl-PL" dirty="0"/>
              <a:t>ustala termin dokonania uzgodnień albo przedstawienia opinii przez organy, o których mowa w art. 17 </a:t>
            </a:r>
            <a:r>
              <a:rPr lang="pl-PL" dirty="0" err="1"/>
              <a:t>pkt</a:t>
            </a:r>
            <a:r>
              <a:rPr lang="pl-PL" dirty="0"/>
              <a:t> 6,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krótszy niż 14 dni i nie dłuższy niż 30 dni od dnia udostępnienia projektu planu miejscowego </a:t>
            </a:r>
          </a:p>
          <a:p>
            <a:pPr marL="514350" indent="-514350">
              <a:buFontTx/>
              <a:buChar char="-"/>
            </a:pPr>
            <a:r>
              <a:rPr lang="pl-PL" dirty="0"/>
              <a:t>wraz z prognozą oddziaływania na środowisko.</a:t>
            </a:r>
          </a:p>
          <a:p>
            <a:pPr marL="514350" indent="-514350">
              <a:buNone/>
            </a:pPr>
            <a:r>
              <a:rPr lang="pl-PL" dirty="0"/>
              <a:t>(art. 25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Kształtowanie i prowadzenie polityki przestrzennej na terenie gminy</a:t>
            </a:r>
            <a:r>
              <a:rPr lang="pl-PL" dirty="0"/>
              <a:t>, w tym uchwalanie </a:t>
            </a:r>
            <a:r>
              <a:rPr lang="pl-PL" b="1" dirty="0"/>
              <a:t>miejscowych planów zagospodarowania przestrzennego</a:t>
            </a:r>
            <a:r>
              <a:rPr lang="pl-PL" dirty="0"/>
              <a:t>, z wyjątkiem morskich wód wewnętrznych, morza terytorialnego i wyłącznej strefy ekonomicznej oraz terenów zamkniętych, należy do </a:t>
            </a:r>
            <a:r>
              <a:rPr lang="pl-PL" b="1" dirty="0"/>
              <a:t>zadań własnych gminy.</a:t>
            </a:r>
          </a:p>
          <a:p>
            <a:pPr>
              <a:buNone/>
            </a:pPr>
            <a:r>
              <a:rPr lang="pl-PL" dirty="0"/>
              <a:t>(art. 3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ad. 5 </a:t>
            </a:r>
          </a:p>
          <a:p>
            <a:pPr>
              <a:buNone/>
            </a:pPr>
            <a:r>
              <a:rPr lang="pl-PL" dirty="0"/>
              <a:t>1a. Organ uzgadniający albo opiniujący może w uzasadnionych przypadkach wystąpić do wójta, burmistrza albo prezydenta miasta, </a:t>
            </a:r>
            <a:r>
              <a:rPr lang="pl-PL" u="sng" dirty="0"/>
              <a:t>o zmianę terminu, o którym mowa w ust. 1, wskazując termin nie dłuższy niż 30 dni</a:t>
            </a:r>
            <a:r>
              <a:rPr lang="pl-PL" dirty="0"/>
              <a:t> na przedstawienie opinii albo dokonanie uzgodnienia.</a:t>
            </a:r>
          </a:p>
          <a:p>
            <a:pPr>
              <a:buNone/>
            </a:pPr>
            <a:r>
              <a:rPr lang="pl-PL" dirty="0"/>
              <a:t>2. Nieprzedstawienie stanowiska lub warunków, o których mowa w art. 24 ust. 2, w terminie, o którym mowa w ust. 1 i 1a, </a:t>
            </a:r>
            <a:r>
              <a:rPr lang="pl-PL" b="1" dirty="0"/>
              <a:t>uważa się za równoznaczne odpowiednio z uzgodnieniem lub zaopiniowaniem projektu. </a:t>
            </a:r>
          </a:p>
          <a:p>
            <a:pPr>
              <a:buNone/>
            </a:pPr>
            <a:r>
              <a:rPr lang="pl-PL" dirty="0"/>
              <a:t>(art. 25 ust. 1a-2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6) </a:t>
            </a:r>
          </a:p>
          <a:p>
            <a:pPr>
              <a:buNone/>
            </a:pPr>
            <a:r>
              <a:rPr lang="pl-PL" dirty="0"/>
              <a:t>- wprowadza </a:t>
            </a:r>
            <a:r>
              <a:rPr lang="pl-PL" b="1" dirty="0"/>
              <a:t>zmiany</a:t>
            </a:r>
            <a:r>
              <a:rPr lang="pl-PL" dirty="0"/>
              <a:t> wynikające z </a:t>
            </a:r>
            <a:r>
              <a:rPr lang="pl-PL" b="1" dirty="0"/>
              <a:t>uzyskanych opinii i dokonanych uzgodnień</a:t>
            </a:r>
            <a:r>
              <a:rPr lang="pl-PL" dirty="0"/>
              <a:t> oraz </a:t>
            </a:r>
          </a:p>
          <a:p>
            <a:pPr>
              <a:buFontTx/>
              <a:buChar char="-"/>
            </a:pPr>
            <a:r>
              <a:rPr lang="pl-PL" b="1" dirty="0"/>
              <a:t>ogłasza</a:t>
            </a:r>
            <a:r>
              <a:rPr lang="pl-PL" dirty="0"/>
              <a:t>, w sposób określony w </a:t>
            </a:r>
            <a:r>
              <a:rPr lang="pl-PL" dirty="0" err="1"/>
              <a:t>pkt</a:t>
            </a:r>
            <a:r>
              <a:rPr lang="pl-PL" dirty="0"/>
              <a:t> 1, </a:t>
            </a:r>
            <a:r>
              <a:rPr lang="pl-PL" b="1" dirty="0"/>
              <a:t>o wyłożeniu projektu planu do publicznego wglądu na co najmniej 7 dni przed dniem wyłożenia</a:t>
            </a:r>
            <a:r>
              <a:rPr lang="pl-PL" dirty="0"/>
              <a:t> i </a:t>
            </a:r>
          </a:p>
          <a:p>
            <a:pPr>
              <a:buFontTx/>
              <a:buChar char="-"/>
            </a:pPr>
            <a:r>
              <a:rPr lang="pl-PL" b="1" dirty="0"/>
              <a:t>wykłada ten projekt </a:t>
            </a:r>
            <a:r>
              <a:rPr lang="pl-PL" dirty="0"/>
              <a:t>wraz z prognozą oddziaływania na środowisko do publicznego wglądu na okres </a:t>
            </a:r>
            <a:r>
              <a:rPr lang="pl-PL" b="1" dirty="0"/>
              <a:t>co najmniej 21 dni oraz </a:t>
            </a:r>
          </a:p>
          <a:p>
            <a:pPr>
              <a:buFontTx/>
              <a:buChar char="-"/>
            </a:pPr>
            <a:r>
              <a:rPr lang="pl-PL" b="1" dirty="0"/>
              <a:t>organizuje w tym czasie dyskusję publiczną nad przyjętymi w projekcie planu rozwiązaniami</a:t>
            </a:r>
            <a:r>
              <a:rPr lang="pl-PL" dirty="0"/>
              <a:t>; </a:t>
            </a:r>
          </a:p>
          <a:p>
            <a:pPr>
              <a:buNone/>
            </a:pPr>
            <a:r>
              <a:rPr lang="pl-PL" dirty="0"/>
              <a:t>(art. 17 pkt. 9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7) wyznacza w ogłoszeniu, o którym mowa w poprzednim slajdzie, </a:t>
            </a:r>
            <a:r>
              <a:rPr lang="pl-PL" b="1" dirty="0"/>
              <a:t>termin</a:t>
            </a:r>
            <a:r>
              <a:rPr lang="pl-PL" dirty="0"/>
              <a:t>, w którym </a:t>
            </a:r>
          </a:p>
          <a:p>
            <a:pPr>
              <a:buFontTx/>
              <a:buChar char="-"/>
            </a:pPr>
            <a:r>
              <a:rPr lang="pl-PL" dirty="0"/>
              <a:t>osoby fizyczne i prawne oraz jednostki organizacyjne nieposiadające osobowości prawnej </a:t>
            </a:r>
          </a:p>
          <a:p>
            <a:pPr>
              <a:buNone/>
            </a:pPr>
            <a:r>
              <a:rPr lang="pl-PL" b="1" dirty="0"/>
              <a:t>mogą wnosić uwagi dotyczące projektu planu, </a:t>
            </a:r>
          </a:p>
          <a:p>
            <a:pPr>
              <a:buNone/>
            </a:pPr>
            <a:r>
              <a:rPr lang="pl-PL" dirty="0"/>
              <a:t>nie krótszy niż 14 dni od dnia zakończenia okresu wyłożenia projektu planu; </a:t>
            </a:r>
          </a:p>
          <a:p>
            <a:pPr>
              <a:buNone/>
            </a:pPr>
            <a:r>
              <a:rPr lang="pl-PL" dirty="0"/>
              <a:t>(art. 17 pkt. 11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8) </a:t>
            </a:r>
            <a:r>
              <a:rPr lang="pl-PL" b="1" dirty="0"/>
              <a:t>rozpatruje uwagi</a:t>
            </a:r>
            <a:r>
              <a:rPr lang="pl-PL" dirty="0"/>
              <a:t>, z poprzedniego slajdu, w terminie nie dłuższym niż 21 dni od dnia upływu terminu ich składania;</a:t>
            </a:r>
          </a:p>
          <a:p>
            <a:pPr>
              <a:buNone/>
            </a:pPr>
            <a:r>
              <a:rPr lang="pl-PL" dirty="0"/>
              <a:t>(art. 17 pkt. 12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9) </a:t>
            </a:r>
            <a:r>
              <a:rPr lang="pl-PL" b="1" dirty="0"/>
              <a:t>wprowadza zmiany </a:t>
            </a:r>
            <a:r>
              <a:rPr lang="pl-PL" dirty="0"/>
              <a:t>do projektu planu miejscowego wynikające z rozpatrzenia uwag z poprzedniego slajdu, a następnie </a:t>
            </a:r>
            <a:r>
              <a:rPr lang="pl-PL" b="1" dirty="0"/>
              <a:t>w niezbędnym zakresie ponawia uzgodnienia;</a:t>
            </a:r>
            <a:r>
              <a:rPr lang="pl-PL" dirty="0"/>
              <a:t> </a:t>
            </a:r>
          </a:p>
          <a:p>
            <a:pPr>
              <a:buNone/>
            </a:pPr>
            <a:r>
              <a:rPr lang="pl-PL" dirty="0"/>
              <a:t>(art. 17 pkt. 13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>
              <a:buNone/>
            </a:pPr>
            <a:r>
              <a:rPr lang="pl-PL" dirty="0"/>
              <a:t>Czynności wójta: </a:t>
            </a:r>
          </a:p>
          <a:p>
            <a:pPr>
              <a:buNone/>
            </a:pPr>
            <a:r>
              <a:rPr lang="pl-PL" dirty="0"/>
              <a:t>10) przedstawia radzie gminy </a:t>
            </a:r>
          </a:p>
          <a:p>
            <a:pPr>
              <a:buFontTx/>
              <a:buChar char="-"/>
            </a:pPr>
            <a:r>
              <a:rPr lang="pl-PL" dirty="0"/>
              <a:t>projekt planu miejscowego wraz z </a:t>
            </a:r>
          </a:p>
          <a:p>
            <a:pPr>
              <a:buFontTx/>
              <a:buChar char="-"/>
            </a:pPr>
            <a:r>
              <a:rPr lang="pl-PL" dirty="0"/>
              <a:t>listą nieuwzględnionych uwag z dwóch poprzednich slajdów </a:t>
            </a:r>
          </a:p>
          <a:p>
            <a:pPr>
              <a:buNone/>
            </a:pPr>
            <a:r>
              <a:rPr lang="pl-PL" dirty="0"/>
              <a:t>(art. 17 pkt. 14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UWAGI DO PROJEKTU planu miejscowego </a:t>
            </a:r>
          </a:p>
          <a:p>
            <a:pPr>
              <a:buNone/>
            </a:pPr>
            <a:r>
              <a:rPr lang="pl-PL" dirty="0"/>
              <a:t>Uwagi do projektu planu miejscowego może wnieść </a:t>
            </a:r>
            <a:r>
              <a:rPr lang="pl-PL" b="1" dirty="0"/>
              <a:t>każdy, kto kwestionuje ustalenia przyjęte w projekcie planu</a:t>
            </a:r>
            <a:r>
              <a:rPr lang="pl-PL" dirty="0"/>
              <a:t>, wyłożonym do publicznego wglądu</a:t>
            </a:r>
          </a:p>
          <a:p>
            <a:pPr>
              <a:buNone/>
            </a:pPr>
            <a:r>
              <a:rPr lang="pl-PL" dirty="0"/>
              <a:t>Uwagi do projektu planu należy wnieść w terminie wyznaczonym w ogłoszeniu</a:t>
            </a:r>
          </a:p>
          <a:p>
            <a:pPr marL="514350" indent="-514350">
              <a:buAutoNum type="arabicPeriod"/>
            </a:pPr>
            <a:r>
              <a:rPr lang="pl-PL" dirty="0"/>
              <a:t>W formie pisemnej </a:t>
            </a:r>
          </a:p>
          <a:p>
            <a:pPr marL="514350" indent="-514350">
              <a:buAutoNum type="arabicPeriod"/>
            </a:pPr>
            <a:r>
              <a:rPr lang="pl-PL" dirty="0"/>
              <a:t>W formie elektronicznej </a:t>
            </a:r>
          </a:p>
          <a:p>
            <a:pPr marL="514350" indent="-514350">
              <a:buNone/>
            </a:pPr>
            <a:r>
              <a:rPr lang="pl-PL" dirty="0"/>
              <a:t>(art. 18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 marL="514350" indent="-514350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SPORZĄDZANIE planu miejscowego </a:t>
            </a:r>
          </a:p>
          <a:p>
            <a:pPr marL="514350" indent="-514350">
              <a:buAutoNum type="arabicPeriod"/>
            </a:pPr>
            <a:r>
              <a:rPr lang="pl-PL" dirty="0"/>
              <a:t>Jeżeli rada gminy stwierdzi </a:t>
            </a:r>
            <a:r>
              <a:rPr lang="pl-PL" b="1" dirty="0"/>
              <a:t>konieczność dokonania zmian</a:t>
            </a:r>
            <a:r>
              <a:rPr lang="pl-PL" dirty="0"/>
              <a:t> w przedstawionym do uchwalenia projekcie planu miejscowego, </a:t>
            </a:r>
          </a:p>
          <a:p>
            <a:pPr marL="514350" indent="-514350">
              <a:buNone/>
            </a:pPr>
            <a:r>
              <a:rPr lang="pl-PL" dirty="0"/>
              <a:t>- w tym także w wyniku </a:t>
            </a:r>
            <a:r>
              <a:rPr lang="pl-PL" b="1" dirty="0"/>
              <a:t>uwzględnienia uwag do projektu planu</a:t>
            </a:r>
            <a:r>
              <a:rPr lang="pl-PL" dirty="0"/>
              <a:t> – </a:t>
            </a:r>
            <a:r>
              <a:rPr lang="pl-PL" u="sng" dirty="0"/>
              <a:t>czynności wójta </a:t>
            </a:r>
            <a:r>
              <a:rPr lang="pl-PL" dirty="0"/>
              <a:t>ponawia się w zakresie niezbędnym do dokonania tych zmian.</a:t>
            </a:r>
          </a:p>
          <a:p>
            <a:pPr>
              <a:buNone/>
            </a:pPr>
            <a:r>
              <a:rPr lang="pl-PL" dirty="0"/>
              <a:t>2. Przedmiotem ponowionych czynności </a:t>
            </a:r>
            <a:r>
              <a:rPr lang="pl-PL" b="1" dirty="0"/>
              <a:t>może być jedynie część projektu planu objęta zmianą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19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UCHWALANIE planu miejscowego </a:t>
            </a:r>
          </a:p>
          <a:p>
            <a:pPr>
              <a:buNone/>
            </a:pPr>
            <a:r>
              <a:rPr lang="pl-PL" dirty="0"/>
              <a:t>Plan miejscowy uchwala rada gminy, </a:t>
            </a:r>
          </a:p>
          <a:p>
            <a:pPr>
              <a:buNone/>
            </a:pPr>
            <a:r>
              <a:rPr lang="pl-PL" dirty="0"/>
              <a:t>- po stwierdzeniu, że nie narusza on ustaleń studium, </a:t>
            </a:r>
          </a:p>
          <a:p>
            <a:pPr>
              <a:buNone/>
            </a:pPr>
            <a:r>
              <a:rPr lang="pl-PL" dirty="0"/>
              <a:t>rozstrzygając jednocześnie o: </a:t>
            </a:r>
          </a:p>
          <a:p>
            <a:pPr marL="514350" lvl="0" indent="-514350">
              <a:buAutoNum type="arabicPeriod"/>
            </a:pPr>
            <a:r>
              <a:rPr lang="pl-PL" dirty="0"/>
              <a:t>sposobie rozpatrzenia uwag do projektu planu oraz</a:t>
            </a:r>
          </a:p>
          <a:p>
            <a:pPr marL="514350" lvl="0" indent="-514350">
              <a:buAutoNum type="arabicPeriod"/>
            </a:pPr>
            <a:r>
              <a:rPr lang="pl-PL" dirty="0"/>
              <a:t>sposobie realizacji, zapisanych w planie, inwestycji z zakresu infrastruktury technicznej, które należą do zadań własnych gminy, oraz</a:t>
            </a:r>
          </a:p>
          <a:p>
            <a:pPr marL="514350" lvl="0" indent="-514350">
              <a:buAutoNum type="arabicPeriod"/>
            </a:pPr>
            <a:r>
              <a:rPr lang="pl-PL" dirty="0"/>
              <a:t>zasadach ich finansowania, zgodnie z przepisami o finansach publicznych. </a:t>
            </a:r>
          </a:p>
          <a:p>
            <a:pPr marL="514350" lvl="0" indent="-514350">
              <a:buNone/>
            </a:pPr>
            <a:r>
              <a:rPr lang="pl-PL" dirty="0"/>
              <a:t>(art. 20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UCHWALANIE planu miejscowego </a:t>
            </a:r>
          </a:p>
          <a:p>
            <a:pPr marL="514350" indent="-514350">
              <a:buAutoNum type="arabicPeriod"/>
            </a:pPr>
            <a:r>
              <a:rPr lang="pl-PL" dirty="0"/>
              <a:t>Część tekstowa planu stanowi treść uchwały, </a:t>
            </a:r>
          </a:p>
          <a:p>
            <a:pPr marL="514350" indent="-514350">
              <a:buAutoNum type="arabicPeriod"/>
            </a:pPr>
            <a:r>
              <a:rPr lang="pl-PL" dirty="0"/>
              <a:t>część graficzna oraz wymagane rozstrzygnięcia stanowią załączniki do uchwały.</a:t>
            </a:r>
          </a:p>
          <a:p>
            <a:pPr marL="514350" lvl="0" indent="-514350">
              <a:buNone/>
            </a:pPr>
            <a:r>
              <a:rPr lang="pl-PL" dirty="0"/>
              <a:t>(art. 20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 marL="514350" indent="-514350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UCHWALANIE planu miejscowego </a:t>
            </a:r>
          </a:p>
          <a:p>
            <a:pPr>
              <a:buNone/>
            </a:pPr>
            <a:r>
              <a:rPr lang="pl-PL" dirty="0"/>
              <a:t>Wójt, burmistrz albo prezydent miasta przedstawia wojewodzie uchwałę – MPZP - wraz z załącznikami oraz dokumentacją prac planistycznych w celu oceny ich zgodności z przepisami prawnymi.</a:t>
            </a:r>
          </a:p>
          <a:p>
            <a:pPr lvl="0">
              <a:buNone/>
            </a:pPr>
            <a:r>
              <a:rPr lang="pl-PL" dirty="0"/>
              <a:t>(art. 20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W odniesieniu do terenów zamkniętych </a:t>
            </a:r>
          </a:p>
          <a:p>
            <a:pPr>
              <a:buNone/>
            </a:pPr>
            <a:r>
              <a:rPr lang="pl-PL" dirty="0"/>
              <a:t>w miejscowym planie zagospodarowania przestrzennego ustala się tylko </a:t>
            </a:r>
          </a:p>
          <a:p>
            <a:pPr>
              <a:buFontTx/>
              <a:buChar char="-"/>
            </a:pPr>
            <a:r>
              <a:rPr lang="pl-PL" dirty="0"/>
              <a:t>granice tych terenów oraz </a:t>
            </a:r>
          </a:p>
          <a:p>
            <a:pPr>
              <a:buFontTx/>
              <a:buChar char="-"/>
            </a:pPr>
            <a:r>
              <a:rPr lang="pl-PL" dirty="0"/>
              <a:t>granice ich stref ochronnych. </a:t>
            </a:r>
          </a:p>
          <a:p>
            <a:pPr>
              <a:buNone/>
            </a:pPr>
            <a:r>
              <a:rPr lang="pl-PL" dirty="0"/>
              <a:t>W strefach ochronnych ustala się ograniczenia w zagospodarowaniu i korzystaniu z terenów, w tym zakaz zabudowy.</a:t>
            </a:r>
          </a:p>
          <a:p>
            <a:pPr>
              <a:buNone/>
            </a:pPr>
            <a:r>
              <a:rPr lang="pl-PL" dirty="0"/>
              <a:t>(art. 4 ust.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Koszty sporządzenia planu miejscowego</a:t>
            </a:r>
          </a:p>
          <a:p>
            <a:pPr>
              <a:buNone/>
            </a:pPr>
            <a:r>
              <a:rPr lang="pl-PL" dirty="0"/>
              <a:t>Zasada – Koszty sporządzenia planu miejscowego obciążają budżet gminy </a:t>
            </a:r>
          </a:p>
          <a:p>
            <a:pPr>
              <a:buNone/>
            </a:pPr>
            <a:r>
              <a:rPr lang="pl-PL" dirty="0"/>
              <a:t>(art. 21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Kształtowanie i prowadzenie polityki przestrzennej na terenie gminy, miejscowych planów zagospodarowania przestrzennego, z wyjątkiem morskich wód wewnętrznych, morza terytorialnego i wyłącznej strefy ekonomicznej oraz terenów zamkniętych, należy do zadań własnych gminy </a:t>
            </a:r>
          </a:p>
          <a:p>
            <a:pPr>
              <a:buNone/>
            </a:pPr>
            <a:r>
              <a:rPr lang="pl-PL" dirty="0"/>
              <a:t>(art. 3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Koszty sporządzenia planu miejscowego</a:t>
            </a:r>
          </a:p>
          <a:p>
            <a:pPr>
              <a:buNone/>
            </a:pPr>
            <a:r>
              <a:rPr lang="pl-PL" dirty="0"/>
              <a:t>Koszty sporządzenia planu miejscowego obciążają:</a:t>
            </a:r>
          </a:p>
          <a:p>
            <a:pPr>
              <a:buNone/>
            </a:pPr>
            <a:r>
              <a:rPr lang="pl-PL" dirty="0"/>
              <a:t>1) budżet państwa - jeżeli jest on w całości lub w części bezpośrednią konsekwencją </a:t>
            </a:r>
            <a:r>
              <a:rPr lang="pl-PL" b="1" dirty="0"/>
              <a:t>zamiaru realizacji inwestycji celu publicznego o znaczeniu krajowym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2) budżet województwa - jeżeli jest on w całości lub w części bezpośrednią konsekwencją </a:t>
            </a:r>
            <a:r>
              <a:rPr lang="pl-PL" b="1" dirty="0"/>
              <a:t>zamiaru realizacji inwestycji celu publicznego o znaczeniu wojewódzkim</a:t>
            </a:r>
            <a:r>
              <a:rPr lang="pl-PL" dirty="0"/>
              <a:t>; </a:t>
            </a:r>
          </a:p>
          <a:p>
            <a:pPr>
              <a:buNone/>
            </a:pPr>
            <a:r>
              <a:rPr lang="pl-PL" dirty="0"/>
              <a:t>(art. 21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Koszty sporządzenia planu miejscowego</a:t>
            </a:r>
          </a:p>
          <a:p>
            <a:pPr>
              <a:buNone/>
            </a:pPr>
            <a:r>
              <a:rPr lang="pl-PL" dirty="0"/>
              <a:t>Koszty sporządzenia planu miejscowego obciążają:</a:t>
            </a:r>
          </a:p>
          <a:p>
            <a:pPr>
              <a:buNone/>
            </a:pPr>
            <a:r>
              <a:rPr lang="pl-PL" dirty="0"/>
              <a:t>3) budżet powiatu - jeżeli jest on w całości lub w części bezpośrednią konsekwencją zamiaru </a:t>
            </a:r>
            <a:r>
              <a:rPr lang="pl-PL" b="1" dirty="0"/>
              <a:t>realizacji inwestycji celu publicznego o znaczeniu powiatowym;</a:t>
            </a:r>
          </a:p>
          <a:p>
            <a:pPr>
              <a:buNone/>
            </a:pPr>
            <a:r>
              <a:rPr lang="pl-PL" dirty="0"/>
              <a:t>4) </a:t>
            </a:r>
            <a:r>
              <a:rPr lang="pl-PL" b="1" dirty="0"/>
              <a:t>inwestora realizującego inwestycję celu publicznego</a:t>
            </a:r>
            <a:r>
              <a:rPr lang="pl-PL" dirty="0"/>
              <a:t> - w części, </a:t>
            </a:r>
            <a:r>
              <a:rPr lang="pl-PL" b="1" dirty="0"/>
              <a:t>w jakiej jest on bezpośrednią konsekwencją zamiaru realizacji tej inwestycji. </a:t>
            </a:r>
          </a:p>
          <a:p>
            <a:pPr>
              <a:buNone/>
            </a:pPr>
            <a:r>
              <a:rPr lang="pl-PL" dirty="0"/>
              <a:t>(art. 21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Koszty sporządzenia planu miejscowego</a:t>
            </a:r>
          </a:p>
          <a:p>
            <a:pPr>
              <a:buNone/>
            </a:pPr>
            <a:r>
              <a:rPr lang="pl-PL" b="1" dirty="0"/>
              <a:t>inwestycji celu publicznego </a:t>
            </a:r>
            <a:r>
              <a:rPr lang="pl-PL" dirty="0"/>
              <a:t>- należy przez to rozumieć</a:t>
            </a:r>
          </a:p>
          <a:p>
            <a:pPr>
              <a:buFontTx/>
              <a:buChar char="-"/>
            </a:pPr>
            <a:r>
              <a:rPr lang="pl-PL" b="1" dirty="0"/>
              <a:t>działania o znaczeniu </a:t>
            </a:r>
            <a:r>
              <a:rPr lang="pl-PL" dirty="0"/>
              <a:t>lokalnym (gminnym) i ponadlokalnym (powiatowym, wojewódzkim i krajowym), a także krajowym (obejmującym również inwestycje międzynarodowe i ponadregionalne), oraz metropolitalnym (obejmującym obszar metropolitalny) </a:t>
            </a:r>
          </a:p>
          <a:p>
            <a:pPr>
              <a:buFontTx/>
              <a:buChar char="-"/>
            </a:pPr>
            <a:r>
              <a:rPr lang="pl-PL" b="1" dirty="0"/>
              <a:t>bez względu na status podmiotu podejmującego te działania</a:t>
            </a:r>
            <a:r>
              <a:rPr lang="pl-PL" dirty="0"/>
              <a:t> oraz </a:t>
            </a:r>
          </a:p>
          <a:p>
            <a:pPr>
              <a:buFontTx/>
              <a:buChar char="-"/>
            </a:pPr>
            <a:r>
              <a:rPr lang="pl-PL" b="1" dirty="0"/>
              <a:t>bez względu na źródła ich finansowania</a:t>
            </a:r>
            <a:r>
              <a:rPr lang="pl-PL" dirty="0"/>
              <a:t>, </a:t>
            </a:r>
          </a:p>
          <a:p>
            <a:pPr>
              <a:buNone/>
            </a:pPr>
            <a:r>
              <a:rPr lang="pl-PL" dirty="0"/>
              <a:t>stanowiące realizację celów, o których mowa w art. 6 ustawy z dnia 21 sierpnia 1997 r. o gospodarce nieruchomościami</a:t>
            </a:r>
          </a:p>
          <a:p>
            <a:pPr>
              <a:buNone/>
            </a:pPr>
            <a:r>
              <a:rPr lang="pl-PL" dirty="0"/>
              <a:t>(art. 2 pkt. 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Koszty zmiany projektu planu miejscowego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Organ</a:t>
            </a:r>
            <a:r>
              <a:rPr lang="pl-PL" dirty="0"/>
              <a:t>, z którym uzgodniono projekt planu miejscowego, </a:t>
            </a:r>
            <a:r>
              <a:rPr lang="pl-PL" b="1" dirty="0"/>
              <a:t>ponosi koszty zmiany tych projektów, spowodowane późniejszą zmianą stanowiska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Jeżeli organ</a:t>
            </a:r>
            <a:r>
              <a:rPr lang="pl-PL" dirty="0"/>
              <a:t>, o którym mowa w ust. 1, działa w ramach zespolonej administracji powiatowej lub w ramach samorządu województwa i wykonuje zadania z zakresu administracji rządowej, </a:t>
            </a:r>
            <a:r>
              <a:rPr lang="pl-PL" b="1" dirty="0"/>
              <a:t>Skarb Państwa ponosi koszty zmiany planu miejscowego lub ich projektów </a:t>
            </a:r>
            <a:r>
              <a:rPr lang="pl-PL" dirty="0"/>
              <a:t>jedynie wówczas, </a:t>
            </a:r>
            <a:r>
              <a:rPr lang="pl-PL" b="1" dirty="0"/>
              <a:t>gdy zmiana stanowiska organu wynika ze zmiany ustawy lub z wiążących ten organ nowych ustaleń właściwego organu administracji rządowej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26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Zmiana planu miejscowego</a:t>
            </a:r>
          </a:p>
          <a:p>
            <a:pPr>
              <a:buNone/>
            </a:pPr>
            <a:r>
              <a:rPr lang="pl-PL" dirty="0"/>
              <a:t>Zmiana planu miejscowego następuje w takim trybie, w jakim są one uchwalane.</a:t>
            </a:r>
          </a:p>
          <a:p>
            <a:pPr>
              <a:buNone/>
            </a:pPr>
            <a:r>
              <a:rPr lang="pl-PL" dirty="0"/>
              <a:t>(art. 27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Jeżeli w wyniku zmiany ustaw zachodzi konieczność zmiany planu miejscowego, czynności, o których mowa w art. 17, wykonuje się odpowiednio w zakresie niezbędnym do dokonania tych zmian.</a:t>
            </a:r>
          </a:p>
          <a:p>
            <a:pPr>
              <a:buNone/>
            </a:pPr>
            <a:r>
              <a:rPr lang="pl-PL" dirty="0"/>
              <a:t>(art. 33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Nieważność planu miejscowego</a:t>
            </a:r>
          </a:p>
          <a:p>
            <a:pPr>
              <a:buNone/>
            </a:pPr>
            <a:r>
              <a:rPr lang="pl-PL" b="1" dirty="0"/>
              <a:t> - </a:t>
            </a:r>
            <a:r>
              <a:rPr lang="pl-PL" dirty="0"/>
              <a:t>Istotne naruszenie </a:t>
            </a:r>
            <a:r>
              <a:rPr lang="pl-PL" b="1" dirty="0"/>
              <a:t>zasad sporządzania </a:t>
            </a:r>
            <a:r>
              <a:rPr lang="pl-PL" dirty="0"/>
              <a:t>planu miejscowego, </a:t>
            </a:r>
          </a:p>
          <a:p>
            <a:pPr>
              <a:buFontTx/>
              <a:buChar char="-"/>
            </a:pPr>
            <a:r>
              <a:rPr lang="pl-PL" dirty="0"/>
              <a:t>istotne naruszenie </a:t>
            </a:r>
            <a:r>
              <a:rPr lang="pl-PL" b="1" dirty="0"/>
              <a:t>trybu ich sporządzania</a:t>
            </a:r>
            <a:r>
              <a:rPr lang="pl-PL" dirty="0"/>
              <a:t>, a także </a:t>
            </a:r>
          </a:p>
          <a:p>
            <a:pPr>
              <a:buFontTx/>
              <a:buChar char="-"/>
            </a:pPr>
            <a:r>
              <a:rPr lang="pl-PL" b="1" dirty="0"/>
              <a:t>naruszenie właściwości organów </a:t>
            </a:r>
            <a:r>
              <a:rPr lang="pl-PL" dirty="0"/>
              <a:t>w tym zakresie, </a:t>
            </a:r>
          </a:p>
          <a:p>
            <a:pPr>
              <a:buNone/>
            </a:pPr>
            <a:r>
              <a:rPr lang="pl-PL" b="1" dirty="0"/>
              <a:t>powodują nieważność uchwały rady gminy w całości lub części. </a:t>
            </a:r>
          </a:p>
          <a:p>
            <a:pPr>
              <a:buNone/>
            </a:pPr>
            <a:r>
              <a:rPr lang="pl-PL" dirty="0"/>
              <a:t>(art. 28 ust. 1 </a:t>
            </a:r>
            <a:r>
              <a:rPr lang="pl-PL" dirty="0" err="1"/>
              <a:t>upzp</a:t>
            </a:r>
            <a:r>
              <a:rPr lang="pl-PL" dirty="0"/>
              <a:t>)</a:t>
            </a: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Nieważność planu miejscowego</a:t>
            </a:r>
          </a:p>
          <a:p>
            <a:pPr>
              <a:buNone/>
            </a:pPr>
            <a:r>
              <a:rPr lang="pl-PL" dirty="0"/>
              <a:t>Jeżeli rozstrzygnięcie nadzorcze wojewody, stwierdzające nieważność uchwały w sprawie planu miejscowego, </a:t>
            </a:r>
          </a:p>
          <a:p>
            <a:pPr>
              <a:buNone/>
            </a:pPr>
            <a:r>
              <a:rPr lang="pl-PL" dirty="0"/>
              <a:t>stanie się prawomocne z powodu: </a:t>
            </a:r>
          </a:p>
          <a:p>
            <a:pPr>
              <a:buFontTx/>
              <a:buChar char="-"/>
            </a:pPr>
            <a:r>
              <a:rPr lang="pl-PL" dirty="0"/>
              <a:t>niezłożenia przez gminę, w przewidzianym terminie, skargi do sądu administracyjnego lub </a:t>
            </a:r>
          </a:p>
          <a:p>
            <a:pPr>
              <a:buFontTx/>
              <a:buChar char="-"/>
            </a:pPr>
            <a:r>
              <a:rPr lang="pl-PL" dirty="0"/>
              <a:t>jeżeli skarga zostanie przez sąd odrzucona albo oddalona, </a:t>
            </a:r>
          </a:p>
          <a:p>
            <a:pPr>
              <a:buNone/>
            </a:pPr>
            <a:r>
              <a:rPr lang="pl-PL" dirty="0"/>
              <a:t>czynności, o których mowa w art. 17 </a:t>
            </a:r>
            <a:r>
              <a:rPr lang="pl-PL" dirty="0" err="1"/>
              <a:t>upzp</a:t>
            </a:r>
            <a:r>
              <a:rPr lang="pl-PL" dirty="0"/>
              <a:t>, ponawia się w zakresie niezbędnym do doprowadzenia do zgodności projektu planu z przepisami prawnymi. </a:t>
            </a:r>
          </a:p>
          <a:p>
            <a:pPr>
              <a:buNone/>
            </a:pPr>
            <a:r>
              <a:rPr lang="pl-PL" dirty="0"/>
              <a:t>(art. 28 ust. 2 </a:t>
            </a:r>
            <a:r>
              <a:rPr lang="pl-PL" dirty="0" err="1"/>
              <a:t>upzp</a:t>
            </a:r>
            <a:r>
              <a:rPr lang="pl-PL" dirty="0"/>
              <a:t>)</a:t>
            </a: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pl-PL" dirty="0"/>
              <a:t>Uchwała rady gminy w sprawie uchwalenia planu miejscowego </a:t>
            </a:r>
          </a:p>
          <a:p>
            <a:pPr marL="514350" indent="-514350">
              <a:buFontTx/>
              <a:buChar char="-"/>
            </a:pPr>
            <a:r>
              <a:rPr lang="pl-PL" dirty="0"/>
              <a:t>obowiązuje od dnia wejścia w życie w niej określonego, </a:t>
            </a:r>
          </a:p>
          <a:p>
            <a:pPr marL="514350" indent="-514350">
              <a:buFontTx/>
              <a:buChar char="-"/>
            </a:pPr>
            <a:r>
              <a:rPr lang="pl-PL" dirty="0"/>
              <a:t>jednak nie wcześniej niż po upływie 14 dni od dnia ogłoszenia w dzienniku urzędowym województwa.</a:t>
            </a:r>
          </a:p>
          <a:p>
            <a:pPr>
              <a:buNone/>
            </a:pPr>
            <a:r>
              <a:rPr lang="pl-PL" dirty="0"/>
              <a:t>2. Uchwała, o której mowa w ust. 1, podlega również publikacji na stronie internetowej gminy. (art. 29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Skutki wejścia w życie MPZP</a:t>
            </a:r>
          </a:p>
          <a:p>
            <a:pPr>
              <a:buNone/>
            </a:pPr>
            <a:r>
              <a:rPr lang="pl-PL" dirty="0"/>
              <a:t>1. Wejście w życie planu miejscowego powoduje </a:t>
            </a:r>
            <a:r>
              <a:rPr lang="pl-PL" b="1" dirty="0"/>
              <a:t>utratę mocy obowiązującej innych planów zagospodarowania przestrzennego lub ich części odnoszących się do objętego nim terenu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2. Utrata mocy obowiązującej planu miejscowego nie powoduje wygaśnięcia decyzji administracyjnych wydanych na podstawie tego planu, </a:t>
            </a:r>
            <a:r>
              <a:rPr lang="pl-PL" i="1" dirty="0"/>
              <a:t>z zastrzeżeniem art. 65 ust. 1 </a:t>
            </a:r>
            <a:r>
              <a:rPr lang="pl-PL" i="1" dirty="0" err="1"/>
              <a:t>pkt</a:t>
            </a:r>
            <a:r>
              <a:rPr lang="pl-PL" i="1" dirty="0"/>
              <a:t> 2 i ust. 2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34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Planu miejscowego nie sporządza się dla terenów zamkniętych, z wyłączeniem terenów zamkniętych ustalanych przez ministra właściwego do spraw transportu. </a:t>
            </a:r>
          </a:p>
          <a:p>
            <a:pPr>
              <a:buNone/>
            </a:pPr>
            <a:r>
              <a:rPr lang="pl-PL" dirty="0"/>
              <a:t>(art. 14 ust. 6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Skutki wejścia w życie MPZP c.d. </a:t>
            </a:r>
          </a:p>
          <a:p>
            <a:pPr marL="514350" indent="-514350">
              <a:buAutoNum type="arabicPeriod"/>
            </a:pPr>
            <a:r>
              <a:rPr lang="pl-PL" dirty="0"/>
              <a:t>Organ, który wydał decyzję o warunkach zabudowy albo decyzję o ustaleniu lokalizacji celu publicznego, stwierdza jej wygaśnięcie, jeżeli:</a:t>
            </a:r>
          </a:p>
          <a:p>
            <a:pPr marL="514350" indent="-514350">
              <a:buNone/>
            </a:pPr>
            <a:r>
              <a:rPr lang="pl-PL" dirty="0"/>
              <a:t>    (…)</a:t>
            </a:r>
          </a:p>
          <a:p>
            <a:pPr>
              <a:buNone/>
            </a:pPr>
            <a:r>
              <a:rPr lang="pl-PL" dirty="0"/>
              <a:t>    2) dla tego terenu uchwalono plan miejscowy, którego ustalenia są inne niż w wydanej decyzji.</a:t>
            </a:r>
          </a:p>
          <a:p>
            <a:pPr>
              <a:buNone/>
            </a:pPr>
            <a:r>
              <a:rPr lang="pl-PL" dirty="0"/>
              <a:t>2. Przepisu ust. 1 </a:t>
            </a:r>
            <a:r>
              <a:rPr lang="pl-PL" dirty="0" err="1"/>
              <a:t>pkt</a:t>
            </a:r>
            <a:r>
              <a:rPr lang="pl-PL" dirty="0"/>
              <a:t> 2 nie stosuje się, jeżeli została wydana ostateczna decyzja o pozwoleniu na budowę.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Skutki wejścia w życie MPZP c.d. </a:t>
            </a:r>
          </a:p>
          <a:p>
            <a:pPr>
              <a:buNone/>
            </a:pPr>
            <a:r>
              <a:rPr lang="pl-PL" u="sng" dirty="0"/>
              <a:t>Względne wyłączenie</a:t>
            </a:r>
          </a:p>
          <a:p>
            <a:pPr>
              <a:buNone/>
            </a:pPr>
            <a:r>
              <a:rPr lang="pl-PL" dirty="0"/>
              <a:t>Tereny, których przeznaczenie plan miejscowy zmienia, mogą być wykorzystywane w sposób dotychczasowy do czasu ich zagospodarowania zgodnie z tym planem, chyba że w planie ustalono inny sposób ich tymczasowego zagospodarowania.</a:t>
            </a:r>
          </a:p>
          <a:p>
            <a:pPr>
              <a:buNone/>
            </a:pPr>
            <a:r>
              <a:rPr lang="pl-PL" dirty="0"/>
              <a:t>(art. 35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Rejestr planów miejscowych </a:t>
            </a:r>
          </a:p>
          <a:p>
            <a:pPr marL="514350" indent="-514350">
              <a:buAutoNum type="arabicPeriod"/>
            </a:pPr>
            <a:r>
              <a:rPr lang="pl-PL" dirty="0"/>
              <a:t>Wójt, burmistrz albo prezydent miasta </a:t>
            </a:r>
          </a:p>
          <a:p>
            <a:pPr marL="514350" indent="-514350">
              <a:buFontTx/>
              <a:buChar char="-"/>
            </a:pPr>
            <a:r>
              <a:rPr lang="pl-PL" dirty="0"/>
              <a:t>prowadzi</a:t>
            </a:r>
            <a:r>
              <a:rPr lang="pl-PL" b="1" dirty="0"/>
              <a:t> rejestr planów miejscowych oraz wniosków o ich sporządzenie lub zmianę</a:t>
            </a:r>
            <a:r>
              <a:rPr lang="pl-PL" dirty="0"/>
              <a:t>, </a:t>
            </a:r>
          </a:p>
          <a:p>
            <a:pPr marL="514350" indent="-514350">
              <a:buFontTx/>
              <a:buChar char="-"/>
            </a:pPr>
            <a:r>
              <a:rPr lang="pl-PL" dirty="0"/>
              <a:t>gromadzi materiały z nimi związane oraz </a:t>
            </a:r>
          </a:p>
          <a:p>
            <a:pPr marL="514350" indent="-514350">
              <a:buFontTx/>
              <a:buChar char="-"/>
            </a:pPr>
            <a:r>
              <a:rPr lang="pl-PL" dirty="0"/>
              <a:t>odpowiada za przechowywanie ich oryginałów, w tym również uchylonych i nieobowiązujących.</a:t>
            </a:r>
          </a:p>
          <a:p>
            <a:pPr>
              <a:buNone/>
            </a:pPr>
            <a:r>
              <a:rPr lang="pl-PL" dirty="0"/>
              <a:t>2. Wójt, burmistrz albo prezydent miasta jest obowiązany przekazać staroście kopię uchwalonego studium lub planu miejscowego, nie później niż w dniu ich wejścia w życie.</a:t>
            </a:r>
          </a:p>
          <a:p>
            <a:pPr>
              <a:buNone/>
            </a:pPr>
            <a:r>
              <a:rPr lang="pl-PL" dirty="0"/>
              <a:t>(art. 31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Wypisy i wyrysy z MPZP</a:t>
            </a:r>
          </a:p>
          <a:p>
            <a:pPr>
              <a:buNone/>
            </a:pPr>
            <a:r>
              <a:rPr lang="pl-PL" dirty="0"/>
              <a:t>Każdy ma prawo:</a:t>
            </a:r>
          </a:p>
          <a:p>
            <a:pPr>
              <a:buFontTx/>
              <a:buChar char="-"/>
            </a:pPr>
            <a:r>
              <a:rPr lang="pl-PL" dirty="0"/>
              <a:t>wglądu do planu miejscowego oraz</a:t>
            </a:r>
          </a:p>
          <a:p>
            <a:pPr>
              <a:buFontTx/>
              <a:buChar char="-"/>
            </a:pPr>
            <a:r>
              <a:rPr lang="pl-PL" dirty="0"/>
              <a:t>otrzymania z nich wypisów i wyrysów.</a:t>
            </a:r>
          </a:p>
          <a:p>
            <a:pPr>
              <a:buNone/>
            </a:pPr>
            <a:r>
              <a:rPr lang="pl-PL" dirty="0"/>
              <a:t>(art. 30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Ocena aktualności planu miejscowego</a:t>
            </a:r>
          </a:p>
          <a:p>
            <a:pPr>
              <a:buNone/>
            </a:pPr>
            <a:r>
              <a:rPr lang="pl-PL" dirty="0"/>
              <a:t>W celu oceny aktualności planów miejscowych </a:t>
            </a:r>
          </a:p>
          <a:p>
            <a:pPr>
              <a:buNone/>
            </a:pPr>
            <a:r>
              <a:rPr lang="pl-PL" dirty="0"/>
              <a:t>wójt, burmistrz albo prezydent miasta </a:t>
            </a:r>
          </a:p>
          <a:p>
            <a:pPr>
              <a:buFontTx/>
              <a:buChar char="-"/>
            </a:pPr>
            <a:r>
              <a:rPr lang="pl-PL" dirty="0"/>
              <a:t>dokonuje analizy zmian w zagospodarowaniu przestrzennym gminy, </a:t>
            </a:r>
          </a:p>
          <a:p>
            <a:pPr>
              <a:buFontTx/>
              <a:buChar char="-"/>
            </a:pPr>
            <a:r>
              <a:rPr lang="pl-PL" dirty="0"/>
              <a:t>ocenia postępy w opracowywaniu planów miejscowych i </a:t>
            </a:r>
          </a:p>
          <a:p>
            <a:pPr>
              <a:buFontTx/>
              <a:buChar char="-"/>
            </a:pPr>
            <a:r>
              <a:rPr lang="pl-PL" dirty="0"/>
              <a:t>opracowuje wieloletnie programy ich sporządzania w nawiązaniu do ustaleń studium, </a:t>
            </a:r>
          </a:p>
          <a:p>
            <a:pPr>
              <a:buNone/>
            </a:pPr>
            <a:r>
              <a:rPr lang="pl-PL" dirty="0"/>
              <a:t>z uwzględnieniem decyzji zamieszczonych w rejestrach</a:t>
            </a:r>
            <a:r>
              <a:rPr lang="pl-PL" i="1" dirty="0"/>
              <a:t>, o których mowa w art. 57 ust. 1-3 i art. 67, </a:t>
            </a:r>
            <a:r>
              <a:rPr lang="pl-PL" dirty="0"/>
              <a:t>oraz wniosków w sprawie sporządzenia lub zmiany planu miejscowego. </a:t>
            </a:r>
          </a:p>
          <a:p>
            <a:pPr>
              <a:buNone/>
            </a:pPr>
            <a:r>
              <a:rPr lang="pl-PL" dirty="0"/>
              <a:t>(art. 32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565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Ocena aktualności planu miejscowego</a:t>
            </a:r>
          </a:p>
          <a:p>
            <a:pPr>
              <a:buNone/>
            </a:pPr>
            <a:r>
              <a:rPr lang="pl-PL" dirty="0"/>
              <a:t>Wójt, burmistrz albo prezydent miasta </a:t>
            </a:r>
          </a:p>
          <a:p>
            <a:pPr>
              <a:buFontTx/>
              <a:buChar char="-"/>
            </a:pPr>
            <a:r>
              <a:rPr lang="pl-PL" dirty="0"/>
              <a:t>przekazuje radzie gminy wyniki analiz, o których mowa w ust. 1, </a:t>
            </a:r>
          </a:p>
          <a:p>
            <a:pPr>
              <a:buFontTx/>
              <a:buChar char="-"/>
            </a:pPr>
            <a:r>
              <a:rPr lang="pl-PL" dirty="0"/>
              <a:t>po uzyskaniu opinii gminnej lub innej właściwej, w rozumieniu art. 8, komisji urbanistyczno-architektonicznej, co najmniej raz w czasie kadencji rady. </a:t>
            </a:r>
          </a:p>
          <a:p>
            <a:pPr>
              <a:buNone/>
            </a:pPr>
            <a:r>
              <a:rPr lang="pl-PL" dirty="0"/>
              <a:t>Rada gminy podejmuje uchwałę w sprawie aktualności planów miejscowych, </a:t>
            </a:r>
          </a:p>
          <a:p>
            <a:pPr>
              <a:buFontTx/>
              <a:buChar char="-"/>
            </a:pPr>
            <a:r>
              <a:rPr lang="pl-PL" dirty="0"/>
              <a:t>a w przypadku uznania ich za nieaktualne, w całości lub w części, podejmuje działania, o których mowa w art. 27.</a:t>
            </a:r>
          </a:p>
          <a:p>
            <a:pPr>
              <a:buNone/>
            </a:pPr>
            <a:r>
              <a:rPr lang="pl-PL" dirty="0"/>
              <a:t>(art. 32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Zmiana studium lub planu miejscowego następuje w takim trybie, w jakim są one uchwalane.</a:t>
            </a:r>
          </a:p>
          <a:p>
            <a:pPr>
              <a:buNone/>
            </a:pPr>
            <a:r>
              <a:rPr lang="pl-PL" dirty="0"/>
              <a:t>(art. 27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Ocena aktualności planu miejscowego</a:t>
            </a:r>
          </a:p>
          <a:p>
            <a:pPr>
              <a:buNone/>
            </a:pPr>
            <a:r>
              <a:rPr lang="pl-PL" dirty="0"/>
              <a:t>Przy podejmowaniu uchwały, o której mowa w ust. 2, </a:t>
            </a:r>
          </a:p>
          <a:p>
            <a:pPr>
              <a:buNone/>
            </a:pPr>
            <a:r>
              <a:rPr lang="pl-PL" dirty="0"/>
              <a:t>rada gminy bierze pod uwagę w szczególności zgodność planu miejscowego z wymogami wynikającymi z przepisów art. 10 ust. 1 i 2, art. 15 oraz art. 16 ust. 1. </a:t>
            </a:r>
          </a:p>
          <a:p>
            <a:pPr>
              <a:buNone/>
            </a:pPr>
            <a:r>
              <a:rPr lang="pl-PL" dirty="0"/>
              <a:t>(art. 32 ust.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sz="4800" b="1" dirty="0"/>
          </a:p>
          <a:p>
            <a:pPr algn="ctr">
              <a:buNone/>
            </a:pPr>
            <a:r>
              <a:rPr lang="pl-PL" sz="4800" b="1"/>
              <a:t>Dziękuję </a:t>
            </a:r>
            <a:r>
              <a:rPr lang="pl-PL" sz="4800" b="1" dirty="0"/>
              <a:t>za uwagę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Ustalenia miejscowego planu zagospodarowania przestrzennego </a:t>
            </a:r>
          </a:p>
          <a:p>
            <a:pPr>
              <a:buFontTx/>
              <a:buChar char="-"/>
            </a:pPr>
            <a:r>
              <a:rPr lang="pl-PL" dirty="0"/>
              <a:t>kształtują, wraz z innymi przepisami, </a:t>
            </a:r>
          </a:p>
          <a:p>
            <a:pPr>
              <a:buNone/>
            </a:pPr>
            <a:r>
              <a:rPr lang="pl-PL" dirty="0"/>
              <a:t>sposób wykonywania prawa własności nieruchomości.</a:t>
            </a:r>
          </a:p>
          <a:p>
            <a:pPr>
              <a:buNone/>
            </a:pPr>
            <a:r>
              <a:rPr lang="pl-PL" dirty="0"/>
              <a:t>(art. 6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Plan miejscowy jest aktem prawa miejscowego.</a:t>
            </a:r>
          </a:p>
          <a:p>
            <a:pPr>
              <a:buNone/>
            </a:pPr>
            <a:r>
              <a:rPr lang="pl-PL" dirty="0"/>
              <a:t>(art. 14 ust. 8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 planowaniu i zagospodarowaniu przestrzennym uwzględnia się zwłaszcza: </a:t>
            </a:r>
          </a:p>
          <a:p>
            <a:pPr>
              <a:buFontTx/>
              <a:buChar char="-"/>
            </a:pPr>
            <a:r>
              <a:rPr lang="pl-PL" dirty="0"/>
              <a:t>zapewnienie udziału społeczeństwa w pracach nad miejscowym planem zagospodarowania przestrzennego </a:t>
            </a:r>
          </a:p>
          <a:p>
            <a:pPr>
              <a:buNone/>
            </a:pPr>
            <a:r>
              <a:rPr lang="pl-PL" dirty="0"/>
              <a:t>w tym przy użyciu środków komunikacji elektronicznej</a:t>
            </a:r>
          </a:p>
          <a:p>
            <a:pPr>
              <a:buNone/>
            </a:pPr>
            <a:r>
              <a:rPr lang="pl-PL" dirty="0"/>
              <a:t>(art. 1 ust. 2 pkt. 11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Ustalenia studium uwarunkowań i kierunków zagospodarowania przestrzennego gminy są wiążące dla organów gminy przy sporządzaniu planów miejscowych.</a:t>
            </a:r>
          </a:p>
          <a:p>
            <a:pPr>
              <a:buNone/>
            </a:pPr>
            <a:r>
              <a:rPr lang="pl-PL" dirty="0"/>
              <a:t>(art. 9 ust. 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3546</Words>
  <Application>Microsoft Office PowerPoint</Application>
  <PresentationFormat>Pokaz na ekranie (4:3)</PresentationFormat>
  <Paragraphs>384</Paragraphs>
  <Slides>57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0" baseType="lpstr">
      <vt:lpstr>Arial</vt:lpstr>
      <vt:lpstr>Calibri</vt:lpstr>
      <vt:lpstr>Motyw pakietu Office</vt:lpstr>
      <vt:lpstr>Miejscowy plan zagospodarowania przestrzennego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  <vt:lpstr>MPZP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Miejscowy plan zagospodarowania przestrzennego</dc:title>
  <dc:creator>Maciek</dc:creator>
  <cp:lastModifiedBy>Maciej Błażewski</cp:lastModifiedBy>
  <cp:revision>17</cp:revision>
  <dcterms:created xsi:type="dcterms:W3CDTF">2016-02-05T08:53:26Z</dcterms:created>
  <dcterms:modified xsi:type="dcterms:W3CDTF">2022-08-31T10:37:02Z</dcterms:modified>
</cp:coreProperties>
</file>