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73" r:id="rId6"/>
    <p:sldId id="275" r:id="rId7"/>
    <p:sldId id="278" r:id="rId8"/>
    <p:sldId id="279" r:id="rId9"/>
    <p:sldId id="276" r:id="rId10"/>
    <p:sldId id="277" r:id="rId11"/>
    <p:sldId id="283" r:id="rId12"/>
    <p:sldId id="282" r:id="rId13"/>
    <p:sldId id="281" r:id="rId14"/>
    <p:sldId id="284" r:id="rId15"/>
    <p:sldId id="288" r:id="rId16"/>
    <p:sldId id="287" r:id="rId17"/>
    <p:sldId id="289" r:id="rId18"/>
    <p:sldId id="291" r:id="rId19"/>
    <p:sldId id="292" r:id="rId20"/>
    <p:sldId id="294" r:id="rId21"/>
    <p:sldId id="293" r:id="rId22"/>
    <p:sldId id="290" r:id="rId23"/>
    <p:sldId id="295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FD747A-5854-4EBE-9617-75F93F412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B66E23E-C51B-4A17-A42F-9B3150C14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856A99-6C2A-4B90-9DA3-D9206AF46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CAFC26-736B-455A-8183-947E9B77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1F191D1-E8BF-43A5-A707-8F1EB6416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352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51D1D8-8771-48F1-83F9-958BF71C9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BBE5BDF-E6F9-4CEC-97B4-29D6627B2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99DFAB-2F86-4F09-960B-E20002A1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08780E-227E-47C1-B111-3D77EA5BD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065B86-1EF2-45DE-8133-8D06C068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909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2B9187C-F4ED-4814-B7D9-C0528D5E8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B0B097-43B8-40D7-B0F4-573B79499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F069A5C-0FD7-4B1C-AC9F-4576BB47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943AB2-F6B6-4C06-9F5B-D88B12261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7F8488-CC98-4153-A179-A206C1D96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2216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DF2D2D-222A-461C-8CEE-BA655116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14AC9A-A033-4878-826D-479E63497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D77531-774C-4474-94C0-51342190A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C217C1-F296-4F86-9683-2F9C56BBF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B87B6A-6A1F-4458-8E58-37A88104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9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2F30C4-72F8-4F43-AB01-C1C7B6FC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66CD2EE-5617-4A3C-A31F-463FE4147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776E6D-0068-4297-8064-F7D67F9D9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6B3780-CC95-44A9-A170-97DAB42A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E794BF-3931-49C3-B090-03D1D045C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80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57DD70-D8F1-4B95-9AD2-B79EE1C61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0008E1-A2A0-49B6-B155-30D77FA70A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293DFBD-A580-4CF6-978F-E75D8AE8B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F497C03-8729-4CC0-8F5E-785194C14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FBFFF31-E115-469C-8028-37857AE82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B8DC03-00E7-4F3C-806B-67356988C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802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C0E8D9-1820-434F-8AB3-B864BC001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00E847-927C-42D0-A1D8-F62E2FF11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10B5497-B88D-41D7-9D9E-028D375DA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ABB8C9C-4146-4410-B94C-0E7CA7E628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2A62B1B-7595-49A2-8D16-CC9C836C1C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A3D49C7-FA93-4013-8D03-526CB6784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0CFF71F-5FC7-4C0D-8ECA-1FACCC48B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5017E12-3B97-4850-9367-D7284AC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068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A44ABF-EBF6-4007-87BB-6581B69E4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1AC0A8B-36B4-4256-B0ED-0F2781A99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2567C82-0699-4647-B806-A539A9AE5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9FD4448-2FD3-4EC8-A32A-342F2205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9507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4AB7B2C-740B-4C7F-9093-60895948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AEF3F47-F352-4DB8-B219-AB420AE24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04A2B3E-E6B2-4964-BA87-1014D993A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08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E28DD4-2EC8-4AA2-B8B2-ED7229C1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441496-9C59-4F01-864A-1B7712C87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91E30F7-974E-431D-B639-9BF077385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3E637E9-C461-43D7-A62B-F88483A16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E74DD65-EA57-4463-875C-167DB7154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72109F-FC05-402C-945C-2A19DC2C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217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EB98B8-8760-4A5B-B619-67DC84C32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6FA4EE8-8667-441D-B19A-A3C75A048F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F5FD27F-0010-4DDB-924E-4906269DB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DD1E094-5BD7-4EA1-9AC0-3231EC11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1703F18-E619-4DD0-B1F7-E35AC04D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DB6F7F2-1D46-4833-9E38-D6C1E618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888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0DE17B2-1061-47CD-8D69-7B71CA72F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0D0F1DD-6A75-4FFC-8C30-C0A9C4933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350BDB-44D2-4982-BD49-8268A36490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8E321-68C5-4C0F-B7B6-C89A351B61F8}" type="datetimeFigureOut">
              <a:rPr lang="pl-PL" smtClean="0"/>
              <a:t>01.09.2022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1066D3-0478-4C86-99D2-90C57A778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347F44C-4A6D-460A-B5DC-49499B5DB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97540-980D-4213-9448-0317D9A8F3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599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6197CA-3EA9-4E4D-851E-D55305884E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Architekt </a:t>
            </a:r>
            <a:br>
              <a:rPr lang="pl-PL" b="1" dirty="0"/>
            </a:br>
            <a:r>
              <a:rPr lang="pl-PL" b="1" dirty="0"/>
              <a:t>w procesie budowlanym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E07E679-6022-4B42-A050-9EE6843E27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7444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Prawa twórcy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Autorskie prawa osobiste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ustawa nie stanowi inaczej, autorskie prawa osobiste chronią nieograniczoną w czasie i niepodlegającą zrzeczeniu się lub zbyciu więź twórcy z utworem, a w szczególności prawo do:</a:t>
            </a:r>
          </a:p>
          <a:p>
            <a:pPr marL="0" indent="0">
              <a:buNone/>
            </a:pPr>
            <a:r>
              <a:rPr lang="pl-PL" dirty="0"/>
              <a:t>1) autorstwa utworu;</a:t>
            </a:r>
          </a:p>
          <a:p>
            <a:pPr marL="0" indent="0">
              <a:buNone/>
            </a:pPr>
            <a:r>
              <a:rPr lang="pl-PL" dirty="0"/>
              <a:t>2) oznaczenia utworu swoim nazwiskiem lub pseudonimem albo do udostępniania go anonimowo;</a:t>
            </a:r>
          </a:p>
          <a:p>
            <a:pPr marL="0" indent="0">
              <a:buNone/>
            </a:pPr>
            <a:r>
              <a:rPr lang="pl-PL" dirty="0"/>
              <a:t>3) nienaruszalności treści i formy utworu oraz jego rzetelnego wykorzystania;</a:t>
            </a:r>
          </a:p>
          <a:p>
            <a:pPr marL="0" indent="0">
              <a:buNone/>
            </a:pPr>
            <a:r>
              <a:rPr lang="pl-PL" dirty="0"/>
              <a:t>4) decydowania o pierwszym udostępnieniu utworu publiczności;</a:t>
            </a:r>
          </a:p>
          <a:p>
            <a:pPr marL="0" indent="0">
              <a:buNone/>
            </a:pPr>
            <a:r>
              <a:rPr lang="pl-PL" dirty="0"/>
              <a:t>5) nadzoru nad sposobem korzystania z utworu.</a:t>
            </a:r>
          </a:p>
          <a:p>
            <a:pPr marL="0" indent="0">
              <a:buNone/>
            </a:pPr>
            <a:r>
              <a:rPr lang="pl-PL" dirty="0"/>
              <a:t>(art. 16 </a:t>
            </a:r>
            <a:r>
              <a:rPr lang="pl-PL" dirty="0" err="1"/>
              <a:t>p.a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8116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Prawa twórcy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Nadzór autorski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Korzystający z utworu jest obowiązany umożliwić twórcy przed rozpowszechnieniem utworu przeprowadzenie nadzoru autorskiego. Jeżeli wniesione w związku z nadzorem zmiany w utworze są niezbędne i wynikają z okoliczności od twórcy niezależnych, koszty ich wprowadzenia obciążają nabywcę autorskich praw majątkowych lub licencjobiorcę.</a:t>
            </a:r>
          </a:p>
          <a:p>
            <a:pPr marL="0" indent="0">
              <a:buNone/>
            </a:pPr>
            <a:r>
              <a:rPr lang="pl-PL" dirty="0"/>
              <a:t>Jeżeli twórca nie przeprowadzi nadzoru autorskiego w odpowiednim terminie, uważa się, że wyraził zgodę na rozpowszechnianie utworu.</a:t>
            </a:r>
          </a:p>
          <a:p>
            <a:pPr marL="0" indent="0">
              <a:buNone/>
            </a:pPr>
            <a:r>
              <a:rPr lang="pl-PL" dirty="0"/>
              <a:t>Jeżeli ustawa lub umowa nie stanowią inaczej, za wykonanie nadzoru autorskiego nie przysługuje twórcy odrębne wynagrodzenie.</a:t>
            </a:r>
          </a:p>
          <a:p>
            <a:pPr marL="0" indent="0">
              <a:buNone/>
            </a:pPr>
            <a:r>
              <a:rPr lang="pl-PL" dirty="0"/>
              <a:t>Twórcy utworu plastycznego przysługuje prawo do sprawowania odpłatnego nadzoru autorskiego.</a:t>
            </a:r>
          </a:p>
          <a:p>
            <a:pPr marL="0" indent="0">
              <a:buNone/>
            </a:pPr>
            <a:r>
              <a:rPr lang="pl-PL" dirty="0"/>
              <a:t>Sprawowanie nadzoru autorskiego nad utworami architektonicznymi i architektoniczno-urbanistycznymi regulują odrębne przepisy.</a:t>
            </a:r>
          </a:p>
          <a:p>
            <a:pPr marL="0" indent="0">
              <a:buNone/>
            </a:pPr>
            <a:r>
              <a:rPr lang="pl-PL" dirty="0"/>
              <a:t>(art. 60 </a:t>
            </a:r>
            <a:r>
              <a:rPr lang="pl-PL" dirty="0" err="1"/>
              <a:t>p.a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3626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Prawa twórcy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Powództwo o ochronę autorskich praw osobistych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Twórca, którego autorskie prawa osobiste zostały zagrożone cudzym działaniem, może żądać zaniechania tego działania. W razie dokonanego naruszenia może także żądać, aby osoba, która dopuściła się naruszenia, dopełniła czynności potrzebnych do usunięcia jego skutków, w szczególności aby złożyła publiczne oświadczenie o odpowiedniej treści i formie. Jeżeli naruszenie było zawinione, sąd może przyznać twórcy odpowiednią sumę pieniężną tytułem zadośćuczynienia za doznaną krzywdę lub - na żądanie twórcy - zobowiązać sprawcę, aby uiścił odpowiednią sumę pieniężną na wskazany przez twórcę cel społeczny.</a:t>
            </a:r>
          </a:p>
          <a:p>
            <a:pPr marL="0" indent="0">
              <a:buNone/>
            </a:pPr>
            <a:r>
              <a:rPr lang="pl-PL" dirty="0"/>
              <a:t>Jeżeli twórca nie wyraził innej woli, po jego śmierci z powództwem o ochronę autorskich praw osobistych zmarłego może wystąpić małżonek, a w jego braku kolejno: zstępni, rodzice, rodzeństwo, zstępni rodzeństwa.</a:t>
            </a:r>
          </a:p>
          <a:p>
            <a:pPr marL="0" indent="0">
              <a:buNone/>
            </a:pPr>
            <a:r>
              <a:rPr lang="pl-PL" dirty="0"/>
              <a:t>Jeżeli twórca nie wyraził innej woli, osoby wymienione w ust. 2 są uprawnione w tej samej kolejności do wykonywania autorskich praw osobistych zmarłego twórcy.</a:t>
            </a:r>
          </a:p>
          <a:p>
            <a:pPr marL="0" indent="0">
              <a:buNone/>
            </a:pPr>
            <a:r>
              <a:rPr lang="pl-PL" dirty="0"/>
              <a:t>Jeżeli twórca nie wyraził innej woli, z powództwem, o którym mowa w ust. 2, może również wystąpić stowarzyszenie twórców właściwe ze względu na rodzaj twórczości lub organizacja zbiorowego zarządzania prawami autorskimi lub prawami pokrewnymi, która zarządzała prawami autorskimi zmarłego twórcy.</a:t>
            </a:r>
          </a:p>
          <a:p>
            <a:pPr marL="0" indent="0">
              <a:buNone/>
            </a:pPr>
            <a:r>
              <a:rPr lang="pl-PL" dirty="0"/>
              <a:t>(art. 78 </a:t>
            </a:r>
            <a:r>
              <a:rPr lang="pl-PL" dirty="0" err="1"/>
              <a:t>p.a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2622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Prawa twórcy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Autorskie prawa majątkowe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ustawa nie stanowi inaczej, twórcy przysługuje wyłączne prawo do korzystania z utworu i rozporządzania nim na wszystkich polach eksploatacji oraz do </a:t>
            </a:r>
            <a:r>
              <a:rPr lang="pl-PL" b="1" dirty="0"/>
              <a:t>wynagrodzenia za korzystanie z utworu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17 </a:t>
            </a:r>
            <a:r>
              <a:rPr lang="pl-PL" dirty="0" err="1"/>
              <a:t>p.a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0951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B12AE0-63FE-428D-A52B-6327F07569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PRAWA </a:t>
            </a:r>
            <a:br>
              <a:rPr lang="pl-PL" b="1" dirty="0"/>
            </a:br>
            <a:r>
              <a:rPr lang="pl-PL" b="1" dirty="0"/>
              <a:t>INWESTORA I WŁAŚCICIELA OBIEKTU BUDOWLANEGO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89583B4-371A-492A-856F-5AA948C53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8525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Prawa inwestora i właściciela obiektu budowlanego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Korzystanie z utworów w związku z odbudową lub remontem obiektu budowlanego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Wolno korzystać z utworu w postaci obiektu budowlanego, jego rysunku, planu lub innego ustalenia, w celu odbudowy lub remontu obiektu budowlanego.</a:t>
            </a:r>
          </a:p>
          <a:p>
            <a:pPr marL="0" indent="0">
              <a:buNone/>
            </a:pPr>
            <a:r>
              <a:rPr lang="pl-PL" dirty="0"/>
              <a:t>(art. 33(5) </a:t>
            </a:r>
            <a:r>
              <a:rPr lang="pl-PL" dirty="0" err="1"/>
              <a:t>p.a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0105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Prawa inwestora i właściciela obiektu budowlanego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Nabycie egzemplarza projektu architektonicznego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umowa nie stanowi inaczej, nabycie od twórcy egzemplarza projektu architektonicznego lub architektoniczno-urbanistycznego obejmuje prawo zastosowania go tylko do jednej budowy.</a:t>
            </a:r>
          </a:p>
          <a:p>
            <a:pPr marL="0" indent="0">
              <a:buNone/>
            </a:pPr>
            <a:r>
              <a:rPr lang="pl-PL" dirty="0"/>
              <a:t>(art. 61 </a:t>
            </a:r>
            <a:r>
              <a:rPr lang="pl-PL" dirty="0" err="1"/>
              <a:t>p.a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5973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CAC526-B91F-445A-AFC3-F42F909055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WYWAŻENIE PRAW TWÓRCY Z INWETSOREM / WŁAŚCICIELEM OBIEKTU BUDOWLANEGO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99012E6-3DDB-48AC-A4F2-E20D3B76C6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973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Wyważenie praw twórcy z inwestorem / właścicielem obiektu budowalnego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Sposób korzystania z utworu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Następca prawny, choćby nabył całość autorskich praw majątkowych, nie może, bez zgody twórcy, czynić zmian w utworze, chyba że są one spowodowane oczywistą koniecznością, a twórca nie miałby słusznej podstawy im się sprzeciwić. Dotyczy to odpowiednio utworów, których czas ochrony autorskich praw majątkowych upłynął.</a:t>
            </a:r>
          </a:p>
          <a:p>
            <a:pPr marL="0" indent="0">
              <a:buNone/>
            </a:pPr>
            <a:r>
              <a:rPr lang="pl-PL" dirty="0"/>
              <a:t>(art. 49 ust. 2 </a:t>
            </a:r>
            <a:r>
              <a:rPr lang="pl-PL" dirty="0" err="1"/>
              <a:t>p.a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 można czynić ze swego prawa użytku, który by był sprzeczny ze społeczno-gospodarczym przeznaczeniem tego prawa lub z zasadami współżycia społecznego. Takie działanie lub zaniechanie uprawnionego nie jest uważane za wykonywanie prawa i nie korzysta z ochrony.</a:t>
            </a:r>
          </a:p>
          <a:p>
            <a:pPr marL="0" indent="0">
              <a:buNone/>
            </a:pPr>
            <a:r>
              <a:rPr lang="pl-PL" dirty="0"/>
              <a:t>(art. 5 KC)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400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9BF786-5CCA-4C74-A86F-04DA1314E7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WYŁĄCZENIE UPRAWNIEŃ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589F9CF-4C57-47A1-9F9B-D9807C43E8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760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Architekt w procesie budowlanym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Ustawa</a:t>
            </a:r>
          </a:p>
          <a:p>
            <a:pPr marL="0" indent="0" algn="ctr">
              <a:buNone/>
            </a:pPr>
            <a:r>
              <a:rPr lang="pl-PL" dirty="0"/>
              <a:t>z dnia 4 lutego 1994 r.</a:t>
            </a:r>
          </a:p>
          <a:p>
            <a:pPr marL="0" indent="0" algn="ctr">
              <a:buNone/>
            </a:pPr>
            <a:r>
              <a:rPr lang="pl-PL" dirty="0"/>
              <a:t>o prawie autorskim i prawach pokrewnych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1176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Wyłączenie uprawnień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b="1" dirty="0"/>
              <a:t>Wyłączenie prawa twórcy do odstąpienia od umowy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Twórca może odstąpić od umowy lub ją wypowiedzieć ze względu na swoje istotne interesy twórcze.</a:t>
            </a:r>
          </a:p>
          <a:p>
            <a:pPr marL="0" indent="0">
              <a:buNone/>
            </a:pPr>
            <a:r>
              <a:rPr lang="pl-PL" dirty="0"/>
              <a:t>Jeżeli w ciągu dwóch lat od odstąpienia lub wypowiedzenia, o którym mowa w ust. 1, twórca zamierza przystąpić do korzystania z utworu, ma obowiązek zaoferować to korzystanie nabywcy lub licencjobiorcy, wyznaczając mu w tym celu odpowiedni termin.</a:t>
            </a:r>
          </a:p>
          <a:p>
            <a:pPr marL="0" indent="0">
              <a:buNone/>
            </a:pPr>
            <a:r>
              <a:rPr lang="pl-PL" dirty="0"/>
              <a:t>Jeżeli odstąpienie od umowy lub jej wypowiedzenie następuje po przyjęciu utworu, skuteczność odstąpienia lub wypowiedzenia może być przez drugą stronę umowy uzależniona od zabezpieczenia kosztów poniesionych przez nią w związku z zawartą umową. Nie można jednak żądać zwrotu kosztów, gdy zaniechanie rozpowszechniania jest następstwem okoliczności, za które twórca nie ponosi odpowiedzialności.</a:t>
            </a:r>
          </a:p>
          <a:p>
            <a:pPr marL="0" indent="0">
              <a:buNone/>
            </a:pPr>
            <a:r>
              <a:rPr lang="pl-PL" b="1" dirty="0"/>
              <a:t>Przepisu ust. 1 nie stosuje się do utworów architektonicznych i architektoniczno-urbanistycznych, audiowizualnych oraz utworów zamówionych w zakresie ich eksploatacji w utworze audiowizualnym.</a:t>
            </a:r>
          </a:p>
          <a:p>
            <a:pPr marL="0" indent="0">
              <a:buNone/>
            </a:pPr>
            <a:r>
              <a:rPr lang="pl-PL" dirty="0"/>
              <a:t>(art. 56 </a:t>
            </a:r>
            <a:r>
              <a:rPr lang="pl-PL" dirty="0" err="1"/>
              <a:t>p.a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8664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Wyłączenie uprawnień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Wyłączenie uprawnienia twórcy w razie nie przystąpienia do rozpowszechniania utworu lub nie udostępnienia go publiczności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nabywca autorskich praw majątkowych lub licencjobiorca, który zobowiązał się do rozpowszechniania utworu, nie przystąpi do rozpowszechniania w umówionym terminie, a w jego braku - w ciągu dwóch lat od przyjęcia utworu, twórca może odstąpić od umowy lub ją wypowiedzieć i domagać się naprawienia szkody po bezskutecznym upływie dodatkowego terminu, nie krótszego niż sześć miesięcy.</a:t>
            </a:r>
          </a:p>
          <a:p>
            <a:pPr marL="0" indent="0">
              <a:buNone/>
            </a:pPr>
            <a:r>
              <a:rPr lang="pl-PL" dirty="0"/>
              <a:t>Jeżeli wskutek okoliczności, za które nabywca lub licencjobiorca ponosi odpowiedzialność, utwór nie został udostępniony publiczności, twórca może się domagać, zamiast naprawienia poniesionej szkody, podwójnego wynagrodzenia w stosunku do określonego w umowie o rozpowszechnienie utworu, chyba że licencja jest niewyłączna.</a:t>
            </a:r>
          </a:p>
          <a:p>
            <a:pPr marL="0" indent="0">
              <a:buNone/>
            </a:pPr>
            <a:r>
              <a:rPr lang="pl-PL" b="1" dirty="0"/>
              <a:t>Przepisów ust. 1 i 2 nie stosuje się do utworów architektonicznych i architektoniczno-urbanistycznych.</a:t>
            </a:r>
          </a:p>
          <a:p>
            <a:pPr marL="0" indent="0">
              <a:buNone/>
            </a:pPr>
            <a:r>
              <a:rPr lang="pl-PL" dirty="0"/>
              <a:t>(art. 57 </a:t>
            </a:r>
            <a:r>
              <a:rPr lang="pl-PL" dirty="0" err="1"/>
              <a:t>p.a</a:t>
            </a:r>
            <a:r>
              <a:rPr lang="pl-PL" dirty="0"/>
              <a:t>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3027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Wyłączenie uprawnień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Wyłączenie dozwolonego użytku osobistego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Bez zezwolenia twórcy wolno nieodpłatnie korzystać z już rozpowszechnionego utworu w zakresie własnego użytku osobistego. Przepis ten nie upoważnia do budowania według cudzego utworu architektonicznego i architektoniczno-urbanistycznego oraz do korzystania z elektronicznych baz danych spełniających cechy utworu, chyba że dotyczy to własnego użytku naukowego niezwiązanego z celem zarobkowym.</a:t>
            </a:r>
          </a:p>
          <a:p>
            <a:pPr marL="0" indent="0">
              <a:buNone/>
            </a:pPr>
            <a:r>
              <a:rPr lang="pl-PL" dirty="0"/>
              <a:t>Zakres własnego użytku osobistego obejmuje korzystanie z pojedynczych egzemplarzy utworów przez krąg osób pozostających w związku osobistym, w szczególności pokrewieństwa, powinowactwa lub stosunku towarzyskiego.</a:t>
            </a:r>
          </a:p>
          <a:p>
            <a:pPr marL="0" indent="0">
              <a:buNone/>
            </a:pPr>
            <a:r>
              <a:rPr lang="pl-PL" dirty="0"/>
              <a:t>(art. 23 </a:t>
            </a:r>
            <a:r>
              <a:rPr lang="pl-PL" dirty="0" err="1"/>
              <a:t>p.a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7620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00EA73-0DB5-4BC5-9418-D0B1BF0CE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E7B3CC3-29C2-4D78-9568-A8DA1DC965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74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Architekt w procesie budowlanym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694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Utwory architektoniczne, architektoniczno-urbanistyczne i urbanistyczne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Przedmiotem prawa autorskiego jest każdy przejaw działalności twórczej o indywidualnym charakterze, ustalony w jakiejkolwiek postaci, niezależnie od wartości, przeznaczenia i sposobu wyrażenia (utwór).</a:t>
            </a:r>
          </a:p>
          <a:p>
            <a:pPr marL="0" indent="0">
              <a:buNone/>
            </a:pPr>
            <a:r>
              <a:rPr lang="pl-PL" dirty="0"/>
              <a:t>W szczególności przedmiotem prawa autorskiego są utwory: (…) architektoniczne, architektoniczno-urbanistyczne i urbanistyczne;</a:t>
            </a:r>
          </a:p>
          <a:p>
            <a:pPr marL="0" indent="0">
              <a:buNone/>
            </a:pPr>
            <a:r>
              <a:rPr lang="pl-PL" dirty="0"/>
              <a:t>Utwór jest przedmiotem prawa autorskiego od chwili ustalenia, chociażby miał postać nieukończoną.</a:t>
            </a:r>
          </a:p>
          <a:p>
            <a:pPr marL="0" indent="0">
              <a:buNone/>
            </a:pPr>
            <a:r>
              <a:rPr lang="pl-PL" dirty="0"/>
              <a:t>Ochrona przysługuje twórcy niezależnie od spełnienia jakichkolwiek formalności.</a:t>
            </a:r>
          </a:p>
          <a:p>
            <a:pPr marL="0" indent="0">
              <a:buNone/>
            </a:pPr>
            <a:r>
              <a:rPr lang="pl-PL" dirty="0"/>
              <a:t>(art. 1 ust. 1, ust. 2 pkt. 6, ust. 3, ust. 4 </a:t>
            </a:r>
            <a:r>
              <a:rPr lang="pl-PL" dirty="0" err="1"/>
              <a:t>p.a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598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409B4A-4731-4B1A-9801-EEE7994187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PODMIOT </a:t>
            </a:r>
            <a:br>
              <a:rPr lang="pl-PL" b="1" dirty="0"/>
            </a:br>
            <a:r>
              <a:rPr lang="pl-PL" b="1" dirty="0"/>
              <a:t>PRAWA AUTORSKIEGO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4477F1C-2FB7-43ED-8DE6-A03221FAB7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6204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Podmiot prawa autorskiego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Prawo autorskie przysługuje twórcy, o ile ustawa nie stanowi inaczej.</a:t>
            </a:r>
          </a:p>
          <a:p>
            <a:pPr marL="0" indent="0">
              <a:buNone/>
            </a:pPr>
            <a:r>
              <a:rPr lang="pl-PL" dirty="0"/>
              <a:t>Domniemywa się, że twórcą jest osoba, której nazwisko w tym charakterze uwidoczniono na egzemplarzach utworu lub której autorstwo podano do publicznej wiadomości w jakikolwiek inny sposób w związku z rozpowszechnianiem utworu.</a:t>
            </a:r>
          </a:p>
          <a:p>
            <a:pPr marL="0" indent="0">
              <a:buNone/>
            </a:pPr>
            <a:r>
              <a:rPr lang="pl-PL" dirty="0"/>
              <a:t>Dopóki twórca nie ujawnił swojego autorstwa, w wykonywaniu prawa autorskiego zastępuje go producent lub wydawca, a w razie ich braku - właściwa organizacja zbiorowego zarządzania prawami autorskimi.</a:t>
            </a:r>
          </a:p>
          <a:p>
            <a:pPr marL="0" indent="0">
              <a:buNone/>
            </a:pPr>
            <a:r>
              <a:rPr lang="pl-PL" dirty="0"/>
              <a:t>(art. 8 </a:t>
            </a:r>
            <a:r>
              <a:rPr lang="pl-PL" dirty="0" err="1"/>
              <a:t>p.a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6299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Podmiot prawa autorskiego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Współtwórcom przysługuje prawo autorskie wspólnie. Domniemywa się, że wielkości udziałów są równe. Każdy ze współtwórców może żądać określenia wielkości udziałów przez sąd, na podstawie wkładów pracy twórczej.</a:t>
            </a:r>
          </a:p>
          <a:p>
            <a:pPr marL="0" indent="0">
              <a:buNone/>
            </a:pPr>
            <a:r>
              <a:rPr lang="pl-PL" dirty="0"/>
              <a:t>Każdy ze współtwórców może wykonywać prawo autorskie do swojej części utworu mającej samodzielne znaczenie, bez uszczerbku dla praw pozostałych współtwórców.</a:t>
            </a:r>
          </a:p>
          <a:p>
            <a:pPr marL="0" indent="0">
              <a:buNone/>
            </a:pPr>
            <a:r>
              <a:rPr lang="pl-PL" dirty="0"/>
              <a:t>Do wykonywania prawa autorskiego do całości utworu potrzebna jest zgoda wszystkich współtwórców. W przypadku braku takiej zgody każdy ze współtwórców może żądać rozstrzygnięcia przez sąd, który orzeka uwzględniając interesy wszystkich współtwórców.</a:t>
            </a:r>
          </a:p>
          <a:p>
            <a:pPr marL="0" indent="0">
              <a:buNone/>
            </a:pPr>
            <a:r>
              <a:rPr lang="pl-PL" dirty="0"/>
              <a:t>Każdy ze współtwórców może dochodzić roszczeń z tytułu naruszenia prawa autorskiego do całości utworu. Uzyskane świadczenie przypada wszystkim współtwórcom, stosownie do wielkości ich udziałów.</a:t>
            </a:r>
          </a:p>
          <a:p>
            <a:pPr marL="0" indent="0">
              <a:buNone/>
            </a:pPr>
            <a:r>
              <a:rPr lang="pl-PL" dirty="0"/>
              <a:t>Do autorskich praw majątkowych przysługujących współtwórcom stosuje się odpowiednio przepisy Kodeksu cywilnego o współwłasności w częściach ułamkowych.</a:t>
            </a:r>
          </a:p>
          <a:p>
            <a:pPr marL="0" indent="0">
              <a:buNone/>
            </a:pPr>
            <a:r>
              <a:rPr lang="pl-PL" dirty="0"/>
              <a:t>(art. 9 </a:t>
            </a:r>
            <a:r>
              <a:rPr lang="pl-PL" dirty="0" err="1"/>
              <a:t>p.a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7899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Podmiot prawa autorskiego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050"/>
            <a:ext cx="10515600" cy="509098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Utwory pracownicze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ustawa lub umowa o pracę nie stanowią inaczej, pracodawca, którego pracownik stworzył utwór w wyniku wykonywania obowiązków ze stosunku pracy, nabywa z chwilą przyjęcia utworu autorskie prawa majątkowe w granicach wynikających z celu umowy o pracę i zgodnego zamiaru stron.</a:t>
            </a:r>
          </a:p>
          <a:p>
            <a:pPr marL="0" indent="0">
              <a:buNone/>
            </a:pPr>
            <a:r>
              <a:rPr lang="pl-PL" dirty="0"/>
              <a:t>Jeżeli pracodawca, w okresie dwóch lat od daty przyjęcia utworu, nie przystąpi do rozpowszechniania utworu przeznaczonego w umowie o pracę do rozpowszechnienia, twórca może wyznaczyć pracodawcy na piśmie odpowiedni termin na rozpowszechnienie utworu z tym skutkiem, że po jego bezskutecznym upływie prawa uzyskane przez pracodawcę wraz z własnością przedmiotu, na którym utwór utrwalono, powracają do twórcy, chyba że umowa stanowi inaczej. Strony mogą określić inny termin na przystąpienie do rozpowszechniania utworu.</a:t>
            </a:r>
          </a:p>
          <a:p>
            <a:pPr marL="0" indent="0">
              <a:buNone/>
            </a:pPr>
            <a:r>
              <a:rPr lang="pl-PL" dirty="0"/>
              <a:t>Jeżeli umowa o pracę nie stanowi inaczej, z chwilą przyjęcia utworu pracodawca nabywa własność przedmiotu, na którym utwór utrwalono.</a:t>
            </a:r>
          </a:p>
          <a:p>
            <a:pPr marL="0" indent="0">
              <a:buNone/>
            </a:pPr>
            <a:r>
              <a:rPr lang="pl-PL" dirty="0"/>
              <a:t>(Art. 12 </a:t>
            </a:r>
            <a:r>
              <a:rPr lang="pl-PL" dirty="0" err="1"/>
              <a:t>p.a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44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7A433-9477-468E-99AB-2889D2FC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Podmiot prawa autorskiego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27A066-435A-4A5D-82F2-A783A1818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Przyjęcie utworu przez pracodawcę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pracodawca nie zawiadomi twórcy w terminie sześciu miesięcy od dostarczenia utworu o jego nieprzyjęciu lub uzależnieniu przyjęcia od dokonania określonych zmian w wyznaczonym w tym celu odpowiednim terminie, uważa się, że utwór został przyjęty bez zastrzeżeń. Strony mogą określić inny termin.</a:t>
            </a:r>
          </a:p>
          <a:p>
            <a:pPr marL="0" indent="0">
              <a:buNone/>
            </a:pPr>
            <a:r>
              <a:rPr lang="pl-PL" dirty="0"/>
              <a:t>(art. 13 </a:t>
            </a:r>
            <a:r>
              <a:rPr lang="pl-PL" dirty="0" err="1"/>
              <a:t>p.a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3627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1F145C-E523-4B38-B8F5-08B50B559B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PRAWA TWÓRCY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7F86918-98CE-446A-BA37-74E89B39C7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50721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1683</Words>
  <Application>Microsoft Office PowerPoint</Application>
  <PresentationFormat>Panoramiczny</PresentationFormat>
  <Paragraphs>115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Motyw pakietu Office</vt:lpstr>
      <vt:lpstr>Architekt  w procesie budowlanym </vt:lpstr>
      <vt:lpstr>Architekt w procesie budowlanym </vt:lpstr>
      <vt:lpstr>Architekt w procesie budowlanym </vt:lpstr>
      <vt:lpstr>PODMIOT  PRAWA AUTORSKIEGO</vt:lpstr>
      <vt:lpstr>Podmiot prawa autorskiego </vt:lpstr>
      <vt:lpstr>Podmiot prawa autorskiego </vt:lpstr>
      <vt:lpstr>Podmiot prawa autorskiego </vt:lpstr>
      <vt:lpstr>Podmiot prawa autorskiego </vt:lpstr>
      <vt:lpstr>PRAWA TWÓRCY </vt:lpstr>
      <vt:lpstr>Prawa twórcy </vt:lpstr>
      <vt:lpstr>Prawa twórcy </vt:lpstr>
      <vt:lpstr>Prawa twórcy </vt:lpstr>
      <vt:lpstr>Prawa twórcy </vt:lpstr>
      <vt:lpstr>PRAWA  INWESTORA I WŁAŚCICIELA OBIEKTU BUDOWLANEGO </vt:lpstr>
      <vt:lpstr>Prawa inwestora i właściciela obiektu budowlanego </vt:lpstr>
      <vt:lpstr>Prawa inwestora i właściciela obiektu budowlanego </vt:lpstr>
      <vt:lpstr>WYWAŻENIE PRAW TWÓRCY Z INWETSOREM / WŁAŚCICIELEM OBIEKTU BUDOWLANEGO</vt:lpstr>
      <vt:lpstr>Wyważenie praw twórcy z inwestorem / właścicielem obiektu budowalnego </vt:lpstr>
      <vt:lpstr>WYŁĄCZENIE UPRAWNIEŃ</vt:lpstr>
      <vt:lpstr>Wyłączenie uprawnień </vt:lpstr>
      <vt:lpstr>Wyłączenie uprawnień </vt:lpstr>
      <vt:lpstr>Wyłączenie uprawnień 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Architekt  w procesie budowlanym </dc:title>
  <dc:creator>Maciej Błażewski</dc:creator>
  <cp:lastModifiedBy>Maciej Błażewski</cp:lastModifiedBy>
  <cp:revision>2</cp:revision>
  <dcterms:created xsi:type="dcterms:W3CDTF">2022-09-01T19:31:57Z</dcterms:created>
  <dcterms:modified xsi:type="dcterms:W3CDTF">2022-09-01T19:43:34Z</dcterms:modified>
</cp:coreProperties>
</file>