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0" r:id="rId4"/>
    <p:sldId id="258" r:id="rId5"/>
    <p:sldId id="271" r:id="rId6"/>
    <p:sldId id="270" r:id="rId7"/>
    <p:sldId id="272" r:id="rId8"/>
    <p:sldId id="274" r:id="rId9"/>
    <p:sldId id="273" r:id="rId10"/>
    <p:sldId id="275" r:id="rId11"/>
    <p:sldId id="277" r:id="rId12"/>
    <p:sldId id="276" r:id="rId13"/>
    <p:sldId id="278" r:id="rId14"/>
    <p:sldId id="281" r:id="rId15"/>
    <p:sldId id="280" r:id="rId16"/>
    <p:sldId id="279" r:id="rId17"/>
    <p:sldId id="282" r:id="rId18"/>
    <p:sldId id="265" r:id="rId19"/>
    <p:sldId id="288" r:id="rId20"/>
    <p:sldId id="287" r:id="rId21"/>
    <p:sldId id="286" r:id="rId22"/>
    <p:sldId id="285" r:id="rId23"/>
    <p:sldId id="284" r:id="rId24"/>
    <p:sldId id="283" r:id="rId25"/>
    <p:sldId id="289" r:id="rId26"/>
    <p:sldId id="296" r:id="rId27"/>
    <p:sldId id="295" r:id="rId28"/>
    <p:sldId id="297" r:id="rId29"/>
    <p:sldId id="294" r:id="rId30"/>
    <p:sldId id="293" r:id="rId31"/>
    <p:sldId id="292" r:id="rId32"/>
    <p:sldId id="301" r:id="rId33"/>
    <p:sldId id="300" r:id="rId34"/>
    <p:sldId id="299" r:id="rId35"/>
    <p:sldId id="302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F0A6E7-3A3D-4771-A352-CC4FDE473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B8032A-2E9C-4388-AA0E-EB99EE265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B6FF2C-3078-465F-ACC7-25BDEF78E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655927-CFF7-4414-8C07-C483FF2AE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F3FCA1-D2E9-4F95-BA39-BC4A1372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672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1369A8-B098-4062-BA22-C3A01216B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5C722B3-9DD5-477C-AE89-BCB47CB72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EA3E45-618D-4BAE-A7A0-747F906C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689B757-E6B4-4C12-A082-610E35DD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52970A7-59AC-4DF4-A448-D113910C5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283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3104F6D-FC65-4117-A731-6C18914C7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BD25BC2-BF94-40E2-8B14-952C0C9F1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6DCF75-40F6-4774-BF8B-04D88FB9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3E30F9-C0B2-48D5-9C83-05124E90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C2BE8A-D16C-4017-8070-57597D35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515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4FCE60-4887-4A52-A7EE-B57BB7338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EDBBF8-DEBE-466A-925D-65DB1596F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87B01F-9E4E-4E49-B1D7-E0E9BA875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5A7E3E-18BC-492E-B7EA-C69DECBC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477D3E-2753-4BD6-AF74-27E32CBBA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261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674046-565E-4C8D-A5AA-E8B222AAB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20E89C-8A5C-4F70-AC43-9E5AF9E4F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6BD8F5-9293-454B-9883-7582F3C34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0EA9A3-C958-4B12-8591-A906608E4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599914-50C8-4368-9BE5-8057052A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760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A570F7-9F03-49EB-B846-866968D2F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463F47-617A-4AEE-9D02-DF3E039F1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6A05C54-3439-4147-B5B4-9EA7AE144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69D3F69-E88D-4F66-8146-532E7F76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A0F9499-A0D7-4638-8EE1-D904F4B20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EE14FF4-06C8-4BCE-85B8-5909D89F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31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5160C7-0D73-4781-9426-9C071DCC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AF1FA3C-D0BD-4319-A341-606AC779C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470A0BD-D7A0-43A7-B991-9A62B1CC5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2BD5F4F-1FDA-45D0-A97E-9AFB0B017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32D9C9F-CB55-43CB-9CAE-324BD2CEC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4E04224-40A2-46D8-81B5-3B342587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96E1A66-F83A-4C44-8D4E-FC2EEE50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95C62CA-4BC8-4435-AE34-92E158865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012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BA1204-2A43-4758-AD08-52AC10CF8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F40F22D-774C-4EDD-A025-3A1D72733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31A6220-DF51-4488-85A9-88C8A9CDC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81D52F3-C3A8-4C09-8892-3AF408A0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45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BA9841D-FC00-4E37-8C34-87E2757AC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29F816E-0D05-467E-B07B-4A52729A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AB64A73-975D-4573-BC50-F2239634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793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982FEB-7845-44BE-9B2B-E8CDD1293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7D856C-1BD6-4095-A29B-65CCA7B01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A55E9FC-9132-4152-95AF-D9765E19E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49D8477-2560-4EF5-94AE-F1833103A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58B5365-0670-4053-84F2-E17066C2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53879AE-9594-4E28-9B34-CBF351216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37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94B784-FCDE-4B14-AA62-0CE0AF155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0DAFAF9-2EED-4BEB-A43D-3CF8EBEFE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3498867-C6BC-42BE-B0F7-4FB3C5B57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D8B4C57-F0DF-47E4-87C2-56071E3E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2B79988-4807-4297-8177-EF9887433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D516DCB-1537-4C6E-B1DF-0885AE51F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41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87817DD-0D00-4F57-AE1B-5ACDA680C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92751A8-6C9E-4918-8DB4-E6DB9F347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AFC320-08D3-460F-9912-AFC495022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911C-9B33-4BFC-BC55-A35AD3374CC0}" type="datetimeFigureOut">
              <a:rPr lang="pl-PL" smtClean="0"/>
              <a:t>31.08.2022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09194A-3004-44B8-AA0B-40DE46302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970970-1AE5-4B60-AF13-DE5E8A95FC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079CA-D4F4-4528-9C52-274030A1B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566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20C7E3-915E-4C85-9291-8DBFC0967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Postępowanie legalizacyjne i postępowanie naprawcze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508317-4C91-4EA4-B52F-F923D9BD0C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8894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Postępowanie legalizacyjne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przypadku przedłożenia dokumentów legalizacyjnych organ nadzoru budowlanego sprawdza:</a:t>
            </a:r>
          </a:p>
          <a:p>
            <a:pPr marL="0" indent="0">
              <a:buNone/>
            </a:pPr>
            <a:r>
              <a:rPr lang="pl-PL" dirty="0"/>
              <a:t>1) kompletność dokumentów legalizacyjnych, w tym kompletność projektu budowlanego;</a:t>
            </a:r>
          </a:p>
          <a:p>
            <a:pPr marL="0" indent="0">
              <a:buNone/>
            </a:pPr>
            <a:r>
              <a:rPr lang="pl-PL" dirty="0"/>
              <a:t>2) zgodność projektu zagospodarowania działki lub terenu z przepisami ustawy, w tym zgodność z przepisami techniczno-budowlanymi; jeżeli budowa została zakończona, sprawdza się zgodność z przepisami obowiązującymi w chwili zakończenia budowy.</a:t>
            </a:r>
          </a:p>
          <a:p>
            <a:pPr marL="0" indent="0">
              <a:buNone/>
            </a:pPr>
            <a:r>
              <a:rPr lang="pl-PL" dirty="0"/>
              <a:t>W przypadku stwierdzenia nieprawidłowości w dokumentach legalizacyjnych w zakresie, o którym mowa w ust. 1, organ nadzoru budowlanego wydaje postanowienie o obowiązku usunięcia tych nieprawidłowości w wyznaczonym terminie.</a:t>
            </a:r>
          </a:p>
          <a:p>
            <a:pPr marL="0" indent="0">
              <a:buNone/>
            </a:pPr>
            <a:r>
              <a:rPr lang="pl-PL" dirty="0"/>
              <a:t>Na postanowienie, o którym mowa w ust. 1a, przysługuje zażalenie.</a:t>
            </a:r>
          </a:p>
          <a:p>
            <a:pPr marL="0" indent="0">
              <a:buNone/>
            </a:pPr>
            <a:r>
              <a:rPr lang="pl-PL" dirty="0"/>
              <a:t>(art. 49 ust. 1-1b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964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Postępowanie legalizacyjne</a:t>
            </a:r>
          </a:p>
          <a:p>
            <a:pPr marL="0" indent="0">
              <a:buNone/>
            </a:pPr>
            <a:r>
              <a:rPr lang="pl-PL" dirty="0"/>
              <a:t>W przypadku stwierdzenia braku nieprawidłowości lub wykonania postanowienia, o którym mowa w ust. 1a, organ nadzoru budowlanego wydaje postanowienie o ustaleniu opłaty legalizacyjnej.</a:t>
            </a:r>
          </a:p>
          <a:p>
            <a:pPr marL="0" indent="0">
              <a:buNone/>
            </a:pPr>
            <a:r>
              <a:rPr lang="pl-PL" dirty="0"/>
              <a:t>Na postanowienie o ustaleniu opłaty legalizacyjnej przysługuje zażalenie.</a:t>
            </a:r>
          </a:p>
          <a:p>
            <a:pPr marL="0" indent="0">
              <a:buNone/>
            </a:pPr>
            <a:r>
              <a:rPr lang="pl-PL" dirty="0"/>
              <a:t>Po uiszczeniu opłaty legalizacyjnej organ nadzoru budowlanego wydaje decyzję o legalizacji, która:</a:t>
            </a:r>
          </a:p>
          <a:p>
            <a:pPr marL="0" indent="0">
              <a:buNone/>
            </a:pPr>
            <a:r>
              <a:rPr lang="pl-PL" dirty="0"/>
              <a:t>1) zatwierdza projekt budowlany albo projekt zagospodarowania działki lub terenu oraz</a:t>
            </a:r>
          </a:p>
          <a:p>
            <a:pPr marL="0" indent="0">
              <a:buNone/>
            </a:pPr>
            <a:r>
              <a:rPr lang="pl-PL" dirty="0"/>
              <a:t>2) zezwala na wznowienie budowy, jeżeli budowa nie została zakończona.</a:t>
            </a:r>
          </a:p>
          <a:p>
            <a:pPr marL="0" indent="0">
              <a:buNone/>
            </a:pPr>
            <a:r>
              <a:rPr lang="pl-PL" dirty="0"/>
              <a:t>W decyzji, o której mowa w ust. 4, nakłada się obowiązek uzyskania decyzji o pozwoleniu na użytkowanie.</a:t>
            </a:r>
          </a:p>
          <a:p>
            <a:pPr marL="0" indent="0">
              <a:buNone/>
            </a:pPr>
            <a:r>
              <a:rPr lang="pl-PL" dirty="0"/>
              <a:t> (art. 49 ust. 2a-4 oraz 5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3665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Postępowanie legalizacyjne</a:t>
            </a:r>
          </a:p>
          <a:p>
            <a:pPr marL="0" indent="0">
              <a:buNone/>
            </a:pPr>
            <a:r>
              <a:rPr lang="pl-PL" dirty="0"/>
              <a:t>Decyzje, o których mowa w ust. 4, mogą być wydane po uprzednim przeprowadzeniu oceny oddziaływania przedsięwzięcia na środowisko albo oceny oddziaływania przedsięwzięcia na obszar Natura 2000, jeżeli jest ona wymagana przepisami ustawy z dnia 3 października 2008 r. o udostępnianiu informacji o środowisku i jego ochronie, udziale społeczeństwa w ochronie środowiska oraz o ocenach oddziaływania na środowisko, w przypadkach gdy ocena ta jest możliwa do przeprowadzenia z uwzględnieniem analizy rozwiązań alternatywnych przedsięwzięcia i możliwości ustalenia warunków jego realizacji w zakresie ochrony środowiska.</a:t>
            </a:r>
          </a:p>
          <a:p>
            <a:pPr marL="0" indent="0">
              <a:buNone/>
            </a:pPr>
            <a:r>
              <a:rPr lang="pl-PL" dirty="0"/>
              <a:t>Do decyzji, o których mowa w ust. 4, poprzedzonych decyzją o środowiskowych uwarunkowaniach, stosuje się przepisy art. 72 ust. 6 i 6a ustawy z dnia 3 października 2008 r. o udostępnianiu informacji o środowisku i jego ochronie, udziale społeczeństwa w ochronie środowiska oraz o ocenach oddziaływania na środowisko.</a:t>
            </a:r>
          </a:p>
          <a:p>
            <a:pPr marL="0" indent="0">
              <a:buNone/>
            </a:pPr>
            <a:r>
              <a:rPr lang="pl-PL" dirty="0"/>
              <a:t>Do postępowań w sprawach wydania decyzji, o których mowa w ust. 4, poprzedzonych decyzją o środowiskowych uwarunkowaniach, stosuje się przepisy art. 86f ust. 6, art. 86g oraz art. 86h ustawy z dnia 3 października 2008 r. o udostępnianiu informacji o środowisku i jego ochronie, udziale społeczeństwa w ochronie środowiska oraz o ocenach oddziaływania na środowisko.</a:t>
            </a:r>
          </a:p>
          <a:p>
            <a:pPr marL="0" indent="0">
              <a:buNone/>
            </a:pPr>
            <a:r>
              <a:rPr lang="pl-PL" dirty="0"/>
              <a:t>(art. 49 ust. 4a-4c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8728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Opłata legalizacyjna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przypadku uchylenia w postępowaniu odwoławczym decyzji, o której mowa w art. 49 ust. 4, i wydania decyzji, o której mowa w art. 49e, opłata legalizacyjna podlega zwrotowi w terminie 30 dni od dnia stwierdzenia wykonania rozbiórki.</a:t>
            </a:r>
          </a:p>
          <a:p>
            <a:pPr marL="0" indent="0">
              <a:buNone/>
            </a:pPr>
            <a:r>
              <a:rPr lang="pl-PL" dirty="0"/>
              <a:t>Jeżeli wykonanie decyzji o nakazie rozbiórki obiektu budowlanego odbywa się w trybie wykonania zastępczego, o którym mowa w przepisach o postępowaniu egzekucyjnym w administracji, opłatę legalizacyjną zalicza się w poczet kosztów wykonania zastępczego.</a:t>
            </a:r>
          </a:p>
          <a:p>
            <a:pPr marL="0" indent="0">
              <a:buNone/>
            </a:pPr>
            <a:r>
              <a:rPr lang="pl-PL" dirty="0"/>
              <a:t>(art. 49a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6242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Opłata legalizacyjna</a:t>
            </a:r>
          </a:p>
          <a:p>
            <a:pPr marL="0" indent="0">
              <a:buNone/>
            </a:pPr>
            <a:r>
              <a:rPr lang="pl-PL" dirty="0"/>
              <a:t>Do opłat legalizacyjnych w zakresie nieuregulowanym w ustawie, stosuje się odpowiednio przepisy działu III ustawy z dnia 29 sierpnia 1997 r. - Ordynacja podatkowa (Dz. U. z 2019 r. poz. 900, z </a:t>
            </a:r>
            <a:r>
              <a:rPr lang="pl-PL" dirty="0" err="1"/>
              <a:t>późn</a:t>
            </a:r>
            <a:r>
              <a:rPr lang="pl-PL" dirty="0"/>
              <a:t>. zm.), z tym że uprawnienia organu podatkowego przysługują wojewodzie.</a:t>
            </a:r>
          </a:p>
          <a:p>
            <a:pPr marL="0" indent="0">
              <a:buNone/>
            </a:pPr>
            <a:r>
              <a:rPr lang="pl-PL" dirty="0"/>
              <a:t>Złożenie wniosku, o którym mowa w art. 67a § 1 ustawy z dnia 29 sierpnia 1997 r. - Ordynacja podatkowa, powoduje zawieszenie postępowania administracyjnego prowadzonego na podstawie art. 48 do dnia rozstrzygnięcia wniosku, a w przypadku rozłożenia opłaty legalizacyjnej na raty lub odroczenia płatności - do dnia upływu terminu wniesienia całej opłaty.</a:t>
            </a:r>
          </a:p>
          <a:p>
            <a:pPr marL="0" indent="0">
              <a:buNone/>
            </a:pPr>
            <a:r>
              <a:rPr lang="pl-PL" dirty="0"/>
              <a:t>(art. 49c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1713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Opłata legalizacyjna</a:t>
            </a:r>
          </a:p>
          <a:p>
            <a:pPr marL="0" indent="0">
              <a:buNone/>
            </a:pPr>
            <a:r>
              <a:rPr lang="pl-PL" dirty="0"/>
              <a:t>Wysokość opłaty legalizacyjnej w przypadku:</a:t>
            </a:r>
          </a:p>
          <a:p>
            <a:pPr marL="0" indent="0">
              <a:buNone/>
            </a:pPr>
            <a:r>
              <a:rPr lang="pl-PL" dirty="0"/>
              <a:t>1) budowy wymagającej decyzji o pozwoleniu na budowę lub budowy, o której mowa w art. 29 ust. 1 pkt 1-3 - oblicza się zgodnie z przepisem art. 59f, z tym że stawka opłaty podlega pięćdziesięciokrotnemu podwyższeniu;</a:t>
            </a:r>
          </a:p>
          <a:p>
            <a:pPr marL="0" indent="0">
              <a:buNone/>
            </a:pPr>
            <a:r>
              <a:rPr lang="pl-PL" dirty="0"/>
              <a:t>2) budowy, o której mowa w art. 29 ust. 1:</a:t>
            </a:r>
          </a:p>
          <a:p>
            <a:pPr marL="0" indent="0">
              <a:buNone/>
            </a:pPr>
            <a:r>
              <a:rPr lang="pl-PL" dirty="0"/>
              <a:t>a) pkt 4-10, 12 oraz 14-18 i 29 - wynosi 5000 zł,</a:t>
            </a:r>
          </a:p>
          <a:p>
            <a:pPr marL="0" indent="0">
              <a:buNone/>
            </a:pPr>
            <a:r>
              <a:rPr lang="pl-PL" dirty="0"/>
              <a:t>b) pkt 11, 13, 19-21 i 28 - wynosi 2500 zł;</a:t>
            </a:r>
          </a:p>
          <a:p>
            <a:pPr marL="0" indent="0">
              <a:buNone/>
            </a:pPr>
            <a:r>
              <a:rPr lang="pl-PL" dirty="0"/>
              <a:t>3) instalowania, o którym mowa w art. 29 ust. 3 pkt 3 lit. a i b - wynosi 2500 zł.</a:t>
            </a:r>
          </a:p>
          <a:p>
            <a:pPr marL="0" indent="0">
              <a:buNone/>
            </a:pPr>
            <a:r>
              <a:rPr lang="pl-PL" dirty="0"/>
              <a:t>(art. 49d ust. 1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1568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Opłata legalizacyjna</a:t>
            </a:r>
          </a:p>
          <a:p>
            <a:pPr marL="0" indent="0">
              <a:buNone/>
            </a:pPr>
            <a:r>
              <a:rPr lang="pl-PL" dirty="0"/>
              <a:t>Do opłaty legalizacyjnej stosuje się odpowiednio przepisy art. 59g.</a:t>
            </a:r>
          </a:p>
          <a:p>
            <a:pPr marL="0" indent="0">
              <a:buNone/>
            </a:pPr>
            <a:r>
              <a:rPr lang="pl-PL" dirty="0"/>
              <a:t>(art. 49d ust. 2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 marL="0" indent="0">
              <a:buNone/>
            </a:pPr>
            <a:r>
              <a:rPr lang="pl-PL" dirty="0"/>
              <a:t>Karę, o której mowa w art. 59f ust. 1, organ nadzoru budowlanego wymierza w drodze postanowienia, na które przysługuje zażalenie. Wpływy z kar stanowią dochód budżetu państwa.</a:t>
            </a:r>
          </a:p>
          <a:p>
            <a:pPr marL="0" indent="0">
              <a:buNone/>
            </a:pPr>
            <a:r>
              <a:rPr lang="pl-PL" dirty="0"/>
              <a:t>Wymierzoną karę wnosi się w terminie 7 dni od dnia doręczenia postanowienia, o którym mowa w ust. 1, w kasie właściwego urzędu wojewódzkiego lub na rachunek bankowy tego urzędu.</a:t>
            </a:r>
          </a:p>
          <a:p>
            <a:pPr marL="0" indent="0">
              <a:buNone/>
            </a:pPr>
            <a:r>
              <a:rPr lang="pl-PL" dirty="0"/>
              <a:t>W przypadku nieuiszczenia kary w terminie podlega ona ściągnięciu w trybie przepisów o postępowaniu egzekucyjnym w administracji.</a:t>
            </a:r>
          </a:p>
          <a:p>
            <a:pPr marL="0" indent="0">
              <a:buNone/>
            </a:pPr>
            <a:r>
              <a:rPr lang="pl-PL" dirty="0"/>
              <a:t>Uprawnionym do żądania wykonania w drodze egzekucji administracyjnej obowiązków, o których mowa w ust. 3, jest wojewoda.</a:t>
            </a:r>
          </a:p>
          <a:p>
            <a:pPr marL="0" indent="0">
              <a:buNone/>
            </a:pPr>
            <a:r>
              <a:rPr lang="pl-PL" dirty="0"/>
              <a:t>(art. 59g ust. 1-4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7191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Negatywne zakończenie postępowania legalizacyjnego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Organ nadzoru budowlanego wydaje decyzję o rozbiórce obiektu budowlanego lub jego części w przypadku:</a:t>
            </a:r>
          </a:p>
          <a:p>
            <a:pPr marL="0" indent="0">
              <a:buNone/>
            </a:pPr>
            <a:r>
              <a:rPr lang="pl-PL" dirty="0"/>
              <a:t>1) niezłożenia wniosku o legalizację w wymaganym terminie;</a:t>
            </a:r>
          </a:p>
          <a:p>
            <a:pPr marL="0" indent="0">
              <a:buNone/>
            </a:pPr>
            <a:r>
              <a:rPr lang="pl-PL" dirty="0"/>
              <a:t>2) wycofania wniosku o legalizację;</a:t>
            </a:r>
          </a:p>
          <a:p>
            <a:pPr marL="0" indent="0">
              <a:buNone/>
            </a:pPr>
            <a:r>
              <a:rPr lang="pl-PL" dirty="0"/>
              <a:t>3) nieprzedłożenia, w wyznaczonym terminie, dokumentów legalizacyjnych;</a:t>
            </a:r>
          </a:p>
          <a:p>
            <a:pPr marL="0" indent="0">
              <a:buNone/>
            </a:pPr>
            <a:r>
              <a:rPr lang="pl-PL" dirty="0"/>
              <a:t>4) niewykonania, w wyznaczonym terminie, postanowienia o usunięciu nieprawidłowości w dokumentach legalizacyjnych;</a:t>
            </a:r>
          </a:p>
          <a:p>
            <a:pPr marL="0" indent="0">
              <a:buNone/>
            </a:pPr>
            <a:r>
              <a:rPr lang="pl-PL" dirty="0"/>
              <a:t>5) nieuiszczenia opłaty legalizacyjnej w wyznaczonym terminie;</a:t>
            </a:r>
          </a:p>
          <a:p>
            <a:pPr marL="0" indent="0">
              <a:buNone/>
            </a:pPr>
            <a:r>
              <a:rPr lang="pl-PL" dirty="0"/>
              <a:t>6) kontynuowania budowy pomimo postanowienia o wstrzymaniu budowy.</a:t>
            </a:r>
          </a:p>
          <a:p>
            <a:pPr marL="0" indent="0">
              <a:buNone/>
            </a:pPr>
            <a:r>
              <a:rPr lang="pl-PL" dirty="0"/>
              <a:t>(art. 49e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4968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940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dirty="0"/>
              <a:t>Uproszczone postępowanie legalizacyjne</a:t>
            </a:r>
          </a:p>
          <a:p>
            <a:pPr marL="0" indent="0">
              <a:buNone/>
            </a:pPr>
            <a:r>
              <a:rPr lang="pl-PL" dirty="0"/>
              <a:t>Właściciel lub zarządca obiektu budowlanego może wystąpić do organu nadzoru budowlanego z żądaniem wszczęcia uproszczonego postępowania legalizacyjnego.</a:t>
            </a:r>
          </a:p>
          <a:p>
            <a:pPr marL="0" indent="0">
              <a:buNone/>
            </a:pPr>
            <a:r>
              <a:rPr lang="pl-PL" dirty="0"/>
              <a:t>Wniosek o wszczęcie uproszczonego postępowania legalizacyjnego składa się w:</a:t>
            </a:r>
          </a:p>
          <a:p>
            <a:pPr marL="0" indent="0">
              <a:buNone/>
            </a:pPr>
            <a:r>
              <a:rPr lang="pl-PL" dirty="0"/>
              <a:t>1) postaci papierowej albo</a:t>
            </a:r>
          </a:p>
          <a:p>
            <a:pPr marL="0" indent="0">
              <a:buNone/>
            </a:pPr>
            <a:r>
              <a:rPr lang="pl-PL" dirty="0"/>
              <a:t>2) formie dokumentu elektronicznego za pośrednictwem adresu elektronicznego, o którym mowa w ust. 5.</a:t>
            </a:r>
          </a:p>
          <a:p>
            <a:pPr marL="0" indent="0">
              <a:buNone/>
            </a:pPr>
            <a:r>
              <a:rPr lang="pl-PL" dirty="0"/>
              <a:t>Minister właściwy do spraw budownictwa, planowania i zagospodarowania przestrzennego oraz mieszkalnictwa określi, w drodze rozporządzenia, wzór formularza wniosku o wszczęcie uproszczonego postępowania legalizacyjnego, w tym w formie dokumentu elektronicznego w rozumieniu ustawy z dnia 17 lutego 2005 r. o informatyzacji działalności podmiotów realizujących zadania publiczne, mając na względzie konieczność zapewnienia przejrzystości danych zamieszczanych przy jego wypełnianiu.</a:t>
            </a:r>
          </a:p>
          <a:p>
            <a:pPr marL="0" indent="0">
              <a:buNone/>
            </a:pPr>
            <a:r>
              <a:rPr lang="pl-PL" dirty="0"/>
              <a:t>Formularz wniosku, o którym mowa w ust. 3, w formie dokumentu elektronicznego Główny Inspektor Nadzoru Budowlanego udostępnia pod adresem elektronicznym określonym w Biuletynie Informacji Publicznej na stronie podmiotowej obsługującego go urzędu.</a:t>
            </a:r>
          </a:p>
          <a:p>
            <a:pPr marL="0" indent="0">
              <a:buNone/>
            </a:pPr>
            <a:r>
              <a:rPr lang="pl-PL" dirty="0"/>
              <a:t>(art. 53a ust. 2-5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3057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940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Uproszczone postępowanie legalizacyjne</a:t>
            </a:r>
          </a:p>
          <a:p>
            <a:pPr marL="0" indent="0">
              <a:buNone/>
            </a:pPr>
            <a:r>
              <a:rPr lang="pl-PL" dirty="0"/>
              <a:t>W przypadku stwierdzenia budowy obiektu budowlanego lub jego części:</a:t>
            </a:r>
          </a:p>
          <a:p>
            <a:pPr marL="0" indent="0">
              <a:buNone/>
            </a:pPr>
            <a:r>
              <a:rPr lang="pl-PL" dirty="0"/>
              <a:t>1) bez wymaganej decyzji o pozwoleniu na budowę albo</a:t>
            </a:r>
          </a:p>
          <a:p>
            <a:pPr marL="0" indent="0">
              <a:buNone/>
            </a:pPr>
            <a:r>
              <a:rPr lang="pl-PL" dirty="0"/>
              <a:t>2) bez wymaganego zgłoszenia albo pomimo wniesienia sprzeciwu do tego zgłoszenia</a:t>
            </a:r>
          </a:p>
          <a:p>
            <a:pPr marL="0" indent="0">
              <a:buNone/>
            </a:pPr>
            <a:r>
              <a:rPr lang="pl-PL" dirty="0"/>
              <a:t>- jeżeli od zakończenia budowy upłynęło co najmniej 20 lat, organ nadzoru budowlanego wszczyna uproszczone postępowanie legalizacyjne.</a:t>
            </a:r>
          </a:p>
          <a:p>
            <a:pPr marL="0" indent="0">
              <a:buNone/>
            </a:pPr>
            <a:r>
              <a:rPr lang="pl-PL" dirty="0"/>
              <a:t>W przypadku obiektów budowlanych, o których mowa w art. 103 ust. 2, uproszczone postępowanie legalizacyjne, o którym mowa w ust. 1, prowadzi się na żądanie właściciela lub zarządcy tego obiektu budowlanego.</a:t>
            </a:r>
          </a:p>
          <a:p>
            <a:pPr marL="0" indent="0">
              <a:buNone/>
            </a:pPr>
            <a:r>
              <a:rPr lang="pl-PL" dirty="0"/>
              <a:t>(art. 49f ust. 1-2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248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6A5C7A-452E-4520-A5A3-A40C2BB82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 i 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4BE07F-221A-4A95-81A9-F194714C3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Obowiązki, w formie nakazów i zakazów, określone w postanowieniach i decyzjach, o których mowa w niniejszym rozdziale, nakłada się na inwestora. Jeżeli roboty budowlane zostały zakończone lub wykonanie postanowienia albo decyzji przez inwestora jest niemożliwe, obowiązki te nakłada się na właściciela lub zarządcę obiektu budowlanego.</a:t>
            </a:r>
          </a:p>
          <a:p>
            <a:pPr marL="0" indent="0">
              <a:buNone/>
            </a:pPr>
            <a:r>
              <a:rPr lang="pl-PL" dirty="0"/>
              <a:t>Koszty związane z wykonaniem obowiązków, o których mowa w ust. 1, ponosi inwestor, właściciel lub zarządca obiektu budowlanego.</a:t>
            </a:r>
          </a:p>
          <a:p>
            <a:pPr marL="0" indent="0">
              <a:buNone/>
            </a:pPr>
            <a:r>
              <a:rPr lang="pl-PL" dirty="0"/>
              <a:t>Przepis art. 52 stosuje się również do obiektów budowlanych, podlegających rozbiórce w terminach, o których mowa w art. 36 ust. 1 pkt 3.</a:t>
            </a:r>
          </a:p>
          <a:p>
            <a:pPr marL="0" indent="0">
              <a:buNone/>
            </a:pPr>
            <a:r>
              <a:rPr lang="pl-PL" dirty="0"/>
              <a:t>Postępowania uregulowane w niniejszym rozdziale wszczyna się z urzędu.</a:t>
            </a:r>
          </a:p>
          <a:p>
            <a:pPr marL="0" indent="0">
              <a:buNone/>
            </a:pPr>
            <a:r>
              <a:rPr lang="pl-PL" dirty="0"/>
              <a:t>(art. 52-53 oraz art. 53a ust. 1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74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940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Uproszczone postępowanie legalizacyjne</a:t>
            </a:r>
          </a:p>
          <a:p>
            <a:pPr marL="0" indent="0">
              <a:buNone/>
            </a:pPr>
            <a:r>
              <a:rPr lang="pl-PL" dirty="0"/>
              <a:t>W przypadku stwierdzenia stanu zagrożenia życia lub zdrowia ludzi organ nadzoru budowlanego nakazuje, w drodze postanowienia, bezzwłoczne:</a:t>
            </a:r>
          </a:p>
          <a:p>
            <a:pPr marL="0" indent="0">
              <a:buNone/>
            </a:pPr>
            <a:r>
              <a:rPr lang="pl-PL" dirty="0"/>
              <a:t>1) zabezpieczenie obiektu budowlanego lub jego części oraz</a:t>
            </a:r>
          </a:p>
          <a:p>
            <a:pPr marL="0" indent="0">
              <a:buNone/>
            </a:pPr>
            <a:r>
              <a:rPr lang="pl-PL" dirty="0"/>
              <a:t>2) usunięcie stanu zagrożenia.</a:t>
            </a:r>
          </a:p>
          <a:p>
            <a:pPr marL="0" indent="0">
              <a:buNone/>
            </a:pPr>
            <a:r>
              <a:rPr lang="pl-PL" dirty="0"/>
              <a:t>Na postanowienie, o którym mowa w ust. 3, przysługuje zażalenie.</a:t>
            </a:r>
          </a:p>
          <a:p>
            <a:pPr marL="0" indent="0">
              <a:buNone/>
            </a:pPr>
            <a:r>
              <a:rPr lang="pl-PL" dirty="0"/>
              <a:t>Nie można wszcząć uproszczonego postępowania legalizacyjnego, o którym mowa w ust. 1, jeżeli termin, o którym mowa w ust. 1, upłynął po dniu wydania postanowienia o wstrzymaniu budowy, o którym mowa w art. 48 ust. 1.</a:t>
            </a:r>
          </a:p>
          <a:p>
            <a:pPr marL="0" indent="0">
              <a:buNone/>
            </a:pPr>
            <a:r>
              <a:rPr lang="pl-PL" dirty="0"/>
              <a:t>(art. 49f ust. 3-5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0298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940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Uproszczone postępowanie legalizacyjne</a:t>
            </a:r>
          </a:p>
          <a:p>
            <a:pPr marL="0" indent="0">
              <a:buNone/>
            </a:pPr>
            <a:r>
              <a:rPr lang="pl-PL" dirty="0"/>
              <a:t>W ramach uproszczonego postępowania legalizacyjnego organ nadzoru budowlanego nakłada, w drodze postanowienia, obowiązek przedłożenia dokumentów legalizacyjnych w terminie nie krótszym niż 60 dni od dnia jego doręczenia.</a:t>
            </a:r>
          </a:p>
          <a:p>
            <a:pPr marL="0" indent="0">
              <a:buNone/>
            </a:pPr>
            <a:r>
              <a:rPr lang="pl-PL" dirty="0"/>
              <a:t>Do dokumentów legalizacyjnych, o których mowa w ust. 1, należą:</a:t>
            </a:r>
          </a:p>
          <a:p>
            <a:pPr marL="0" indent="0">
              <a:buNone/>
            </a:pPr>
            <a:r>
              <a:rPr lang="pl-PL" dirty="0"/>
              <a:t>1) oświadczenie, o którym mowa w art. 32 ust. 4 pkt 2;</a:t>
            </a:r>
          </a:p>
          <a:p>
            <a:pPr marL="0" indent="0">
              <a:buNone/>
            </a:pPr>
            <a:r>
              <a:rPr lang="pl-PL" dirty="0"/>
              <a:t>2) geodezyjna inwentaryzacja powykonawcza obiektu budowlanego;</a:t>
            </a:r>
          </a:p>
          <a:p>
            <a:pPr marL="0" indent="0">
              <a:buNone/>
            </a:pPr>
            <a:r>
              <a:rPr lang="pl-PL" dirty="0"/>
              <a:t>3) ekspertyza techniczna sporządzona przez osobę posiadającą odpowiednie uprawnienia budowlane, wskazująca, czy stan techniczny obiektu budowlanego:</a:t>
            </a:r>
          </a:p>
          <a:p>
            <a:pPr marL="0" indent="0">
              <a:buNone/>
            </a:pPr>
            <a:r>
              <a:rPr lang="pl-PL" dirty="0"/>
              <a:t>a) nie stwarza zagrożenia dla życia lub zdrowia ludzi oraz</a:t>
            </a:r>
          </a:p>
          <a:p>
            <a:pPr marL="0" indent="0">
              <a:buNone/>
            </a:pPr>
            <a:r>
              <a:rPr lang="pl-PL" dirty="0"/>
              <a:t>b) pozwala na bezpieczne użytkowanie obiektu budowlanego zgodne z dotychczasowym lub zamierzonym sposobem użytkowania.</a:t>
            </a:r>
          </a:p>
          <a:p>
            <a:pPr marL="0" indent="0">
              <a:buNone/>
            </a:pPr>
            <a:r>
              <a:rPr lang="pl-PL" dirty="0"/>
              <a:t>Na postanowienie, o którym mowa w ust. 1, przysługuje zażalenie.</a:t>
            </a:r>
          </a:p>
          <a:p>
            <a:pPr marL="0" indent="0">
              <a:buNone/>
            </a:pPr>
            <a:r>
              <a:rPr lang="pl-PL" dirty="0"/>
              <a:t>(art. 49g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7601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940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Uproszczone postępowanie legalizacyjne</a:t>
            </a:r>
          </a:p>
          <a:p>
            <a:pPr marL="0" indent="0">
              <a:buNone/>
            </a:pPr>
            <a:r>
              <a:rPr lang="pl-PL" dirty="0"/>
              <a:t>W trakcie uproszczonego postępowania legalizacyjnego organ nadzoru budowlanego sprawdza:</a:t>
            </a:r>
          </a:p>
          <a:p>
            <a:pPr marL="0" indent="0">
              <a:buNone/>
            </a:pPr>
            <a:r>
              <a:rPr lang="pl-PL" dirty="0"/>
              <a:t>1) kompletność dokumentów legalizacyjnych oraz</a:t>
            </a:r>
          </a:p>
          <a:p>
            <a:pPr marL="0" indent="0">
              <a:buNone/>
            </a:pPr>
            <a:r>
              <a:rPr lang="pl-PL" dirty="0"/>
              <a:t>2) czy z ekspertyzy technicznej, o której mowa w art. 49g ust. 2 pkt 3, wynika, że stan techniczny obiektu budowlanego nie stwarza zagrożenia dla życia lub zdrowia ludzi oraz pozwala na bezpieczne użytkowanie obiektu budowlanego zgodne z dotychczasowym lub zamierzonym sposobem użytkowania.</a:t>
            </a:r>
          </a:p>
          <a:p>
            <a:pPr marL="0" indent="0">
              <a:buNone/>
            </a:pPr>
            <a:r>
              <a:rPr lang="pl-PL" dirty="0"/>
              <a:t>W przypadku stwierdzenia niekompletności dokumentów legalizacyjnych organ nadzoru budowlanego wydaje postanowienie o obowiązku usunięcia niekompletności w wyznaczonym terminie.</a:t>
            </a:r>
          </a:p>
          <a:p>
            <a:pPr marL="0" indent="0">
              <a:buNone/>
            </a:pPr>
            <a:r>
              <a:rPr lang="pl-PL" dirty="0"/>
              <a:t>(art. 49h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3625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940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Uproszczone postępowanie legalizacyjne</a:t>
            </a:r>
          </a:p>
          <a:p>
            <a:pPr marL="0" indent="0">
              <a:buNone/>
            </a:pPr>
            <a:r>
              <a:rPr lang="pl-PL" dirty="0"/>
              <a:t>Organ nadzoru budowlanego, w uproszczonym postępowaniu legalizacyjnym, wydaje:</a:t>
            </a:r>
          </a:p>
          <a:p>
            <a:pPr marL="0" indent="0">
              <a:buNone/>
            </a:pPr>
            <a:r>
              <a:rPr lang="pl-PL" dirty="0"/>
              <a:t>1) decyzję o legalizacji, w przypadku gdy:</a:t>
            </a:r>
          </a:p>
          <a:p>
            <a:pPr marL="0" indent="0">
              <a:buNone/>
            </a:pPr>
            <a:r>
              <a:rPr lang="pl-PL" dirty="0"/>
              <a:t>a) dokumenty legalizacyjne są kompletne lub ich niekompletność została usunięta zgodnie z postanowieniem, o którym mowa w art. 49h ust. 2, oraz</a:t>
            </a:r>
          </a:p>
          <a:p>
            <a:pPr marL="0" indent="0">
              <a:buNone/>
            </a:pPr>
            <a:r>
              <a:rPr lang="pl-PL" dirty="0"/>
              <a:t>b) z ekspertyzy technicznej, o której mowa w art. 49g ust. 2 pkt 3, wynika, że stan techniczny obiektu budowlanego nie stwarza zagrożenia dla życia lub zdrowia ludzi oraz pozwala na bezpieczne użytkowanie obiektu budowlanego zgodne z dotychczasowym lub zamierzonym sposobem użytkowania;</a:t>
            </a:r>
          </a:p>
          <a:p>
            <a:pPr marL="0" indent="0">
              <a:buNone/>
            </a:pPr>
            <a:r>
              <a:rPr lang="pl-PL" dirty="0"/>
              <a:t>(art. 49i ust. 1 pkt. 1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 marL="0" indent="0">
              <a:buNone/>
            </a:pPr>
            <a:r>
              <a:rPr lang="pl-PL" dirty="0"/>
              <a:t>Decyzja o legalizacji stanowi podstawę użytkowania obiektu budowlanego.</a:t>
            </a:r>
          </a:p>
          <a:p>
            <a:pPr marL="0" indent="0">
              <a:buNone/>
            </a:pPr>
            <a:r>
              <a:rPr lang="pl-PL" dirty="0"/>
              <a:t>(art. 49i ust. 2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8201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940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Uproszczone postępowanie legalizacyjne</a:t>
            </a:r>
          </a:p>
          <a:p>
            <a:pPr marL="0" indent="0">
              <a:buNone/>
            </a:pPr>
            <a:r>
              <a:rPr lang="pl-PL" dirty="0"/>
              <a:t>decyzję o nakazie rozbiórki, w przypadku:</a:t>
            </a:r>
          </a:p>
          <a:p>
            <a:pPr marL="0" indent="0">
              <a:buNone/>
            </a:pPr>
            <a:r>
              <a:rPr lang="pl-PL" dirty="0"/>
              <a:t>a) nieprzedłożenia dokumentów legalizacyjnych w wyznaczonym terminie wskazanym w postanowieniu, o którym mowa w art. 49g ust. 1,</a:t>
            </a:r>
          </a:p>
          <a:p>
            <a:pPr marL="0" indent="0">
              <a:buNone/>
            </a:pPr>
            <a:r>
              <a:rPr lang="pl-PL" dirty="0"/>
              <a:t>b) niewykonania, w wyznaczonym terminie, postanowienia, o którym mowa w art. 49h ust. 2,</a:t>
            </a:r>
          </a:p>
          <a:p>
            <a:pPr marL="0" indent="0">
              <a:buNone/>
            </a:pPr>
            <a:r>
              <a:rPr lang="pl-PL" dirty="0"/>
              <a:t>c) gdy z ekspertyzy technicznej, o której mowa w art. 49g ust. 2 pkt 3, wynika, że stan techniczny obiektu budowlanego stwarza zagrożenie dla życia lub zdrowia ludzi lub nie pozwala na bezpieczne użytkowanie obiektu budowlanego zgodne z dotychczasowym lub zamierzonym sposobem użytkowania.</a:t>
            </a:r>
          </a:p>
          <a:p>
            <a:pPr marL="0" indent="0">
              <a:buNone/>
            </a:pPr>
            <a:r>
              <a:rPr lang="pl-PL" dirty="0"/>
              <a:t>(art. 49i ust. 1 pkt. 2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3410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E1EFFB-97BE-460D-9C9C-45C0A09407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POSTĘPOWANIE NAPRAWCZE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42E6132-0ADF-4E0F-B3A9-14853E399F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2915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Przesłanki wszczęcia postępowania naprawczego</a:t>
            </a:r>
          </a:p>
          <a:p>
            <a:pPr marL="0" indent="0">
              <a:buNone/>
            </a:pPr>
            <a:r>
              <a:rPr lang="pl-PL" dirty="0"/>
              <a:t>W przypadkach innych niż określone w art. 48 ust. 1 lub w art. 49f organ nadzoru budowlanego wstrzymuje postanowieniem prowadzenie robót budowlanych wykonywanych:</a:t>
            </a:r>
          </a:p>
          <a:p>
            <a:pPr marL="0" indent="0">
              <a:buNone/>
            </a:pPr>
            <a:r>
              <a:rPr lang="pl-PL" dirty="0"/>
              <a:t>1) bez wymaganej decyzji o pozwoleniu na budowę albo zgłoszenia lub</a:t>
            </a:r>
          </a:p>
          <a:p>
            <a:pPr marL="0" indent="0">
              <a:buNone/>
            </a:pPr>
            <a:r>
              <a:rPr lang="pl-PL" dirty="0"/>
              <a:t>2) w sposób mogący spowodować zagrożenie bezpieczeństwa ludzi lub mienia lub zagrożenia środowiska, lub</a:t>
            </a:r>
          </a:p>
          <a:p>
            <a:pPr marL="0" indent="0">
              <a:buNone/>
            </a:pPr>
            <a:r>
              <a:rPr lang="pl-PL" dirty="0"/>
              <a:t>3) na podstawie zgłoszenia z naruszeniem art. 29 ust. 1 i 3, lub</a:t>
            </a:r>
          </a:p>
          <a:p>
            <a:pPr marL="0" indent="0">
              <a:buNone/>
            </a:pPr>
            <a:r>
              <a:rPr lang="pl-PL" dirty="0"/>
              <a:t>4) w sposób istotnie odbiegający od ustaleń i warunków określonych w decyzji o pozwoleniu na budowę, projekcie zagospodarowania działki lub terenu, projekcie architektoniczno-budowlanym lub w przepisach.</a:t>
            </a:r>
          </a:p>
          <a:p>
            <a:pPr marL="0" indent="0">
              <a:buNone/>
            </a:pPr>
            <a:r>
              <a:rPr lang="pl-PL" dirty="0"/>
              <a:t>(art. 50 ust. 1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0315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2238"/>
            <a:ext cx="10515600" cy="507450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I etap postępowania naprawczego </a:t>
            </a:r>
          </a:p>
          <a:p>
            <a:pPr marL="0" indent="0">
              <a:buNone/>
            </a:pPr>
            <a:r>
              <a:rPr lang="pl-PL" dirty="0"/>
              <a:t>W postanowieniu o wstrzymaniu robót budowlanych należy:</a:t>
            </a:r>
          </a:p>
          <a:p>
            <a:pPr marL="0" indent="0">
              <a:buNone/>
            </a:pPr>
            <a:r>
              <a:rPr lang="pl-PL" dirty="0"/>
              <a:t>1) podać przyczynę wstrzymania robót;</a:t>
            </a:r>
          </a:p>
          <a:p>
            <a:pPr marL="0" indent="0">
              <a:buNone/>
            </a:pPr>
            <a:r>
              <a:rPr lang="pl-PL" dirty="0"/>
              <a:t>2) ustalić wymagania dotyczące niezbędnych zabezpieczeń.</a:t>
            </a:r>
          </a:p>
          <a:p>
            <a:pPr marL="0" indent="0">
              <a:buNone/>
            </a:pPr>
            <a:r>
              <a:rPr lang="pl-PL" dirty="0"/>
              <a:t>W postanowieniu o wstrzymaniu robót budowlanych można nałożyć obowiązek przedstawienia, w terminie 30 dni od dnia doręczenia postanowienia, inwentaryzacji wykonanych robót budowlanych lub odpowiednich ocen technicznych bądź ekspertyz.</a:t>
            </a:r>
          </a:p>
          <a:p>
            <a:pPr marL="0" indent="0">
              <a:buNone/>
            </a:pPr>
            <a:r>
              <a:rPr lang="pl-PL" dirty="0"/>
              <a:t>Postanowienie o wstrzymaniu robót budowlanych traci ważność po upływie 2 miesięcy od dnia doręczenia, chyba że w tym terminie zostanie wydana decyzja, o której mowa w art. 50a pkt 2 albo w art. 51 ust. 1.</a:t>
            </a:r>
          </a:p>
          <a:p>
            <a:pPr marL="0" indent="0">
              <a:buNone/>
            </a:pPr>
            <a:r>
              <a:rPr lang="pl-PL" dirty="0"/>
              <a:t>Na postanowienie o wstrzymaniu robót budowlanych służy zażalenie.</a:t>
            </a:r>
          </a:p>
          <a:p>
            <a:pPr marL="0" indent="0">
              <a:buNone/>
            </a:pPr>
            <a:r>
              <a:rPr lang="pl-PL" dirty="0"/>
              <a:t>(art. 50 ust. 2-5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65669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2238"/>
            <a:ext cx="10515600" cy="5074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I etap postępowania naprawczego </a:t>
            </a:r>
          </a:p>
          <a:p>
            <a:pPr marL="0" indent="0">
              <a:buNone/>
            </a:pPr>
            <a:r>
              <a:rPr lang="pl-PL" dirty="0"/>
              <a:t>Organ nadzoru budowlanego w przypadku wykonywania robót budowlanych - pomimo wstrzymania ich wykonywania postanowieniem, o którym mowa w art. 50 ust. 1 - nakazuje, w drodze decyzji, rozbiórkę części obiektu budowlanego wykonanego po doręczeniu postanowienia albo doprowadzenie obiektu budowlanego do stanu poprzedniego.</a:t>
            </a:r>
          </a:p>
          <a:p>
            <a:pPr marL="0" indent="0">
              <a:buNone/>
            </a:pPr>
            <a:r>
              <a:rPr lang="pl-PL" dirty="0"/>
              <a:t>(art. 50a pkt. 2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732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54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dirty="0"/>
              <a:t>II etap postępowania naprawczego</a:t>
            </a:r>
          </a:p>
          <a:p>
            <a:pPr marL="0" indent="0">
              <a:buNone/>
            </a:pPr>
            <a:r>
              <a:rPr lang="pl-PL" dirty="0"/>
              <a:t>Przed upływem 2 miesięcy od dnia wydania postanowienia, o którym mowa w art. 50 ust. 1, organ nadzoru budowlanego w drodze decyzji:</a:t>
            </a:r>
          </a:p>
          <a:p>
            <a:pPr marL="0" indent="0">
              <a:buNone/>
            </a:pPr>
            <a:r>
              <a:rPr lang="pl-PL" dirty="0"/>
              <a:t>1) nakazuje zaniechanie dalszych robót budowlanych bądź rozbiórkę obiektu budowlanego lub jego części, bądź doprowadzenie obiektu do stanu poprzedniego albo</a:t>
            </a:r>
          </a:p>
          <a:p>
            <a:pPr marL="0" indent="0">
              <a:buNone/>
            </a:pPr>
            <a:r>
              <a:rPr lang="pl-PL" dirty="0"/>
              <a:t>2) nakłada obowiązek wykonania określonych czynności lub robót budowlanych w celu doprowadzenia wykonywanych robót budowlanych do stanu zgodnego z prawem, określając termin ich wykonania, albo</a:t>
            </a:r>
          </a:p>
          <a:p>
            <a:pPr marL="0" indent="0">
              <a:buNone/>
            </a:pPr>
            <a:r>
              <a:rPr lang="pl-PL" dirty="0"/>
              <a:t>3) w przypadku istotnego odstąpienia od zatwierdzonego projektu zagospodarowania działki lub terenu, projektu architektoniczno-budowlanego lub innych warunków decyzji o pozwoleniu na budowę - nakłada, określając termin wykonania, obowiązek sporządzenia i przedstawienia projektu zagospodarowania działki lub terenu lub projektu architektoniczno-budowlanego zamiennego uwzględniającego zmiany wynikające z dotychczas wykonanych robót budowlanych oraz - w razie potrzeby - wykonania określonych czynności lub robót budowlanych w celu doprowadzenia wykonywanych robót budowlanych do stanu zgodnego z prawem; przepisy dotyczące projektu zagospodarowania działki lub terenu oraz projektu architektoniczno-budowlanego stosuje się odpowiednio do zakresu tych zmian.</a:t>
            </a:r>
          </a:p>
          <a:p>
            <a:pPr marL="0" indent="0">
              <a:buNone/>
            </a:pPr>
            <a:r>
              <a:rPr lang="pl-PL" dirty="0"/>
              <a:t>(art. 51 ust. 1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763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E6A398-C4B9-49DA-A727-271C730B86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POSTĘPOWANIE LEGALIZACYJNE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AA82AFF-B42F-4DC3-A975-D281798BB4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723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III etap postępowania naprawczego – po art. 51 ust. 1 pkt. 2 </a:t>
            </a:r>
            <a:r>
              <a:rPr lang="pl-PL" b="1" dirty="0" err="1"/>
              <a:t>p.b</a:t>
            </a:r>
            <a:r>
              <a:rPr lang="pl-PL" b="1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3. Po upływie terminu lub na wniosek inwestora, organ nadzoru budowlanego sprawdza wykonanie obowiązku, o którym mowa w ust. 1 pkt 2, i wydaje decyzję:</a:t>
            </a:r>
          </a:p>
          <a:p>
            <a:pPr marL="0" indent="0">
              <a:buNone/>
            </a:pPr>
            <a:r>
              <a:rPr lang="pl-PL" dirty="0"/>
              <a:t>1) o stwierdzeniu wykonania obowiązku albo</a:t>
            </a:r>
          </a:p>
          <a:p>
            <a:pPr marL="0" indent="0">
              <a:buNone/>
            </a:pPr>
            <a:r>
              <a:rPr lang="pl-PL" dirty="0"/>
              <a:t>2) w przypadku niewykonania obowiązku - nakazującą zaniechanie dalszych robót budowlanych bądź rozbiórkę obiektu lub jego części, bądź doprowadzenie obiektu do stanu poprzedniego.</a:t>
            </a:r>
          </a:p>
          <a:p>
            <a:pPr marL="0" indent="0">
              <a:buNone/>
            </a:pPr>
            <a:r>
              <a:rPr lang="pl-PL" dirty="0"/>
              <a:t>(art. 51 ust. 3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96152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III etap postępowania naprawczego – po art. 51 ust. 1 pkt. 3 </a:t>
            </a:r>
            <a:r>
              <a:rPr lang="pl-PL" b="1" dirty="0" err="1"/>
              <a:t>p.b</a:t>
            </a:r>
            <a:r>
              <a:rPr lang="pl-PL" b="1" dirty="0"/>
              <a:t>.</a:t>
            </a:r>
          </a:p>
          <a:p>
            <a:pPr marL="0" indent="0">
              <a:buNone/>
            </a:pPr>
            <a:r>
              <a:rPr lang="pl-PL" dirty="0"/>
              <a:t>W przypadku istotnego odstąpienia od projektu zagospodarowania działki lub terenu lub projektu architektoniczno-budowlanego z naruszeniem art. 36a ust. 1a, przepisy ust. 1 pkt 3 oraz ust. 4 i 5 stosuje się odpowiednio.</a:t>
            </a:r>
          </a:p>
          <a:p>
            <a:pPr marL="0" indent="0">
              <a:buNone/>
            </a:pPr>
            <a:r>
              <a:rPr lang="pl-PL" dirty="0"/>
              <a:t>(art. 51 ust. 1a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 upływie terminu lub na wniosek inwestora, organ nadzoru budowlanego sprawdza wykonanie obowiązku, o którym mowa w ust. 1 pkt 3, i wydaje decyzję w sprawie zatwierdzenia projektu budowlanego i pozwolenia na wznowienie robót budowlanych albo - jeżeli budowa została zakończona - o zatwierdzeniu projektu budowlanego zamiennego. W decyzji tej nakłada się obowiązek uzyskania decyzji o pozwoleniu na użytkowanie.</a:t>
            </a:r>
          </a:p>
          <a:p>
            <a:pPr marL="0" indent="0">
              <a:buNone/>
            </a:pPr>
            <a:r>
              <a:rPr lang="pl-PL" dirty="0"/>
              <a:t>(art. 51 ust. 4 </a:t>
            </a:r>
            <a:r>
              <a:rPr lang="pl-PL" dirty="0" err="1"/>
              <a:t>pb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562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III etap postępowania naprawczego – po art. 51 ust. 1 pkt. 3 </a:t>
            </a:r>
            <a:r>
              <a:rPr lang="pl-PL" b="1" dirty="0" err="1"/>
              <a:t>p.b</a:t>
            </a:r>
            <a:r>
              <a:rPr lang="pl-PL" b="1" dirty="0"/>
              <a:t>.</a:t>
            </a:r>
          </a:p>
          <a:p>
            <a:pPr marL="0" indent="0">
              <a:buNone/>
            </a:pPr>
            <a:r>
              <a:rPr lang="pl-PL" dirty="0"/>
              <a:t>W przypadku budowy lub robót budowlanych, poprzedzonych decyzją o środowiskowych uwarunkowaniach wydaną w postępowaniu wymagającym udziału społeczeństwa, do dokumentów, o których mowa w ust. 1 pkt 3, dołącza się również załącznik graficzny określający przewidywany teren, na którym będzie realizowane przedsięwzięcie, oraz przewidywany obszar, na który będzie oddziaływać przedsięwzięcie, o ile dołączenie tego załącznika było wymagane przez przepisy obowiązujące w dniu złożenia wniosku o wydanie decyzji o środowiskowych uwarunkowaniach, w szczególności mapę, o której mowa w art. 74 ust. 1 pkt 3a ustawy z dnia 3 października 2008 r. o udostępnianiu informacji o środowisku i jego ochronie, udziale społeczeństwa w ochronie środowiska oraz o ocenach oddziaływania na środowisko.</a:t>
            </a:r>
          </a:p>
          <a:p>
            <a:pPr marL="0" indent="0">
              <a:buNone/>
            </a:pPr>
            <a:r>
              <a:rPr lang="pl-PL" dirty="0"/>
              <a:t>(art. 51 ust. 1b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55736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dirty="0"/>
              <a:t>III etap postępowania naprawczego – po art. 51 ust. 1 pkt. 3 </a:t>
            </a:r>
            <a:r>
              <a:rPr lang="pl-PL" b="1" dirty="0" err="1"/>
              <a:t>p.b</a:t>
            </a:r>
            <a:r>
              <a:rPr lang="pl-PL" b="1" dirty="0"/>
              <a:t>.</a:t>
            </a:r>
          </a:p>
          <a:p>
            <a:pPr marL="0" indent="0">
              <a:buNone/>
            </a:pPr>
            <a:r>
              <a:rPr lang="pl-PL" dirty="0"/>
              <a:t>Do decyzji w sprawie pozwolenia na wznowienie robót budowlanych, poprzedzonej decyzją o środowiskowych uwarunkowaniach, stosuje się przepisy art. 72 ust. 6 i 6a ustawy z dnia 3 października 2008 r. o udostępnianiu informacji o środowisku i jego ochronie, udziale społeczeństwa w ochronie środowiska oraz o ocenach oddziaływania na środowisko.</a:t>
            </a:r>
          </a:p>
          <a:p>
            <a:pPr marL="0" indent="0">
              <a:buNone/>
            </a:pPr>
            <a:r>
              <a:rPr lang="pl-PL" dirty="0"/>
              <a:t>Do postępowania w sprawie wydania decyzji w sprawie pozwolenia na wznowienie robót budowlanych, poprzedzonej decyzją o środowiskowych uwarunkowaniach, stosuje się przepisy art. 86f ust. 6, art. 86g oraz art. 86h ustawy z dnia 3 października 2008 r. o udostępnianiu informacji o środowisku i jego ochronie, udziale społeczeństwa w ochronie środowiska oraz o ocenach oddziaływania na środowisko.</a:t>
            </a:r>
          </a:p>
          <a:p>
            <a:pPr marL="0" indent="0">
              <a:buNone/>
            </a:pPr>
            <a:r>
              <a:rPr lang="pl-PL" dirty="0"/>
              <a:t>(art. 51 ust. 4a-4b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77550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NAPRAWCZE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III etap postępowania naprawczego – po art. 51 ust. 1 pkt. 3 </a:t>
            </a:r>
            <a:r>
              <a:rPr lang="pl-PL" b="1" dirty="0" err="1"/>
              <a:t>p.b</a:t>
            </a:r>
            <a:r>
              <a:rPr lang="pl-PL" b="1" dirty="0"/>
              <a:t>.</a:t>
            </a:r>
          </a:p>
          <a:p>
            <a:pPr marL="0" indent="0">
              <a:buNone/>
            </a:pPr>
            <a:r>
              <a:rPr lang="pl-PL" dirty="0"/>
              <a:t>W przypadku niewykonania w terminie obowiązku, o którym mowa w ust. 1 pkt 3, organ nadzoru budowlanego wydaje decyzję nakazującą zaniechanie dalszych robót budowlanych bądź rozbiórkę obiektu lub jego części, bądź doprowadzenie obiektu do stanu poprzedniego.</a:t>
            </a:r>
          </a:p>
          <a:p>
            <a:pPr marL="0" indent="0">
              <a:buNone/>
            </a:pPr>
            <a:r>
              <a:rPr lang="pl-PL" dirty="0"/>
              <a:t>Przepisów ust. 4 i 5 dotyczących pozwolenia na użytkowanie nie stosuje się do robót budowlanych innych niż budowa obiektu budowlanego lub jego części.</a:t>
            </a:r>
          </a:p>
          <a:p>
            <a:pPr marL="0" indent="0">
              <a:buNone/>
            </a:pPr>
            <a:r>
              <a:rPr lang="pl-PL" dirty="0"/>
              <a:t>Przepisy ust. 1 pkt 1 i 2 oraz ust. 3 stosuje się odpowiednio, jeżeli roboty budowlane, w przypadkach innych niż określone w art. 48, zostały wykonane w sposób, o którym mowa w art. 50 ust. 1.</a:t>
            </a:r>
          </a:p>
          <a:p>
            <a:pPr marL="0" indent="0">
              <a:buNone/>
            </a:pPr>
            <a:r>
              <a:rPr lang="pl-PL" dirty="0"/>
              <a:t>(art. 51 ust. 5-7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1344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BE28DB-30C2-4ECD-AB1D-1D2CB78266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31C9B2F-5410-4D68-BF5C-E95712877D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8081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Samowola budowlana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Organ nadzoru budowlanego wydaje postanowienie o wstrzymaniu budowy w przypadku obiektu budowlanego lub jego części będącego w budowie albo wybudowanego:</a:t>
            </a:r>
          </a:p>
          <a:p>
            <a:pPr marL="0" indent="0">
              <a:buNone/>
            </a:pPr>
            <a:r>
              <a:rPr lang="pl-PL" dirty="0"/>
              <a:t>1) bez wymaganej decyzji o pozwoleniu na budowę albo</a:t>
            </a:r>
          </a:p>
          <a:p>
            <a:pPr marL="0" indent="0">
              <a:buNone/>
            </a:pPr>
            <a:r>
              <a:rPr lang="pl-PL" dirty="0"/>
              <a:t>2) bez wymaganego zgłoszenia albo pomimo wniesienia sprzeciwu do tego zgłoszenia.</a:t>
            </a:r>
          </a:p>
          <a:p>
            <a:pPr marL="0" indent="0">
              <a:buNone/>
            </a:pPr>
            <a:r>
              <a:rPr lang="pl-PL" dirty="0"/>
              <a:t>(art. 48 ust. 1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054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Postanowienie o wstrzymaniu budowy samowoli budowlanej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w wyniku budowy występuje stan zagrożenia życia lub zdrowia ludzi, w postanowieniu o wstrzymaniu budowy organ nadzoru budowlanego nakazuje bezzwłoczne:</a:t>
            </a:r>
          </a:p>
          <a:p>
            <a:pPr marL="0" indent="0">
              <a:buNone/>
            </a:pPr>
            <a:r>
              <a:rPr lang="pl-PL" dirty="0"/>
              <a:t>1) zabezpieczenie obiektu budowlanego lub terenu, na którym prowadzona jest budowa, oraz</a:t>
            </a:r>
          </a:p>
          <a:p>
            <a:pPr marL="0" indent="0">
              <a:buNone/>
            </a:pPr>
            <a:r>
              <a:rPr lang="pl-PL" dirty="0"/>
              <a:t>2)  usunięcie stanu zagrożenia.</a:t>
            </a:r>
          </a:p>
          <a:p>
            <a:pPr marL="0" indent="0">
              <a:buNone/>
            </a:pPr>
            <a:r>
              <a:rPr lang="pl-PL" dirty="0"/>
              <a:t>Na postanowienie o wstrzymaniu budowy przysługuje zażalenie.</a:t>
            </a:r>
          </a:p>
          <a:p>
            <a:pPr marL="0" indent="0">
              <a:buNone/>
            </a:pPr>
            <a:r>
              <a:rPr lang="pl-PL" dirty="0"/>
              <a:t>Postanowienie o wstrzymaniu budowy wydaje się również w przypadku zakończenia budowy.</a:t>
            </a:r>
          </a:p>
          <a:p>
            <a:pPr marL="0" indent="0">
              <a:buNone/>
            </a:pPr>
            <a:r>
              <a:rPr lang="pl-PL" dirty="0"/>
              <a:t>(art. 48 ust. 2 oraz 4-5 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8800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Wniosek o legalizację samowoli budowlanej </a:t>
            </a:r>
          </a:p>
          <a:p>
            <a:pPr marL="0" indent="0">
              <a:buNone/>
            </a:pPr>
            <a:r>
              <a:rPr lang="pl-PL" dirty="0"/>
              <a:t>W postanowieniu o wstrzymaniu budowy informuje się o możliwości złożenia wniosku o legalizację obiektu budowlanego lub jego części, zwanego dalej "wnioskiem o legalizację", oraz o konieczności wniesienia opłaty legalizacyjnej w celu uzyskania decyzji o legalizacji obiektu budowlanego lub jego części, zwanej dalej "decyzją o legalizacji", oraz o zasadach obliczania opłaty legalizacyjnej.</a:t>
            </a:r>
          </a:p>
          <a:p>
            <a:pPr marL="0" indent="0">
              <a:buNone/>
            </a:pPr>
            <a:r>
              <a:rPr lang="pl-PL" dirty="0"/>
              <a:t>(art. 48 ust. 3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 marL="0" indent="0">
              <a:buNone/>
            </a:pPr>
            <a:r>
              <a:rPr lang="pl-PL" dirty="0"/>
              <a:t>W terminie 30 dni od dnia doręczenia postanowienia o wstrzymaniu budowy inwestor, właściciel lub zarządca obiektu budowlanego może złożyć wniosek o legalizację.</a:t>
            </a:r>
          </a:p>
          <a:p>
            <a:pPr marL="0" indent="0">
              <a:buNone/>
            </a:pPr>
            <a:r>
              <a:rPr lang="pl-PL" dirty="0"/>
              <a:t>Wniosek o legalizację można wycofać do dnia wydania decyzji o legalizacji.</a:t>
            </a:r>
          </a:p>
          <a:p>
            <a:pPr marL="0" indent="0">
              <a:buNone/>
            </a:pPr>
            <a:r>
              <a:rPr lang="pl-PL" dirty="0"/>
              <a:t>Jeżeli zostało wniesione zażalenie na postanowienie o wstrzymaniu budowy, termin, o którym mowa w ust. 1, biegnie od dnia, w którym to postanowienie stało się ostateczne.</a:t>
            </a:r>
          </a:p>
          <a:p>
            <a:pPr marL="0" indent="0">
              <a:buNone/>
            </a:pPr>
            <a:r>
              <a:rPr lang="pl-PL" dirty="0"/>
              <a:t>(art. 48a ust. 1-3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5271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Postanowienie w sprawie dokumentów legalizacyjnych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przypadku złożenia wniosku o legalizację organ nadzoru budowlanego nakłada, w drodze postanowienia, obowiązek przedłożenia dokumentów legalizacyjnych w terminie nie krótszym niż 60 dni od dnia doręczenia tego postanowienia.</a:t>
            </a:r>
          </a:p>
          <a:p>
            <a:pPr marL="0" indent="0">
              <a:buNone/>
            </a:pPr>
            <a:r>
              <a:rPr lang="pl-PL" dirty="0"/>
              <a:t>W przypadku budowy wymagającej decyzji o pozwoleniu na budowę lub w przypadku budowy, o której mowa w art. 29 ust. 1 pkt 1-3, do dokumentów legalizacyjnych należą:</a:t>
            </a:r>
          </a:p>
          <a:p>
            <a:pPr marL="0" indent="0">
              <a:buNone/>
            </a:pPr>
            <a:r>
              <a:rPr lang="pl-PL" dirty="0"/>
              <a:t>1) zaświadczenie wójta, burmistrza albo prezydenta miasta o zgodności budowy z ustaleniami: obowiązującego miejscowego planu zagospodarowania przestrzennego i innymi aktami prawa miejscowego albo decyzji o warunkach zabudowy i zagospodarowania terenu, w przypadku braku obowiązującego planu zagospodarowania przestrzennego lub uchwał w sprawie ustalenia lokalizacji inwestycji mieszkaniowej lub towarzyszącej;</a:t>
            </a:r>
          </a:p>
          <a:p>
            <a:pPr marL="0" indent="0">
              <a:buNone/>
            </a:pPr>
            <a:r>
              <a:rPr lang="pl-PL" dirty="0"/>
              <a:t>2) dokumenty, o których mowa w art. 33 ust. 2 pkt 1, 2 i 4, oraz dwa egzemplarze projektu technicznego.</a:t>
            </a:r>
          </a:p>
          <a:p>
            <a:pPr marL="0" indent="0">
              <a:buNone/>
            </a:pPr>
            <a:r>
              <a:rPr lang="pl-PL" dirty="0"/>
              <a:t>(art. 48b ust. 1-2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3556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Postanowienie w sprawie dokumentów legalizacyjnych </a:t>
            </a:r>
          </a:p>
          <a:p>
            <a:pPr marL="0" indent="0">
              <a:buNone/>
            </a:pPr>
            <a:r>
              <a:rPr lang="pl-PL" dirty="0"/>
              <a:t>W przypadku budowy innej niż budowa wymagająca decyzji o pozwoleniu na budowę lub budowy innej niż budowa, o której mowa w art. 29 ust. 1 pkt 1-3, do dokumentów legalizacyjnych należą:</a:t>
            </a:r>
          </a:p>
          <a:p>
            <a:pPr marL="0" indent="0">
              <a:buNone/>
            </a:pPr>
            <a:r>
              <a:rPr lang="pl-PL" dirty="0"/>
              <a:t>1) zaświadczenie wójta, burmistrza albo prezydenta miasta o zgodności budowy z ustaleniami obowiązującego miejscowego planu zagospodarowania przestrzennego i innymi aktami prawa miejscowego albo decyzji o warunkach zabudowy i zagospodarowania terenu, w przypadku braku obowiązującego planu zagospodarowania przestrzennego lub uchwał w sprawie ustalenia lokalizacji inwestycji mieszkaniowej lub towarzyszącej;</a:t>
            </a:r>
          </a:p>
          <a:p>
            <a:pPr marL="0" indent="0">
              <a:buNone/>
            </a:pPr>
            <a:r>
              <a:rPr lang="pl-PL" dirty="0"/>
              <a:t>2) oświadczenie, o którym mowa w art. 32 ust. 4 pkt 2;</a:t>
            </a:r>
          </a:p>
          <a:p>
            <a:pPr marL="0" indent="0">
              <a:buNone/>
            </a:pPr>
            <a:r>
              <a:rPr lang="pl-PL" dirty="0"/>
              <a:t>3) projekt zagospodarowania działki lub terenu.</a:t>
            </a:r>
          </a:p>
          <a:p>
            <a:pPr marL="0" indent="0">
              <a:buNone/>
            </a:pPr>
            <a:r>
              <a:rPr lang="pl-PL" dirty="0"/>
              <a:t>(art. 48b ust. 3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1836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2D734-DE8A-423F-8014-F9DD056F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LEGALIZACYJNE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EC108-4DFD-4C8C-A227-26ADF092A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Postanowienie w sprawie dokumentów legalizacyjnych </a:t>
            </a:r>
          </a:p>
          <a:p>
            <a:pPr marL="0" indent="0">
              <a:buNone/>
            </a:pPr>
            <a:r>
              <a:rPr lang="pl-PL" dirty="0"/>
              <a:t>W przypadku złożenia wniosku o legalizację w stosunku do obiektu budowlanego, o którym mowa w art. 48 ust. 1, poprzedzonego decyzją o środowiskowych uwarunkowaniach wydaną w postępowaniu wymagającym udziału społeczeństwa, oraz w przypadku, o którym mowa w art. 49 ust. 4a, organowi nadzoru budowlanego należy przedłożyć również załącznik graficzny określający przewidywany teren, na którym będzie realizowane przedsięwzięcie, oraz przewidywany obszar, na który będzie oddziaływać przedsięwzięcie, o ile przedłożenie tego załącznika było wymagane przez przepisy obowiązujące w dniu złożenia wniosku o wydanie decyzji o środowiskowych uwarunkowaniach, w szczególności mapę, o której mowa w art. 74 ust. 1 pkt 3a ustawy z dnia 3 października 2008 r. o udostępnianiu informacji o środowisku i jego ochronie, udziale społeczeństwa w ochronie środowiska oraz o ocenach oddziaływania na środowisko.</a:t>
            </a:r>
          </a:p>
          <a:p>
            <a:pPr marL="0" indent="0">
              <a:buNone/>
            </a:pPr>
            <a:r>
              <a:rPr lang="pl-PL" dirty="0"/>
              <a:t>(art. 48b ust. 4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01123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4013</Words>
  <Application>Microsoft Office PowerPoint</Application>
  <PresentationFormat>Panoramiczny</PresentationFormat>
  <Paragraphs>232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Motyw pakietu Office</vt:lpstr>
      <vt:lpstr>Postępowanie legalizacyjne i postępowanie naprawcze</vt:lpstr>
      <vt:lpstr>Postępowanie legalizacyjne i postępowanie naprawcze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LEGALIZACYJNE</vt:lpstr>
      <vt:lpstr>POSTĘPOWANIE NAPRAWCZE</vt:lpstr>
      <vt:lpstr>POSTĘPOWANIE NAPRAWCZE</vt:lpstr>
      <vt:lpstr>POSTĘPOWANIE NAPRAWCZE</vt:lpstr>
      <vt:lpstr>POSTĘPOWANIE NAPRAWCZE</vt:lpstr>
      <vt:lpstr>POSTĘPOWANIE NAPRAWCZE</vt:lpstr>
      <vt:lpstr>POSTĘPOWANIE NAPRAWCZE</vt:lpstr>
      <vt:lpstr>POSTĘPOWANIE NAPRAWCZE</vt:lpstr>
      <vt:lpstr>POSTĘPOWANIE NAPRAWCZE</vt:lpstr>
      <vt:lpstr>POSTĘPOWANIE NAPRAWCZE</vt:lpstr>
      <vt:lpstr>POSTĘPOWANIE NAPRAWCZE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legalizacyjne i postępowanie naprawcze</dc:title>
  <dc:creator>Maciej Błażewski</dc:creator>
  <cp:lastModifiedBy>Maciej Błażewski</cp:lastModifiedBy>
  <cp:revision>2</cp:revision>
  <dcterms:created xsi:type="dcterms:W3CDTF">2022-08-31T10:07:41Z</dcterms:created>
  <dcterms:modified xsi:type="dcterms:W3CDTF">2022-08-31T10:18:37Z</dcterms:modified>
</cp:coreProperties>
</file>